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72" r:id="rId3"/>
    <p:sldId id="374" r:id="rId5"/>
    <p:sldId id="377" r:id="rId6"/>
    <p:sldId id="378" r:id="rId7"/>
    <p:sldId id="379" r:id="rId8"/>
    <p:sldId id="380" r:id="rId9"/>
    <p:sldId id="381" r:id="rId10"/>
    <p:sldId id="382" r:id="rId11"/>
    <p:sldId id="383" r:id="rId12"/>
    <p:sldId id="384" r:id="rId13"/>
    <p:sldId id="385" r:id="rId14"/>
    <p:sldId id="386" r:id="rId15"/>
    <p:sldId id="387" r:id="rId16"/>
    <p:sldId id="373" r:id="rId17"/>
    <p:sldId id="352" r:id="rId18"/>
  </p:sldIdLst>
  <p:sldSz cx="9144000" cy="5143500"/>
  <p:notesSz cx="6858000" cy="9144000"/>
  <p:embeddedFontLst>
    <p:embeddedFont>
      <p:font typeface="Calibri" panose="020F0502020204030204" pitchFamily="34" charset="0"/>
      <p:regular r:id="rId22"/>
      <p:bold r:id="rId23"/>
      <p:italic r:id="rId24"/>
      <p:boldItalic r:id="rId25"/>
    </p:embeddedFont>
    <p:embeddedFont>
      <p:font typeface="楷体" panose="02010609060101010101" pitchFamily="49" charset="-122"/>
      <p:regular r:id="rId26"/>
    </p:embeddedFont>
    <p:embeddedFont>
      <p:font typeface="微软雅黑" panose="020B0503020204020204" pitchFamily="34" charset="-122"/>
      <p:regular r:id="rId27"/>
    </p:embeddedFont>
    <p:embeddedFont>
      <p:font typeface="黑体" panose="02010609060101010101" pitchFamily="49" charset="-122"/>
      <p:regular r:id="rId28"/>
    </p:embeddedFont>
  </p:embeddedFontLst>
  <p:custDataLst>
    <p:tags r:id="rId2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33CC"/>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4586"/>
    <p:restoredTop sz="91371"/>
  </p:normalViewPr>
  <p:slideViewPr>
    <p:cSldViewPr snapToGrid="0" showGuides="1">
      <p:cViewPr>
        <p:scale>
          <a:sx n="80" d="100"/>
          <a:sy n="80" d="100"/>
        </p:scale>
        <p:origin x="-128" y="-60"/>
      </p:cViewPr>
      <p:guideLst>
        <p:guide orient="horz" pos="1777"/>
        <p:guide pos="30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87B2754-4362-486C-8A9D-54EF54FD7BB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225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DAE8775-6432-448F-A0ED-E463AE2439F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5B59E72-1E64-412A-A85C-89991A4391E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AC3C324-1B18-4ABB-9571-4204EA57C47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9144000" cy="700088"/>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7"/>
          <p:cNvPicPr>
            <a:picLocks noChangeAspect="1"/>
          </p:cNvPicPr>
          <p:nvPr userDrawn="1"/>
        </p:nvPicPr>
        <p:blipFill>
          <a:blip r:embed="rId3"/>
          <a:stretch>
            <a:fillRect/>
          </a:stretch>
        </p:blipFill>
        <p:spPr>
          <a:xfrm>
            <a:off x="179388" y="-20637"/>
            <a:ext cx="1704975" cy="7207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CED2A2-67A6-406B-9CE1-82E0CEF3871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9BD1981-50E0-49F1-BD7B-0BE8A4B2F93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60F097-B031-45FC-B09B-164990A14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DC4CDC-37A8-40F1-B316-E8F2A8C676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47A805-D29A-4416-A42E-C907DABB0A0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743FFD3-2AFB-4894-BD5C-646E730E724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F4032D3-D064-4F0A-BE60-E5A3956C958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7191257-95DD-4125-B09A-5FB570AF57B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ll/>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hyperlink" Target="http://photo.blog.sina.com.cn/showpic.html#blogid=645474c00102w8s0&amp;url=http://album.sina.com.cn/pic/001fCEoHgy6M6FBVnGG9a" TargetMode="Externa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p:cNvPicPr>
            <a:picLocks noChangeAspect="1"/>
          </p:cNvPicPr>
          <p:nvPr/>
        </p:nvPicPr>
        <p:blipFill>
          <a:blip r:embed="rId1"/>
          <a:stretch>
            <a:fillRect/>
          </a:stretch>
        </p:blipFill>
        <p:spPr>
          <a:xfrm>
            <a:off x="15875" y="17463"/>
            <a:ext cx="809625" cy="801687"/>
          </a:xfrm>
          <a:prstGeom prst="rect">
            <a:avLst/>
          </a:prstGeom>
          <a:noFill/>
          <a:ln w="9525">
            <a:noFill/>
          </a:ln>
        </p:spPr>
      </p:pic>
      <p:sp>
        <p:nvSpPr>
          <p:cNvPr id="15363" name="TextBox 12"/>
          <p:cNvSpPr txBox="1"/>
          <p:nvPr/>
        </p:nvSpPr>
        <p:spPr>
          <a:xfrm>
            <a:off x="1441450" y="68263"/>
            <a:ext cx="6805613" cy="521970"/>
          </a:xfrm>
          <a:prstGeom prst="rect">
            <a:avLst/>
          </a:prstGeom>
          <a:noFill/>
          <a:ln w="9525">
            <a:noFill/>
          </a:ln>
        </p:spPr>
        <p:txBody>
          <a:bodyPr>
            <a:spAutoFit/>
          </a:bodyPr>
          <a:p>
            <a:r>
              <a:rPr lang="zh-CN" altLang="en-US" sz="2800" b="1" dirty="0">
                <a:latin typeface="楷体" panose="02010609060101010101" pitchFamily="49" charset="-122"/>
                <a:ea typeface="楷体" panose="02010609060101010101" pitchFamily="49" charset="-122"/>
              </a:rPr>
              <a:t>人教版高中生物必修</a:t>
            </a: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第</a:t>
            </a: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章</a:t>
            </a:r>
            <a:endParaRPr lang="zh-CN" altLang="zh-CN" sz="2800" b="1" dirty="0">
              <a:latin typeface="楷体" panose="02010609060101010101" pitchFamily="49" charset="-122"/>
              <a:ea typeface="楷体" panose="02010609060101010101" pitchFamily="49" charset="-122"/>
            </a:endParaRPr>
          </a:p>
        </p:txBody>
      </p:sp>
      <p:sp>
        <p:nvSpPr>
          <p:cNvPr id="15364" name="TextBox 12"/>
          <p:cNvSpPr txBox="1"/>
          <p:nvPr/>
        </p:nvSpPr>
        <p:spPr>
          <a:xfrm>
            <a:off x="134938" y="1938338"/>
            <a:ext cx="8905875" cy="829945"/>
          </a:xfrm>
          <a:prstGeom prst="rect">
            <a:avLst/>
          </a:prstGeom>
          <a:noFill/>
          <a:ln w="9525">
            <a:noFill/>
          </a:ln>
        </p:spPr>
        <p:txBody>
          <a:bodyPr>
            <a:spAutoFit/>
          </a:bodyPr>
          <a:p>
            <a:pPr algn="ctr">
              <a:lnSpc>
                <a:spcPct val="150000"/>
              </a:lnSpc>
            </a:pPr>
            <a:r>
              <a:rPr lang="en-US" altLang="zh-CN" sz="3200" b="1" dirty="0">
                <a:solidFill>
                  <a:srgbClr val="0033CC"/>
                </a:solidFill>
                <a:latin typeface="楷体" panose="02010609060101010101" pitchFamily="49" charset="-122"/>
                <a:ea typeface="楷体" panose="02010609060101010101" pitchFamily="49" charset="-122"/>
              </a:rPr>
              <a:t> </a:t>
            </a:r>
            <a:r>
              <a:rPr lang="zh-CN" altLang="en-US" sz="3200" b="1" dirty="0">
                <a:solidFill>
                  <a:srgbClr val="0033CC"/>
                </a:solidFill>
                <a:latin typeface="楷体" panose="02010609060101010101" pitchFamily="49" charset="-122"/>
                <a:ea typeface="楷体" panose="02010609060101010101" pitchFamily="49" charset="-122"/>
              </a:rPr>
              <a:t>第</a:t>
            </a:r>
            <a:r>
              <a:rPr lang="en-US" altLang="zh-CN" sz="3200" b="1" dirty="0">
                <a:solidFill>
                  <a:srgbClr val="0033CC"/>
                </a:solidFill>
                <a:latin typeface="楷体" panose="02010609060101010101" pitchFamily="49" charset="-122"/>
                <a:ea typeface="楷体" panose="02010609060101010101" pitchFamily="49" charset="-122"/>
              </a:rPr>
              <a:t>1</a:t>
            </a:r>
            <a:r>
              <a:rPr lang="zh-CN" altLang="en-US" sz="3200" b="1" dirty="0">
                <a:solidFill>
                  <a:srgbClr val="0033CC"/>
                </a:solidFill>
                <a:latin typeface="楷体" panose="02010609060101010101" pitchFamily="49" charset="-122"/>
                <a:ea typeface="楷体" panose="02010609060101010101" pitchFamily="49" charset="-122"/>
              </a:rPr>
              <a:t>节 被动运输（第</a:t>
            </a:r>
            <a:r>
              <a:rPr lang="en-US" altLang="zh-CN" sz="3200" b="1" dirty="0">
                <a:solidFill>
                  <a:srgbClr val="0033CC"/>
                </a:solidFill>
                <a:latin typeface="楷体" panose="02010609060101010101" pitchFamily="49" charset="-122"/>
                <a:ea typeface="楷体" panose="02010609060101010101" pitchFamily="49" charset="-122"/>
              </a:rPr>
              <a:t>2</a:t>
            </a:r>
            <a:r>
              <a:rPr lang="zh-CN" altLang="en-US" sz="3200" b="1" dirty="0">
                <a:solidFill>
                  <a:srgbClr val="0033CC"/>
                </a:solidFill>
                <a:latin typeface="楷体" panose="02010609060101010101" pitchFamily="49" charset="-122"/>
                <a:ea typeface="楷体" panose="02010609060101010101" pitchFamily="49" charset="-122"/>
              </a:rPr>
              <a:t>课时）</a:t>
            </a:r>
            <a:endParaRPr lang="zh-CN" altLang="zh-CN" sz="3200" b="1" dirty="0">
              <a:solidFill>
                <a:srgbClr val="0033CC"/>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2" name="文本框 1"/>
          <p:cNvSpPr txBox="1"/>
          <p:nvPr/>
        </p:nvSpPr>
        <p:spPr>
          <a:xfrm>
            <a:off x="1205230" y="19812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a:lum bright="6000" contrast="30000"/>
          </a:blip>
          <a:srcRect t="5085" r="2392" b="8655"/>
          <a:stretch>
            <a:fillRect/>
          </a:stretch>
        </p:blipFill>
        <p:spPr>
          <a:xfrm>
            <a:off x="4064000" y="720090"/>
            <a:ext cx="4879975" cy="3234690"/>
          </a:xfrm>
          <a:prstGeom prst="rect">
            <a:avLst/>
          </a:prstGeom>
        </p:spPr>
      </p:pic>
      <p:sp>
        <p:nvSpPr>
          <p:cNvPr id="6" name="文本框 5"/>
          <p:cNvSpPr txBox="1"/>
          <p:nvPr/>
        </p:nvSpPr>
        <p:spPr>
          <a:xfrm>
            <a:off x="149225" y="3797935"/>
            <a:ext cx="8729980" cy="1198880"/>
          </a:xfrm>
          <a:prstGeom prst="rect">
            <a:avLst/>
          </a:prstGeom>
          <a:noFill/>
          <a:ln w="9525">
            <a:noFill/>
          </a:ln>
        </p:spPr>
        <p:txBody>
          <a:bodyPr wrap="square">
            <a:spAutoFit/>
          </a:bodyPr>
          <a:p>
            <a:pPr algn="l">
              <a:lnSpc>
                <a:spcPct val="150000"/>
              </a:lnSpc>
              <a:buClrTx/>
              <a:buSzTx/>
              <a:buFontTx/>
            </a:pPr>
            <a:r>
              <a:rPr lang="en-US" altLang="zh-CN" sz="2400" b="0">
                <a:latin typeface="楷体" panose="02010609060101010101" pitchFamily="49" charset="-122"/>
                <a:ea typeface="楷体" panose="02010609060101010101" pitchFamily="49" charset="-122"/>
                <a:cs typeface="楷体" panose="02010609060101010101" pitchFamily="49" charset="-122"/>
              </a:rPr>
              <a:t>    </a:t>
            </a:r>
            <a:r>
              <a:rPr lang="zh-CN" sz="2400" b="0">
                <a:latin typeface="楷体" panose="02010609060101010101" pitchFamily="49" charset="-122"/>
                <a:ea typeface="楷体" panose="02010609060101010101" pitchFamily="49" charset="-122"/>
                <a:cs typeface="楷体" panose="02010609060101010101" pitchFamily="49" charset="-122"/>
              </a:rPr>
              <a:t>物质以扩散方式进出细胞，不需要消耗细胞内化学反应所释放的能量，这种物质跨膜运输的方式称为被动运输。</a:t>
            </a:r>
            <a:endParaRPr lang="zh-CN" sz="2400" b="0">
              <a:latin typeface="楷体" panose="02010609060101010101" pitchFamily="49" charset="-122"/>
              <a:ea typeface="楷体" panose="02010609060101010101" pitchFamily="49" charset="-122"/>
              <a:cs typeface="楷体" panose="02010609060101010101" pitchFamily="49" charset="-122"/>
            </a:endParaRPr>
          </a:p>
        </p:txBody>
      </p:sp>
      <p:sp>
        <p:nvSpPr>
          <p:cNvPr id="100" name="文本框 99"/>
          <p:cNvSpPr txBox="1"/>
          <p:nvPr/>
        </p:nvSpPr>
        <p:spPr>
          <a:xfrm>
            <a:off x="213360" y="929005"/>
            <a:ext cx="3877310" cy="3784600"/>
          </a:xfrm>
          <a:prstGeom prst="rect">
            <a:avLst/>
          </a:prstGeom>
          <a:noFill/>
          <a:ln w="9525">
            <a:noFill/>
          </a:ln>
        </p:spPr>
        <p:txBody>
          <a:bodyPr wrap="square">
            <a:spAutoFit/>
          </a:bodyPr>
          <a:p>
            <a:pPr>
              <a:lnSpc>
                <a:spcPct val="150000"/>
              </a:lnSpc>
            </a:pPr>
            <a:r>
              <a:rPr lang="zh-CN" sz="2400">
                <a:latin typeface="楷体" panose="02010609060101010101" pitchFamily="49" charset="-122"/>
                <a:ea typeface="楷体" panose="02010609060101010101" pitchFamily="49" charset="-122"/>
                <a:cs typeface="楷体" panose="02010609060101010101" pitchFamily="49" charset="-122"/>
              </a:rPr>
              <a:t>（1）比较两种物质运输方式，为何都属于被动运输？</a:t>
            </a:r>
            <a:endParaRPr lang="zh-CN" sz="24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sz="2400">
                <a:latin typeface="楷体" panose="02010609060101010101" pitchFamily="49" charset="-122"/>
                <a:ea typeface="楷体" panose="02010609060101010101" pitchFamily="49" charset="-122"/>
                <a:cs typeface="楷体" panose="02010609060101010101" pitchFamily="49" charset="-122"/>
              </a:rPr>
              <a:t>（2）两种运输方式有哪些区别？</a:t>
            </a:r>
            <a:endParaRPr lang="zh-CN" sz="24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endParaRPr lang="zh-CN" sz="24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sz="2400">
                <a:latin typeface="楷体" panose="02010609060101010101" pitchFamily="49" charset="-122"/>
                <a:ea typeface="楷体" panose="02010609060101010101" pitchFamily="49" charset="-122"/>
                <a:cs typeface="楷体" panose="02010609060101010101" pitchFamily="49" charset="-122"/>
              </a:rPr>
              <a:t>  </a:t>
            </a:r>
            <a:endParaRPr lang="zh-CN"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2" name="文本框 1"/>
          <p:cNvSpPr txBox="1"/>
          <p:nvPr/>
        </p:nvSpPr>
        <p:spPr>
          <a:xfrm>
            <a:off x="337820" y="829310"/>
            <a:ext cx="8413115" cy="829945"/>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cs typeface="楷体" panose="02010609060101010101" pitchFamily="49" charset="-122"/>
              </a:rPr>
              <a:t>（</a:t>
            </a:r>
            <a:r>
              <a:rPr lang="en-US" altLang="zh-CN" sz="2400">
                <a:latin typeface="楷体" panose="02010609060101010101" pitchFamily="49" charset="-122"/>
                <a:ea typeface="楷体" panose="02010609060101010101" pitchFamily="49" charset="-122"/>
                <a:cs typeface="楷体" panose="02010609060101010101" pitchFamily="49" charset="-122"/>
              </a:rPr>
              <a:t>3</a:t>
            </a:r>
            <a:r>
              <a:rPr lang="zh-CN" sz="2400">
                <a:latin typeface="楷体" panose="02010609060101010101" pitchFamily="49" charset="-122"/>
                <a:ea typeface="楷体" panose="02010609060101010101" pitchFamily="49" charset="-122"/>
                <a:cs typeface="楷体" panose="02010609060101010101" pitchFamily="49" charset="-122"/>
              </a:rPr>
              <a:t>）自由扩散和协助扩散都是顺浓度梯度进行的跨膜运输，物质运输的速率与哪些因素相关呢？</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2"/>
          <a:stretch>
            <a:fillRect/>
          </a:stretch>
        </p:blipFill>
        <p:spPr>
          <a:xfrm>
            <a:off x="1456055" y="1859280"/>
            <a:ext cx="6176645" cy="2650490"/>
          </a:xfrm>
          <a:prstGeom prst="rect">
            <a:avLst/>
          </a:prstGeom>
        </p:spPr>
      </p:pic>
      <p:sp>
        <p:nvSpPr>
          <p:cNvPr id="4" name="文本框 3"/>
          <p:cNvSpPr txBox="1"/>
          <p:nvPr/>
        </p:nvSpPr>
        <p:spPr>
          <a:xfrm>
            <a:off x="1205230" y="19812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2" name="文本框 1"/>
          <p:cNvSpPr txBox="1"/>
          <p:nvPr/>
        </p:nvSpPr>
        <p:spPr>
          <a:xfrm>
            <a:off x="1205230" y="19812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4857115" y="781050"/>
            <a:ext cx="4040505" cy="2697480"/>
          </a:xfrm>
          <a:prstGeom prst="rect">
            <a:avLst/>
          </a:prstGeom>
        </p:spPr>
      </p:pic>
      <p:sp>
        <p:nvSpPr>
          <p:cNvPr id="3" name="文本框 2"/>
          <p:cNvSpPr txBox="1"/>
          <p:nvPr/>
        </p:nvSpPr>
        <p:spPr>
          <a:xfrm>
            <a:off x="201930" y="4084320"/>
            <a:ext cx="8648700" cy="829945"/>
          </a:xfrm>
          <a:prstGeom prst="rect">
            <a:avLst/>
          </a:prstGeom>
          <a:noFill/>
        </p:spPr>
        <p:txBody>
          <a:bodyPr wrap="square" rtlCol="0">
            <a:spAutoFit/>
          </a:bodyPr>
          <a:p>
            <a:r>
              <a:rPr lang="zh-CN" altLang="en-US" sz="2400">
                <a:latin typeface="楷体" panose="02010609060101010101" pitchFamily="49" charset="-122"/>
                <a:ea typeface="楷体" panose="02010609060101010101" pitchFamily="49" charset="-122"/>
              </a:rPr>
              <a:t>许多药物都是针对细胞膜上的物质运输的原理研发的，你知道这是为什么吗？</a:t>
            </a:r>
            <a:endParaRPr lang="zh-CN" altLang="en-US" sz="2400">
              <a:latin typeface="楷体" panose="02010609060101010101" pitchFamily="49" charset="-122"/>
              <a:ea typeface="楷体" panose="02010609060101010101" pitchFamily="49" charset="-122"/>
            </a:endParaRPr>
          </a:p>
        </p:txBody>
      </p:sp>
      <p:sp>
        <p:nvSpPr>
          <p:cNvPr id="6" name="文本框 5"/>
          <p:cNvSpPr txBox="1"/>
          <p:nvPr/>
        </p:nvSpPr>
        <p:spPr>
          <a:xfrm>
            <a:off x="201930" y="1040765"/>
            <a:ext cx="4510405" cy="2676525"/>
          </a:xfrm>
          <a:prstGeom prst="rect">
            <a:avLst/>
          </a:prstGeom>
          <a:noFill/>
          <a:ln w="9525">
            <a:noFill/>
          </a:ln>
        </p:spPr>
        <p:txBody>
          <a:bodyPr wrap="square">
            <a:spAutoFit/>
          </a:bodyPr>
          <a:p>
            <a:r>
              <a:rPr lang="en-US" altLang="zh-CN" sz="2400">
                <a:latin typeface="楷体" panose="02010609060101010101" pitchFamily="49" charset="-122"/>
                <a:ea typeface="楷体" panose="02010609060101010101" pitchFamily="49" charset="-122"/>
              </a:rPr>
              <a:t>    </a:t>
            </a:r>
            <a:r>
              <a:rPr lang="zh-CN" sz="2400">
                <a:latin typeface="楷体" panose="02010609060101010101" pitchFamily="49" charset="-122"/>
                <a:ea typeface="楷体" panose="02010609060101010101" pitchFamily="49" charset="-122"/>
              </a:rPr>
              <a:t>本品为二氢吡啶类钙通道阻滞剂，抑制血管平滑肌和心肌细胞的跨膜钙离子内流，但以血管作用为主。本品引起冠状动脉、肾小动脉等全身血管的扩张，产生降压作用。</a:t>
            </a:r>
            <a:endParaRPr lang="zh-CN" sz="2400">
              <a:latin typeface="楷体" panose="02010609060101010101" pitchFamily="49" charset="-122"/>
              <a:ea typeface="楷体" panose="02010609060101010101" pitchFamily="49" charset="-122"/>
            </a:endParaRPr>
          </a:p>
          <a:p>
            <a:pPr algn="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摘自某降压药说明书</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pic>
        <p:nvPicPr>
          <p:cNvPr id="2" name="图片 1"/>
          <p:cNvPicPr>
            <a:picLocks noChangeAspect="1"/>
          </p:cNvPicPr>
          <p:nvPr/>
        </p:nvPicPr>
        <p:blipFill>
          <a:blip r:embed="rId2"/>
          <a:stretch>
            <a:fillRect/>
          </a:stretch>
        </p:blipFill>
        <p:spPr>
          <a:xfrm>
            <a:off x="434975" y="1191260"/>
            <a:ext cx="4275455" cy="3201670"/>
          </a:xfrm>
          <a:prstGeom prst="rect">
            <a:avLst/>
          </a:prstGeom>
        </p:spPr>
      </p:pic>
      <p:sp>
        <p:nvSpPr>
          <p:cNvPr id="101" name="文本框 100"/>
          <p:cNvSpPr txBox="1"/>
          <p:nvPr/>
        </p:nvSpPr>
        <p:spPr>
          <a:xfrm>
            <a:off x="5100955" y="1191260"/>
            <a:ext cx="3941445" cy="1753235"/>
          </a:xfrm>
          <a:prstGeom prst="rect">
            <a:avLst/>
          </a:prstGeom>
          <a:noFill/>
          <a:ln w="9525">
            <a:noFill/>
          </a:ln>
        </p:spPr>
        <p:txBody>
          <a:bodyPr wrap="square">
            <a:spAutoFit/>
          </a:bodyPr>
          <a:p>
            <a:pPr algn="l">
              <a:lnSpc>
                <a:spcPct val="150000"/>
              </a:lnSpc>
              <a:buClrTx/>
              <a:buSzTx/>
              <a:buFontTx/>
            </a:pPr>
            <a:r>
              <a:rPr lang="zh-CN" sz="2400" b="0">
                <a:latin typeface="楷体" panose="02010609060101010101" pitchFamily="49" charset="-122"/>
                <a:ea typeface="楷体" panose="02010609060101010101" pitchFamily="49" charset="-122"/>
                <a:cs typeface="楷体" panose="02010609060101010101" pitchFamily="49" charset="-122"/>
              </a:rPr>
              <a:t>农田需要施肥，可是为什么长期大量施肥会造成作物死亡呢？</a:t>
            </a:r>
            <a:endParaRPr lang="zh-CN" sz="2400" b="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拓展延伸</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7"/>
          <p:cNvSpPr/>
          <p:nvPr/>
        </p:nvSpPr>
        <p:spPr>
          <a:xfrm>
            <a:off x="1539875" y="93663"/>
            <a:ext cx="5291138" cy="492125"/>
          </a:xfrm>
          <a:prstGeom prst="rect">
            <a:avLst/>
          </a:prstGeom>
          <a:noFill/>
          <a:ln w="9525">
            <a:noFill/>
          </a:ln>
        </p:spPr>
        <p:txBody>
          <a:bodyPr lIns="0" tIns="0" rIns="0" bIns="0">
            <a:spAutoFit/>
          </a:bodyPr>
          <a:p>
            <a:pPr eaLnBrk="1" hangingPunct="1"/>
            <a:r>
              <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rPr>
              <a:t>知识归纳</a:t>
            </a:r>
            <a:endPar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endParaRPr>
          </a:p>
        </p:txBody>
      </p:sp>
      <p:pic>
        <p:nvPicPr>
          <p:cNvPr id="18435" name="Picture 2"/>
          <p:cNvPicPr>
            <a:picLocks noChangeAspect="1"/>
          </p:cNvPicPr>
          <p:nvPr/>
        </p:nvPicPr>
        <p:blipFill>
          <a:blip r:embed="rId1"/>
          <a:stretch>
            <a:fillRect/>
          </a:stretch>
        </p:blipFill>
        <p:spPr>
          <a:xfrm>
            <a:off x="15875" y="17463"/>
            <a:ext cx="793750" cy="785812"/>
          </a:xfrm>
          <a:prstGeom prst="rect">
            <a:avLst/>
          </a:prstGeom>
          <a:noFill/>
          <a:ln w="9525">
            <a:noFill/>
          </a:ln>
        </p:spPr>
      </p:pic>
      <p:sp>
        <p:nvSpPr>
          <p:cNvPr id="2" name="TextBox 7"/>
          <p:cNvSpPr/>
          <p:nvPr/>
        </p:nvSpPr>
        <p:spPr>
          <a:xfrm>
            <a:off x="1539875" y="3072448"/>
            <a:ext cx="5291138" cy="492125"/>
          </a:xfrm>
          <a:prstGeom prst="rect">
            <a:avLst/>
          </a:prstGeom>
          <a:noFill/>
          <a:ln w="9525">
            <a:noFill/>
          </a:ln>
        </p:spPr>
        <p:txBody>
          <a:bodyPr lIns="0" tIns="0" rIns="0" bIns="0">
            <a:spAutoFit/>
          </a:bodyPr>
          <a:p>
            <a:pPr eaLnBrk="1" hangingPunct="1"/>
            <a:r>
              <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rPr>
              <a:t>学法指导</a:t>
            </a:r>
            <a:endPar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endParaRPr>
          </a:p>
        </p:txBody>
      </p:sp>
      <p:sp>
        <p:nvSpPr>
          <p:cNvPr id="3" name="文本框 2"/>
          <p:cNvSpPr txBox="1"/>
          <p:nvPr/>
        </p:nvSpPr>
        <p:spPr>
          <a:xfrm>
            <a:off x="668655" y="675640"/>
            <a:ext cx="8201025" cy="2306955"/>
          </a:xfrm>
          <a:prstGeom prst="rect">
            <a:avLst/>
          </a:prstGeom>
          <a:noFill/>
        </p:spPr>
        <p:txBody>
          <a:bodyPr wrap="square" rtlCol="0">
            <a:spAutoFit/>
          </a:bodyPr>
          <a:p>
            <a:r>
              <a:rPr lang="en-US" altLang="zh-CN" sz="2400">
                <a:latin typeface="楷体" panose="02010609060101010101" pitchFamily="49" charset="-122"/>
                <a:ea typeface="楷体" panose="02010609060101010101" pitchFamily="49" charset="-122"/>
                <a:cs typeface="楷体" panose="02010609060101010101" pitchFamily="49" charset="-122"/>
              </a:rPr>
              <a:t>1</a:t>
            </a:r>
            <a:r>
              <a:rPr lang="zh-CN" altLang="en-US" sz="2400">
                <a:latin typeface="楷体" panose="02010609060101010101" pitchFamily="49" charset="-122"/>
                <a:ea typeface="楷体" panose="02010609060101010101" pitchFamily="49" charset="-122"/>
                <a:cs typeface="楷体" panose="02010609060101010101" pitchFamily="49" charset="-122"/>
              </a:rPr>
              <a:t>、物质以扩散方式进出细胞，不需要消耗细胞内化学反应所释放的能量，这种物质跨膜运输方式称为被动运输。被动运输又分为自由扩散和协助扩散两类。</a:t>
            </a:r>
            <a:endParaRPr lang="zh-CN" altLang="en-US" sz="2400">
              <a:latin typeface="楷体" panose="02010609060101010101" pitchFamily="49" charset="-122"/>
              <a:ea typeface="楷体" panose="02010609060101010101" pitchFamily="49" charset="-122"/>
              <a:cs typeface="楷体" panose="02010609060101010101" pitchFamily="49" charset="-122"/>
            </a:endParaRPr>
          </a:p>
          <a:p>
            <a:r>
              <a:rPr lang="en-US" altLang="zh-CN" sz="2400">
                <a:latin typeface="楷体" panose="02010609060101010101" pitchFamily="49" charset="-122"/>
                <a:ea typeface="楷体" panose="02010609060101010101" pitchFamily="49" charset="-122"/>
                <a:cs typeface="楷体" panose="02010609060101010101" pitchFamily="49" charset="-122"/>
              </a:rPr>
              <a:t>2</a:t>
            </a:r>
            <a:r>
              <a:rPr lang="zh-CN" altLang="en-US" sz="2400">
                <a:latin typeface="楷体" panose="02010609060101010101" pitchFamily="49" charset="-122"/>
                <a:ea typeface="楷体" panose="02010609060101010101" pitchFamily="49" charset="-122"/>
                <a:cs typeface="楷体" panose="02010609060101010101" pitchFamily="49" charset="-122"/>
              </a:rPr>
              <a:t>、物质通过简单的扩散作用进出细胞的方式，叫做自由扩散。借助膜上的转运蛋白进出细胞的物质扩散方式，叫做协助扩散。</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769620" y="3564890"/>
            <a:ext cx="8201025" cy="1198880"/>
          </a:xfrm>
          <a:prstGeom prst="rect">
            <a:avLst/>
          </a:prstGeom>
          <a:noFill/>
        </p:spPr>
        <p:txBody>
          <a:bodyPr wrap="square" rtlCol="0">
            <a:spAutoFit/>
          </a:bodyPr>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结合实例解读</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自由扩散和协助扩散示意图</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，通过比较两者的异同点强化概念的理解。阅读相关的科学史资料，作为深入理解被动运输方式的有益</a:t>
            </a:r>
            <a:r>
              <a:rPr lang="zh-CN" altLang="en-US" sz="2400">
                <a:latin typeface="楷体" panose="02010609060101010101" pitchFamily="49" charset="-122"/>
                <a:ea typeface="楷体" panose="02010609060101010101" pitchFamily="49" charset="-122"/>
                <a:cs typeface="楷体" panose="02010609060101010101" pitchFamily="49" charset="-122"/>
              </a:rPr>
              <a:t>补充。</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ChangeAspect="1"/>
          </p:cNvPicPr>
          <p:nvPr/>
        </p:nvPicPr>
        <p:blipFill>
          <a:blip r:embed="rId1"/>
          <a:stretch>
            <a:fillRect/>
          </a:stretch>
        </p:blipFill>
        <p:spPr>
          <a:xfrm>
            <a:off x="15875" y="17463"/>
            <a:ext cx="904875" cy="895350"/>
          </a:xfrm>
          <a:prstGeom prst="rect">
            <a:avLst/>
          </a:prstGeom>
          <a:noFill/>
          <a:ln w="9525">
            <a:noFill/>
          </a:ln>
        </p:spPr>
      </p:pic>
      <p:sp>
        <p:nvSpPr>
          <p:cNvPr id="8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61" name="组合 106"/>
          <p:cNvGrpSpPr/>
          <p:nvPr/>
        </p:nvGrpSpPr>
        <p:grpSpPr>
          <a:xfrm>
            <a:off x="950913" y="939800"/>
            <a:ext cx="2341562" cy="2344738"/>
            <a:chOff x="6379728" y="2488775"/>
            <a:chExt cx="2513016" cy="2513016"/>
          </a:xfrm>
        </p:grpSpPr>
        <p:sp>
          <p:nvSpPr>
            <p:cNvPr id="157" name="任意多边形 156"/>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8" name="任意多边形 15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8" name="椭圆 10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65" name="组合 108"/>
          <p:cNvGrpSpPr/>
          <p:nvPr/>
        </p:nvGrpSpPr>
        <p:grpSpPr>
          <a:xfrm>
            <a:off x="2992438" y="730250"/>
            <a:ext cx="2181225" cy="2184400"/>
            <a:chOff x="6379730" y="2488773"/>
            <a:chExt cx="2513016" cy="2513016"/>
          </a:xfrm>
        </p:grpSpPr>
        <p:sp>
          <p:nvSpPr>
            <p:cNvPr id="155" name="任意多边形 154"/>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6" name="任意多边形 15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0" name="椭圆 109"/>
          <p:cNvSpPr/>
          <p:nvPr/>
        </p:nvSpPr>
        <p:spPr bwMode="auto">
          <a:xfrm>
            <a:off x="3311573" y="1038530"/>
            <a:ext cx="1575476"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69" name="组合 110"/>
          <p:cNvGrpSpPr/>
          <p:nvPr/>
        </p:nvGrpSpPr>
        <p:grpSpPr>
          <a:xfrm>
            <a:off x="5870575" y="925513"/>
            <a:ext cx="2355850" cy="2359025"/>
            <a:chOff x="6379728" y="2488775"/>
            <a:chExt cx="2513016" cy="2513016"/>
          </a:xfrm>
        </p:grpSpPr>
        <p:sp>
          <p:nvSpPr>
            <p:cNvPr id="153" name="任意多边形 152"/>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4" name="任意多边形 15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2" name="椭圆 11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73" name="组合 112"/>
          <p:cNvGrpSpPr/>
          <p:nvPr/>
        </p:nvGrpSpPr>
        <p:grpSpPr>
          <a:xfrm>
            <a:off x="4381500" y="2074863"/>
            <a:ext cx="1920875" cy="1924050"/>
            <a:chOff x="6379730" y="2488773"/>
            <a:chExt cx="2513016" cy="2513016"/>
          </a:xfrm>
        </p:grpSpPr>
        <p:sp>
          <p:nvSpPr>
            <p:cNvPr id="151" name="任意多边形 150"/>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2" name="任意多边形 15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4" name="椭圆 113"/>
          <p:cNvSpPr/>
          <p:nvPr/>
        </p:nvSpPr>
        <p:spPr bwMode="auto">
          <a:xfrm>
            <a:off x="4662487" y="2346401"/>
            <a:ext cx="1387841" cy="1390650"/>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1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79" name="组合 116"/>
          <p:cNvGrpSpPr/>
          <p:nvPr/>
        </p:nvGrpSpPr>
        <p:grpSpPr>
          <a:xfrm>
            <a:off x="950913" y="939800"/>
            <a:ext cx="2341562" cy="2344738"/>
            <a:chOff x="6379728" y="2488775"/>
            <a:chExt cx="2513016" cy="2513016"/>
          </a:xfrm>
        </p:grpSpPr>
        <p:sp>
          <p:nvSpPr>
            <p:cNvPr id="149" name="任意多边形 148"/>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0" name="任意多边形 14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18" name="椭圆 11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83" name="组合 118"/>
          <p:cNvGrpSpPr/>
          <p:nvPr/>
        </p:nvGrpSpPr>
        <p:grpSpPr>
          <a:xfrm>
            <a:off x="2992438" y="730250"/>
            <a:ext cx="2181225" cy="2184400"/>
            <a:chOff x="6379730" y="2488773"/>
            <a:chExt cx="2513016" cy="2513016"/>
          </a:xfrm>
        </p:grpSpPr>
        <p:sp>
          <p:nvSpPr>
            <p:cNvPr id="147" name="任意多边形 146"/>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8" name="任意多边形 14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0" name="椭圆 119"/>
          <p:cNvSpPr/>
          <p:nvPr/>
        </p:nvSpPr>
        <p:spPr bwMode="auto">
          <a:xfrm>
            <a:off x="3311573" y="103853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87" name="组合 120"/>
          <p:cNvGrpSpPr/>
          <p:nvPr/>
        </p:nvGrpSpPr>
        <p:grpSpPr>
          <a:xfrm>
            <a:off x="5870575" y="925513"/>
            <a:ext cx="2355850" cy="2359025"/>
            <a:chOff x="6379728" y="2488775"/>
            <a:chExt cx="2513016" cy="2513016"/>
          </a:xfrm>
        </p:grpSpPr>
        <p:sp>
          <p:nvSpPr>
            <p:cNvPr id="145" name="任意多边形 144"/>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6" name="任意多边形 14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2" name="椭圆 12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91" name="组合 122"/>
          <p:cNvGrpSpPr/>
          <p:nvPr/>
        </p:nvGrpSpPr>
        <p:grpSpPr>
          <a:xfrm>
            <a:off x="4381500" y="2074863"/>
            <a:ext cx="1920875" cy="1924050"/>
            <a:chOff x="6379730" y="2488773"/>
            <a:chExt cx="2513016" cy="2513016"/>
          </a:xfrm>
        </p:grpSpPr>
        <p:sp>
          <p:nvSpPr>
            <p:cNvPr id="143" name="任意多边形 142"/>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4" name="任意多边形 14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4" name="椭圆 123"/>
          <p:cNvSpPr/>
          <p:nvPr/>
        </p:nvSpPr>
        <p:spPr bwMode="auto">
          <a:xfrm>
            <a:off x="4662488" y="234640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2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97" name="组合 126"/>
          <p:cNvGrpSpPr/>
          <p:nvPr/>
        </p:nvGrpSpPr>
        <p:grpSpPr>
          <a:xfrm>
            <a:off x="950913" y="939800"/>
            <a:ext cx="2341562" cy="2344738"/>
            <a:chOff x="6379728" y="2488775"/>
            <a:chExt cx="2513016" cy="2513016"/>
          </a:xfrm>
        </p:grpSpPr>
        <p:sp>
          <p:nvSpPr>
            <p:cNvPr id="141" name="任意多边形 140"/>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2" name="任意多边形 14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8" name="椭圆 12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501" name="组合 128"/>
          <p:cNvGrpSpPr/>
          <p:nvPr/>
        </p:nvGrpSpPr>
        <p:grpSpPr>
          <a:xfrm>
            <a:off x="2992438" y="730250"/>
            <a:ext cx="2181225" cy="2184400"/>
            <a:chOff x="6379730" y="2488773"/>
            <a:chExt cx="2513016" cy="2513016"/>
          </a:xfrm>
        </p:grpSpPr>
        <p:sp>
          <p:nvSpPr>
            <p:cNvPr id="139" name="任意多边形 138"/>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0" name="任意多边形 13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0" name="椭圆 129"/>
          <p:cNvSpPr/>
          <p:nvPr/>
        </p:nvSpPr>
        <p:spPr bwMode="auto">
          <a:xfrm>
            <a:off x="3311573" y="103853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505" name="组合 130"/>
          <p:cNvGrpSpPr/>
          <p:nvPr/>
        </p:nvGrpSpPr>
        <p:grpSpPr>
          <a:xfrm>
            <a:off x="5870575" y="925513"/>
            <a:ext cx="2355850" cy="2359025"/>
            <a:chOff x="6379728" y="2488775"/>
            <a:chExt cx="2513016" cy="2513016"/>
          </a:xfrm>
        </p:grpSpPr>
        <p:sp>
          <p:nvSpPr>
            <p:cNvPr id="137" name="任意多边形 136"/>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38" name="任意多边形 13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2" name="椭圆 13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509" name="组合 132"/>
          <p:cNvGrpSpPr/>
          <p:nvPr/>
        </p:nvGrpSpPr>
        <p:grpSpPr>
          <a:xfrm>
            <a:off x="4381500" y="2074863"/>
            <a:ext cx="1920875" cy="1924050"/>
            <a:chOff x="6379730" y="2488773"/>
            <a:chExt cx="2513016" cy="2513016"/>
          </a:xfrm>
        </p:grpSpPr>
        <p:sp>
          <p:nvSpPr>
            <p:cNvPr id="135" name="任意多边形 134"/>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36" name="任意多边形 13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4" name="椭圆 133"/>
          <p:cNvSpPr/>
          <p:nvPr/>
        </p:nvSpPr>
        <p:spPr bwMode="auto">
          <a:xfrm>
            <a:off x="4662488" y="234640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9513" name="矩形 158"/>
          <p:cNvSpPr/>
          <p:nvPr/>
        </p:nvSpPr>
        <p:spPr>
          <a:xfrm>
            <a:off x="3224213" y="4289425"/>
            <a:ext cx="1997075" cy="561975"/>
          </a:xfrm>
          <a:prstGeom prst="rect">
            <a:avLst/>
          </a:prstGeom>
          <a:noFill/>
          <a:ln w="9525">
            <a:noFill/>
          </a:ln>
        </p:spPr>
        <p:txBody>
          <a:bodyPr wrap="none" lIns="68573" tIns="34287" rIns="68573" bIns="34287">
            <a:spAutoFit/>
          </a:bodyPr>
          <a:p>
            <a:pPr eaLnBrk="1" hangingPunct="1"/>
            <a:r>
              <a:rPr lang="en-US" altLang="zh-CN" sz="3200" b="1" dirty="0">
                <a:solidFill>
                  <a:srgbClr val="0033CC"/>
                </a:solidFill>
                <a:latin typeface="楷体" panose="02010609060101010101" pitchFamily="49" charset="-122"/>
                <a:ea typeface="楷体" panose="02010609060101010101" pitchFamily="49" charset="-122"/>
              </a:rPr>
              <a:t>2020</a:t>
            </a:r>
            <a:r>
              <a:rPr lang="zh-CN" altLang="en-US" sz="3200" b="1" dirty="0">
                <a:solidFill>
                  <a:srgbClr val="0033CC"/>
                </a:solidFill>
                <a:latin typeface="楷体" panose="02010609060101010101" pitchFamily="49" charset="-122"/>
                <a:ea typeface="楷体" panose="02010609060101010101" pitchFamily="49" charset="-122"/>
              </a:rPr>
              <a:t>年</a:t>
            </a:r>
            <a:r>
              <a:rPr lang="en-US" altLang="zh-CN" sz="3200" b="1" dirty="0">
                <a:solidFill>
                  <a:srgbClr val="0033CC"/>
                </a:solidFill>
                <a:latin typeface="楷体" panose="02010609060101010101" pitchFamily="49" charset="-122"/>
                <a:ea typeface="楷体" panose="02010609060101010101" pitchFamily="49" charset="-122"/>
              </a:rPr>
              <a:t>2</a:t>
            </a:r>
            <a:r>
              <a:rPr lang="zh-CN" altLang="en-US" sz="3200" b="1" dirty="0">
                <a:solidFill>
                  <a:srgbClr val="0033CC"/>
                </a:solidFill>
                <a:latin typeface="楷体" panose="02010609060101010101" pitchFamily="49" charset="-122"/>
                <a:ea typeface="楷体" panose="02010609060101010101" pitchFamily="49" charset="-122"/>
              </a:rPr>
              <a:t>月</a:t>
            </a:r>
            <a:endParaRPr lang="zh-CN" altLang="en-US" sz="3200" b="1" dirty="0">
              <a:solidFill>
                <a:srgbClr val="0033CC"/>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05230" y="21463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温故知新</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
        <p:nvSpPr>
          <p:cNvPr id="100" name="文本框 99"/>
          <p:cNvSpPr txBox="1"/>
          <p:nvPr/>
        </p:nvSpPr>
        <p:spPr>
          <a:xfrm>
            <a:off x="400050" y="981710"/>
            <a:ext cx="8178165" cy="2861310"/>
          </a:xfrm>
          <a:prstGeom prst="rect">
            <a:avLst/>
          </a:prstGeom>
          <a:noFill/>
          <a:ln w="9525">
            <a:noFill/>
          </a:ln>
        </p:spPr>
        <p:txBody>
          <a:bodyPr wrap="square">
            <a:spAutoFit/>
          </a:bodyPr>
          <a:p>
            <a:pPr>
              <a:lnSpc>
                <a:spcPct val="150000"/>
              </a:lnSpc>
            </a:pPr>
            <a:r>
              <a:rPr lang="zh-CN" sz="2400">
                <a:latin typeface="楷体" panose="02010609060101010101" pitchFamily="49" charset="-122"/>
                <a:ea typeface="楷体" panose="02010609060101010101" pitchFamily="49" charset="-122"/>
                <a:cs typeface="楷体" panose="02010609060101010101" pitchFamily="49" charset="-122"/>
              </a:rPr>
              <a:t>（</a:t>
            </a:r>
            <a:r>
              <a:rPr lang="en-US" altLang="zh-CN" sz="2400">
                <a:latin typeface="楷体" panose="02010609060101010101" pitchFamily="49" charset="-122"/>
                <a:ea typeface="楷体" panose="02010609060101010101" pitchFamily="49" charset="-122"/>
                <a:cs typeface="楷体" panose="02010609060101010101" pitchFamily="49" charset="-122"/>
              </a:rPr>
              <a:t>1</a:t>
            </a:r>
            <a:r>
              <a:rPr lang="zh-CN" sz="2400">
                <a:latin typeface="楷体" panose="02010609060101010101" pitchFamily="49" charset="-122"/>
                <a:ea typeface="楷体" panose="02010609060101010101" pitchFamily="49" charset="-122"/>
                <a:cs typeface="楷体" panose="02010609060101010101" pitchFamily="49" charset="-122"/>
              </a:rPr>
              <a:t>）什么是渗透作用？发生渗透作用需要哪几个条件？（</a:t>
            </a:r>
            <a:r>
              <a:rPr lang="en-US" altLang="zh-CN" sz="2400">
                <a:latin typeface="楷体" panose="02010609060101010101" pitchFamily="49" charset="-122"/>
                <a:ea typeface="楷体" panose="02010609060101010101" pitchFamily="49" charset="-122"/>
                <a:cs typeface="楷体" panose="02010609060101010101" pitchFamily="49" charset="-122"/>
              </a:rPr>
              <a:t>2</a:t>
            </a:r>
            <a:r>
              <a:rPr lang="zh-CN" sz="2400">
                <a:latin typeface="楷体" panose="02010609060101010101" pitchFamily="49" charset="-122"/>
                <a:ea typeface="楷体" panose="02010609060101010101" pitchFamily="49" charset="-122"/>
                <a:cs typeface="楷体" panose="02010609060101010101" pitchFamily="49" charset="-122"/>
              </a:rPr>
              <a:t>）动物细胞和植物细胞的哪些结构相当于一层半透膜？（</a:t>
            </a:r>
            <a:r>
              <a:rPr lang="en-US" altLang="zh-CN" sz="2400">
                <a:latin typeface="楷体" panose="02010609060101010101" pitchFamily="49" charset="-122"/>
                <a:ea typeface="楷体" panose="02010609060101010101" pitchFamily="49" charset="-122"/>
                <a:cs typeface="楷体" panose="02010609060101010101" pitchFamily="49" charset="-122"/>
              </a:rPr>
              <a:t>3</a:t>
            </a:r>
            <a:r>
              <a:rPr lang="zh-CN" sz="2400">
                <a:latin typeface="楷体" panose="02010609060101010101" pitchFamily="49" charset="-122"/>
                <a:ea typeface="楷体" panose="02010609060101010101" pitchFamily="49" charset="-122"/>
                <a:cs typeface="楷体" panose="02010609060101010101" pitchFamily="49" charset="-122"/>
              </a:rPr>
              <a:t>）生物膜的结构是怎样的呢？生物膜的结构与物质进出细胞的方式有什么关系？</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
        <p:nvSpPr>
          <p:cNvPr id="100" name="文本框 99"/>
          <p:cNvSpPr txBox="1"/>
          <p:nvPr/>
        </p:nvSpPr>
        <p:spPr>
          <a:xfrm>
            <a:off x="244475" y="901700"/>
            <a:ext cx="4269740" cy="3415030"/>
          </a:xfrm>
          <a:prstGeom prst="rect">
            <a:avLst/>
          </a:prstGeom>
          <a:noFill/>
          <a:ln w="9525">
            <a:noFill/>
          </a:ln>
        </p:spPr>
        <p:txBody>
          <a:bodyPr wrap="square">
            <a:spAutoFit/>
          </a:bodyPr>
          <a:p>
            <a:pPr>
              <a:lnSpc>
                <a:spcPct val="150000"/>
              </a:lnSpc>
            </a:pPr>
            <a:r>
              <a:rPr lang="zh-CN" sz="2400">
                <a:latin typeface="楷体" panose="02010609060101010101" pitchFamily="49" charset="-122"/>
                <a:ea typeface="楷体" panose="02010609060101010101" pitchFamily="49" charset="-122"/>
                <a:cs typeface="楷体" panose="02010609060101010101" pitchFamily="49" charset="-122"/>
              </a:rPr>
              <a:t>（</a:t>
            </a:r>
            <a:r>
              <a:rPr lang="en-US" sz="2400">
                <a:latin typeface="楷体" panose="02010609060101010101" pitchFamily="49" charset="-122"/>
                <a:ea typeface="楷体" panose="02010609060101010101" pitchFamily="49" charset="-122"/>
                <a:cs typeface="楷体" panose="02010609060101010101" pitchFamily="49" charset="-122"/>
              </a:rPr>
              <a:t>1</a:t>
            </a:r>
            <a:r>
              <a:rPr lang="zh-CN" sz="2400">
                <a:latin typeface="楷体" panose="02010609060101010101" pitchFamily="49" charset="-122"/>
                <a:ea typeface="楷体" panose="02010609060101010101" pitchFamily="49" charset="-122"/>
                <a:cs typeface="楷体" panose="02010609060101010101" pitchFamily="49" charset="-122"/>
              </a:rPr>
              <a:t>）请描述图示曲线的含义</a:t>
            </a:r>
            <a:endParaRPr lang="zh-CN" sz="2400">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sz="2400">
                <a:latin typeface="楷体" panose="02010609060101010101" pitchFamily="49" charset="-122"/>
                <a:ea typeface="楷体" panose="02010609060101010101" pitchFamily="49" charset="-122"/>
                <a:cs typeface="楷体" panose="02010609060101010101" pitchFamily="49" charset="-122"/>
              </a:rPr>
              <a:t>（2）甘油、氧气和二氧化碳的通透性描点均在对角线上，说明这些物质的运输与生物膜的哪个结构相关？</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2" name="图片 1"/>
          <p:cNvPicPr>
            <a:picLocks noChangeAspect="1"/>
          </p:cNvPicPr>
          <p:nvPr/>
        </p:nvPicPr>
        <p:blipFill>
          <a:blip r:embed="rId2"/>
          <a:stretch>
            <a:fillRect/>
          </a:stretch>
        </p:blipFill>
        <p:spPr>
          <a:xfrm>
            <a:off x="4648200" y="596265"/>
            <a:ext cx="4163695" cy="3823335"/>
          </a:xfrm>
          <a:prstGeom prst="rect">
            <a:avLst/>
          </a:prstGeom>
        </p:spPr>
      </p:pic>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2"/>
          <a:srcRect r="52571"/>
          <a:stretch>
            <a:fillRect/>
          </a:stretch>
        </p:blipFill>
        <p:spPr>
          <a:xfrm>
            <a:off x="410845" y="979805"/>
            <a:ext cx="2150110" cy="3597910"/>
          </a:xfrm>
          <a:prstGeom prst="rect">
            <a:avLst/>
          </a:prstGeom>
        </p:spPr>
      </p:pic>
      <p:sp>
        <p:nvSpPr>
          <p:cNvPr id="100" name="文本框 99"/>
          <p:cNvSpPr txBox="1"/>
          <p:nvPr/>
        </p:nvSpPr>
        <p:spPr>
          <a:xfrm>
            <a:off x="2940050" y="2090420"/>
            <a:ext cx="5923915" cy="2306955"/>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rPr>
              <a:t>有些小分子，如水、二氧化碳、氧气、甘油、脂肪酸、乙醇等，很容易从相对含量高的一侧向相对含量低的一侧自由地通过细胞膜的磷脂双分子层。像这样，物质通过简单的扩散作用进出细胞的方式，叫做自由扩散。</a:t>
            </a:r>
            <a:endParaRPr lang="zh-CN" sz="2400">
              <a:latin typeface="楷体" panose="02010609060101010101" pitchFamily="49" charset="-122"/>
              <a:ea typeface="楷体" panose="02010609060101010101" pitchFamily="49" charset="-122"/>
            </a:endParaRPr>
          </a:p>
        </p:txBody>
      </p:sp>
      <p:sp>
        <p:nvSpPr>
          <p:cNvPr id="4" name="文本框 3"/>
          <p:cNvSpPr txBox="1"/>
          <p:nvPr/>
        </p:nvSpPr>
        <p:spPr>
          <a:xfrm>
            <a:off x="2940050" y="979805"/>
            <a:ext cx="5956300" cy="829945"/>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rPr>
              <a:t>思考：为什么甘油、乙醇等脂溶性分子能通过自由扩散方式进出细胞呢？</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100" name="文本框 99"/>
          <p:cNvSpPr txBox="1"/>
          <p:nvPr/>
        </p:nvSpPr>
        <p:spPr>
          <a:xfrm>
            <a:off x="406400" y="933450"/>
            <a:ext cx="3786505" cy="3046095"/>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cs typeface="楷体" panose="02010609060101010101" pitchFamily="49" charset="-122"/>
              </a:rPr>
              <a:t>（</a:t>
            </a:r>
            <a:r>
              <a:rPr lang="en-US" sz="2400">
                <a:latin typeface="楷体" panose="02010609060101010101" pitchFamily="49" charset="-122"/>
                <a:ea typeface="楷体" panose="02010609060101010101" pitchFamily="49" charset="-122"/>
                <a:cs typeface="楷体" panose="02010609060101010101" pitchFamily="49" charset="-122"/>
              </a:rPr>
              <a:t>1</a:t>
            </a:r>
            <a:r>
              <a:rPr lang="zh-CN" sz="2400">
                <a:latin typeface="楷体" panose="02010609060101010101" pitchFamily="49" charset="-122"/>
                <a:ea typeface="楷体" panose="02010609060101010101" pitchFamily="49" charset="-122"/>
                <a:cs typeface="楷体" panose="02010609060101010101" pitchFamily="49" charset="-122"/>
              </a:rPr>
              <a:t>）水分子通透性描点为什么在对角线以外？水分子进出细胞过程仅与磷脂双分子相关吗？</a:t>
            </a:r>
            <a:endParaRPr lang="zh-CN" sz="2400">
              <a:latin typeface="楷体" panose="02010609060101010101" pitchFamily="49" charset="-122"/>
              <a:ea typeface="楷体" panose="02010609060101010101" pitchFamily="49" charset="-122"/>
              <a:cs typeface="楷体" panose="02010609060101010101" pitchFamily="49" charset="-122"/>
            </a:endParaRPr>
          </a:p>
          <a:p>
            <a:endParaRPr lang="zh-CN" sz="2400">
              <a:latin typeface="楷体" panose="02010609060101010101" pitchFamily="49" charset="-122"/>
              <a:ea typeface="楷体" panose="02010609060101010101" pitchFamily="49" charset="-122"/>
              <a:cs typeface="楷体" panose="02010609060101010101" pitchFamily="49" charset="-122"/>
            </a:endParaRPr>
          </a:p>
          <a:p>
            <a:r>
              <a:rPr lang="zh-CN" sz="2400">
                <a:latin typeface="楷体" panose="02010609060101010101" pitchFamily="49" charset="-122"/>
                <a:ea typeface="楷体" panose="02010609060101010101" pitchFamily="49" charset="-122"/>
                <a:cs typeface="楷体" panose="02010609060101010101" pitchFamily="49" charset="-122"/>
              </a:rPr>
              <a:t>（2）水分子还能以什么方式通过细胞膜的呢？</a:t>
            </a:r>
            <a:endParaRPr lang="zh-CN" sz="2400">
              <a:latin typeface="楷体" panose="02010609060101010101" pitchFamily="49" charset="-122"/>
              <a:ea typeface="楷体" panose="02010609060101010101" pitchFamily="49" charset="-122"/>
              <a:cs typeface="楷体" panose="02010609060101010101" pitchFamily="49" charset="-122"/>
            </a:endParaRPr>
          </a:p>
        </p:txBody>
      </p:sp>
      <p:pic>
        <p:nvPicPr>
          <p:cNvPr id="2" name="图片 1"/>
          <p:cNvPicPr>
            <a:picLocks noChangeAspect="1"/>
          </p:cNvPicPr>
          <p:nvPr/>
        </p:nvPicPr>
        <p:blipFill>
          <a:blip r:embed="rId2"/>
          <a:stretch>
            <a:fillRect/>
          </a:stretch>
        </p:blipFill>
        <p:spPr>
          <a:xfrm>
            <a:off x="4392295" y="554990"/>
            <a:ext cx="4392930" cy="4034155"/>
          </a:xfrm>
          <a:prstGeom prst="rect">
            <a:avLst/>
          </a:prstGeom>
        </p:spPr>
      </p:pic>
      <p:sp>
        <p:nvSpPr>
          <p:cNvPr id="3" name="文本框 2"/>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pic>
        <p:nvPicPr>
          <p:cNvPr id="13" name="图片 1">
            <a:hlinkClick r:id="rId2"/>
          </p:cNvPr>
          <p:cNvPicPr>
            <a:picLocks noChangeAspect="1"/>
          </p:cNvPicPr>
          <p:nvPr/>
        </p:nvPicPr>
        <p:blipFill>
          <a:blip r:embed="rId3"/>
          <a:stretch>
            <a:fillRect/>
          </a:stretch>
        </p:blipFill>
        <p:spPr>
          <a:xfrm rot="10800000" flipH="1" flipV="1">
            <a:off x="2159635" y="715010"/>
            <a:ext cx="4703445" cy="2352040"/>
          </a:xfrm>
          <a:prstGeom prst="rect">
            <a:avLst/>
          </a:prstGeom>
          <a:noFill/>
          <a:ln>
            <a:noFill/>
          </a:ln>
        </p:spPr>
      </p:pic>
      <p:sp>
        <p:nvSpPr>
          <p:cNvPr id="100" name="文本框 99"/>
          <p:cNvSpPr txBox="1"/>
          <p:nvPr/>
        </p:nvSpPr>
        <p:spPr>
          <a:xfrm>
            <a:off x="344170" y="3272155"/>
            <a:ext cx="8334375" cy="1568450"/>
          </a:xfrm>
          <a:prstGeom prst="rect">
            <a:avLst/>
          </a:prstGeom>
          <a:noFill/>
          <a:ln w="9525">
            <a:noFill/>
          </a:ln>
        </p:spPr>
        <p:txBody>
          <a:bodyPr wrap="square">
            <a:spAutoFit/>
          </a:bodyPr>
          <a:p>
            <a:pPr indent="266700"/>
            <a:r>
              <a:rPr lang="zh-CN" sz="2400">
                <a:latin typeface="楷体" panose="02010609060101010101" pitchFamily="49" charset="-122"/>
                <a:ea typeface="楷体" panose="02010609060101010101" pitchFamily="49" charset="-122"/>
                <a:cs typeface="楷体" panose="02010609060101010101" pitchFamily="49" charset="-122"/>
              </a:rPr>
              <a:t>20世纪80年代中期，美国科学家彼得</a:t>
            </a:r>
            <a:r>
              <a:rPr lang="en-US" sz="2400">
                <a:latin typeface="楷体" panose="02010609060101010101" pitchFamily="49" charset="-122"/>
                <a:ea typeface="楷体" panose="02010609060101010101" pitchFamily="49" charset="-122"/>
                <a:cs typeface="楷体" panose="02010609060101010101" pitchFamily="49" charset="-122"/>
              </a:rPr>
              <a:t>•</a:t>
            </a:r>
            <a:r>
              <a:rPr lang="zh-CN" sz="2400">
                <a:latin typeface="楷体" panose="02010609060101010101" pitchFamily="49" charset="-122"/>
                <a:ea typeface="楷体" panose="02010609060101010101" pitchFamily="49" charset="-122"/>
                <a:cs typeface="楷体" panose="02010609060101010101" pitchFamily="49" charset="-122"/>
              </a:rPr>
              <a:t>阿格雷制造了两种人造细胞膜，一种含有水通道蛋白，另一种则不含这种蛋白。他将这两种人造细胞膜分别做成泡状物,然后放在水中，结果第一 种泡状物吸收了很多水而膨胀,第二种则没有变化。</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pic>
        <p:nvPicPr>
          <p:cNvPr id="7" name="图片 6"/>
          <p:cNvPicPr>
            <a:picLocks noChangeAspect="1"/>
          </p:cNvPicPr>
          <p:nvPr/>
        </p:nvPicPr>
        <p:blipFill>
          <a:blip r:embed="rId2"/>
          <a:srcRect l="53829" b="12859"/>
          <a:stretch>
            <a:fillRect/>
          </a:stretch>
        </p:blipFill>
        <p:spPr>
          <a:xfrm>
            <a:off x="4808855" y="727710"/>
            <a:ext cx="3512185" cy="3044825"/>
          </a:xfrm>
          <a:prstGeom prst="rect">
            <a:avLst/>
          </a:prstGeom>
        </p:spPr>
      </p:pic>
      <p:sp>
        <p:nvSpPr>
          <p:cNvPr id="100" name="文本框 99"/>
          <p:cNvSpPr txBox="1"/>
          <p:nvPr/>
        </p:nvSpPr>
        <p:spPr>
          <a:xfrm>
            <a:off x="333375" y="3980180"/>
            <a:ext cx="8141970" cy="829945"/>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rPr>
              <a:t>思考：通道蛋白怎样协助物质跨膜运输？运输不同物质的通道蛋白是否相同？</a:t>
            </a:r>
            <a:endParaRPr lang="zh-CN" altLang="en-US" sz="240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3"/>
          <a:stretch>
            <a:fillRect/>
          </a:stretch>
        </p:blipFill>
        <p:spPr>
          <a:xfrm>
            <a:off x="1489710" y="688340"/>
            <a:ext cx="2315210" cy="3084195"/>
          </a:xfrm>
          <a:prstGeom prst="rect">
            <a:avLst/>
          </a:prstGeom>
        </p:spPr>
      </p:pic>
      <p:sp>
        <p:nvSpPr>
          <p:cNvPr id="3" name="文本框 2"/>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pic>
        <p:nvPicPr>
          <p:cNvPr id="5" name="图片 4"/>
          <p:cNvPicPr>
            <a:picLocks noChangeAspect="1"/>
          </p:cNvPicPr>
          <p:nvPr/>
        </p:nvPicPr>
        <p:blipFill>
          <a:blip r:embed="rId2"/>
          <a:stretch>
            <a:fillRect/>
          </a:stretch>
        </p:blipFill>
        <p:spPr>
          <a:xfrm>
            <a:off x="398145" y="928370"/>
            <a:ext cx="8347710" cy="3877945"/>
          </a:xfrm>
          <a:prstGeom prst="rect">
            <a:avLst/>
          </a:prstGeom>
        </p:spPr>
      </p:pic>
      <p:sp>
        <p:nvSpPr>
          <p:cNvPr id="3" name="文本框 2"/>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05230" y="19812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被动运输</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
        <p:nvSpPr>
          <p:cNvPr id="100" name="文本框 99"/>
          <p:cNvSpPr txBox="1"/>
          <p:nvPr/>
        </p:nvSpPr>
        <p:spPr>
          <a:xfrm>
            <a:off x="736600" y="648970"/>
            <a:ext cx="6756400" cy="1014730"/>
          </a:xfrm>
          <a:prstGeom prst="rect">
            <a:avLst/>
          </a:prstGeom>
          <a:noFill/>
          <a:ln w="9525">
            <a:noFill/>
          </a:ln>
        </p:spPr>
        <p:txBody>
          <a:bodyPr wrap="square">
            <a:spAutoFit/>
          </a:bodyPr>
          <a:p>
            <a:pPr>
              <a:lnSpc>
                <a:spcPct val="150000"/>
              </a:lnSpc>
            </a:pPr>
            <a:r>
              <a:rPr lang="zh-CN" sz="2400">
                <a:latin typeface="楷体" panose="02010609060101010101" pitchFamily="49" charset="-122"/>
                <a:ea typeface="楷体" panose="02010609060101010101" pitchFamily="49" charset="-122"/>
                <a:cs typeface="楷体" panose="02010609060101010101" pitchFamily="49" charset="-122"/>
              </a:rPr>
              <a:t>载体蛋白与通道蛋白的工作方式有何不同？</a:t>
            </a:r>
            <a:endParaRPr lang="zh-CN" sz="2400">
              <a:latin typeface="楷体" panose="02010609060101010101" pitchFamily="49" charset="-122"/>
              <a:ea typeface="楷体" panose="02010609060101010101" pitchFamily="49" charset="-122"/>
              <a:cs typeface="楷体" panose="02010609060101010101" pitchFamily="49" charset="-122"/>
            </a:endParaRPr>
          </a:p>
          <a:p>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pic>
        <p:nvPicPr>
          <p:cNvPr id="2" name="图片 1"/>
          <p:cNvPicPr>
            <a:picLocks noChangeAspect="1"/>
          </p:cNvPicPr>
          <p:nvPr/>
        </p:nvPicPr>
        <p:blipFill>
          <a:blip r:embed="rId2"/>
          <a:stretch>
            <a:fillRect/>
          </a:stretch>
        </p:blipFill>
        <p:spPr>
          <a:xfrm>
            <a:off x="1239520" y="1356360"/>
            <a:ext cx="5840095" cy="3037840"/>
          </a:xfrm>
          <a:prstGeom prst="rect">
            <a:avLst/>
          </a:prstGeom>
        </p:spPr>
      </p:pic>
      <p:sp>
        <p:nvSpPr>
          <p:cNvPr id="4" name="文本框 3"/>
          <p:cNvSpPr txBox="1"/>
          <p:nvPr/>
        </p:nvSpPr>
        <p:spPr>
          <a:xfrm>
            <a:off x="979170" y="4357370"/>
            <a:ext cx="7036435" cy="645160"/>
          </a:xfrm>
          <a:prstGeom prst="rect">
            <a:avLst/>
          </a:prstGeom>
          <a:noFill/>
          <a:ln w="9525">
            <a:noFill/>
          </a:ln>
        </p:spPr>
        <p:txBody>
          <a:bodyPr wrap="square">
            <a:spAutoFit/>
          </a:bodyPr>
          <a:p>
            <a:pPr algn="l">
              <a:lnSpc>
                <a:spcPct val="150000"/>
              </a:lnSpc>
              <a:buClrTx/>
              <a:buSzTx/>
              <a:buFontTx/>
            </a:pPr>
            <a:r>
              <a:rPr lang="zh-CN" sz="2400" b="0">
                <a:latin typeface="楷体" panose="02010609060101010101" pitchFamily="49" charset="-122"/>
                <a:ea typeface="楷体" panose="02010609060101010101" pitchFamily="49" charset="-122"/>
                <a:cs typeface="楷体" panose="02010609060101010101" pitchFamily="49" charset="-122"/>
              </a:rPr>
              <a:t>这两种在膜上的特殊蛋白质称为转运蛋白</a:t>
            </a:r>
            <a:endParaRPr lang="zh-CN" sz="2400" b="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ll/>
  </p:transition>
</p:sld>
</file>

<file path=ppt/tags/tag1.xml><?xml version="1.0" encoding="utf-8"?>
<p:tagLst xmlns:p="http://schemas.openxmlformats.org/presentationml/2006/main">
  <p:tag name="ISPRING_PRESENTATION_TITLE"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1103</Words>
  <Application>WPS 演示</Application>
  <PresentationFormat/>
  <Paragraphs>106</Paragraphs>
  <Slides>15</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Calibri</vt:lpstr>
      <vt:lpstr>楷体</vt:lpstr>
      <vt:lpstr>微软雅黑</vt:lpstr>
      <vt:lpstr>Times New Roman</vt:lpstr>
      <vt:lpstr>Arial</vt:lpstr>
      <vt:lpstr>黑体</vt:lpstr>
      <vt:lpstr>Arial Unicode MS</vt:lpstr>
      <vt:lpstr>方正楷体_GB2312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bai</dc:creator>
  <cp:lastModifiedBy>小月 </cp:lastModifiedBy>
  <cp:revision>57</cp:revision>
  <dcterms:created xsi:type="dcterms:W3CDTF">2016-05-28T08:56:00Z</dcterms:created>
  <dcterms:modified xsi:type="dcterms:W3CDTF">2020-02-06T08:08:22Z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