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75" r:id="rId5"/>
    <p:sldId id="274" r:id="rId6"/>
    <p:sldId id="280" r:id="rId7"/>
    <p:sldId id="276" r:id="rId8"/>
    <p:sldId id="277" r:id="rId9"/>
    <p:sldId id="278" r:id="rId10"/>
    <p:sldId id="279" r:id="rId11"/>
    <p:sldId id="271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372" y="-52"/>
      </p:cViewPr>
      <p:guideLst>
        <p:guide orient="horz" pos="2180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6432557" y="466391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6432557" y="5138952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6432557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69931" y="952625"/>
            <a:ext cx="10852237" cy="5389572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847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6604000" y="3652019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6604000" y="2095441"/>
            <a:ext cx="4825365" cy="135208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5"/>
            <a:ext cx="10852237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47"/>
            <a:ext cx="11607851" cy="62511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281600" y="1249355"/>
            <a:ext cx="9626400" cy="723689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1281113" y="2163867"/>
            <a:ext cx="9626600" cy="3445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84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11471911" y="0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95"/>
            <a:ext cx="3960000" cy="882109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217"/>
            <a:ext cx="3956400" cy="409370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70033"/>
            <a:ext cx="6480000" cy="508856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66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12000" y="781296"/>
            <a:ext cx="10976400" cy="626477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612000" y="1659805"/>
            <a:ext cx="10975975" cy="82810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12775" y="2808347"/>
            <a:ext cx="10965600" cy="34312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9592"/>
            <a:ext cx="12192000" cy="182925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4800" y="669683"/>
            <a:ext cx="10976400" cy="565269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604837" y="1681408"/>
            <a:ext cx="10990800" cy="32115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594000" y="5181040"/>
            <a:ext cx="11001600" cy="10117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51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6270007"/>
            <a:ext cx="12192000" cy="58884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579600" y="237629"/>
            <a:ext cx="11037600" cy="4420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579600" y="1663405"/>
            <a:ext cx="53424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6242400" y="1663405"/>
            <a:ext cx="5367600" cy="289475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572400" y="4817395"/>
            <a:ext cx="53424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6253200" y="4813795"/>
            <a:ext cx="5367600" cy="78129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809"/>
            <a:ext cx="12192000" cy="49512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5533959"/>
            <a:ext cx="12191999" cy="1324888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365"/>
            <a:ext cx="9144000" cy="2387095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522413" y="3863277"/>
            <a:ext cx="9144000" cy="1656204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669883" y="952625"/>
            <a:ext cx="10852237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4064000" y="5716721"/>
            <a:ext cx="4064000" cy="114212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4759960" y="2914057"/>
            <a:ext cx="4880611" cy="1081539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669931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238877" y="952625"/>
            <a:ext cx="5283243" cy="5389572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3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669931" y="952625"/>
            <a:ext cx="5283243" cy="381051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669925" y="1406699"/>
            <a:ext cx="5283200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6235751" y="952625"/>
            <a:ext cx="5283243" cy="381051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6235751" y="1406699"/>
            <a:ext cx="5283243" cy="4935361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7498080" y="2194831"/>
            <a:ext cx="4389120" cy="2469185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6270007"/>
            <a:ext cx="720091" cy="5888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3" y="443285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931" y="443289"/>
            <a:ext cx="10852237" cy="442019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669931" y="952625"/>
            <a:ext cx="5283243" cy="5389572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6238925" y="952625"/>
            <a:ext cx="5283243" cy="538957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12192000" cy="58884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10571135" y="952625"/>
            <a:ext cx="950984" cy="5389572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669925" y="952617"/>
            <a:ext cx="9828101" cy="5389572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3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50617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50617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3" y="443285"/>
            <a:ext cx="10852237" cy="442019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3" y="961517"/>
            <a:ext cx="10852237" cy="5389572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3" y="6350617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50617"/>
            <a:ext cx="396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50617"/>
            <a:ext cx="2700000" cy="3168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3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5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6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60.xml"/><Relationship Id="rId2" Type="http://schemas.openxmlformats.org/officeDocument/2006/relationships/image" Target="../media/image13.jpeg"/><Relationship Id="rId1" Type="http://schemas.openxmlformats.org/officeDocument/2006/relationships/tags" Target="../tags/tag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662588" y="2802480"/>
            <a:ext cx="7216140" cy="971127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细胞的代谢</a:t>
            </a:r>
            <a:b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（第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课时）</a:t>
            </a:r>
            <a:endParaRPr lang="zh-CN" altLang="en-US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5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665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4"/>
            <a:ext cx="54584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5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5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5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高一年级生物</a:t>
            </a:r>
            <a:r>
              <a:rPr lang="zh-CN" altLang="en-US" sz="32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32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2299" y="4932753"/>
            <a:ext cx="6448320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5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北京市和平街第一中学    肖德慧</a:t>
            </a:r>
            <a:endParaRPr lang="zh-CN" altLang="en-US" sz="2665" spc="226" dirty="0" smtClean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3230"/>
            <a:ext cx="10852150" cy="725170"/>
          </a:xfrm>
        </p:spPr>
        <p:txBody>
          <a:bodyPr/>
          <a:p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人教版高中生物必修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  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章</a:t>
            </a:r>
            <a:endParaRPr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44395" y="2015490"/>
            <a:ext cx="3230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节  被动运输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44395" y="2834640"/>
            <a:ext cx="566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</a:t>
            </a:r>
            <a:r>
              <a:rPr lang="en-US" alt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节  主动运输与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胞吞、胞吐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3" descr="textimage25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59205" y="1346200"/>
            <a:ext cx="8954135" cy="35032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9438" y="348615"/>
            <a:ext cx="57988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4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类比渗透装置与植物</a:t>
            </a:r>
            <a:r>
              <a:rPr lang="zh-CN" altLang="en-US" sz="40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细胞</a:t>
            </a:r>
            <a:endParaRPr lang="zh-CN" altLang="en-US" sz="40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88085" y="4979670"/>
            <a:ext cx="890524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渗透作用发生条件：</a:t>
            </a:r>
            <a:endParaRPr lang="zh-CN" altLang="en-US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algn="l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(1)具有半透膜 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algn="l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(2)半透膜两侧溶液具浓度差</a:t>
            </a:r>
            <a:endParaRPr lang="zh-CN" altLang="en-US" sz="2800" b="1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02310" y="1303655"/>
            <a:ext cx="1091692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（1）细胞膜≠人工膜，细胞膜具有选择透过性，人工膜只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具有半透性，物质能否通过取决于孔径大小。 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（2）发生渗透平衡只意味着半透膜两侧水分子移动达到平衡状态，既不可看作没有水分子移动也不可看作两侧溶液浓度相等。 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1070" y="531495"/>
            <a:ext cx="589915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与渗透作用相关的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几个易错点：</a:t>
            </a:r>
            <a:endParaRPr lang="zh-CN" altLang="en-US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856933" y="467360"/>
            <a:ext cx="5690235" cy="7556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>
              <a:lnSpc>
                <a:spcPct val="12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物质进出细胞方式的判断方法</a:t>
            </a:r>
            <a:endParaRPr lang="zh-CN" altLang="en-US" sz="36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3" descr="textimage43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708785" y="2161540"/>
            <a:ext cx="6590030" cy="37985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6915" y="1223010"/>
            <a:ext cx="553974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1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、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根据分子大小与是否需要载体、能量</a:t>
            </a:r>
            <a:endParaRPr lang="zh-CN" altLang="en-US" sz="2400" b="1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56425" y="1223010"/>
            <a:ext cx="322072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0" latinLnBrk="1">
              <a:lnSpc>
                <a:spcPct val="150000"/>
              </a:lnSpc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2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、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根据运输方向</a:t>
            </a:r>
            <a:endParaRPr lang="zh-CN" altLang="en-US" sz="2400" b="1" dirty="0" smtClean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48780" y="3143250"/>
            <a:ext cx="17132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逆浓度梯度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26305" y="5655310"/>
            <a:ext cx="17132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顺浓度梯度</a:t>
            </a:r>
            <a:endParaRPr lang="zh-CN" altLang="en-US" sz="24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2"/>
          <p:cNvSpPr txBox="1"/>
          <p:nvPr/>
        </p:nvSpPr>
        <p:spPr>
          <a:xfrm>
            <a:off x="633095" y="360045"/>
            <a:ext cx="10925810" cy="71094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eaLnBrk="0" latinLnBrk="1" hangingPunct="0">
              <a:lnSpc>
                <a:spcPct val="150000"/>
              </a:lnSpc>
            </a:pPr>
            <a:r>
              <a:rPr lang="zh-CN" altLang="en-US" sz="2800" kern="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例：如图为氨基酸和</a:t>
            </a:r>
            <a:r>
              <a:rPr lang="zh-CN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Na</a:t>
            </a:r>
            <a:r>
              <a:rPr lang="zh-CN" altLang="en-US" sz="2800" kern="0" baseline="59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lang="zh-CN" altLang="en-US" sz="2800" kern="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进出肾小管上皮细胞的示意图。下列叙述不正确</a:t>
            </a:r>
            <a:r>
              <a:rPr lang="zh-CN" altLang="en-US" sz="2800" kern="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的是</a:t>
            </a:r>
            <a:r>
              <a:rPr lang="zh-CN" altLang="en-US" sz="2800" kern="0" spc="438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 </a:t>
            </a:r>
            <a:endParaRPr lang="en-US" altLang="zh-CN" sz="2800" kern="0" dirty="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800" kern="0" dirty="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800" kern="0" dirty="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800" kern="0" dirty="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800" kern="0" dirty="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kern="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A.管腔中</a:t>
            </a:r>
            <a:r>
              <a:rPr lang="zh-CN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Na</a:t>
            </a:r>
            <a:r>
              <a:rPr lang="zh-CN" altLang="en-US" sz="2800" kern="0" baseline="59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lang="zh-CN" altLang="en-US" sz="2800" kern="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进入上皮细胞是被动运输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kern="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B.上皮细胞中</a:t>
            </a:r>
            <a:r>
              <a:rPr lang="zh-CN" altLang="en-US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Na</a:t>
            </a:r>
            <a:r>
              <a:rPr lang="zh-CN" altLang="en-US" sz="2800" kern="0" baseline="59000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+</a:t>
            </a:r>
            <a:r>
              <a:rPr lang="zh-CN" altLang="en-US" sz="2800" kern="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进入组织液是主动运输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kern="0" dirty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C.上皮细胞中氨基酸进入组织液是主动运输</a:t>
            </a:r>
            <a:endParaRPr lang="zh-CN" altLang="en-US" sz="2800" kern="0" dirty="0" smtClean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D.氨基酸进入上皮细胞依赖于</a:t>
            </a:r>
            <a:r>
              <a:rPr lang="zh-CN" altLang="en-US" sz="2800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Na</a:t>
            </a:r>
            <a:r>
              <a:rPr lang="zh-CN" altLang="en-US" sz="2800" baseline="59000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浓度梯度</a:t>
            </a:r>
            <a:endParaRPr lang="zh-CN" altLang="en-US" sz="2800" dirty="0"/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7" name="图片 3" descr="textimage51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667125" y="1513840"/>
            <a:ext cx="5083175" cy="247142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2124075" y="1094740"/>
            <a:ext cx="744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268085" y="1927860"/>
            <a:ext cx="1755775" cy="104330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6864350" y="2510790"/>
            <a:ext cx="2672080" cy="2321560"/>
            <a:chOff x="10810" y="3954"/>
            <a:chExt cx="4208" cy="3656"/>
          </a:xfrm>
        </p:grpSpPr>
        <p:sp>
          <p:nvSpPr>
            <p:cNvPr id="8" name="文本框 7"/>
            <p:cNvSpPr txBox="1"/>
            <p:nvPr/>
          </p:nvSpPr>
          <p:spPr>
            <a:xfrm>
              <a:off x="10810" y="6788"/>
              <a:ext cx="420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顺浓度梯度运输</a:t>
              </a:r>
              <a:endPara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cxnSp>
          <p:nvCxnSpPr>
            <p:cNvPr id="13" name="直接连接符 12"/>
            <p:cNvCxnSpPr>
              <a:endCxn id="8" idx="0"/>
            </p:cNvCxnSpPr>
            <p:nvPr/>
          </p:nvCxnSpPr>
          <p:spPr>
            <a:xfrm>
              <a:off x="11197" y="3954"/>
              <a:ext cx="1717" cy="28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5426075" y="3043555"/>
            <a:ext cx="3200400" cy="2461895"/>
            <a:chOff x="8545" y="4793"/>
            <a:chExt cx="5040" cy="3877"/>
          </a:xfrm>
        </p:grpSpPr>
        <p:sp>
          <p:nvSpPr>
            <p:cNvPr id="9" name="文本框 8"/>
            <p:cNvSpPr txBox="1"/>
            <p:nvPr/>
          </p:nvSpPr>
          <p:spPr>
            <a:xfrm>
              <a:off x="11057" y="7848"/>
              <a:ext cx="252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消耗能量</a:t>
              </a:r>
              <a:endPara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8545" y="4793"/>
              <a:ext cx="2790" cy="319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5426075" y="2141220"/>
            <a:ext cx="4813935" cy="4007485"/>
            <a:chOff x="8545" y="3372"/>
            <a:chExt cx="7581" cy="6311"/>
          </a:xfrm>
        </p:grpSpPr>
        <p:sp>
          <p:nvSpPr>
            <p:cNvPr id="11" name="文本框 10"/>
            <p:cNvSpPr txBox="1"/>
            <p:nvPr/>
          </p:nvSpPr>
          <p:spPr>
            <a:xfrm>
              <a:off x="11918" y="8861"/>
              <a:ext cx="420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顺浓度梯度运输</a:t>
              </a:r>
              <a:endPara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cxnSp>
          <p:nvCxnSpPr>
            <p:cNvPr id="17" name="直接连接符 16"/>
            <p:cNvCxnSpPr>
              <a:endCxn id="11" idx="0"/>
            </p:cNvCxnSpPr>
            <p:nvPr/>
          </p:nvCxnSpPr>
          <p:spPr>
            <a:xfrm>
              <a:off x="8545" y="3372"/>
              <a:ext cx="5477" cy="54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723900" y="742950"/>
            <a:ext cx="10894695" cy="5850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例：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如图是胡萝卜在不同的含氧情况下从硝酸钾溶液中吸收</a:t>
            </a:r>
            <a:r>
              <a:rPr lang="zh-CN" altLang="en-US" sz="2800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K</a:t>
            </a:r>
            <a:r>
              <a:rPr lang="zh-CN" altLang="en-US" sz="2800" baseline="59000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和</a:t>
            </a:r>
            <a:r>
              <a:rPr lang="en-US" altLang="zh-CN" sz="2800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NO</a:t>
            </a:r>
            <a:r>
              <a:rPr lang="en-US" altLang="zh-CN" sz="2800" baseline="-25000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800" baseline="59000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的曲线。影响</a:t>
            </a:r>
            <a:r>
              <a:rPr lang="zh-CN" altLang="en-US" sz="2800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A、B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两点和</a:t>
            </a:r>
            <a:r>
              <a:rPr lang="zh-CN" altLang="en-US" sz="2800" dirty="0" smtClean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B、C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两点吸收量不同的因素分别是(　　)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800" spc="1546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800" spc="1546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spc="1546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 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2295"/>
              </a:spcBef>
              <a:buNone/>
            </a:pPr>
            <a:endParaRPr lang="zh-CN" altLang="en-US" sz="2800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2295"/>
              </a:spcBef>
              <a:buNone/>
            </a:pP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A.载体数量、能量　　        B.能量、载体数量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C.载体数量、离子浓度　　    D.能量、离子浓度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3" descr="textimage53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419475" y="2176780"/>
            <a:ext cx="3901440" cy="29838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48525" y="2176780"/>
            <a:ext cx="431038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A、B两点均表示运输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NO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aseline="59000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,因而载体数量应相同</a:t>
            </a:r>
            <a:endParaRPr lang="zh-CN" altLang="en-US" sz="24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6910" y="3375660"/>
            <a:ext cx="310197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algn="l" eaLnBrk="0" latinLnBrk="1" hangingPunc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B、C两点氧气含量相同,说明通过有氧呼吸获得的能量相同</a:t>
            </a:r>
            <a:endParaRPr lang="zh-CN" altLang="en-US" sz="24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10624523" y="1429217"/>
            <a:ext cx="4286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41070" y="531495"/>
            <a:ext cx="753237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与物质进出细胞方式相关的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几个易错点：</a:t>
            </a:r>
            <a:endParaRPr lang="zh-CN" altLang="en-US" sz="32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5795" y="1458595"/>
            <a:ext cx="1056513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、在一定情境中判断物质进出细胞方式，应视具体情况推断，有可能与已形成的固有思维有差异。例如：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水分子进出细胞的方式一定是自由扩散吗？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5795" y="3256280"/>
            <a:ext cx="9695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、消耗能量的运输方式除主动运输外不要漏掉胞吞和胞吐。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3" y="3147060"/>
            <a:ext cx="621199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72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z="2400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WPS 演示</Application>
  <PresentationFormat>全屏显示(16:9)</PresentationFormat>
  <Paragraphs>78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Times New Roman</vt:lpstr>
      <vt:lpstr>Arial Unicode MS</vt:lpstr>
      <vt:lpstr>黑体</vt:lpstr>
      <vt:lpstr>1_Office 主题​​</vt:lpstr>
      <vt:lpstr>细胞的代谢 （第1课时）</vt:lpstr>
      <vt:lpstr>人教版高中生物必修1  第4章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小月 </cp:lastModifiedBy>
  <cp:revision>16</cp:revision>
  <dcterms:created xsi:type="dcterms:W3CDTF">2020-02-01T11:21:00Z</dcterms:created>
  <dcterms:modified xsi:type="dcterms:W3CDTF">2020-02-10T01:17:34Z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