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302" r:id="rId3"/>
    <p:sldId id="292" r:id="rId4"/>
    <p:sldId id="275" r:id="rId5"/>
    <p:sldId id="305" r:id="rId6"/>
    <p:sldId id="303" r:id="rId7"/>
    <p:sldId id="296" r:id="rId8"/>
    <p:sldId id="304" r:id="rId9"/>
    <p:sldId id="273" r:id="rId10"/>
    <p:sldId id="294" r:id="rId11"/>
    <p:sldId id="293" r:id="rId12"/>
    <p:sldId id="282" r:id="rId13"/>
    <p:sldId id="295" r:id="rId14"/>
    <p:sldId id="291" r:id="rId15"/>
    <p:sldId id="299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3271" autoAdjust="0"/>
  </p:normalViewPr>
  <p:slideViewPr>
    <p:cSldViewPr snapToGrid="0">
      <p:cViewPr varScale="1">
        <p:scale>
          <a:sx n="48" d="100"/>
          <a:sy n="48" d="100"/>
        </p:scale>
        <p:origin x="-77" y="-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688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604FB1-5814-40F7-B809-568BE7B0B355}" type="slidenum">
              <a:rPr lang="zh-CN" altLang="en-US" sz="1200">
                <a:latin typeface="Calibri" pitchFamily="34" charset="0"/>
              </a:rPr>
              <a:pPr algn="r"/>
              <a:t>2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"/>
          <p:cNvSpPr txBox="1"/>
          <p:nvPr userDrawn="1"/>
        </p:nvSpPr>
        <p:spPr>
          <a:xfrm>
            <a:off x="265113" y="267891"/>
            <a:ext cx="1234909" cy="289286"/>
          </a:xfrm>
          <a:prstGeom prst="rect">
            <a:avLst/>
          </a:prstGeom>
          <a:noFill/>
        </p:spPr>
        <p:txBody>
          <a:bodyPr wrap="none" lIns="68558" tIns="34278" rIns="68558" bIns="3427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3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课标试题分析</a:t>
            </a:r>
          </a:p>
        </p:txBody>
      </p:sp>
      <p:sp>
        <p:nvSpPr>
          <p:cNvPr id="3" name="矩形 4"/>
          <p:cNvSpPr/>
          <p:nvPr userDrawn="1"/>
        </p:nvSpPr>
        <p:spPr>
          <a:xfrm>
            <a:off x="0" y="196454"/>
            <a:ext cx="160338" cy="416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8" rIns="68558" bIns="34278" anchor="ctr"/>
          <a:lstStyle/>
          <a:p>
            <a:pPr algn="ctr" defTabSz="8623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30" noProof="1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vert="horz" lIns="91440" tIns="45720" rIns="91440" bIns="45720" rtlCol="0"/>
          <a:lstStyle>
            <a:lvl1pPr>
              <a:defRPr noProof="1"/>
            </a:lvl1pPr>
          </a:lstStyle>
          <a:p>
            <a:pPr>
              <a:defRPr/>
            </a:pPr>
            <a:fld id="{38799AA8-6D3C-4C89-96E2-50E19F7B3DA2}" type="datetimeFigureOut">
              <a:rPr lang="zh-CN" altLang="en-US"/>
              <a:pPr>
                <a:defRPr/>
              </a:pPr>
              <a:t>2020/2/8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vert="horz" lIns="91440" tIns="45720" rIns="91440" bIns="45720" rtlCol="0"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>
              <a:defRPr noProof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9652BA-ED32-4EF5-8291-DF51A50E2F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08603" y="2685888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细胞的结构基础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（第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77448" y="3691614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陈经纶中学团结湖分校    李云会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8640" y="166977"/>
            <a:ext cx="7530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kern="1200" spc="200" noProof="1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学法指导</a:t>
            </a:r>
          </a:p>
        </p:txBody>
      </p:sp>
      <p:sp>
        <p:nvSpPr>
          <p:cNvPr id="7" name="矩形 6"/>
          <p:cNvSpPr/>
          <p:nvPr/>
        </p:nvSpPr>
        <p:spPr>
          <a:xfrm>
            <a:off x="474839" y="892239"/>
            <a:ext cx="3296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 建构并使用细胞模型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8371" y="1429574"/>
            <a:ext cx="451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要点：简化，抓住典型特征；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Picture 2" descr="https://ss3.bdstatic.com/70cFv8Sh_Q1YnxGkpoWK1HF6hhy/it/u=3353582616,2146254127&amp;fm=26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880" y="1074050"/>
            <a:ext cx="3452054" cy="2154831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646" y="3508189"/>
            <a:ext cx="2052191" cy="115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46" y="2109448"/>
            <a:ext cx="2091504" cy="156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s://timgsa.baidu.com/timg?image&amp;quality=80&amp;size=b9999_10000&amp;sec=1580895881758&amp;di=c74c3dbacd00ade1346f9d143f659ac7&amp;imgtype=0&amp;src=http%3A%2F%2Fthumb.1010pic.com%2Fpic5%2Fupload%2F201309%2F5225a031f291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567" y="3165090"/>
            <a:ext cx="3164143" cy="1680393"/>
          </a:xfrm>
          <a:prstGeom prst="rect">
            <a:avLst/>
          </a:prstGeom>
          <a:noFill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5349" y="1949731"/>
            <a:ext cx="2474017" cy="122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80683" y="2797253"/>
            <a:ext cx="15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细胞膜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465" y="3245213"/>
            <a:ext cx="15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高尔基体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53168" y="4584982"/>
            <a:ext cx="15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叶绿体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45545" y="3166084"/>
            <a:ext cx="15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线粒体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97711" y="4774168"/>
            <a:ext cx="15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细胞核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8640" y="166977"/>
            <a:ext cx="7570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kern="1200" spc="200" noProof="1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学法指导</a:t>
            </a:r>
          </a:p>
        </p:txBody>
      </p:sp>
      <p:sp>
        <p:nvSpPr>
          <p:cNvPr id="7" name="矩形 6"/>
          <p:cNvSpPr/>
          <p:nvPr/>
        </p:nvSpPr>
        <p:spPr>
          <a:xfrm>
            <a:off x="454742" y="731465"/>
            <a:ext cx="3296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 建构并使用细胞模型</a:t>
            </a:r>
            <a:endParaRPr lang="zh-CN" altLang="en-US" sz="2400" dirty="0"/>
          </a:p>
        </p:txBody>
      </p:sp>
      <p:pic>
        <p:nvPicPr>
          <p:cNvPr id="13" name="Picture 4" descr="https://timgsa.baidu.com/timg?image&amp;quality=80&amp;size=b9999_10000&amp;sec=1580905484015&amp;di=5905ff96b890eb8bad0236aba67016fc&amp;imgtype=0&amp;src=http%3A%2F%2Fyzhtml01.book118.com%2F2016%2F12%2F05%2F00%2F47705496%2F13.files%2Ffile0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67" y="1398556"/>
            <a:ext cx="3514725" cy="3190876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53542" y="4459538"/>
            <a:ext cx="3390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分泌蛋白的合成与运输过程</a:t>
            </a:r>
            <a:endParaRPr kumimoji="0" 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3161" y="1703797"/>
            <a:ext cx="4061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同时出现多个结构、成分时，应注意大小和比例关系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52BA-ED32-4EF5-8291-DF51A50E2F56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41" y="1179565"/>
            <a:ext cx="3836702" cy="202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489050"/>
            <a:ext cx="4090728" cy="129266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磷脂双分子层构成基本支架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蛋白质分子镶嵌在磷脂双分子层中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糖被分布在细胞膜外表面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3086" y="3545040"/>
            <a:ext cx="3069802" cy="129266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将细胞与外界环境分隔开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控制物质进出细胞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进行细胞间的信息交流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178081" y="3119229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细胞膜的功能</a:t>
            </a:r>
            <a:endParaRPr lang="en-US" altLang="zh-CN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4127" y="449706"/>
            <a:ext cx="3394958" cy="258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041437" y="304293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细胞膜的结构</a:t>
            </a:r>
            <a:endParaRPr lang="en-US" altLang="zh-CN" b="1" dirty="0" smtClean="0">
              <a:solidFill>
                <a:srgbClr val="0070C0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77335" y="156929"/>
            <a:ext cx="807284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kern="1200" spc="200" noProof="1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学法指导</a:t>
            </a:r>
          </a:p>
        </p:txBody>
      </p:sp>
      <p:sp>
        <p:nvSpPr>
          <p:cNvPr id="26" name="矩形 25"/>
          <p:cNvSpPr/>
          <p:nvPr/>
        </p:nvSpPr>
        <p:spPr>
          <a:xfrm>
            <a:off x="615516" y="620934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2.</a:t>
            </a:r>
            <a:r>
              <a:rPr lang="zh-CN" altLang="en-US" sz="2400" dirty="0" smtClean="0"/>
              <a:t>将结构与其功能联系起来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496826" y="3667648"/>
            <a:ext cx="2421653" cy="6029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396343" y="3707842"/>
            <a:ext cx="2542233" cy="32154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908809" y="3999244"/>
            <a:ext cx="2039815" cy="158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3145134" y="4270549"/>
            <a:ext cx="2803490" cy="3014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8640" y="166977"/>
            <a:ext cx="7540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kern="1200" spc="200" noProof="1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学法指导</a:t>
            </a:r>
          </a:p>
        </p:txBody>
      </p:sp>
      <p:sp>
        <p:nvSpPr>
          <p:cNvPr id="7" name="矩形 6"/>
          <p:cNvSpPr/>
          <p:nvPr/>
        </p:nvSpPr>
        <p:spPr>
          <a:xfrm>
            <a:off x="454742" y="731465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2.</a:t>
            </a:r>
            <a:r>
              <a:rPr lang="zh-CN" altLang="en-US" sz="2400" dirty="0" smtClean="0"/>
              <a:t>将结构与其功能联系起来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149" y="1618308"/>
            <a:ext cx="2474017" cy="122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5705" y="1639370"/>
            <a:ext cx="2052191" cy="115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1290574" y="293974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线粒体内膜折叠成嵴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87196" y="290959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叶绿体类囊体堆叠成基粒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215473" y="3225521"/>
            <a:ext cx="2502040" cy="917568"/>
            <a:chOff x="3215473" y="3225521"/>
            <a:chExt cx="2502040" cy="917568"/>
          </a:xfrm>
        </p:grpSpPr>
        <p:sp>
          <p:nvSpPr>
            <p:cNvPr id="12" name="矩形 11"/>
            <p:cNvSpPr/>
            <p:nvPr/>
          </p:nvSpPr>
          <p:spPr>
            <a:xfrm>
              <a:off x="3425988" y="3773757"/>
              <a:ext cx="2031325" cy="36933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增加了膜的表面积</a:t>
              </a:r>
              <a:endParaRPr lang="zh-CN" altLang="en-US" dirty="0"/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3215473" y="3245618"/>
              <a:ext cx="1004835" cy="41198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rot="10800000" flipV="1">
              <a:off x="4843308" y="3225521"/>
              <a:ext cx="874205" cy="44212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48640" y="166977"/>
            <a:ext cx="7701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kern="1200" spc="200" noProof="1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学法指导</a:t>
            </a:r>
          </a:p>
        </p:txBody>
      </p:sp>
      <p:sp>
        <p:nvSpPr>
          <p:cNvPr id="9" name="矩形 8"/>
          <p:cNvSpPr/>
          <p:nvPr/>
        </p:nvSpPr>
        <p:spPr>
          <a:xfrm>
            <a:off x="394452" y="580741"/>
            <a:ext cx="5758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3. </a:t>
            </a:r>
            <a:r>
              <a:rPr lang="zh-CN" altLang="en-US" sz="2400" dirty="0" smtClean="0"/>
              <a:t>按照不同的标准将细胞器进行归类总结</a:t>
            </a:r>
          </a:p>
          <a:p>
            <a:endParaRPr lang="zh-CN" altLang="en-US" sz="2400" dirty="0" smtClean="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755" y="1009603"/>
            <a:ext cx="6903216" cy="413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sz="2800" dirty="0" smtClean="0">
                <a:solidFill>
                  <a:srgbClr val="0070C0"/>
                </a:solidFill>
              </a:rPr>
              <a:t>细胞结构与功能的研究方法</a:t>
            </a:r>
            <a:br>
              <a:rPr sz="2800" dirty="0" smtClean="0">
                <a:solidFill>
                  <a:srgbClr val="0070C0"/>
                </a:solidFill>
              </a:rPr>
            </a:br>
            <a:endParaRPr sz="2800" dirty="0" smtClean="0">
              <a:solidFill>
                <a:srgbClr val="0070C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4731" y="1164823"/>
            <a:ext cx="69698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5425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差速离心法：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用不同离心速率分离细胞器</a:t>
            </a:r>
            <a:r>
              <a:rPr 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的方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法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）同位素标记法：研究分泌蛋白合成和运输过程的方法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）荧光标记法：研究细胞膜流动性的方法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）核移植：研究细胞核功能的方法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5494" y="2595554"/>
            <a:ext cx="5014299" cy="22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851" y="2500798"/>
            <a:ext cx="2008686" cy="229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1398" y="2592475"/>
            <a:ext cx="5058870" cy="22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1019" y="2669790"/>
            <a:ext cx="6490293" cy="20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9" y="17860"/>
            <a:ext cx="1066800" cy="10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12"/>
          <p:cNvSpPr txBox="1">
            <a:spLocks noChangeArrowheads="1"/>
          </p:cNvSpPr>
          <p:nvPr/>
        </p:nvSpPr>
        <p:spPr bwMode="auto">
          <a:xfrm>
            <a:off x="1441847" y="67866"/>
            <a:ext cx="6805613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0"/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人教版高中生物必修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章</a:t>
            </a:r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3971" name="TextBox 12"/>
          <p:cNvSpPr txBox="1">
            <a:spLocks noChangeArrowheads="1"/>
          </p:cNvSpPr>
          <p:nvPr/>
        </p:nvSpPr>
        <p:spPr bwMode="auto">
          <a:xfrm>
            <a:off x="0" y="1514238"/>
            <a:ext cx="8905875" cy="1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 eaLnBrk="0">
              <a:lnSpc>
                <a:spcPct val="150000"/>
              </a:lnSpc>
            </a:pPr>
            <a:r>
              <a:rPr lang="zh-CN" altLang="en-US" sz="33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33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3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章细胞</a:t>
            </a:r>
            <a:r>
              <a:rPr lang="zh-CN" altLang="en-US" sz="33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的基本结构 </a:t>
            </a:r>
            <a:r>
              <a:rPr lang="zh-CN" altLang="en-US" sz="33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单元</a:t>
            </a:r>
            <a:r>
              <a:rPr lang="zh-CN" altLang="en-US" sz="33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总结</a:t>
            </a:r>
            <a:r>
              <a:rPr lang="zh-CN" altLang="en-US" sz="3600" dirty="0" smtClean="0">
                <a:solidFill>
                  <a:srgbClr val="0070C0"/>
                </a:solidFill>
              </a:rPr>
              <a:t/>
            </a:r>
            <a:br>
              <a:rPr lang="zh-CN" altLang="en-US" sz="3600" dirty="0" smtClean="0">
                <a:solidFill>
                  <a:srgbClr val="0070C0"/>
                </a:solidFill>
              </a:rPr>
            </a:br>
            <a:endParaRPr lang="zh-CN" altLang="zh-CN" sz="3300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81" y="730857"/>
            <a:ext cx="7216879" cy="27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92187" y="2282163"/>
            <a:ext cx="1214446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 细胞的基本结构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63823" y="1067717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 txBox="1"/>
          <p:nvPr/>
        </p:nvSpPr>
        <p:spPr>
          <a:xfrm>
            <a:off x="1808287" y="1070440"/>
            <a:ext cx="12144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/>
              <a:t>系统的边界</a:t>
            </a:r>
            <a:endParaRPr lang="zh-CN" altLang="en-US" sz="1600" dirty="0"/>
          </a:p>
        </p:txBody>
      </p:sp>
      <p:sp>
        <p:nvSpPr>
          <p:cNvPr id="9" name="TextBox 19"/>
          <p:cNvSpPr txBox="1"/>
          <p:nvPr/>
        </p:nvSpPr>
        <p:spPr>
          <a:xfrm>
            <a:off x="2959247" y="678350"/>
            <a:ext cx="9286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细胞膜的结构和功能</a:t>
            </a:r>
            <a:endParaRPr lang="zh-CN" altLang="en-US" dirty="0"/>
          </a:p>
        </p:txBody>
      </p:sp>
      <p:sp>
        <p:nvSpPr>
          <p:cNvPr id="10" name="TextBox 20"/>
          <p:cNvSpPr txBox="1"/>
          <p:nvPr/>
        </p:nvSpPr>
        <p:spPr>
          <a:xfrm>
            <a:off x="2967074" y="2281792"/>
            <a:ext cx="11676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细胞器之间的分工合作</a:t>
            </a:r>
            <a:endParaRPr lang="zh-CN" altLang="en-US" dirty="0"/>
          </a:p>
        </p:txBody>
      </p:sp>
      <p:sp>
        <p:nvSpPr>
          <p:cNvPr id="11" name="TextBox 21"/>
          <p:cNvSpPr txBox="1"/>
          <p:nvPr/>
        </p:nvSpPr>
        <p:spPr>
          <a:xfrm>
            <a:off x="3030685" y="3880004"/>
            <a:ext cx="9286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细胞核的结构和功能</a:t>
            </a:r>
            <a:endParaRPr lang="zh-CN" altLang="en-US" dirty="0"/>
          </a:p>
        </p:txBody>
      </p:sp>
      <p:sp>
        <p:nvSpPr>
          <p:cNvPr id="12" name="TextBox 23"/>
          <p:cNvSpPr txBox="1"/>
          <p:nvPr/>
        </p:nvSpPr>
        <p:spPr>
          <a:xfrm>
            <a:off x="1863823" y="2610270"/>
            <a:ext cx="11430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/>
              <a:t>系统内的分工合作</a:t>
            </a:r>
            <a:endParaRPr lang="zh-CN" altLang="en-US" sz="1600" dirty="0"/>
          </a:p>
        </p:txBody>
      </p:sp>
      <p:sp>
        <p:nvSpPr>
          <p:cNvPr id="13" name="TextBox 24"/>
          <p:cNvSpPr txBox="1"/>
          <p:nvPr/>
        </p:nvSpPr>
        <p:spPr>
          <a:xfrm>
            <a:off x="1863823" y="4324782"/>
            <a:ext cx="12144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/>
              <a:t>系统的控制中心</a:t>
            </a:r>
            <a:endParaRPr lang="zh-CN" altLang="en-US" sz="1600" dirty="0"/>
          </a:p>
        </p:txBody>
      </p:sp>
      <p:cxnSp>
        <p:nvCxnSpPr>
          <p:cNvPr id="23" name="直接连接符 22"/>
          <p:cNvCxnSpPr/>
          <p:nvPr/>
        </p:nvCxnSpPr>
        <p:spPr>
          <a:xfrm rot="5400000">
            <a:off x="256468" y="2645989"/>
            <a:ext cx="321471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3984928" y="3251464"/>
            <a:ext cx="3863008" cy="1664800"/>
            <a:chOff x="3984928" y="3251464"/>
            <a:chExt cx="3863008" cy="1664800"/>
          </a:xfrm>
        </p:grpSpPr>
        <p:cxnSp>
          <p:nvCxnSpPr>
            <p:cNvPr id="31" name="直接箭头连接符 30"/>
            <p:cNvCxnSpPr>
              <a:stCxn id="9" idx="3"/>
            </p:cNvCxnSpPr>
            <p:nvPr/>
          </p:nvCxnSpPr>
          <p:spPr>
            <a:xfrm>
              <a:off x="3991307" y="4219769"/>
              <a:ext cx="1105478" cy="36278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466819">
              <a:off x="3984928" y="4424337"/>
              <a:ext cx="930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功能</a:t>
              </a:r>
              <a:endParaRPr lang="zh-CN" altLang="en-US" sz="1600" dirty="0"/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V="1">
              <a:off x="3999505" y="3835128"/>
              <a:ext cx="1033670" cy="3657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20652906">
              <a:off x="4094920" y="3691491"/>
              <a:ext cx="930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结构</a:t>
              </a:r>
              <a:endParaRPr lang="zh-CN" alt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42450" y="4393044"/>
              <a:ext cx="2805486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是遗传信息库，是细胞代谢和遗传的控制中心</a:t>
              </a:r>
              <a:endParaRPr lang="zh-CN" altLang="en-US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9851" y="3251464"/>
              <a:ext cx="2183544" cy="106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4" name="组合 43"/>
          <p:cNvGrpSpPr/>
          <p:nvPr/>
        </p:nvGrpSpPr>
        <p:grpSpPr>
          <a:xfrm>
            <a:off x="3876261" y="151075"/>
            <a:ext cx="4261606" cy="1664990"/>
            <a:chOff x="3876261" y="151075"/>
            <a:chExt cx="4261606" cy="166499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9401" y="151075"/>
              <a:ext cx="1888466" cy="1033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6" name="组合 45"/>
            <p:cNvGrpSpPr/>
            <p:nvPr/>
          </p:nvGrpSpPr>
          <p:grpSpPr>
            <a:xfrm>
              <a:off x="3876261" y="424069"/>
              <a:ext cx="3336897" cy="1391996"/>
              <a:chOff x="3881562" y="548640"/>
              <a:chExt cx="3336897" cy="1391996"/>
            </a:xfrm>
          </p:grpSpPr>
          <p:cxnSp>
            <p:nvCxnSpPr>
              <p:cNvPr id="47" name="直接箭头连接符 46"/>
              <p:cNvCxnSpPr/>
              <p:nvPr/>
            </p:nvCxnSpPr>
            <p:spPr>
              <a:xfrm flipV="1">
                <a:off x="3896139" y="755374"/>
                <a:ext cx="1033670" cy="36576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3887941" y="1140015"/>
                <a:ext cx="1105478" cy="36278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20652906">
                <a:off x="3991554" y="611737"/>
                <a:ext cx="930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/>
                  <a:t>结构</a:t>
                </a:r>
                <a:endParaRPr lang="zh-CN" altLang="en-US" sz="16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466819">
                <a:off x="3881562" y="1344583"/>
                <a:ext cx="930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/>
                  <a:t>功能</a:t>
                </a:r>
                <a:endParaRPr lang="zh-CN" altLang="en-US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969563" y="548640"/>
                <a:ext cx="2201187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流动镶嵌模型</a:t>
                </a:r>
                <a:endParaRPr lang="zh-CN" alt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962938" y="1201972"/>
                <a:ext cx="2255521" cy="7386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将细胞与外界环境分隔开</a:t>
                </a:r>
                <a:endParaRPr lang="en-US" altLang="zh-CN" sz="1400" dirty="0" smtClean="0"/>
              </a:p>
              <a:p>
                <a:r>
                  <a:rPr lang="zh-CN" altLang="en-US" sz="1400" dirty="0" smtClean="0"/>
                  <a:t>控制物质进出细胞</a:t>
                </a:r>
                <a:endParaRPr lang="en-US" altLang="zh-CN" sz="1400" dirty="0" smtClean="0"/>
              </a:p>
              <a:p>
                <a:r>
                  <a:rPr lang="zh-CN" altLang="en-US" sz="1400" dirty="0" smtClean="0"/>
                  <a:t>进行细胞间的信息交流</a:t>
                </a:r>
                <a:endParaRPr lang="zh-CN" altLang="en-US" sz="1400" dirty="0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4130456" y="2023606"/>
            <a:ext cx="3298713" cy="1193022"/>
            <a:chOff x="4130456" y="2023606"/>
            <a:chExt cx="3298713" cy="1193022"/>
          </a:xfrm>
        </p:grpSpPr>
        <p:grpSp>
          <p:nvGrpSpPr>
            <p:cNvPr id="53" name="组合 52"/>
            <p:cNvGrpSpPr/>
            <p:nvPr/>
          </p:nvGrpSpPr>
          <p:grpSpPr>
            <a:xfrm>
              <a:off x="4130456" y="2023606"/>
              <a:ext cx="3298713" cy="730521"/>
              <a:chOff x="3887941" y="636104"/>
              <a:chExt cx="3298713" cy="730521"/>
            </a:xfrm>
          </p:grpSpPr>
          <p:cxnSp>
            <p:nvCxnSpPr>
              <p:cNvPr id="54" name="直接箭头连接符 53"/>
              <p:cNvCxnSpPr/>
              <p:nvPr/>
            </p:nvCxnSpPr>
            <p:spPr>
              <a:xfrm flipV="1">
                <a:off x="3896139" y="838863"/>
                <a:ext cx="950181" cy="28227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>
                <a:off x="3887941" y="1140015"/>
                <a:ext cx="950427" cy="9641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905953" y="636104"/>
                <a:ext cx="2201187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细胞器之间的分工</a:t>
                </a:r>
                <a:r>
                  <a:rPr lang="en-US" altLang="zh-CN" sz="1400" dirty="0" smtClean="0"/>
                  <a:t> 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931133" y="1058848"/>
                <a:ext cx="2255521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细胞器之间的协调配合</a:t>
                </a:r>
                <a:endParaRPr lang="en-US" altLang="zh-CN" sz="1400" dirty="0" smtClean="0"/>
              </a:p>
            </p:txBody>
          </p:sp>
        </p:grpSp>
        <p:cxnSp>
          <p:nvCxnSpPr>
            <p:cNvPr id="61" name="直接箭头连接符 60"/>
            <p:cNvCxnSpPr/>
            <p:nvPr/>
          </p:nvCxnSpPr>
          <p:spPr>
            <a:xfrm>
              <a:off x="4147684" y="2544745"/>
              <a:ext cx="877540" cy="42904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135217" y="2908851"/>
              <a:ext cx="2255521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细胞的生物膜系统</a:t>
              </a:r>
              <a:endParaRPr lang="zh-CN" altLang="en-US" sz="1400" dirty="0"/>
            </a:p>
          </p:txBody>
        </p:sp>
      </p:grpSp>
      <p:cxnSp>
        <p:nvCxnSpPr>
          <p:cNvPr id="80" name="直接连接符 79"/>
          <p:cNvCxnSpPr/>
          <p:nvPr/>
        </p:nvCxnSpPr>
        <p:spPr>
          <a:xfrm>
            <a:off x="1849246" y="2595692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1849245" y="4257516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60957" y="2636774"/>
            <a:ext cx="375794" cy="11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标题 1"/>
          <p:cNvSpPr>
            <a:spLocks noGrp="1"/>
          </p:cNvSpPr>
          <p:nvPr>
            <p:ph type="title"/>
          </p:nvPr>
        </p:nvSpPr>
        <p:spPr>
          <a:xfrm>
            <a:off x="176409" y="268856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sz="2800" dirty="0" smtClean="0">
                <a:solidFill>
                  <a:srgbClr val="0070C0"/>
                </a:solidFill>
              </a:rPr>
              <a:t>章知识网络</a:t>
            </a:r>
            <a:br>
              <a:rPr sz="2800" dirty="0" smtClean="0">
                <a:solidFill>
                  <a:srgbClr val="0070C0"/>
                </a:solidFill>
              </a:rPr>
            </a:b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76508" y="1113183"/>
            <a:ext cx="1049572" cy="29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898279" y="2672353"/>
            <a:ext cx="1049572" cy="44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727456" y="4380571"/>
            <a:ext cx="1270185" cy="45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8347209" y="635142"/>
            <a:ext cx="515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细胞是基本的生命系统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2" name="右大括号 61"/>
          <p:cNvSpPr/>
          <p:nvPr/>
        </p:nvSpPr>
        <p:spPr>
          <a:xfrm>
            <a:off x="7606347" y="682691"/>
            <a:ext cx="1012754" cy="3735091"/>
          </a:xfrm>
          <a:prstGeom prst="rightBrace">
            <a:avLst>
              <a:gd name="adj1" fmla="val 8333"/>
              <a:gd name="adj2" fmla="val 48992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60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0496" y="204001"/>
            <a:ext cx="4806372" cy="277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87367" y="3597310"/>
            <a:ext cx="275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（必修</a:t>
            </a:r>
            <a:r>
              <a:rPr lang="en-US" altLang="zh-CN" dirty="0" smtClean="0"/>
              <a:t>1</a:t>
            </a:r>
            <a:r>
              <a:rPr lang="zh-CN" altLang="en-US" dirty="0" smtClean="0"/>
              <a:t>生物教材第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页）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92187" y="2282163"/>
            <a:ext cx="1214446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 细胞的基本结构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63823" y="1067717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 txBox="1"/>
          <p:nvPr/>
        </p:nvSpPr>
        <p:spPr>
          <a:xfrm>
            <a:off x="1808287" y="1070440"/>
            <a:ext cx="12144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C00000"/>
                </a:solidFill>
              </a:rPr>
              <a:t>系统的边界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2959247" y="678350"/>
            <a:ext cx="9286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细胞膜的结构和功能</a:t>
            </a:r>
            <a:endParaRPr lang="zh-CN" altLang="en-US" dirty="0"/>
          </a:p>
        </p:txBody>
      </p:sp>
      <p:sp>
        <p:nvSpPr>
          <p:cNvPr id="10" name="TextBox 20"/>
          <p:cNvSpPr txBox="1"/>
          <p:nvPr/>
        </p:nvSpPr>
        <p:spPr>
          <a:xfrm>
            <a:off x="2967074" y="2281792"/>
            <a:ext cx="11676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细胞器之间的分工合作</a:t>
            </a:r>
            <a:endParaRPr lang="zh-CN" altLang="en-US" dirty="0"/>
          </a:p>
        </p:txBody>
      </p:sp>
      <p:sp>
        <p:nvSpPr>
          <p:cNvPr id="11" name="TextBox 21"/>
          <p:cNvSpPr txBox="1"/>
          <p:nvPr/>
        </p:nvSpPr>
        <p:spPr>
          <a:xfrm>
            <a:off x="3030685" y="3880004"/>
            <a:ext cx="9286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细胞核的结构和功能</a:t>
            </a:r>
            <a:endParaRPr lang="zh-CN" altLang="en-US" dirty="0"/>
          </a:p>
        </p:txBody>
      </p:sp>
      <p:sp>
        <p:nvSpPr>
          <p:cNvPr id="12" name="TextBox 23"/>
          <p:cNvSpPr txBox="1"/>
          <p:nvPr/>
        </p:nvSpPr>
        <p:spPr>
          <a:xfrm>
            <a:off x="1863823" y="2610270"/>
            <a:ext cx="11430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C00000"/>
                </a:solidFill>
              </a:rPr>
              <a:t>系统内的分工合作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1863823" y="4324782"/>
            <a:ext cx="12144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C00000"/>
                </a:solidFill>
              </a:rPr>
              <a:t>系统的控制中心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rot="5400000">
            <a:off x="256468" y="2645989"/>
            <a:ext cx="321471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5"/>
          <p:cNvGrpSpPr/>
          <p:nvPr/>
        </p:nvGrpSpPr>
        <p:grpSpPr>
          <a:xfrm>
            <a:off x="3984928" y="3251464"/>
            <a:ext cx="3863008" cy="1664800"/>
            <a:chOff x="3984928" y="3251464"/>
            <a:chExt cx="3863008" cy="1664800"/>
          </a:xfrm>
        </p:grpSpPr>
        <p:cxnSp>
          <p:nvCxnSpPr>
            <p:cNvPr id="31" name="直接箭头连接符 30"/>
            <p:cNvCxnSpPr>
              <a:stCxn id="9" idx="3"/>
            </p:cNvCxnSpPr>
            <p:nvPr/>
          </p:nvCxnSpPr>
          <p:spPr>
            <a:xfrm>
              <a:off x="3991307" y="4219769"/>
              <a:ext cx="1105478" cy="36278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466819">
              <a:off x="3984928" y="4424337"/>
              <a:ext cx="930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功能</a:t>
              </a:r>
              <a:endParaRPr lang="zh-CN" altLang="en-US" sz="1600" dirty="0"/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V="1">
              <a:off x="3999505" y="3835128"/>
              <a:ext cx="1033670" cy="3657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20652906">
              <a:off x="4094920" y="3691491"/>
              <a:ext cx="930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结构</a:t>
              </a:r>
              <a:endParaRPr lang="zh-CN" alt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42450" y="4393044"/>
              <a:ext cx="2805486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是遗传信息库，是细胞代谢和遗传的控制中心</a:t>
              </a:r>
              <a:endParaRPr lang="zh-CN" altLang="en-US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9851" y="3251464"/>
              <a:ext cx="2183544" cy="106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组合 43"/>
          <p:cNvGrpSpPr/>
          <p:nvPr/>
        </p:nvGrpSpPr>
        <p:grpSpPr>
          <a:xfrm>
            <a:off x="3876261" y="151075"/>
            <a:ext cx="4261606" cy="1664990"/>
            <a:chOff x="3876261" y="151075"/>
            <a:chExt cx="4261606" cy="166499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9401" y="151075"/>
              <a:ext cx="1888466" cy="1033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组合 45"/>
            <p:cNvGrpSpPr/>
            <p:nvPr/>
          </p:nvGrpSpPr>
          <p:grpSpPr>
            <a:xfrm>
              <a:off x="3876261" y="424069"/>
              <a:ext cx="3336897" cy="1391996"/>
              <a:chOff x="3881562" y="548640"/>
              <a:chExt cx="3336897" cy="1391996"/>
            </a:xfrm>
          </p:grpSpPr>
          <p:cxnSp>
            <p:nvCxnSpPr>
              <p:cNvPr id="47" name="直接箭头连接符 46"/>
              <p:cNvCxnSpPr/>
              <p:nvPr/>
            </p:nvCxnSpPr>
            <p:spPr>
              <a:xfrm flipV="1">
                <a:off x="3896139" y="755374"/>
                <a:ext cx="1033670" cy="36576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3887941" y="1140015"/>
                <a:ext cx="1105478" cy="36278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20652906">
                <a:off x="3991554" y="611737"/>
                <a:ext cx="930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/>
                  <a:t>结构</a:t>
                </a:r>
                <a:endParaRPr lang="zh-CN" altLang="en-US" sz="16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466819">
                <a:off x="3881562" y="1344583"/>
                <a:ext cx="930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/>
                  <a:t>功能</a:t>
                </a:r>
                <a:endParaRPr lang="zh-CN" altLang="en-US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969563" y="548640"/>
                <a:ext cx="2201187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流动镶嵌模型</a:t>
                </a:r>
                <a:endParaRPr lang="zh-CN" alt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962938" y="1201972"/>
                <a:ext cx="2255521" cy="7386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将细胞与外界环境分隔开</a:t>
                </a:r>
                <a:endParaRPr lang="en-US" altLang="zh-CN" sz="1400" dirty="0" smtClean="0"/>
              </a:p>
              <a:p>
                <a:r>
                  <a:rPr lang="zh-CN" altLang="en-US" sz="1400" dirty="0" smtClean="0"/>
                  <a:t>控制物质进出细胞</a:t>
                </a:r>
                <a:endParaRPr lang="en-US" altLang="zh-CN" sz="1400" dirty="0" smtClean="0"/>
              </a:p>
              <a:p>
                <a:r>
                  <a:rPr lang="zh-CN" altLang="en-US" sz="1400" dirty="0" smtClean="0"/>
                  <a:t>进行细胞间的信息交流</a:t>
                </a:r>
                <a:endParaRPr lang="zh-CN" altLang="en-US" sz="1400" dirty="0"/>
              </a:p>
            </p:txBody>
          </p:sp>
        </p:grpSp>
      </p:grpSp>
      <p:grpSp>
        <p:nvGrpSpPr>
          <p:cNvPr id="7" name="组合 66"/>
          <p:cNvGrpSpPr/>
          <p:nvPr/>
        </p:nvGrpSpPr>
        <p:grpSpPr>
          <a:xfrm>
            <a:off x="4130456" y="2023606"/>
            <a:ext cx="3298713" cy="1193022"/>
            <a:chOff x="4130456" y="2023606"/>
            <a:chExt cx="3298713" cy="1193022"/>
          </a:xfrm>
        </p:grpSpPr>
        <p:grpSp>
          <p:nvGrpSpPr>
            <p:cNvPr id="14" name="组合 52"/>
            <p:cNvGrpSpPr/>
            <p:nvPr/>
          </p:nvGrpSpPr>
          <p:grpSpPr>
            <a:xfrm>
              <a:off x="4130456" y="2023606"/>
              <a:ext cx="3298713" cy="730521"/>
              <a:chOff x="3887941" y="636104"/>
              <a:chExt cx="3298713" cy="730521"/>
            </a:xfrm>
          </p:grpSpPr>
          <p:cxnSp>
            <p:nvCxnSpPr>
              <p:cNvPr id="54" name="直接箭头连接符 53"/>
              <p:cNvCxnSpPr/>
              <p:nvPr/>
            </p:nvCxnSpPr>
            <p:spPr>
              <a:xfrm flipV="1">
                <a:off x="3896139" y="838863"/>
                <a:ext cx="950181" cy="28227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>
                <a:off x="3887941" y="1140015"/>
                <a:ext cx="950427" cy="9641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905953" y="636104"/>
                <a:ext cx="2201187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细胞器之间的分工</a:t>
                </a:r>
                <a:r>
                  <a:rPr lang="en-US" altLang="zh-CN" sz="1400" dirty="0" smtClean="0"/>
                  <a:t> 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931133" y="1058848"/>
                <a:ext cx="2255521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细胞器之间的协调配合</a:t>
                </a:r>
                <a:endParaRPr lang="en-US" altLang="zh-CN" sz="1400" dirty="0" smtClean="0"/>
              </a:p>
            </p:txBody>
          </p:sp>
        </p:grpSp>
        <p:cxnSp>
          <p:nvCxnSpPr>
            <p:cNvPr id="61" name="直接箭头连接符 60"/>
            <p:cNvCxnSpPr/>
            <p:nvPr/>
          </p:nvCxnSpPr>
          <p:spPr>
            <a:xfrm>
              <a:off x="4147684" y="2544745"/>
              <a:ext cx="877540" cy="42904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135217" y="2908851"/>
              <a:ext cx="2255521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细胞的生物膜系统</a:t>
              </a:r>
              <a:endParaRPr lang="zh-CN" altLang="en-US" sz="1400" dirty="0"/>
            </a:p>
          </p:txBody>
        </p:sp>
      </p:grpSp>
      <p:cxnSp>
        <p:nvCxnSpPr>
          <p:cNvPr id="80" name="直接连接符 79"/>
          <p:cNvCxnSpPr/>
          <p:nvPr/>
        </p:nvCxnSpPr>
        <p:spPr>
          <a:xfrm>
            <a:off x="1849246" y="2595692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1849245" y="4257516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60957" y="2636774"/>
            <a:ext cx="375794" cy="11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标题 1"/>
          <p:cNvSpPr>
            <a:spLocks noGrp="1"/>
          </p:cNvSpPr>
          <p:nvPr>
            <p:ph type="title"/>
          </p:nvPr>
        </p:nvSpPr>
        <p:spPr>
          <a:xfrm>
            <a:off x="176409" y="268856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sz="2800" dirty="0" smtClean="0">
                <a:solidFill>
                  <a:srgbClr val="0070C0"/>
                </a:solidFill>
              </a:rPr>
              <a:t>章知识网络</a:t>
            </a:r>
            <a:br>
              <a:rPr sz="2800" dirty="0" smtClean="0">
                <a:solidFill>
                  <a:srgbClr val="0070C0"/>
                </a:solidFill>
              </a:rPr>
            </a:b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7209" y="635142"/>
            <a:ext cx="515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细胞是基本的生命系统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右大括号 45"/>
          <p:cNvSpPr/>
          <p:nvPr/>
        </p:nvSpPr>
        <p:spPr>
          <a:xfrm>
            <a:off x="7606347" y="682691"/>
            <a:ext cx="1012754" cy="3735091"/>
          </a:xfrm>
          <a:prstGeom prst="rightBrace">
            <a:avLst>
              <a:gd name="adj1" fmla="val 8333"/>
              <a:gd name="adj2" fmla="val 48992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7149" y="16576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分泌蛋白的合成和运输过程</a:t>
            </a:r>
          </a:p>
          <a:p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37348" y="594658"/>
            <a:ext cx="3809063" cy="39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https://timgsa.baidu.com/timg?image&amp;quality=80&amp;size=b9999_10000&amp;sec=1580905320838&amp;di=61fdbbfd140aa8ba95755008140c96dc&amp;imgtype=jpg&amp;src=http%3A%2F%2Fimg4.imgtn.bdimg.com%2Fit%2Fu%3D4178270259%2C1047023865%26fm%3D214%26gp%3D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061" y="934347"/>
            <a:ext cx="4773495" cy="2012476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235913" y="3288500"/>
            <a:ext cx="4908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细胞的生命活动需要多个结构协调配合才能完成；</a:t>
            </a:r>
            <a:endParaRPr lang="en-US" altLang="zh-CN" sz="2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9925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21277" y="40547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生物膜组成成分和结构很相似，在功能和结构上紧密联系；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92187" y="2282163"/>
            <a:ext cx="1214446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 细胞的基本结构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63823" y="1067717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 txBox="1"/>
          <p:nvPr/>
        </p:nvSpPr>
        <p:spPr>
          <a:xfrm>
            <a:off x="1808287" y="1070440"/>
            <a:ext cx="12144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C00000"/>
                </a:solidFill>
              </a:rPr>
              <a:t>系统的边界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2959247" y="678350"/>
            <a:ext cx="9286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细胞膜的结构和功能</a:t>
            </a:r>
            <a:endParaRPr lang="zh-CN" altLang="en-US" dirty="0"/>
          </a:p>
        </p:txBody>
      </p:sp>
      <p:sp>
        <p:nvSpPr>
          <p:cNvPr id="10" name="TextBox 20"/>
          <p:cNvSpPr txBox="1"/>
          <p:nvPr/>
        </p:nvSpPr>
        <p:spPr>
          <a:xfrm>
            <a:off x="2967074" y="2281792"/>
            <a:ext cx="11676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细胞器之间的分工合作</a:t>
            </a:r>
            <a:endParaRPr lang="zh-CN" altLang="en-US" dirty="0"/>
          </a:p>
        </p:txBody>
      </p:sp>
      <p:sp>
        <p:nvSpPr>
          <p:cNvPr id="11" name="TextBox 21"/>
          <p:cNvSpPr txBox="1"/>
          <p:nvPr/>
        </p:nvSpPr>
        <p:spPr>
          <a:xfrm>
            <a:off x="3030685" y="3880004"/>
            <a:ext cx="9286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细胞核的结构和功能</a:t>
            </a:r>
            <a:endParaRPr lang="zh-CN" altLang="en-US" dirty="0"/>
          </a:p>
        </p:txBody>
      </p:sp>
      <p:sp>
        <p:nvSpPr>
          <p:cNvPr id="12" name="TextBox 23"/>
          <p:cNvSpPr txBox="1"/>
          <p:nvPr/>
        </p:nvSpPr>
        <p:spPr>
          <a:xfrm>
            <a:off x="1863823" y="2610270"/>
            <a:ext cx="11430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C00000"/>
                </a:solidFill>
              </a:rPr>
              <a:t>系统内的分工合作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1863823" y="4324782"/>
            <a:ext cx="12144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C00000"/>
                </a:solidFill>
              </a:rPr>
              <a:t>系统的控制中心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rot="5400000">
            <a:off x="256468" y="2645989"/>
            <a:ext cx="321471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5"/>
          <p:cNvGrpSpPr/>
          <p:nvPr/>
        </p:nvGrpSpPr>
        <p:grpSpPr>
          <a:xfrm>
            <a:off x="3984928" y="3251464"/>
            <a:ext cx="3863008" cy="1664800"/>
            <a:chOff x="3984928" y="3251464"/>
            <a:chExt cx="3863008" cy="1664800"/>
          </a:xfrm>
        </p:grpSpPr>
        <p:cxnSp>
          <p:nvCxnSpPr>
            <p:cNvPr id="31" name="直接箭头连接符 30"/>
            <p:cNvCxnSpPr>
              <a:stCxn id="9" idx="3"/>
            </p:cNvCxnSpPr>
            <p:nvPr/>
          </p:nvCxnSpPr>
          <p:spPr>
            <a:xfrm>
              <a:off x="3991307" y="4219769"/>
              <a:ext cx="1105478" cy="36278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466819">
              <a:off x="3984928" y="4424337"/>
              <a:ext cx="930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功能</a:t>
              </a:r>
              <a:endParaRPr lang="zh-CN" altLang="en-US" sz="1600" dirty="0"/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V="1">
              <a:off x="3999505" y="3835128"/>
              <a:ext cx="1033670" cy="3657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20652906">
              <a:off x="4094920" y="3691491"/>
              <a:ext cx="930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结构</a:t>
              </a:r>
              <a:endParaRPr lang="zh-CN" alt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42450" y="4393044"/>
              <a:ext cx="2805486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是遗传信息库，是细胞代谢和遗传的控制中心</a:t>
              </a:r>
              <a:endParaRPr lang="zh-CN" altLang="en-US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9851" y="3251464"/>
              <a:ext cx="2183544" cy="106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组合 43"/>
          <p:cNvGrpSpPr/>
          <p:nvPr/>
        </p:nvGrpSpPr>
        <p:grpSpPr>
          <a:xfrm>
            <a:off x="3876261" y="151075"/>
            <a:ext cx="4261606" cy="1664990"/>
            <a:chOff x="3876261" y="151075"/>
            <a:chExt cx="4261606" cy="166499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9401" y="151075"/>
              <a:ext cx="1888466" cy="1033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组合 45"/>
            <p:cNvGrpSpPr/>
            <p:nvPr/>
          </p:nvGrpSpPr>
          <p:grpSpPr>
            <a:xfrm>
              <a:off x="3876261" y="424069"/>
              <a:ext cx="3336897" cy="1391996"/>
              <a:chOff x="3881562" y="548640"/>
              <a:chExt cx="3336897" cy="1391996"/>
            </a:xfrm>
          </p:grpSpPr>
          <p:cxnSp>
            <p:nvCxnSpPr>
              <p:cNvPr id="47" name="直接箭头连接符 46"/>
              <p:cNvCxnSpPr/>
              <p:nvPr/>
            </p:nvCxnSpPr>
            <p:spPr>
              <a:xfrm flipV="1">
                <a:off x="3896139" y="755374"/>
                <a:ext cx="1033670" cy="36576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3887941" y="1140015"/>
                <a:ext cx="1105478" cy="36278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20652906">
                <a:off x="3991554" y="611737"/>
                <a:ext cx="930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/>
                  <a:t>结构</a:t>
                </a:r>
                <a:endParaRPr lang="zh-CN" altLang="en-US" sz="16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466819">
                <a:off x="3881562" y="1344583"/>
                <a:ext cx="930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/>
                  <a:t>功能</a:t>
                </a:r>
                <a:endParaRPr lang="zh-CN" altLang="en-US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969563" y="548640"/>
                <a:ext cx="2201187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流动镶嵌模型</a:t>
                </a:r>
                <a:endParaRPr lang="zh-CN" alt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962938" y="1201972"/>
                <a:ext cx="2255521" cy="7386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将细胞与外界环境分隔开</a:t>
                </a:r>
                <a:endParaRPr lang="en-US" altLang="zh-CN" sz="1400" dirty="0" smtClean="0"/>
              </a:p>
              <a:p>
                <a:r>
                  <a:rPr lang="zh-CN" altLang="en-US" sz="1400" dirty="0" smtClean="0"/>
                  <a:t>控制物质进出细胞</a:t>
                </a:r>
                <a:endParaRPr lang="en-US" altLang="zh-CN" sz="1400" dirty="0" smtClean="0"/>
              </a:p>
              <a:p>
                <a:r>
                  <a:rPr lang="zh-CN" altLang="en-US" sz="1400" dirty="0" smtClean="0"/>
                  <a:t>进行细胞间的信息交流</a:t>
                </a:r>
                <a:endParaRPr lang="zh-CN" altLang="en-US" sz="1400" dirty="0"/>
              </a:p>
            </p:txBody>
          </p:sp>
        </p:grpSp>
      </p:grpSp>
      <p:grpSp>
        <p:nvGrpSpPr>
          <p:cNvPr id="7" name="组合 66"/>
          <p:cNvGrpSpPr/>
          <p:nvPr/>
        </p:nvGrpSpPr>
        <p:grpSpPr>
          <a:xfrm>
            <a:off x="4130456" y="2023606"/>
            <a:ext cx="3298713" cy="1193022"/>
            <a:chOff x="4130456" y="2023606"/>
            <a:chExt cx="3298713" cy="1193022"/>
          </a:xfrm>
        </p:grpSpPr>
        <p:grpSp>
          <p:nvGrpSpPr>
            <p:cNvPr id="14" name="组合 52"/>
            <p:cNvGrpSpPr/>
            <p:nvPr/>
          </p:nvGrpSpPr>
          <p:grpSpPr>
            <a:xfrm>
              <a:off x="4130456" y="2023606"/>
              <a:ext cx="3298713" cy="730521"/>
              <a:chOff x="3887941" y="636104"/>
              <a:chExt cx="3298713" cy="730521"/>
            </a:xfrm>
          </p:grpSpPr>
          <p:cxnSp>
            <p:nvCxnSpPr>
              <p:cNvPr id="54" name="直接箭头连接符 53"/>
              <p:cNvCxnSpPr/>
              <p:nvPr/>
            </p:nvCxnSpPr>
            <p:spPr>
              <a:xfrm flipV="1">
                <a:off x="3896139" y="838863"/>
                <a:ext cx="950181" cy="28227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>
                <a:off x="3887941" y="1140015"/>
                <a:ext cx="950427" cy="9641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905953" y="636104"/>
                <a:ext cx="2201187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细胞器之间的分工</a:t>
                </a:r>
                <a:r>
                  <a:rPr lang="en-US" altLang="zh-CN" sz="1400" dirty="0" smtClean="0"/>
                  <a:t> 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931133" y="1058848"/>
                <a:ext cx="2255521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细胞器之间的协调配合</a:t>
                </a:r>
                <a:endParaRPr lang="en-US" altLang="zh-CN" sz="1400" dirty="0" smtClean="0"/>
              </a:p>
            </p:txBody>
          </p:sp>
        </p:grpSp>
        <p:cxnSp>
          <p:nvCxnSpPr>
            <p:cNvPr id="61" name="直接箭头连接符 60"/>
            <p:cNvCxnSpPr/>
            <p:nvPr/>
          </p:nvCxnSpPr>
          <p:spPr>
            <a:xfrm>
              <a:off x="4147684" y="2544745"/>
              <a:ext cx="877540" cy="42904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135217" y="2908851"/>
              <a:ext cx="2255521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细胞的生物膜系统</a:t>
              </a:r>
              <a:endParaRPr lang="zh-CN" altLang="en-US" sz="1400" dirty="0"/>
            </a:p>
          </p:txBody>
        </p:sp>
      </p:grpSp>
      <p:cxnSp>
        <p:nvCxnSpPr>
          <p:cNvPr id="80" name="直接连接符 79"/>
          <p:cNvCxnSpPr/>
          <p:nvPr/>
        </p:nvCxnSpPr>
        <p:spPr>
          <a:xfrm>
            <a:off x="1849246" y="2595692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1849245" y="4257516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60957" y="2636774"/>
            <a:ext cx="375794" cy="11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标题 1"/>
          <p:cNvSpPr>
            <a:spLocks noGrp="1"/>
          </p:cNvSpPr>
          <p:nvPr>
            <p:ph type="title"/>
          </p:nvPr>
        </p:nvSpPr>
        <p:spPr>
          <a:xfrm>
            <a:off x="176409" y="268856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sz="2800" dirty="0" smtClean="0">
                <a:solidFill>
                  <a:srgbClr val="0070C0"/>
                </a:solidFill>
              </a:rPr>
              <a:t>章知识网络</a:t>
            </a:r>
            <a:br>
              <a:rPr sz="2800" dirty="0" smtClean="0">
                <a:solidFill>
                  <a:srgbClr val="0070C0"/>
                </a:solidFill>
              </a:rPr>
            </a:b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56682" y="3807409"/>
            <a:ext cx="833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分工</a:t>
            </a:r>
            <a:endParaRPr lang="en-US" altLang="zh-CN" sz="2400" b="1" dirty="0" smtClean="0">
              <a:solidFill>
                <a:srgbClr val="00B0F0"/>
              </a:solidFill>
            </a:endParaRPr>
          </a:p>
          <a:p>
            <a:r>
              <a:rPr lang="zh-CN" altLang="en-US" sz="2400" b="1" dirty="0" smtClean="0">
                <a:solidFill>
                  <a:srgbClr val="00B0F0"/>
                </a:solidFill>
              </a:rPr>
              <a:t>合作</a:t>
            </a:r>
            <a:endParaRPr lang="en-US" altLang="zh-CN" sz="2400" b="1" dirty="0" smtClean="0">
              <a:solidFill>
                <a:srgbClr val="00B0F0"/>
              </a:solidFill>
            </a:endParaRPr>
          </a:p>
          <a:p>
            <a:r>
              <a:rPr lang="zh-CN" altLang="en-US" sz="2400" b="1" dirty="0" smtClean="0">
                <a:solidFill>
                  <a:srgbClr val="00B0F0"/>
                </a:solidFill>
              </a:rPr>
              <a:t>整体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62" name="右大括号 61"/>
          <p:cNvSpPr/>
          <p:nvPr/>
        </p:nvSpPr>
        <p:spPr>
          <a:xfrm>
            <a:off x="7274752" y="702788"/>
            <a:ext cx="1012754" cy="3735091"/>
          </a:xfrm>
          <a:prstGeom prst="rightBrace">
            <a:avLst>
              <a:gd name="adj1" fmla="val 8333"/>
              <a:gd name="adj2" fmla="val 48992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8256774" y="1057173"/>
            <a:ext cx="515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细胞是统一整体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49713" y="0"/>
            <a:ext cx="2714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kern="1200" spc="200" noProof="1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学法指导</a:t>
            </a:r>
          </a:p>
        </p:txBody>
      </p:sp>
      <p:sp>
        <p:nvSpPr>
          <p:cNvPr id="7" name="矩形 6"/>
          <p:cNvSpPr/>
          <p:nvPr/>
        </p:nvSpPr>
        <p:spPr>
          <a:xfrm>
            <a:off x="419179" y="820677"/>
            <a:ext cx="3296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 建构并使用细胞模型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47374" y="409661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绘制细胞亚显微结构模式图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348745" y="401710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制作真核细胞的三维结构模型</a:t>
            </a:r>
            <a:endParaRPr lang="zh-CN" altLang="en-US" dirty="0"/>
          </a:p>
        </p:txBody>
      </p:sp>
      <p:pic>
        <p:nvPicPr>
          <p:cNvPr id="10" name="Picture 2" descr="https://timgsa.baidu.com/timg?image&amp;quality=80&amp;size=b9999_10000&amp;sec=1580895715129&amp;di=e4a4ad23838d0b47da664ec4b26de64a&amp;imgtype=0&amp;src=http%3A%2F%2Fwww.syyz.net%2FUploadFiles%2FArticle%2F2017%2F12%2F201712281131584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830" y="1235779"/>
            <a:ext cx="3430864" cy="258084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22" y="1485834"/>
            <a:ext cx="2423348" cy="163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1244" y="1296063"/>
            <a:ext cx="2155997" cy="270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4390490" y="78091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形象、直观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572</Words>
  <Application>Microsoft Office PowerPoint</Application>
  <PresentationFormat>全屏显示(16:9)</PresentationFormat>
  <Paragraphs>121</Paragraphs>
  <Slides>16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1_Office 主题​​</vt:lpstr>
      <vt:lpstr>细胞的结构基础 （第4课时） </vt:lpstr>
      <vt:lpstr>幻灯片 2</vt:lpstr>
      <vt:lpstr>幻灯片 3</vt:lpstr>
      <vt:lpstr>章知识网络 </vt:lpstr>
      <vt:lpstr>幻灯片 5</vt:lpstr>
      <vt:lpstr>章知识网络 </vt:lpstr>
      <vt:lpstr>幻灯片 7</vt:lpstr>
      <vt:lpstr>章知识网络 </vt:lpstr>
      <vt:lpstr>幻灯片 9</vt:lpstr>
      <vt:lpstr>幻灯片 10</vt:lpstr>
      <vt:lpstr>幻灯片 11</vt:lpstr>
      <vt:lpstr>幻灯片 12</vt:lpstr>
      <vt:lpstr>幻灯片 13</vt:lpstr>
      <vt:lpstr>幻灯片 14</vt:lpstr>
      <vt:lpstr>细胞结构与功能的研究方法 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lenovo</cp:lastModifiedBy>
  <cp:revision>174</cp:revision>
  <dcterms:created xsi:type="dcterms:W3CDTF">2020-02-01T11:21:51Z</dcterms:created>
  <dcterms:modified xsi:type="dcterms:W3CDTF">2020-02-08T09:46:46Z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