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5" r:id="rId3"/>
    <p:sldId id="321" r:id="rId5"/>
    <p:sldId id="324" r:id="rId6"/>
    <p:sldId id="325" r:id="rId7"/>
    <p:sldId id="306" r:id="rId8"/>
    <p:sldId id="310" r:id="rId9"/>
    <p:sldId id="309" r:id="rId10"/>
    <p:sldId id="345" r:id="rId11"/>
    <p:sldId id="326" r:id="rId12"/>
    <p:sldId id="311" r:id="rId13"/>
    <p:sldId id="312" r:id="rId14"/>
    <p:sldId id="314" r:id="rId15"/>
    <p:sldId id="313" r:id="rId16"/>
    <p:sldId id="315" r:id="rId17"/>
    <p:sldId id="316" r:id="rId18"/>
    <p:sldId id="318" r:id="rId19"/>
    <p:sldId id="319" r:id="rId20"/>
    <p:sldId id="329" r:id="rId21"/>
    <p:sldId id="327" r:id="rId22"/>
    <p:sldId id="328" r:id="rId23"/>
    <p:sldId id="346" r:id="rId24"/>
    <p:sldId id="332" r:id="rId25"/>
    <p:sldId id="271"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397" y="-48"/>
      </p:cViewPr>
      <p:guideLst>
        <p:guide orient="horz" pos="1667"/>
        <p:guide pos="291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F218E0-E72F-4FB4-B861-C83F0E35F934}" type="doc">
      <dgm:prSet loTypeId="list" loCatId="list" qsTypeId="urn:microsoft.com/office/officeart/2005/8/quickstyle/simple4#1" qsCatId="simple" csTypeId="urn:microsoft.com/office/officeart/2005/8/colors/accent1_2#1" csCatId="accent1" phldr="0"/>
      <dgm:spPr/>
      <dgm:t>
        <a:bodyPr/>
        <a:lstStyle/>
        <a:p>
          <a:endParaRPr lang="zh-CN" altLang="en-US"/>
        </a:p>
      </dgm:t>
    </dgm:pt>
    <dgm:pt modelId="{17264811-B842-45CA-8023-890707C56826}">
      <dgm:prSet phldrT="[文本]" phldr="0" custT="0"/>
      <dgm:spPr/>
      <dgm:t>
        <a:bodyPr vert="horz" wrap="square"/>
        <a:lstStyle/>
        <a:p>
          <a:pPr>
            <a:lnSpc>
              <a:spcPct val="100000"/>
            </a:lnSpc>
            <a:spcBef>
              <a:spcPct val="0"/>
            </a:spcBef>
            <a:spcAft>
              <a:spcPct val="35000"/>
            </a:spcAft>
          </a:pPr>
          <a:r>
            <a:rPr lang="zh-CN" altLang="en-US"/>
            <a:t>选材特点</a:t>
          </a:r>
        </a:p>
      </dgm:t>
    </dgm:pt>
    <dgm:pt modelId="{A109D010-9885-4F8F-B8E9-E2C717658764}" cxnId="{F9A7F5FC-04F0-49FD-8AAA-BFD44C83D5AF}" type="parTrans">
      <dgm:prSet/>
      <dgm:spPr/>
      <dgm:t>
        <a:bodyPr/>
        <a:lstStyle/>
        <a:p>
          <a:endParaRPr lang="zh-CN" altLang="en-US"/>
        </a:p>
      </dgm:t>
    </dgm:pt>
    <dgm:pt modelId="{ABC69D63-56ED-48ED-9346-231F6A6139BF}" cxnId="{F9A7F5FC-04F0-49FD-8AAA-BFD44C83D5AF}" type="sibTrans">
      <dgm:prSet/>
      <dgm:spPr/>
      <dgm:t>
        <a:bodyPr/>
        <a:lstStyle/>
        <a:p>
          <a:endParaRPr lang="zh-CN" altLang="en-US"/>
        </a:p>
      </dgm:t>
    </dgm:pt>
    <dgm:pt modelId="{3A04E1E2-A022-47CE-8997-EF18827AD0A2}">
      <dgm:prSet phldrT="[文本]" phldr="0" custT="0"/>
      <dgm:spPr/>
      <dgm:t>
        <a:bodyPr vert="horz" wrap="square"/>
        <a:p>
          <a:pPr>
            <a:lnSpc>
              <a:spcPct val="100000"/>
            </a:lnSpc>
            <a:spcBef>
              <a:spcPct val="0"/>
            </a:spcBef>
            <a:spcAft>
              <a:spcPct val="15000"/>
            </a:spcAft>
          </a:pPr>
          <a:r>
            <a:rPr lang="zh-CN" altLang="en-US">
              <a:solidFill>
                <a:schemeClr val="tx1"/>
              </a:solidFill>
              <a:latin typeface="+mn-ea"/>
              <a:sym typeface="+mn-ea"/>
            </a:rPr>
            <a:t>题材多样化、知识化，它包括社会科学的多种领域，以及和自然科学交叉学科</a:t>
          </a:r>
          <a:r>
            <a:rPr>
              <a:latin typeface="+mn-ea"/>
            </a:rPr>
            <a:t/>
          </a:r>
          <a:endParaRPr>
            <a:latin typeface="+mn-ea"/>
          </a:endParaRPr>
        </a:p>
      </dgm:t>
    </dgm:pt>
    <dgm:pt modelId="{27D8CDC7-1381-4175-B7BB-6022CF4D82E6}" cxnId="{0F34FB0C-4B84-4711-8B1C-8ACA20128B78}" type="parTrans">
      <dgm:prSet/>
      <dgm:spPr/>
      <dgm:t>
        <a:bodyPr/>
        <a:lstStyle/>
        <a:p>
          <a:endParaRPr lang="zh-CN" altLang="en-US"/>
        </a:p>
      </dgm:t>
    </dgm:pt>
    <dgm:pt modelId="{6093660C-20EB-4964-87F9-BCEC151AEF5F}" cxnId="{0F34FB0C-4B84-4711-8B1C-8ACA20128B78}" type="sibTrans">
      <dgm:prSet/>
      <dgm:spPr/>
      <dgm:t>
        <a:bodyPr/>
        <a:lstStyle/>
        <a:p>
          <a:endParaRPr lang="zh-CN" altLang="en-US"/>
        </a:p>
      </dgm:t>
    </dgm:pt>
    <dgm:pt modelId="{1E2CC1A7-EE79-4C18-A179-CE42EF3B3F4A}">
      <dgm:prSet phldrT="[文本]" phldr="0" custT="0"/>
      <dgm:spPr/>
      <dgm:t>
        <a:bodyPr vert="horz" wrap="square"/>
        <a:lstStyle/>
        <a:p>
          <a:pPr>
            <a:lnSpc>
              <a:spcPct val="100000"/>
            </a:lnSpc>
            <a:spcBef>
              <a:spcPct val="0"/>
            </a:spcBef>
            <a:spcAft>
              <a:spcPct val="35000"/>
            </a:spcAft>
          </a:pPr>
          <a:r>
            <a:rPr lang="zh-CN" altLang="en-US"/>
            <a:t>文体特征</a:t>
          </a:r>
        </a:p>
      </dgm:t>
    </dgm:pt>
    <dgm:pt modelId="{4420C36B-7FD0-41F4-845A-9000C47B4900}" cxnId="{005A1C8A-13F3-43E5-BC6E-AA20287A6E1E}" type="parTrans">
      <dgm:prSet/>
      <dgm:spPr/>
      <dgm:t>
        <a:bodyPr/>
        <a:lstStyle/>
        <a:p>
          <a:endParaRPr lang="zh-CN" altLang="en-US"/>
        </a:p>
      </dgm:t>
    </dgm:pt>
    <dgm:pt modelId="{1BAAE311-27E8-4383-9AB4-C15DA1D4E64A}" cxnId="{005A1C8A-13F3-43E5-BC6E-AA20287A6E1E}" type="sibTrans">
      <dgm:prSet/>
      <dgm:spPr/>
      <dgm:t>
        <a:bodyPr/>
        <a:lstStyle/>
        <a:p>
          <a:endParaRPr lang="zh-CN" altLang="en-US"/>
        </a:p>
      </dgm:t>
    </dgm:pt>
    <dgm:pt modelId="{99B048AD-4207-4FBF-AC96-32E95F737103}">
      <dgm:prSet phldrT="[文本]" phldr="0" custT="0"/>
      <dgm:spPr/>
      <dgm:t>
        <a:bodyPr vert="horz" wrap="square"/>
        <a:p>
          <a:pPr>
            <a:lnSpc>
              <a:spcPct val="100000"/>
            </a:lnSpc>
            <a:spcBef>
              <a:spcPct val="0"/>
            </a:spcBef>
            <a:spcAft>
              <a:spcPct val="15000"/>
            </a:spcAft>
          </a:pPr>
          <a:r>
            <a:rPr dirty="0">
              <a:latin typeface="+mn-ea"/>
              <a:cs typeface="+mn-ea"/>
              <a:sym typeface="+mn-lt"/>
            </a:rPr>
            <a:t>运用逻辑推理和证明来阐述某一观点、看法和主张的文体。这类文章或从正面提出某种见解，或驳斥别人的错误观点，以说服读者同意自己的观点为主要目的</a:t>
          </a:r>
          <a:r>
            <a:rPr lang="zh-CN" altLang="en-US">
              <a:latin typeface="+mn-ea"/>
              <a:sym typeface="+mn-ea"/>
            </a:rPr>
            <a:t/>
          </a:r>
          <a:endParaRPr lang="zh-CN" altLang="en-US">
            <a:latin typeface="+mn-ea"/>
            <a:sym typeface="+mn-ea"/>
          </a:endParaRPr>
        </a:p>
      </dgm:t>
    </dgm:pt>
    <dgm:pt modelId="{51D632FF-BB4F-4E18-882E-B48E55588B8F}" cxnId="{BC541101-919F-4983-8B71-1E22CE2A0DF2}" type="parTrans">
      <dgm:prSet/>
      <dgm:spPr/>
      <dgm:t>
        <a:bodyPr/>
        <a:lstStyle/>
        <a:p>
          <a:endParaRPr lang="zh-CN" altLang="en-US"/>
        </a:p>
      </dgm:t>
    </dgm:pt>
    <dgm:pt modelId="{FF53DED4-9E89-47A5-A21C-6C2BA42171BF}" cxnId="{BC541101-919F-4983-8B71-1E22CE2A0DF2}" type="sibTrans">
      <dgm:prSet/>
      <dgm:spPr/>
      <dgm:t>
        <a:bodyPr/>
        <a:lstStyle/>
        <a:p>
          <a:endParaRPr lang="zh-CN" altLang="en-US"/>
        </a:p>
      </dgm:t>
    </dgm:pt>
    <dgm:pt modelId="{83653D8F-F354-4B11-A02F-BC1058AA1059}">
      <dgm:prSet phldr="0" custT="0"/>
      <dgm:spPr/>
      <dgm:t>
        <a:bodyPr vert="horz" wrap="square"/>
        <a:p>
          <a:pPr>
            <a:lnSpc>
              <a:spcPct val="100000"/>
            </a:lnSpc>
            <a:spcBef>
              <a:spcPct val="0"/>
            </a:spcBef>
            <a:spcAft>
              <a:spcPct val="15000"/>
            </a:spcAft>
          </a:pPr>
          <a:r>
            <a:rPr lang="zh-CN" altLang="en-US">
              <a:latin typeface="+mn-ea"/>
              <a:sym typeface="+mn-ea"/>
            </a:rPr>
            <a:t>具有</a:t>
          </a:r>
          <a:r>
            <a:rPr lang="zh-CN" altLang="en-US">
              <a:latin typeface="+mn-ea"/>
              <a:sym typeface="+mn-ea"/>
            </a:rPr>
            <a:t>论点论据和论证三个要素</a:t>
          </a:r>
          <a:r>
            <a:rPr lang="zh-CN" altLang="en-US">
              <a:latin typeface="+mn-ea"/>
            </a:rPr>
            <a:t/>
          </a:r>
          <a:endParaRPr lang="zh-CN" altLang="en-US">
            <a:latin typeface="+mn-ea"/>
          </a:endParaRPr>
        </a:p>
      </dgm:t>
    </dgm:pt>
    <dgm:pt modelId="{A714ED3B-393C-402A-A9C7-0A28852065D4}" cxnId="{49FEDEBA-ACBD-4F33-9AB8-F8FABEDF1B76}" type="parTrans">
      <dgm:prSet/>
      <dgm:spPr/>
    </dgm:pt>
    <dgm:pt modelId="{034DDBCB-96C1-451B-A246-1E71431D6976}" cxnId="{49FEDEBA-ACBD-4F33-9AB8-F8FABEDF1B76}" type="sibTrans">
      <dgm:prSet/>
      <dgm:spPr/>
    </dgm:pt>
    <dgm:pt modelId="{46BE607D-E937-4F34-9F96-8CB036AB2D4C}">
      <dgm:prSet phldr="0" custT="0"/>
      <dgm:spPr/>
      <dgm:t>
        <a:bodyPr vert="horz" wrap="square"/>
        <a:p>
          <a:pPr>
            <a:lnSpc>
              <a:spcPct val="100000"/>
            </a:lnSpc>
            <a:spcBef>
              <a:spcPct val="0"/>
            </a:spcBef>
            <a:spcAft>
              <a:spcPct val="15000"/>
            </a:spcAft>
          </a:pPr>
          <a:r>
            <a:rPr/>
            <a:t/>
          </a:r>
          <a:endParaRPr/>
        </a:p>
      </dgm:t>
    </dgm:pt>
    <dgm:pt modelId="{7E78DA2D-B45F-446B-BB9A-B3273EE73914}" cxnId="{00F1606D-60D0-4A81-87F7-A43BC7AFCBB5}" type="parTrans">
      <dgm:prSet/>
      <dgm:spPr/>
    </dgm:pt>
    <dgm:pt modelId="{7585ED68-A9CF-43D8-8758-9E4E50AE7BEB}" cxnId="{00F1606D-60D0-4A81-87F7-A43BC7AFCBB5}" type="sibTrans">
      <dgm:prSet/>
      <dgm:spPr/>
    </dgm:pt>
    <dgm:pt modelId="{A484B16A-D33B-49BA-80C2-13C962B6C989}">
      <dgm:prSet phldrT="[文本]" phldr="0" custT="0"/>
      <dgm:spPr/>
      <dgm:t>
        <a:bodyPr vert="horz" wrap="square"/>
        <a:lstStyle/>
        <a:p>
          <a:pPr>
            <a:lnSpc>
              <a:spcPct val="100000"/>
            </a:lnSpc>
            <a:spcBef>
              <a:spcPct val="0"/>
            </a:spcBef>
            <a:spcAft>
              <a:spcPct val="35000"/>
            </a:spcAft>
          </a:pPr>
          <a:r>
            <a:rPr lang="zh-CN" altLang="en-US"/>
            <a:t>语言风格</a:t>
          </a:r>
        </a:p>
      </dgm:t>
    </dgm:pt>
    <dgm:pt modelId="{57CF6C04-37F5-4AE7-BD5A-88A90D22B7DF}" cxnId="{649DE52F-2032-4BA2-B3EC-495BA62729D3}" type="parTrans">
      <dgm:prSet/>
      <dgm:spPr/>
      <dgm:t>
        <a:bodyPr/>
        <a:lstStyle/>
        <a:p>
          <a:endParaRPr lang="zh-CN" altLang="en-US"/>
        </a:p>
      </dgm:t>
    </dgm:pt>
    <dgm:pt modelId="{A5EBB2B7-A37E-4898-A92E-017C79366253}" cxnId="{649DE52F-2032-4BA2-B3EC-495BA62729D3}" type="sibTrans">
      <dgm:prSet/>
      <dgm:spPr/>
      <dgm:t>
        <a:bodyPr/>
        <a:lstStyle/>
        <a:p>
          <a:endParaRPr lang="zh-CN" altLang="en-US"/>
        </a:p>
      </dgm:t>
    </dgm:pt>
    <dgm:pt modelId="{3FE43A09-7FA9-430A-9A2C-BD8BB8A3FABC}">
      <dgm:prSet phldrT="[文本]" phldr="0" custT="0"/>
      <dgm:spPr/>
      <dgm:t>
        <a:bodyPr vert="horz" wrap="square"/>
        <a:p>
          <a:pPr>
            <a:lnSpc>
              <a:spcPct val="100000"/>
            </a:lnSpc>
            <a:spcBef>
              <a:spcPct val="0"/>
            </a:spcBef>
            <a:spcAft>
              <a:spcPct val="15000"/>
            </a:spcAft>
          </a:pPr>
          <a:r>
            <a:rPr lang="zh-CN" altLang="en-US"/>
            <a:t>说理性强，逻辑性强</a:t>
          </a:r>
          <a:r>
            <a:rPr lang="zh-CN" altLang="en-US"/>
            <a:t>，语言庄重</a:t>
          </a:r>
          <a:r>
            <a:rPr lang="zh-CN" altLang="en-US"/>
            <a:t/>
          </a:r>
          <a:endParaRPr lang="zh-CN" altLang="en-US"/>
        </a:p>
      </dgm:t>
    </dgm:pt>
    <dgm:pt modelId="{681C8A90-C430-46FD-B21C-339809E07A93}" cxnId="{BAC2D149-EA94-43DA-9A16-90545BE2E270}" type="parTrans">
      <dgm:prSet/>
      <dgm:spPr/>
      <dgm:t>
        <a:bodyPr/>
        <a:lstStyle/>
        <a:p>
          <a:endParaRPr lang="zh-CN" altLang="en-US"/>
        </a:p>
      </dgm:t>
    </dgm:pt>
    <dgm:pt modelId="{65E243BC-A999-421C-8C58-849682F62438}" cxnId="{BAC2D149-EA94-43DA-9A16-90545BE2E270}" type="sibTrans">
      <dgm:prSet/>
      <dgm:spPr/>
      <dgm:t>
        <a:bodyPr/>
        <a:lstStyle/>
        <a:p>
          <a:endParaRPr lang="zh-CN" altLang="en-US"/>
        </a:p>
      </dgm:t>
    </dgm:pt>
    <dgm:pt modelId="{E41FF1DC-18FD-42ED-852F-28D912BAB872}">
      <dgm:prSet phldr="0" custT="0"/>
      <dgm:spPr/>
      <dgm:t>
        <a:bodyPr vert="horz" wrap="square"/>
        <a:p>
          <a:pPr>
            <a:lnSpc>
              <a:spcPct val="100000"/>
            </a:lnSpc>
            <a:spcBef>
              <a:spcPct val="0"/>
            </a:spcBef>
            <a:spcAft>
              <a:spcPct val="15000"/>
            </a:spcAft>
          </a:pPr>
          <a:r>
            <a:rPr lang="zh-CN" altLang="en-US"/>
            <a:t>用词</a:t>
          </a:r>
          <a:r>
            <a:rPr lang="zh-CN" altLang="en-US"/>
            <a:t>较难，</a:t>
          </a:r>
          <a:r>
            <a:rPr lang="zh-CN" altLang="en-US"/>
            <a:t>较多</a:t>
          </a:r>
          <a:r>
            <a:rPr lang="zh-CN" altLang="en-US"/>
            <a:t>长句复杂句</a:t>
          </a:r>
          <a:endParaRPr lang="zh-CN" altLang="en-US"/>
        </a:p>
      </dgm:t>
    </dgm:pt>
    <dgm:pt modelId="{3FCB5A4B-6437-442B-9F4E-B0CE600BEC08}" cxnId="{5F3476FB-7A44-45B6-832E-7A668B17179F}" type="parTrans">
      <dgm:prSet/>
      <dgm:spPr/>
    </dgm:pt>
    <dgm:pt modelId="{879B276B-1012-4941-8C6F-F6C5230008FB}" cxnId="{5F3476FB-7A44-45B6-832E-7A668B17179F}" type="sibTrans">
      <dgm:prSet/>
      <dgm:spPr/>
    </dgm:pt>
    <dgm:pt modelId="{E9E5F3FC-ECB0-4EEF-A05C-C31D9D414DAA}">
      <dgm:prSet phldr="0" custT="0"/>
      <dgm:spPr/>
      <dgm:t>
        <a:bodyPr vert="horz" wrap="square"/>
        <a:p>
          <a:pPr>
            <a:lnSpc>
              <a:spcPct val="100000"/>
            </a:lnSpc>
            <a:spcBef>
              <a:spcPct val="0"/>
            </a:spcBef>
            <a:spcAft>
              <a:spcPct val="15000"/>
            </a:spcAft>
          </a:pPr>
          <a:r>
            <a:rPr lang="zh-CN"/>
            <a:t>文章有标志词和表达作者观点的词</a:t>
          </a:r>
          <a:endParaRPr lang="zh-CN"/>
        </a:p>
      </dgm:t>
    </dgm:pt>
    <dgm:pt modelId="{DACDD647-051F-467E-B475-5ECFD5D681C4}" cxnId="{3169DCE3-37EB-42A4-A0C5-45B871A5E9E6}" type="parTrans">
      <dgm:prSet/>
      <dgm:spPr/>
    </dgm:pt>
    <dgm:pt modelId="{ADC82B59-2131-488C-802A-BF7A14B456E5}" cxnId="{3169DCE3-37EB-42A4-A0C5-45B871A5E9E6}" type="sibTrans">
      <dgm:prSet/>
      <dgm:spPr/>
    </dgm:pt>
    <dgm:pt modelId="{B910B71F-6E5F-44E8-88D5-331700B5797C}">
      <dgm:prSet phldr="0" custT="0"/>
      <dgm:spPr/>
      <dgm:t>
        <a:bodyPr vert="horz" wrap="square"/>
        <a:lstStyle/>
        <a:p>
          <a:pPr>
            <a:lnSpc>
              <a:spcPct val="100000"/>
            </a:lnSpc>
            <a:spcBef>
              <a:spcPct val="0"/>
            </a:spcBef>
            <a:spcAft>
              <a:spcPct val="35000"/>
            </a:spcAft>
          </a:pPr>
          <a:r>
            <a:rPr lang="zh-CN"/>
            <a:t>设题类型</a:t>
          </a:r>
        </a:p>
      </dgm:t>
    </dgm:pt>
    <dgm:pt modelId="{43FDA2D2-E9C3-4D5D-8CDB-B85E1DC72F75}" cxnId="{577AFC74-027D-464A-991C-2D514B555BDB}" type="parTrans">
      <dgm:prSet/>
      <dgm:spPr/>
    </dgm:pt>
    <dgm:pt modelId="{AA7BC745-A7D8-40A7-A35D-CF86497603D0}" cxnId="{577AFC74-027D-464A-991C-2D514B555BDB}" type="sibTrans">
      <dgm:prSet/>
      <dgm:spPr/>
    </dgm:pt>
    <dgm:pt modelId="{8859295B-AA11-4189-B18D-4BD8F7CAED2D}">
      <dgm:prSet phldr="0" custT="0"/>
      <dgm:spPr/>
      <dgm:t>
        <a:bodyPr vert="horz" wrap="square"/>
        <a:p>
          <a:pPr>
            <a:lnSpc>
              <a:spcPct val="100000"/>
            </a:lnSpc>
            <a:spcBef>
              <a:spcPct val="0"/>
            </a:spcBef>
            <a:spcAft>
              <a:spcPct val="15000"/>
            </a:spcAft>
          </a:pPr>
          <a:r>
            <a:rPr lang="zh-CN" altLang="en-US">
              <a:solidFill>
                <a:schemeClr val="tx1"/>
              </a:solidFill>
              <a:latin typeface="+mn-ea"/>
              <a:sym typeface="+mn-ea"/>
            </a:rPr>
            <a:t>注重考查学生对文章深层意义的理解</a:t>
          </a:r>
          <a:r>
            <a:rPr lang="zh-CN"/>
            <a:t/>
          </a:r>
          <a:endParaRPr lang="zh-CN"/>
        </a:p>
      </dgm:t>
    </dgm:pt>
    <dgm:pt modelId="{E13E21F6-9284-48E9-856A-82D49401ACBA}" cxnId="{4D000E37-C799-491A-9865-6ADEF32E1B6F}" type="parTrans">
      <dgm:prSet/>
      <dgm:spPr/>
    </dgm:pt>
    <dgm:pt modelId="{9EEA37FB-B399-4498-88F9-A6B691898001}" cxnId="{4D000E37-C799-491A-9865-6ADEF32E1B6F}" type="sibTrans">
      <dgm:prSet/>
      <dgm:spPr/>
    </dgm:pt>
    <dgm:pt modelId="{66BC1CE6-970C-4028-9B66-1ED6BAAA2967}">
      <dgm:prSet phldr="0" custT="0"/>
      <dgm:spPr/>
      <dgm:t>
        <a:bodyPr vert="horz" wrap="square"/>
        <a:p>
          <a:pPr>
            <a:lnSpc>
              <a:spcPct val="100000"/>
            </a:lnSpc>
            <a:spcBef>
              <a:spcPct val="0"/>
            </a:spcBef>
            <a:spcAft>
              <a:spcPct val="15000"/>
            </a:spcAft>
          </a:pPr>
          <a:r>
            <a:rPr lang="zh-CN"/>
            <a:t>深层理解的考察形式通常为主旨大意，词义判断和推理判断</a:t>
          </a:r>
          <a:r>
            <a:rPr lang="zh-CN"/>
            <a:t/>
          </a:r>
          <a:endParaRPr lang="zh-CN"/>
        </a:p>
      </dgm:t>
    </dgm:pt>
    <dgm:pt modelId="{E7581D50-D194-4E31-824D-C8404C3ABBDE}" cxnId="{2AA5CAF6-1D1F-46A2-8256-0E47F4D3BD57}" type="parTrans">
      <dgm:prSet/>
      <dgm:spPr/>
    </dgm:pt>
    <dgm:pt modelId="{3F53EA3C-DC85-4ACA-8A02-BC9EE3CEE488}" cxnId="{2AA5CAF6-1D1F-46A2-8256-0E47F4D3BD57}" type="sibTrans">
      <dgm:prSet/>
      <dgm:spPr/>
    </dgm:pt>
    <dgm:pt modelId="{2B1EE70F-9C34-4B4F-BA91-CE0E1E50B1AD}">
      <dgm:prSet phldr="0" custT="0"/>
      <dgm:spPr/>
      <dgm:t>
        <a:bodyPr vert="horz" wrap="square"/>
        <a:p>
          <a:pPr>
            <a:lnSpc>
              <a:spcPct val="100000"/>
            </a:lnSpc>
            <a:spcBef>
              <a:spcPct val="0"/>
            </a:spcBef>
            <a:spcAft>
              <a:spcPct val="15000"/>
            </a:spcAft>
          </a:pPr>
          <a:r>
            <a:rPr lang="zh-CN"/>
            <a:t>难度一般</a:t>
          </a:r>
          <a:r>
            <a:rPr lang="zh-CN"/>
            <a:t>偏</a:t>
          </a:r>
          <a:r>
            <a:rPr lang="zh-CN"/>
            <a:t>难</a:t>
          </a:r>
          <a:r>
            <a:rPr lang="zh-CN"/>
            <a:t/>
          </a:r>
          <a:endParaRPr lang="zh-CN"/>
        </a:p>
      </dgm:t>
    </dgm:pt>
    <dgm:pt modelId="{F839ADCD-599C-4BEF-A2F9-6179168E4CBF}" cxnId="{B0C9BE8C-A4FD-4B16-8484-6DBEC9E7BCA4}" type="parTrans">
      <dgm:prSet/>
      <dgm:spPr/>
    </dgm:pt>
    <dgm:pt modelId="{D5618503-F346-4030-BB82-B50A3404C640}" cxnId="{B0C9BE8C-A4FD-4B16-8484-6DBEC9E7BCA4}" type="sibTrans">
      <dgm:prSet/>
      <dgm:spPr/>
    </dgm:pt>
    <dgm:pt modelId="{7CF2E237-A323-4932-9A99-5C3801C407F7}" type="pres">
      <dgm:prSet presAssocID="{49F218E0-E72F-4FB4-B861-C83F0E35F934}" presName="Name0" presStyleCnt="0">
        <dgm:presLayoutVars>
          <dgm:dir/>
          <dgm:animLvl val="lvl"/>
          <dgm:resizeHandles val="exact"/>
        </dgm:presLayoutVars>
      </dgm:prSet>
      <dgm:spPr/>
      <dgm:t>
        <a:bodyPr/>
        <a:lstStyle/>
        <a:p>
          <a:endParaRPr lang="zh-CN" altLang="en-US"/>
        </a:p>
      </dgm:t>
    </dgm:pt>
    <dgm:pt modelId="{600174B3-3EC6-4ED8-9A64-BCC193972B36}" type="pres">
      <dgm:prSet presAssocID="{17264811-B842-45CA-8023-890707C56826}" presName="composite" presStyleCnt="0"/>
      <dgm:spPr/>
    </dgm:pt>
    <dgm:pt modelId="{27C3B081-C62D-4789-ACCC-6B5C4C4AC593}" type="pres">
      <dgm:prSet presAssocID="{17264811-B842-45CA-8023-890707C56826}" presName="parTx" presStyleLbl="alignNode1" presStyleIdx="0" presStyleCnt="4">
        <dgm:presLayoutVars>
          <dgm:chMax val="0"/>
          <dgm:chPref val="0"/>
          <dgm:bulletEnabled val="1"/>
        </dgm:presLayoutVars>
      </dgm:prSet>
      <dgm:spPr/>
      <dgm:t>
        <a:bodyPr/>
        <a:lstStyle/>
        <a:p>
          <a:endParaRPr lang="zh-CN" altLang="en-US"/>
        </a:p>
      </dgm:t>
    </dgm:pt>
    <dgm:pt modelId="{EF7A3F2B-0DDF-464D-BB82-2FD9B2735E45}" type="pres">
      <dgm:prSet presAssocID="{17264811-B842-45CA-8023-890707C56826}" presName="desTx" presStyleLbl="alignAccFollowNode1" presStyleIdx="0" presStyleCnt="4">
        <dgm:presLayoutVars>
          <dgm:bulletEnabled val="1"/>
        </dgm:presLayoutVars>
      </dgm:prSet>
      <dgm:spPr/>
      <dgm:t>
        <a:bodyPr/>
        <a:lstStyle/>
        <a:p>
          <a:endParaRPr lang="zh-CN" altLang="en-US"/>
        </a:p>
      </dgm:t>
    </dgm:pt>
    <dgm:pt modelId="{74BFF946-DBE8-4C9C-BE94-FFDC86C27C98}" type="pres">
      <dgm:prSet presAssocID="{ABC69D63-56ED-48ED-9346-231F6A6139BF}" presName="space" presStyleCnt="0"/>
      <dgm:spPr/>
    </dgm:pt>
    <dgm:pt modelId="{F09E7C67-D483-4458-8932-ED733A6AD0BE}" type="pres">
      <dgm:prSet presAssocID="{1E2CC1A7-EE79-4C18-A179-CE42EF3B3F4A}" presName="composite" presStyleCnt="0"/>
      <dgm:spPr/>
    </dgm:pt>
    <dgm:pt modelId="{F8668B23-714E-4127-97FC-1CD6337621BE}" type="pres">
      <dgm:prSet presAssocID="{1E2CC1A7-EE79-4C18-A179-CE42EF3B3F4A}" presName="parTx" presStyleLbl="alignNode1" presStyleIdx="1" presStyleCnt="4">
        <dgm:presLayoutVars>
          <dgm:chMax val="0"/>
          <dgm:chPref val="0"/>
          <dgm:bulletEnabled val="1"/>
        </dgm:presLayoutVars>
      </dgm:prSet>
      <dgm:spPr/>
      <dgm:t>
        <a:bodyPr/>
        <a:lstStyle/>
        <a:p>
          <a:endParaRPr lang="zh-CN" altLang="en-US"/>
        </a:p>
      </dgm:t>
    </dgm:pt>
    <dgm:pt modelId="{DBD11FAB-8B7F-4F8A-8171-934118D8A205}" type="pres">
      <dgm:prSet presAssocID="{1E2CC1A7-EE79-4C18-A179-CE42EF3B3F4A}" presName="desTx" presStyleLbl="alignAccFollowNode1" presStyleIdx="1" presStyleCnt="4">
        <dgm:presLayoutVars>
          <dgm:bulletEnabled val="1"/>
        </dgm:presLayoutVars>
      </dgm:prSet>
      <dgm:spPr/>
      <dgm:t>
        <a:bodyPr/>
        <a:lstStyle/>
        <a:p>
          <a:endParaRPr lang="zh-CN" altLang="en-US"/>
        </a:p>
      </dgm:t>
    </dgm:pt>
    <dgm:pt modelId="{D35F3378-C772-4716-BE81-93512F9BEC82}" type="pres">
      <dgm:prSet presAssocID="{1BAAE311-27E8-4383-9AB4-C15DA1D4E64A}" presName="space" presStyleCnt="0"/>
      <dgm:spPr/>
    </dgm:pt>
    <dgm:pt modelId="{AF734243-87E9-4C66-B7B8-A3E0E4E6C1E3}" type="pres">
      <dgm:prSet presAssocID="{A484B16A-D33B-49BA-80C2-13C962B6C989}" presName="composite" presStyleCnt="0"/>
      <dgm:spPr/>
    </dgm:pt>
    <dgm:pt modelId="{85F0829B-F0D0-4040-B2D6-0D289700BD62}" type="pres">
      <dgm:prSet presAssocID="{A484B16A-D33B-49BA-80C2-13C962B6C989}" presName="parTx" presStyleLbl="alignNode1" presStyleIdx="2" presStyleCnt="4">
        <dgm:presLayoutVars>
          <dgm:chMax val="0"/>
          <dgm:chPref val="0"/>
          <dgm:bulletEnabled val="1"/>
        </dgm:presLayoutVars>
      </dgm:prSet>
      <dgm:spPr/>
      <dgm:t>
        <a:bodyPr/>
        <a:lstStyle/>
        <a:p>
          <a:endParaRPr lang="zh-CN" altLang="en-US"/>
        </a:p>
      </dgm:t>
    </dgm:pt>
    <dgm:pt modelId="{8E8B5376-0863-491C-83DC-52E304B5A1D3}" type="pres">
      <dgm:prSet presAssocID="{A484B16A-D33B-49BA-80C2-13C962B6C989}" presName="desTx" presStyleLbl="alignAccFollowNode1" presStyleIdx="2" presStyleCnt="4">
        <dgm:presLayoutVars>
          <dgm:bulletEnabled val="1"/>
        </dgm:presLayoutVars>
      </dgm:prSet>
      <dgm:spPr/>
      <dgm:t>
        <a:bodyPr/>
        <a:lstStyle/>
        <a:p>
          <a:endParaRPr lang="zh-CN" altLang="en-US"/>
        </a:p>
      </dgm:t>
    </dgm:pt>
    <dgm:pt modelId="{AADCB290-D269-4BDF-8107-1213112050D2}" type="pres">
      <dgm:prSet presAssocID="{A5EBB2B7-A37E-4898-A92E-017C79366253}" presName="space" presStyleCnt="0"/>
      <dgm:spPr/>
    </dgm:pt>
    <dgm:pt modelId="{5F63412B-BC0C-46A0-9760-6E7552914E02}" type="pres">
      <dgm:prSet presAssocID="{B910B71F-6E5F-44E8-88D5-331700B5797C}" presName="composite" presStyleCnt="0"/>
      <dgm:spPr/>
    </dgm:pt>
    <dgm:pt modelId="{8392F448-B993-4ADC-9056-3224336A5B00}" type="pres">
      <dgm:prSet presAssocID="{B910B71F-6E5F-44E8-88D5-331700B5797C}" presName="parTx" presStyleLbl="alignNode1" presStyleIdx="3" presStyleCnt="4">
        <dgm:presLayoutVars>
          <dgm:chMax val="0"/>
          <dgm:chPref val="0"/>
          <dgm:bulletEnabled val="1"/>
        </dgm:presLayoutVars>
      </dgm:prSet>
      <dgm:spPr/>
      <dgm:t>
        <a:bodyPr/>
        <a:lstStyle/>
        <a:p>
          <a:endParaRPr lang="zh-CN" altLang="en-US"/>
        </a:p>
      </dgm:t>
    </dgm:pt>
    <dgm:pt modelId="{F8D67AE7-C16D-4DDD-AEF2-893C6CD781E9}" type="pres">
      <dgm:prSet presAssocID="{B910B71F-6E5F-44E8-88D5-331700B5797C}" presName="desTx" presStyleLbl="alignAccFollowNode1" presStyleIdx="3" presStyleCnt="4">
        <dgm:presLayoutVars>
          <dgm:bulletEnabled val="1"/>
        </dgm:presLayoutVars>
      </dgm:prSet>
      <dgm:spPr/>
      <dgm:t>
        <a:bodyPr/>
        <a:lstStyle/>
        <a:p>
          <a:endParaRPr lang="zh-CN" altLang="en-US"/>
        </a:p>
      </dgm:t>
    </dgm:pt>
  </dgm:ptLst>
  <dgm:cxnLst>
    <dgm:cxn modelId="{F9A7F5FC-04F0-49FD-8AAA-BFD44C83D5AF}" srcId="{49F218E0-E72F-4FB4-B861-C83F0E35F934}" destId="{17264811-B842-45CA-8023-890707C56826}" srcOrd="0" destOrd="0" parTransId="{A109D010-9885-4F8F-B8E9-E2C717658764}" sibTransId="{ABC69D63-56ED-48ED-9346-231F6A6139BF}"/>
    <dgm:cxn modelId="{0F34FB0C-4B84-4711-8B1C-8ACA20128B78}" srcId="{17264811-B842-45CA-8023-890707C56826}" destId="{3A04E1E2-A022-47CE-8997-EF18827AD0A2}" srcOrd="0" destOrd="0" parTransId="{27D8CDC7-1381-4175-B7BB-6022CF4D82E6}" sibTransId="{6093660C-20EB-4964-87F9-BCEC151AEF5F}"/>
    <dgm:cxn modelId="{005A1C8A-13F3-43E5-BC6E-AA20287A6E1E}" srcId="{49F218E0-E72F-4FB4-B861-C83F0E35F934}" destId="{1E2CC1A7-EE79-4C18-A179-CE42EF3B3F4A}" srcOrd="1" destOrd="0" parTransId="{4420C36B-7FD0-41F4-845A-9000C47B4900}" sibTransId="{1BAAE311-27E8-4383-9AB4-C15DA1D4E64A}"/>
    <dgm:cxn modelId="{BC541101-919F-4983-8B71-1E22CE2A0DF2}" srcId="{1E2CC1A7-EE79-4C18-A179-CE42EF3B3F4A}" destId="{99B048AD-4207-4FBF-AC96-32E95F737103}" srcOrd="0" destOrd="1" parTransId="{51D632FF-BB4F-4E18-882E-B48E55588B8F}" sibTransId="{FF53DED4-9E89-47A5-A21C-6C2BA42171BF}"/>
    <dgm:cxn modelId="{49FEDEBA-ACBD-4F33-9AB8-F8FABEDF1B76}" srcId="{1E2CC1A7-EE79-4C18-A179-CE42EF3B3F4A}" destId="{83653D8F-F354-4B11-A02F-BC1058AA1059}" srcOrd="1" destOrd="1" parTransId="{A714ED3B-393C-402A-A9C7-0A28852065D4}" sibTransId="{034DDBCB-96C1-451B-A246-1E71431D6976}"/>
    <dgm:cxn modelId="{00F1606D-60D0-4A81-87F7-A43BC7AFCBB5}" srcId="{1E2CC1A7-EE79-4C18-A179-CE42EF3B3F4A}" destId="{46BE607D-E937-4F34-9F96-8CB036AB2D4C}" srcOrd="2" destOrd="1" parTransId="{7E78DA2D-B45F-446B-BB9A-B3273EE73914}" sibTransId="{7585ED68-A9CF-43D8-8758-9E4E50AE7BEB}"/>
    <dgm:cxn modelId="{649DE52F-2032-4BA2-B3EC-495BA62729D3}" srcId="{49F218E0-E72F-4FB4-B861-C83F0E35F934}" destId="{A484B16A-D33B-49BA-80C2-13C962B6C989}" srcOrd="2" destOrd="0" parTransId="{57CF6C04-37F5-4AE7-BD5A-88A90D22B7DF}" sibTransId="{A5EBB2B7-A37E-4898-A92E-017C79366253}"/>
    <dgm:cxn modelId="{BAC2D149-EA94-43DA-9A16-90545BE2E270}" srcId="{A484B16A-D33B-49BA-80C2-13C962B6C989}" destId="{3FE43A09-7FA9-430A-9A2C-BD8BB8A3FABC}" srcOrd="0" destOrd="2" parTransId="{681C8A90-C430-46FD-B21C-339809E07A93}" sibTransId="{65E243BC-A999-421C-8C58-849682F62438}"/>
    <dgm:cxn modelId="{5F3476FB-7A44-45B6-832E-7A668B17179F}" srcId="{A484B16A-D33B-49BA-80C2-13C962B6C989}" destId="{E41FF1DC-18FD-42ED-852F-28D912BAB872}" srcOrd="1" destOrd="2" parTransId="{3FCB5A4B-6437-442B-9F4E-B0CE600BEC08}" sibTransId="{879B276B-1012-4941-8C6F-F6C5230008FB}"/>
    <dgm:cxn modelId="{3169DCE3-37EB-42A4-A0C5-45B871A5E9E6}" srcId="{A484B16A-D33B-49BA-80C2-13C962B6C989}" destId="{E9E5F3FC-ECB0-4EEF-A05C-C31D9D414DAA}" srcOrd="2" destOrd="2" parTransId="{DACDD647-051F-467E-B475-5ECFD5D681C4}" sibTransId="{ADC82B59-2131-488C-802A-BF7A14B456E5}"/>
    <dgm:cxn modelId="{577AFC74-027D-464A-991C-2D514B555BDB}" srcId="{49F218E0-E72F-4FB4-B861-C83F0E35F934}" destId="{B910B71F-6E5F-44E8-88D5-331700B5797C}" srcOrd="3" destOrd="0" parTransId="{43FDA2D2-E9C3-4D5D-8CDB-B85E1DC72F75}" sibTransId="{AA7BC745-A7D8-40A7-A35D-CF86497603D0}"/>
    <dgm:cxn modelId="{4D000E37-C799-491A-9865-6ADEF32E1B6F}" srcId="{B910B71F-6E5F-44E8-88D5-331700B5797C}" destId="{8859295B-AA11-4189-B18D-4BD8F7CAED2D}" srcOrd="0" destOrd="3" parTransId="{E13E21F6-9284-48E9-856A-82D49401ACBA}" sibTransId="{9EEA37FB-B399-4498-88F9-A6B691898001}"/>
    <dgm:cxn modelId="{2AA5CAF6-1D1F-46A2-8256-0E47F4D3BD57}" srcId="{B910B71F-6E5F-44E8-88D5-331700B5797C}" destId="{66BC1CE6-970C-4028-9B66-1ED6BAAA2967}" srcOrd="1" destOrd="3" parTransId="{E7581D50-D194-4E31-824D-C8404C3ABBDE}" sibTransId="{3F53EA3C-DC85-4ACA-8A02-BC9EE3CEE488}"/>
    <dgm:cxn modelId="{B0C9BE8C-A4FD-4B16-8484-6DBEC9E7BCA4}" srcId="{B910B71F-6E5F-44E8-88D5-331700B5797C}" destId="{2B1EE70F-9C34-4B4F-BA91-CE0E1E50B1AD}" srcOrd="2" destOrd="3" parTransId="{F839ADCD-599C-4BEF-A2F9-6179168E4CBF}" sibTransId="{D5618503-F346-4030-BB82-B50A3404C640}"/>
    <dgm:cxn modelId="{A53510E8-C812-4660-A663-30C10ABC8A83}" type="presOf" srcId="{49F218E0-E72F-4FB4-B861-C83F0E35F934}" destId="{7CF2E237-A323-4932-9A99-5C3801C407F7}" srcOrd="0" destOrd="0" presId="urn:microsoft.com/office/officeart/2005/8/layout/hList1"/>
    <dgm:cxn modelId="{42ABB3E7-62F3-4F2C-9F39-B6B7AA017E6F}" type="presParOf" srcId="{7CF2E237-A323-4932-9A99-5C3801C407F7}" destId="{600174B3-3EC6-4ED8-9A64-BCC193972B36}" srcOrd="0" destOrd="0" presId="urn:microsoft.com/office/officeart/2005/8/layout/hList1"/>
    <dgm:cxn modelId="{5570C190-6384-4EFB-834A-11ADC078F023}" type="presParOf" srcId="{600174B3-3EC6-4ED8-9A64-BCC193972B36}" destId="{27C3B081-C62D-4789-ACCC-6B5C4C4AC593}" srcOrd="0" destOrd="0" presId="urn:microsoft.com/office/officeart/2005/8/layout/hList1"/>
    <dgm:cxn modelId="{7A61C504-31E9-4389-9DDA-ADA34DD30ED4}" type="presOf" srcId="{17264811-B842-45CA-8023-890707C56826}" destId="{27C3B081-C62D-4789-ACCC-6B5C4C4AC593}" srcOrd="0" destOrd="0" presId="urn:microsoft.com/office/officeart/2005/8/layout/hList1"/>
    <dgm:cxn modelId="{A7500AAF-5C08-49D2-B994-4BC9AAAAE7D6}" type="presParOf" srcId="{600174B3-3EC6-4ED8-9A64-BCC193972B36}" destId="{EF7A3F2B-0DDF-464D-BB82-2FD9B2735E45}" srcOrd="1" destOrd="0" presId="urn:microsoft.com/office/officeart/2005/8/layout/hList1"/>
    <dgm:cxn modelId="{4CDDAC99-479B-4866-8831-11B80B2F7074}" type="presOf" srcId="{3A04E1E2-A022-47CE-8997-EF18827AD0A2}" destId="{EF7A3F2B-0DDF-464D-BB82-2FD9B2735E45}" srcOrd="0" destOrd="0" presId="urn:microsoft.com/office/officeart/2005/8/layout/hList1"/>
    <dgm:cxn modelId="{AD4F5918-6680-4E9F-92A3-78B715820892}" type="presParOf" srcId="{7CF2E237-A323-4932-9A99-5C3801C407F7}" destId="{74BFF946-DBE8-4C9C-BE94-FFDC86C27C98}" srcOrd="1" destOrd="0" presId="urn:microsoft.com/office/officeart/2005/8/layout/hList1"/>
    <dgm:cxn modelId="{9C00F177-EFAC-4458-8FA0-4C95FF9151BC}" type="presParOf" srcId="{7CF2E237-A323-4932-9A99-5C3801C407F7}" destId="{F09E7C67-D483-4458-8932-ED733A6AD0BE}" srcOrd="2" destOrd="0" presId="urn:microsoft.com/office/officeart/2005/8/layout/hList1"/>
    <dgm:cxn modelId="{77753D39-1839-43C5-906C-899A4CE8565E}" type="presParOf" srcId="{F09E7C67-D483-4458-8932-ED733A6AD0BE}" destId="{F8668B23-714E-4127-97FC-1CD6337621BE}" srcOrd="0" destOrd="2" presId="urn:microsoft.com/office/officeart/2005/8/layout/hList1"/>
    <dgm:cxn modelId="{36102BF2-0038-4160-890A-BFB6808DEECA}" type="presOf" srcId="{1E2CC1A7-EE79-4C18-A179-CE42EF3B3F4A}" destId="{F8668B23-714E-4127-97FC-1CD6337621BE}" srcOrd="0" destOrd="0" presId="urn:microsoft.com/office/officeart/2005/8/layout/hList1"/>
    <dgm:cxn modelId="{F5E14963-8358-4B02-AD18-9D6F8158903B}" type="presParOf" srcId="{F09E7C67-D483-4458-8932-ED733A6AD0BE}" destId="{DBD11FAB-8B7F-4F8A-8171-934118D8A205}" srcOrd="1" destOrd="2" presId="urn:microsoft.com/office/officeart/2005/8/layout/hList1"/>
    <dgm:cxn modelId="{1AF90386-AE75-4CB0-905C-ADF7EFFC6997}" type="presOf" srcId="{99B048AD-4207-4FBF-AC96-32E95F737103}" destId="{DBD11FAB-8B7F-4F8A-8171-934118D8A205}" srcOrd="0" destOrd="0" presId="urn:microsoft.com/office/officeart/2005/8/layout/hList1"/>
    <dgm:cxn modelId="{8204DD68-3DBB-438A-93A1-7F96324C3789}" type="presOf" srcId="{83653D8F-F354-4B11-A02F-BC1058AA1059}" destId="{DBD11FAB-8B7F-4F8A-8171-934118D8A205}" srcOrd="0" destOrd="1" presId="urn:microsoft.com/office/officeart/2005/8/layout/hList1"/>
    <dgm:cxn modelId="{214AE8DF-12DB-4828-9077-0A7D841DC4B9}" type="presOf" srcId="{46BE607D-E937-4F34-9F96-8CB036AB2D4C}" destId="{DBD11FAB-8B7F-4F8A-8171-934118D8A205}" srcOrd="0" destOrd="2" presId="urn:microsoft.com/office/officeart/2005/8/layout/hList1"/>
    <dgm:cxn modelId="{76449AD3-C2C3-4482-BE16-03B715123C3A}" type="presParOf" srcId="{7CF2E237-A323-4932-9A99-5C3801C407F7}" destId="{D35F3378-C772-4716-BE81-93512F9BEC82}" srcOrd="3" destOrd="0" presId="urn:microsoft.com/office/officeart/2005/8/layout/hList1"/>
    <dgm:cxn modelId="{F1C77D38-0721-411D-81F1-5A5C86E88F7B}" type="presParOf" srcId="{7CF2E237-A323-4932-9A99-5C3801C407F7}" destId="{AF734243-87E9-4C66-B7B8-A3E0E4E6C1E3}" srcOrd="4" destOrd="0" presId="urn:microsoft.com/office/officeart/2005/8/layout/hList1"/>
    <dgm:cxn modelId="{84C8E243-A724-4CC0-A795-DE2C641A51D9}" type="presParOf" srcId="{AF734243-87E9-4C66-B7B8-A3E0E4E6C1E3}" destId="{85F0829B-F0D0-4040-B2D6-0D289700BD62}" srcOrd="0" destOrd="4" presId="urn:microsoft.com/office/officeart/2005/8/layout/hList1"/>
    <dgm:cxn modelId="{4C93B6FE-EB26-4666-8BC7-9A73A9B4D91C}" type="presOf" srcId="{A484B16A-D33B-49BA-80C2-13C962B6C989}" destId="{85F0829B-F0D0-4040-B2D6-0D289700BD62}" srcOrd="0" destOrd="0" presId="urn:microsoft.com/office/officeart/2005/8/layout/hList1"/>
    <dgm:cxn modelId="{1A9F89A2-7D59-4913-88B9-2B7CBADE74DA}" type="presParOf" srcId="{AF734243-87E9-4C66-B7B8-A3E0E4E6C1E3}" destId="{8E8B5376-0863-491C-83DC-52E304B5A1D3}" srcOrd="1" destOrd="4" presId="urn:microsoft.com/office/officeart/2005/8/layout/hList1"/>
    <dgm:cxn modelId="{34D117CA-B694-4E56-9807-F9B00442C12F}" type="presOf" srcId="{3FE43A09-7FA9-430A-9A2C-BD8BB8A3FABC}" destId="{8E8B5376-0863-491C-83DC-52E304B5A1D3}" srcOrd="0" destOrd="0" presId="urn:microsoft.com/office/officeart/2005/8/layout/hList1"/>
    <dgm:cxn modelId="{937332C5-D090-46C0-8D4F-E4E7B8C94E0F}" type="presOf" srcId="{E41FF1DC-18FD-42ED-852F-28D912BAB872}" destId="{8E8B5376-0863-491C-83DC-52E304B5A1D3}" srcOrd="0" destOrd="1" presId="urn:microsoft.com/office/officeart/2005/8/layout/hList1"/>
    <dgm:cxn modelId="{9EBC56EC-E857-47CC-8458-3357E0A46D39}" type="presOf" srcId="{E9E5F3FC-ECB0-4EEF-A05C-C31D9D414DAA}" destId="{8E8B5376-0863-491C-83DC-52E304B5A1D3}" srcOrd="0" destOrd="2" presId="urn:microsoft.com/office/officeart/2005/8/layout/hList1"/>
    <dgm:cxn modelId="{D479AF27-9498-4998-8977-FE22793E493F}" type="presParOf" srcId="{7CF2E237-A323-4932-9A99-5C3801C407F7}" destId="{AADCB290-D269-4BDF-8107-1213112050D2}" srcOrd="5" destOrd="0" presId="urn:microsoft.com/office/officeart/2005/8/layout/hList1"/>
    <dgm:cxn modelId="{E8E8F8EF-9E87-4365-A84F-5865F9BAE781}" type="presParOf" srcId="{7CF2E237-A323-4932-9A99-5C3801C407F7}" destId="{5F63412B-BC0C-46A0-9760-6E7552914E02}" srcOrd="6" destOrd="0" presId="urn:microsoft.com/office/officeart/2005/8/layout/hList1"/>
    <dgm:cxn modelId="{6220F494-608A-4369-9453-E07AE09C8046}" type="presParOf" srcId="{5F63412B-BC0C-46A0-9760-6E7552914E02}" destId="{8392F448-B993-4ADC-9056-3224336A5B00}" srcOrd="0" destOrd="6" presId="urn:microsoft.com/office/officeart/2005/8/layout/hList1"/>
    <dgm:cxn modelId="{339C9124-631B-4BF2-AE65-CD20A1456936}" type="presOf" srcId="{B910B71F-6E5F-44E8-88D5-331700B5797C}" destId="{8392F448-B993-4ADC-9056-3224336A5B00}" srcOrd="0" destOrd="0" presId="urn:microsoft.com/office/officeart/2005/8/layout/hList1"/>
    <dgm:cxn modelId="{CCC5D1AA-9B3C-4CAA-89DA-B42028CADDA2}" type="presParOf" srcId="{5F63412B-BC0C-46A0-9760-6E7552914E02}" destId="{F8D67AE7-C16D-4DDD-AEF2-893C6CD781E9}" srcOrd="1" destOrd="6" presId="urn:microsoft.com/office/officeart/2005/8/layout/hList1"/>
    <dgm:cxn modelId="{C009273E-8697-4C1C-84C7-85581757EDE4}" type="presOf" srcId="{8859295B-AA11-4189-B18D-4BD8F7CAED2D}" destId="{F8D67AE7-C16D-4DDD-AEF2-893C6CD781E9}" srcOrd="0" destOrd="0" presId="urn:microsoft.com/office/officeart/2005/8/layout/hList1"/>
    <dgm:cxn modelId="{B344FEF3-11E4-4309-BCE5-5EADE0933A8A}" type="presOf" srcId="{66BC1CE6-970C-4028-9B66-1ED6BAAA2967}" destId="{F8D67AE7-C16D-4DDD-AEF2-893C6CD781E9}" srcOrd="0" destOrd="1" presId="urn:microsoft.com/office/officeart/2005/8/layout/hList1"/>
    <dgm:cxn modelId="{6D619689-D197-4355-B27B-7A58B8547971}" type="presOf" srcId="{2B1EE70F-9C34-4B4F-BA91-CE0E1E50B1AD}" destId="{F8D67AE7-C16D-4DDD-AEF2-893C6CD781E9}" srcOrd="0" destOrd="2"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3B081-C62D-4789-ACCC-6B5C4C4AC593}">
      <dsp:nvSpPr>
        <dsp:cNvPr id="0" name=""/>
        <dsp:cNvSpPr/>
      </dsp:nvSpPr>
      <dsp:spPr>
        <a:xfrm>
          <a:off x="2928" y="291189"/>
          <a:ext cx="1761122" cy="449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zh-CN" altLang="en-US" sz="1500" kern="1200"/>
            <a:t>选材特点</a:t>
          </a:r>
        </a:p>
      </dsp:txBody>
      <dsp:txXfrm>
        <a:off x="2928" y="291189"/>
        <a:ext cx="1761122" cy="449028"/>
      </dsp:txXfrm>
    </dsp:sp>
    <dsp:sp modelId="{EF7A3F2B-0DDF-464D-BB82-2FD9B2735E45}">
      <dsp:nvSpPr>
        <dsp:cNvPr id="0" name=""/>
        <dsp:cNvSpPr/>
      </dsp:nvSpPr>
      <dsp:spPr>
        <a:xfrm>
          <a:off x="2928" y="740218"/>
          <a:ext cx="1761122" cy="25528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zh-CN" altLang="en-US" sz="1500" kern="1200"/>
            <a:t>多样化、生活化、实用性</a:t>
          </a:r>
        </a:p>
        <a:p>
          <a:pPr marL="114300" lvl="1" indent="-114300" algn="l" defTabSz="666750">
            <a:lnSpc>
              <a:spcPct val="100000"/>
            </a:lnSpc>
            <a:spcBef>
              <a:spcPct val="0"/>
            </a:spcBef>
            <a:spcAft>
              <a:spcPct val="15000"/>
            </a:spcAft>
            <a:buChar char="••"/>
          </a:pPr>
          <a:r>
            <a:rPr lang="zh-CN" altLang="en-US" sz="1500" kern="1200"/>
            <a:t>书信、日记、广告、产品说明、旅游指南、报刊、通知、演出信息、备忘录等</a:t>
          </a:r>
        </a:p>
      </dsp:txBody>
      <dsp:txXfrm>
        <a:off x="2928" y="740218"/>
        <a:ext cx="1761122" cy="2552850"/>
      </dsp:txXfrm>
    </dsp:sp>
    <dsp:sp modelId="{F8668B23-714E-4127-97FC-1CD6337621BE}">
      <dsp:nvSpPr>
        <dsp:cNvPr id="0" name=""/>
        <dsp:cNvSpPr/>
      </dsp:nvSpPr>
      <dsp:spPr>
        <a:xfrm>
          <a:off x="2010608" y="291189"/>
          <a:ext cx="1761122" cy="449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zh-CN" altLang="en-US" sz="1500" kern="1200"/>
            <a:t>文体特征</a:t>
          </a:r>
        </a:p>
      </dsp:txBody>
      <dsp:txXfrm>
        <a:off x="2010608" y="291189"/>
        <a:ext cx="1761122" cy="449028"/>
      </dsp:txXfrm>
    </dsp:sp>
    <dsp:sp modelId="{DBD11FAB-8B7F-4F8A-8171-934118D8A205}">
      <dsp:nvSpPr>
        <dsp:cNvPr id="0" name=""/>
        <dsp:cNvSpPr/>
      </dsp:nvSpPr>
      <dsp:spPr>
        <a:xfrm>
          <a:off x="2010608" y="740218"/>
          <a:ext cx="1761122" cy="25528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zh-CN" altLang="en-US" sz="1500" kern="1200"/>
            <a:t>段落层次分明、条理清晰</a:t>
          </a:r>
        </a:p>
        <a:p>
          <a:pPr marL="114300" lvl="1" indent="-114300" algn="l" defTabSz="666750">
            <a:lnSpc>
              <a:spcPct val="100000"/>
            </a:lnSpc>
            <a:spcBef>
              <a:spcPct val="0"/>
            </a:spcBef>
            <a:spcAft>
              <a:spcPct val="15000"/>
            </a:spcAft>
            <a:buChar char="••"/>
          </a:pPr>
          <a:r>
            <a:rPr lang="zh-CN" altLang="en-US" sz="1500" kern="1200"/>
            <a:t>使用粗体、斜体等多种符号</a:t>
          </a:r>
        </a:p>
        <a:p>
          <a:pPr marL="114300" lvl="1" indent="-114300" algn="l" defTabSz="666750">
            <a:lnSpc>
              <a:spcPct val="100000"/>
            </a:lnSpc>
            <a:spcBef>
              <a:spcPct val="0"/>
            </a:spcBef>
            <a:spcAft>
              <a:spcPct val="15000"/>
            </a:spcAft>
            <a:buChar char="••"/>
          </a:pPr>
          <a:r>
            <a:rPr lang="zh-CN" altLang="en-US" sz="1500" kern="1200"/>
            <a:t>图表、图片、表格等</a:t>
          </a:r>
        </a:p>
      </dsp:txBody>
      <dsp:txXfrm>
        <a:off x="2010608" y="740218"/>
        <a:ext cx="1761122" cy="2552850"/>
      </dsp:txXfrm>
    </dsp:sp>
    <dsp:sp modelId="{85F0829B-F0D0-4040-B2D6-0D289700BD62}">
      <dsp:nvSpPr>
        <dsp:cNvPr id="0" name=""/>
        <dsp:cNvSpPr/>
      </dsp:nvSpPr>
      <dsp:spPr>
        <a:xfrm>
          <a:off x="4018289" y="291189"/>
          <a:ext cx="1761122" cy="449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zh-CN" altLang="en-US" sz="1500" kern="1200"/>
            <a:t>语言风格</a:t>
          </a:r>
        </a:p>
      </dsp:txBody>
      <dsp:txXfrm>
        <a:off x="4018289" y="291189"/>
        <a:ext cx="1761122" cy="449028"/>
      </dsp:txXfrm>
    </dsp:sp>
    <dsp:sp modelId="{8E8B5376-0863-491C-83DC-52E304B5A1D3}">
      <dsp:nvSpPr>
        <dsp:cNvPr id="0" name=""/>
        <dsp:cNvSpPr/>
      </dsp:nvSpPr>
      <dsp:spPr>
        <a:xfrm>
          <a:off x="4018289" y="740218"/>
          <a:ext cx="1761122" cy="25528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zh-CN" altLang="en-US" sz="1500" kern="1200"/>
            <a:t>表达准确、精练</a:t>
          </a:r>
        </a:p>
        <a:p>
          <a:pPr marL="114300" lvl="1" indent="-114300" algn="l" defTabSz="666750">
            <a:lnSpc>
              <a:spcPct val="100000"/>
            </a:lnSpc>
            <a:spcBef>
              <a:spcPct val="0"/>
            </a:spcBef>
            <a:spcAft>
              <a:spcPct val="15000"/>
            </a:spcAft>
            <a:buChar char="••"/>
          </a:pPr>
          <a:r>
            <a:rPr lang="zh-CN" altLang="en-US" sz="1500" kern="1200"/>
            <a:t>用词：缩写、生僻但不影响阅读理解的专有名词</a:t>
          </a:r>
        </a:p>
        <a:p>
          <a:pPr marL="114300" lvl="1" indent="-114300" algn="l" defTabSz="666750">
            <a:lnSpc>
              <a:spcPct val="100000"/>
            </a:lnSpc>
            <a:spcBef>
              <a:spcPct val="0"/>
            </a:spcBef>
            <a:spcAft>
              <a:spcPct val="15000"/>
            </a:spcAft>
            <a:buChar char="••"/>
          </a:pPr>
          <a:r>
            <a:rPr lang="zh-CN" altLang="en-US" sz="1500" kern="1200"/>
            <a:t>较多的独词句、祈使句、省略句</a:t>
          </a:r>
        </a:p>
      </dsp:txBody>
      <dsp:txXfrm>
        <a:off x="4018289" y="740218"/>
        <a:ext cx="1761122" cy="2552850"/>
      </dsp:txXfrm>
    </dsp:sp>
    <dsp:sp modelId="{8392F448-B993-4ADC-9056-3224336A5B00}">
      <dsp:nvSpPr>
        <dsp:cNvPr id="0" name=""/>
        <dsp:cNvSpPr/>
      </dsp:nvSpPr>
      <dsp:spPr>
        <a:xfrm>
          <a:off x="6025969" y="291189"/>
          <a:ext cx="1761122" cy="44902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100000"/>
            </a:lnSpc>
            <a:spcBef>
              <a:spcPct val="0"/>
            </a:spcBef>
            <a:spcAft>
              <a:spcPct val="35000"/>
            </a:spcAft>
          </a:pPr>
          <a:r>
            <a:rPr lang="zh-CN" sz="1500" kern="1200"/>
            <a:t>设题类型</a:t>
          </a:r>
        </a:p>
      </dsp:txBody>
      <dsp:txXfrm>
        <a:off x="6025969" y="291189"/>
        <a:ext cx="1761122" cy="449028"/>
      </dsp:txXfrm>
    </dsp:sp>
    <dsp:sp modelId="{F8D67AE7-C16D-4DDD-AEF2-893C6CD781E9}">
      <dsp:nvSpPr>
        <dsp:cNvPr id="0" name=""/>
        <dsp:cNvSpPr/>
      </dsp:nvSpPr>
      <dsp:spPr>
        <a:xfrm>
          <a:off x="6025969" y="740218"/>
          <a:ext cx="1761122" cy="255285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100000"/>
            </a:lnSpc>
            <a:spcBef>
              <a:spcPct val="0"/>
            </a:spcBef>
            <a:spcAft>
              <a:spcPct val="15000"/>
            </a:spcAft>
            <a:buChar char="••"/>
          </a:pPr>
          <a:r>
            <a:rPr lang="zh-CN" sz="1500" kern="1200"/>
            <a:t>细节理解为主</a:t>
          </a:r>
        </a:p>
        <a:p>
          <a:pPr marL="114300" lvl="1" indent="-114300" algn="l" defTabSz="666750">
            <a:lnSpc>
              <a:spcPct val="100000"/>
            </a:lnSpc>
            <a:spcBef>
              <a:spcPct val="0"/>
            </a:spcBef>
            <a:spcAft>
              <a:spcPct val="15000"/>
            </a:spcAft>
            <a:buChar char="••"/>
          </a:pPr>
          <a:r>
            <a:rPr lang="zh-CN" sz="1500" kern="1200"/>
            <a:t>兼有推理判断、主旨大意、写作目的等</a:t>
          </a:r>
        </a:p>
        <a:p>
          <a:pPr marL="114300" lvl="1" indent="-114300" algn="l" defTabSz="666750">
            <a:lnSpc>
              <a:spcPct val="100000"/>
            </a:lnSpc>
            <a:spcBef>
              <a:spcPct val="0"/>
            </a:spcBef>
            <a:spcAft>
              <a:spcPct val="15000"/>
            </a:spcAft>
            <a:buChar char="••"/>
          </a:pPr>
          <a:r>
            <a:rPr lang="zh-CN" sz="1500" kern="1200"/>
            <a:t>难度一般中等偏易</a:t>
          </a:r>
        </a:p>
      </dsp:txBody>
      <dsp:txXfrm>
        <a:off x="6025969" y="740218"/>
        <a:ext cx="1761122" cy="25528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p:txBody>
      </p:sp>
      <p:sp>
        <p:nvSpPr>
          <p:cNvPr id="110" name="Shape 110"/>
          <p:cNvSpPr>
            <a:spLocks noGrp="1"/>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996440-F0BF-41AB-AD52-E92AAD722AB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9.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8.xml"/><Relationship Id="rId2" Type="http://schemas.openxmlformats.org/officeDocument/2006/relationships/tags" Target="../tags/tag67.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image" Target="file:///C:\Users\1V994W2\PycharmProjects\PPT_Background_Generation/pic_temp/pic_sup.png" TargetMode="External"/><Relationship Id="rId3" Type="http://schemas.openxmlformats.org/officeDocument/2006/relationships/image" Target="../media/image6.png"/><Relationship Id="rId2" Type="http://schemas.openxmlformats.org/officeDocument/2006/relationships/tags" Target="../tags/tag7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8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81.xml"/><Relationship Id="rId2" Type="http://schemas.openxmlformats.org/officeDocument/2006/relationships/tags" Target="../tags/tag80.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90.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4" Type="http://schemas.openxmlformats.org/officeDocument/2006/relationships/tags" Target="../tags/tag95.xml"/><Relationship Id="rId13" Type="http://schemas.openxmlformats.org/officeDocument/2006/relationships/tags" Target="../tags/tag94.xml"/><Relationship Id="rId12" Type="http://schemas.openxmlformats.org/officeDocument/2006/relationships/tags" Target="../tags/tag9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0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1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tags" Target="../tags/tag123.xml"/><Relationship Id="rId14" Type="http://schemas.openxmlformats.org/officeDocument/2006/relationships/tags" Target="../tags/tag122.xml"/><Relationship Id="rId13" Type="http://schemas.openxmlformats.org/officeDocument/2006/relationships/tags" Target="../tags/tag121.xml"/><Relationship Id="rId12" Type="http://schemas.openxmlformats.org/officeDocument/2006/relationships/tags" Target="../tags/tag120.xml"/><Relationship Id="rId11" Type="http://schemas.openxmlformats.org/officeDocument/2006/relationships/tags" Target="../tags/tag119.xml"/><Relationship Id="rId10" Type="http://schemas.openxmlformats.org/officeDocument/2006/relationships/tags" Target="../tags/tag118.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right_up.png" TargetMode="External"/><Relationship Id="rId8" Type="http://schemas.openxmlformats.org/officeDocument/2006/relationships/image" Target="../media/image3.png"/><Relationship Id="rId7" Type="http://schemas.openxmlformats.org/officeDocument/2006/relationships/tags" Target="../tags/tag127.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7" Type="http://schemas.openxmlformats.org/officeDocument/2006/relationships/tags" Target="../tags/tag135.xml"/><Relationship Id="rId16" Type="http://schemas.openxmlformats.org/officeDocument/2006/relationships/tags" Target="../tags/tag134.xml"/><Relationship Id="rId15" Type="http://schemas.openxmlformats.org/officeDocument/2006/relationships/tags" Target="../tags/tag133.xml"/><Relationship Id="rId14" Type="http://schemas.openxmlformats.org/officeDocument/2006/relationships/tags" Target="../tags/tag132.xml"/><Relationship Id="rId13" Type="http://schemas.openxmlformats.org/officeDocument/2006/relationships/tags" Target="../tags/tag13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image" Target="file:///C:\Users\1V994W2\PycharmProjects\PPT_Background_Generation/pic_temp/1_pic_quater_left_down.png" TargetMode="External"/><Relationship Id="rId8" Type="http://schemas.openxmlformats.org/officeDocument/2006/relationships/image" Target="../media/image7.png"/><Relationship Id="rId7" Type="http://schemas.openxmlformats.org/officeDocument/2006/relationships/tags" Target="../tags/tag139.xml"/><Relationship Id="rId6" Type="http://schemas.openxmlformats.org/officeDocument/2006/relationships/image" Target="file:///C:\Users\1V994W2\PycharmProjects\PPT_Background_Generation/pic_temp/0_pic_quater_left_up.png" TargetMode="External"/><Relationship Id="rId5" Type="http://schemas.openxmlformats.org/officeDocument/2006/relationships/image" Target="../media/image2.png"/><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4" Type="http://schemas.openxmlformats.org/officeDocument/2006/relationships/tags" Target="../tags/tag144.xml"/><Relationship Id="rId13" Type="http://schemas.openxmlformats.org/officeDocument/2006/relationships/tags" Target="../tags/tag143.xml"/><Relationship Id="rId12" Type="http://schemas.openxmlformats.org/officeDocument/2006/relationships/tags" Target="../tags/tag142.xml"/><Relationship Id="rId11" Type="http://schemas.openxmlformats.org/officeDocument/2006/relationships/tags" Target="../tags/tag141.xml"/><Relationship Id="rId10" Type="http://schemas.openxmlformats.org/officeDocument/2006/relationships/tags" Target="../tags/tag140.xml"/><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10.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9.xml"/><Relationship Id="rId2" Type="http://schemas.openxmlformats.org/officeDocument/2006/relationships/tags" Target="../tags/tag8.xml"/><Relationship Id="rId13" Type="http://schemas.openxmlformats.org/officeDocument/2006/relationships/tags" Target="../tags/tag15.xml"/><Relationship Id="rId12" Type="http://schemas.openxmlformats.org/officeDocument/2006/relationships/tags" Target="../tags/tag14.xml"/><Relationship Id="rId11" Type="http://schemas.openxmlformats.org/officeDocument/2006/relationships/tags" Target="../tags/tag13.xml"/><Relationship Id="rId10" Type="http://schemas.openxmlformats.org/officeDocument/2006/relationships/tags" Target="../tags/tag12.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file:///C:\Users\1V994W2\PycharmProjects\PPT_Background_Generation/pic_temp/pic_half_top.png" TargetMode="External"/><Relationship Id="rId3" Type="http://schemas.openxmlformats.org/officeDocument/2006/relationships/image" Target="../media/image4.png"/><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23.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22.xml"/><Relationship Id="rId2" Type="http://schemas.openxmlformats.org/officeDocument/2006/relationships/tags" Target="../tags/tag21.xml"/><Relationship Id="rId14" Type="http://schemas.openxmlformats.org/officeDocument/2006/relationships/tags" Target="../tags/tag29.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tags" Target="../tags/tag26.xml"/><Relationship Id="rId10" Type="http://schemas.openxmlformats.org/officeDocument/2006/relationships/tags" Target="../tags/tag2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3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31.xml"/><Relationship Id="rId2" Type="http://schemas.openxmlformats.org/officeDocument/2006/relationships/tags" Target="../tags/tag30.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image" Target="file:///C:\Users\1V994W2\PycharmProjects\PPT_Background_Generation/pic_temp/1_pic_quater_right_up.png" TargetMode="External"/><Relationship Id="rId6" Type="http://schemas.openxmlformats.org/officeDocument/2006/relationships/image" Target="../media/image3.png"/><Relationship Id="rId5" Type="http://schemas.openxmlformats.org/officeDocument/2006/relationships/tags" Target="../tags/tag42.xml"/><Relationship Id="rId4"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image" Target="../media/image5.png"/><Relationship Id="rId2" Type="http://schemas.openxmlformats.org/officeDocument/2006/relationships/tags" Target="../tags/tag41.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52.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51.xml"/><Relationship Id="rId2" Type="http://schemas.openxmlformats.org/officeDocument/2006/relationships/tags" Target="../tags/tag50.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image" Target="file:///C:\Users\1V994W2\PycharmProjects\PPT_Background_Generation/pic_temp/1_pic_quater_right_up.png" TargetMode="External"/><Relationship Id="rId7" Type="http://schemas.openxmlformats.org/officeDocument/2006/relationships/image" Target="../media/image3.png"/><Relationship Id="rId6" Type="http://schemas.openxmlformats.org/officeDocument/2006/relationships/tags" Target="../tags/tag61.xml"/><Relationship Id="rId5" Type="http://schemas.openxmlformats.org/officeDocument/2006/relationships/image" Target="file:///C:\Users\1V994W2\PycharmProjects\PPT_Background_Generation/pic_temp/0_pic_quater_left_up.png" TargetMode="External"/><Relationship Id="rId4" Type="http://schemas.openxmlformats.org/officeDocument/2006/relationships/image" Target="../media/image2.png"/><Relationship Id="rId3" Type="http://schemas.openxmlformats.org/officeDocument/2006/relationships/tags" Target="../tags/tag60.xml"/><Relationship Id="rId2" Type="http://schemas.openxmlformats.org/officeDocument/2006/relationships/tags" Target="../tags/tag59.xml"/><Relationship Id="rId13" Type="http://schemas.openxmlformats.org/officeDocument/2006/relationships/tags" Target="../tags/tag66.xml"/><Relationship Id="rId12" Type="http://schemas.openxmlformats.org/officeDocument/2006/relationships/tags" Target="../tags/tag65.xml"/><Relationship Id="rId11" Type="http://schemas.openxmlformats.org/officeDocument/2006/relationships/tags" Target="../tags/tag64.xml"/><Relationship Id="rId10" Type="http://schemas.openxmlformats.org/officeDocument/2006/relationships/tags" Target="../tags/tag6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3"/>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5"/>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6" name="文本占位符 5"/>
          <p:cNvSpPr>
            <a:spLocks noGrp="1"/>
          </p:cNvSpPr>
          <p:nvPr>
            <p:ph type="body" sz="quarter" idx="16" hasCustomPrompt="1"/>
            <p:custDataLst>
              <p:tags r:id="rId6"/>
            </p:custDataLst>
          </p:nvPr>
        </p:nvSpPr>
        <p:spPr>
          <a:xfrm>
            <a:off x="4824418" y="3497936"/>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4" name="文本占位符 3"/>
          <p:cNvSpPr>
            <a:spLocks noGrp="1"/>
          </p:cNvSpPr>
          <p:nvPr>
            <p:ph type="body" sz="quarter" idx="15" hasCustomPrompt="1"/>
            <p:custDataLst>
              <p:tags r:id="rId7"/>
            </p:custDataLst>
          </p:nvPr>
        </p:nvSpPr>
        <p:spPr>
          <a:xfrm>
            <a:off x="4824418" y="385421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endParaRPr lang="zh-CN" altLang="en-US"/>
          </a:p>
        </p:txBody>
      </p:sp>
      <p:sp>
        <p:nvSpPr>
          <p:cNvPr id="3" name="副标题 2"/>
          <p:cNvSpPr>
            <a:spLocks noGrp="1"/>
          </p:cNvSpPr>
          <p:nvPr>
            <p:ph type="subTitle" idx="14" hasCustomPrompt="1"/>
            <p:custDataLst>
              <p:tags r:id="rId8"/>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endParaRPr lang="zh-CN" altLang="en-US"/>
          </a:p>
        </p:txBody>
      </p:sp>
      <p:sp>
        <p:nvSpPr>
          <p:cNvPr id="2" name="标题 1"/>
          <p:cNvSpPr>
            <a:spLocks noGrp="1"/>
          </p:cNvSpPr>
          <p:nvPr>
            <p:ph type="ctrTitle" idx="13" hasCustomPrompt="1"/>
            <p:custDataLst>
              <p:tags r:id="rId9"/>
            </p:custDataLst>
          </p:nvPr>
        </p:nvSpPr>
        <p:spPr>
          <a:xfrm>
            <a:off x="4824419" y="1509823"/>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10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9"/>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12"/>
            </p:custDataLst>
          </p:nvPr>
        </p:nvSpPr>
        <p:spPr>
          <a:xfrm>
            <a:off x="502449" y="714470"/>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2"/>
            </p:custDataLst>
          </p:nvPr>
        </p:nvPicPr>
        <p:blipFill>
          <a:blip r:embed="rId3" r:link="rId4"/>
          <a:stretch>
            <a:fillRect/>
          </a:stretch>
        </p:blipFill>
        <p:spPr>
          <a:xfrm>
            <a:off x="0" y="1"/>
            <a:ext cx="9144000" cy="5144135"/>
          </a:xfrm>
          <a:prstGeom prst="rect">
            <a:avLst/>
          </a:prstGeom>
        </p:spPr>
      </p:pic>
      <p:sp>
        <p:nvSpPr>
          <p:cNvPr id="3" name="日期占位符 2"/>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文本占位符 6"/>
          <p:cNvSpPr>
            <a:spLocks noGrp="1"/>
          </p:cNvSpPr>
          <p:nvPr>
            <p:ph type="body" idx="14" hasCustomPrompt="1"/>
            <p:custDataLst>
              <p:tags r:id="rId8"/>
            </p:custDataLst>
          </p:nvPr>
        </p:nvSpPr>
        <p:spPr>
          <a:xfrm>
            <a:off x="4953000" y="2739015"/>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40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endParaRPr lang="zh-CN" altLang="en-US"/>
          </a:p>
        </p:txBody>
      </p:sp>
      <p:sp>
        <p:nvSpPr>
          <p:cNvPr id="2" name="标题 1"/>
          <p:cNvSpPr>
            <a:spLocks noGrp="1"/>
          </p:cNvSpPr>
          <p:nvPr>
            <p:ph type="title" idx="13" hasCustomPrompt="1"/>
            <p:custDataLst>
              <p:tags r:id="rId9"/>
            </p:custDataLst>
          </p:nvPr>
        </p:nvSpPr>
        <p:spPr>
          <a:xfrm>
            <a:off x="4953000" y="1571582"/>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500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2"/>
            </p:custDataLst>
          </p:nvPr>
        </p:nvGrpSpPr>
        <p:grpSpPr>
          <a:xfrm>
            <a:off x="0" y="0"/>
            <a:ext cx="9144000" cy="441630"/>
            <a:chOff x="0" y="0"/>
            <a:chExt cx="12192000" cy="588767"/>
          </a:xfrm>
        </p:grpSpPr>
        <p:pic>
          <p:nvPicPr>
            <p:cNvPr id="7" name="图片 6"/>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6" name="图片 5"/>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0"/>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219057" y="227886"/>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630"/>
            <a:chOff x="0" y="0"/>
            <a:chExt cx="12192000" cy="588767"/>
          </a:xfrm>
        </p:grpSpPr>
        <p:pic>
          <p:nvPicPr>
            <p:cNvPr id="9" name="图片 8"/>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10"/>
            </p:custDataLst>
          </p:nvPr>
        </p:nvSpPr>
        <p:spPr>
          <a:xfrm>
            <a:off x="961200" y="937017"/>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1"/>
            </p:custDataLst>
          </p:nvPr>
        </p:nvSpPr>
        <p:spPr>
          <a:xfrm>
            <a:off x="960835" y="1622901"/>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1" y="1"/>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pic>
        <p:nvPicPr>
          <p:cNvPr id="8" name="图片 7"/>
          <p:cNvPicPr/>
          <p:nvPr>
            <p:custDataLst>
              <p:tags r:id="rId3"/>
            </p:custDataLst>
          </p:nvPr>
        </p:nvPicPr>
        <p:blipFill>
          <a:blip r:embed="rId4" r:link="rId5" cstate="screen"/>
          <a:stretch>
            <a:fillRect/>
          </a:stretch>
        </p:blipFill>
        <p:spPr>
          <a:xfrm>
            <a:off x="8603934" y="0"/>
            <a:ext cx="540068" cy="441630"/>
          </a:xfrm>
          <a:prstGeom prst="rect">
            <a:avLst/>
          </a:prstGeom>
        </p:spPr>
      </p:pic>
      <p:sp>
        <p:nvSpPr>
          <p:cNvPr id="2" name="标题 1"/>
          <p:cNvSpPr>
            <a:spLocks noGrp="1"/>
          </p:cNvSpPr>
          <p:nvPr>
            <p:ph type="title" hasCustomPrompt="1"/>
            <p:custDataLst>
              <p:tags r:id="rId6"/>
            </p:custDataLst>
          </p:nvPr>
        </p:nvSpPr>
        <p:spPr>
          <a:xfrm>
            <a:off x="437400" y="577872"/>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440100" y="1323164"/>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3825900" y="577526"/>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459000" y="1244855"/>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5"/>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2"/>
            </p:custDataLst>
          </p:nvPr>
        </p:nvSpPr>
        <p:spPr>
          <a:xfrm>
            <a:off x="0" y="3772195"/>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0"/>
            <a:ext cx="9144000" cy="441630"/>
            <a:chOff x="0" y="0"/>
            <a:chExt cx="12192000" cy="588767"/>
          </a:xfrm>
        </p:grpSpPr>
        <p:pic>
          <p:nvPicPr>
            <p:cNvPr id="10" name="图片 9"/>
            <p:cNvPicPr/>
            <p:nvPr userDrawn="1">
              <p:custDataLst>
                <p:tags r:id="rId4"/>
              </p:custDataLst>
            </p:nvPr>
          </p:nvPicPr>
          <p:blipFill>
            <a:blip r:embed="rId5" r:link="rId6" cstate="screen"/>
            <a:stretch>
              <a:fillRect/>
            </a:stretch>
          </p:blipFill>
          <p:spPr>
            <a:xfrm>
              <a:off x="0" y="0"/>
              <a:ext cx="720090" cy="588767"/>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10"/>
            </p:custDataLst>
          </p:nvPr>
        </p:nvSpPr>
        <p:spPr>
          <a:xfrm>
            <a:off x="453600" y="502263"/>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53628" y="1261057"/>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5"/>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2"/>
            </p:custDataLst>
          </p:nvPr>
        </p:nvSpPr>
        <p:spPr>
          <a:xfrm>
            <a:off x="0" y="1"/>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0" y="4702505"/>
            <a:ext cx="9144000" cy="441630"/>
            <a:chOff x="0" y="6269233"/>
            <a:chExt cx="12192000" cy="588767"/>
          </a:xfrm>
        </p:grpSpPr>
        <p:pic>
          <p:nvPicPr>
            <p:cNvPr id="12" name="图片 11"/>
            <p:cNvPicPr/>
            <p:nvPr userDrawn="1">
              <p:custDataLst>
                <p:tags r:id="rId4"/>
              </p:custDataLst>
            </p:nvPr>
          </p:nvPicPr>
          <p:blipFill>
            <a:blip r:embed="rId5" r:link="rId6" cstate="screen"/>
            <a:stretch>
              <a:fillRect/>
            </a:stretch>
          </p:blipFill>
          <p:spPr>
            <a:xfrm>
              <a:off x="11471910" y="6269233"/>
              <a:ext cx="720090" cy="588767"/>
            </a:xfrm>
            <a:prstGeom prst="rect">
              <a:avLst/>
            </a:prstGeom>
          </p:spPr>
        </p:pic>
        <p:pic>
          <p:nvPicPr>
            <p:cNvPr id="10" name="图片 9"/>
            <p:cNvPicPr/>
            <p:nvPr userDrawn="1">
              <p:custDataLst>
                <p:tags r:id="rId7"/>
              </p:custDataLst>
            </p:nvPr>
          </p:nvPicPr>
          <p:blipFill>
            <a:blip r:embed="rId8" r:link="rId9" cstate="screen"/>
            <a:stretch>
              <a:fillRect/>
            </a:stretch>
          </p:blipFill>
          <p:spPr>
            <a:xfrm>
              <a:off x="0" y="6269233"/>
              <a:ext cx="720090" cy="588767"/>
            </a:xfrm>
            <a:prstGeom prst="rect">
              <a:avLst/>
            </a:prstGeom>
          </p:spPr>
        </p:pic>
      </p:grpSp>
      <p:sp>
        <p:nvSpPr>
          <p:cNvPr id="2" name="标题 1"/>
          <p:cNvSpPr>
            <a:spLocks noGrp="1"/>
          </p:cNvSpPr>
          <p:nvPr>
            <p:ph type="title"/>
            <p:custDataLst>
              <p:tags r:id="rId10"/>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4"/>
            </p:custDataLst>
          </p:nvPr>
        </p:nvSpPr>
        <p:spPr>
          <a:xfrm>
            <a:off x="434700" y="1247555"/>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5"/>
            </p:custDataLst>
          </p:nvPr>
        </p:nvSpPr>
        <p:spPr>
          <a:xfrm>
            <a:off x="4681800" y="1247555"/>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6"/>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7"/>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715358"/>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91438" tIns="45719" rIns="91438" bIns="45719" rtlCol="0" anchor="ctr">
            <a:normAutofit/>
          </a:bodyPr>
          <a:lstStyle/>
          <a:p>
            <a:pPr algn="ctr"/>
            <a:endParaRPr lang="zh-CN" altLang="en-US" sz="1400"/>
          </a:p>
        </p:txBody>
      </p:sp>
      <p:grpSp>
        <p:nvGrpSpPr>
          <p:cNvPr id="6" name="组合 5"/>
          <p:cNvGrpSpPr/>
          <p:nvPr>
            <p:custDataLst>
              <p:tags r:id="rId3"/>
            </p:custDataLst>
          </p:nvPr>
        </p:nvGrpSpPr>
        <p:grpSpPr>
          <a:xfrm>
            <a:off x="1" y="4150469"/>
            <a:ext cx="9143999" cy="993666"/>
            <a:chOff x="0" y="5533275"/>
            <a:chExt cx="12191999" cy="1324725"/>
          </a:xfrm>
        </p:grpSpPr>
        <p:pic>
          <p:nvPicPr>
            <p:cNvPr id="9" name="图片 8"/>
            <p:cNvPicPr/>
            <p:nvPr userDrawn="1">
              <p:custDataLst>
                <p:tags r:id="rId4"/>
              </p:custDataLst>
            </p:nvPr>
          </p:nvPicPr>
          <p:blipFill>
            <a:blip r:embed="rId5" r:link="rId6" cstate="screen"/>
            <a:stretch>
              <a:fillRect/>
            </a:stretch>
          </p:blipFill>
          <p:spPr>
            <a:xfrm>
              <a:off x="10571797" y="5533275"/>
              <a:ext cx="1620202" cy="1324725"/>
            </a:xfrm>
            <a:prstGeom prst="rect">
              <a:avLst/>
            </a:prstGeom>
          </p:spPr>
        </p:pic>
        <p:pic>
          <p:nvPicPr>
            <p:cNvPr id="8" name="图片 7"/>
            <p:cNvPicPr/>
            <p:nvPr userDrawn="1">
              <p:custDataLst>
                <p:tags r:id="rId7"/>
              </p:custDataLst>
            </p:nvPr>
          </p:nvPicPr>
          <p:blipFill>
            <a:blip r:embed="rId8" r:link="rId9"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10"/>
            </p:custDataLst>
          </p:nvPr>
        </p:nvSpPr>
        <p:spPr>
          <a:xfrm>
            <a:off x="1142100" y="1004525"/>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4"/>
            </p:custDataLst>
          </p:nvPr>
        </p:nvSpPr>
        <p:spPr>
          <a:xfrm>
            <a:off x="1141810" y="2897459"/>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467"/>
            <a:ext cx="8139178" cy="331514"/>
          </a:xfrm>
        </p:spPr>
        <p:txBody>
          <a:bodyPr vert="horz" wrap="square" lIns="90168" tIns="46989" rIns="90168" bIns="46989"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10"/>
            </p:custDataLst>
          </p:nvPr>
        </p:nvSpPr>
        <p:spPr>
          <a:xfrm>
            <a:off x="502413" y="714470"/>
            <a:ext cx="8139178"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3048000" y="4287542"/>
            <a:ext cx="3048000" cy="856594"/>
          </a:xfrm>
          <a:prstGeom prst="rect">
            <a:avLst/>
          </a:prstGeom>
        </p:spPr>
      </p:pic>
      <p:sp>
        <p:nvSpPr>
          <p:cNvPr id="4" name="日期占位符 3"/>
          <p:cNvSpPr>
            <a:spLocks noGrp="1"/>
          </p:cNvSpPr>
          <p:nvPr>
            <p:ph type="dt" sz="half" idx="10"/>
            <p:custDataLst>
              <p:tags r:id="rId5"/>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ctrTitle" idx="13" hasCustomPrompt="1"/>
            <p:custDataLst>
              <p:tags r:id="rId8"/>
            </p:custDataLst>
          </p:nvPr>
        </p:nvSpPr>
        <p:spPr>
          <a:xfrm>
            <a:off x="3569971"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10"/>
            </p:custDataLst>
          </p:nvPr>
        </p:nvSpPr>
        <p:spPr>
          <a:xfrm>
            <a:off x="502448"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11"/>
            </p:custDataLst>
          </p:nvPr>
        </p:nvSpPr>
        <p:spPr>
          <a:xfrm>
            <a:off x="4679158" y="714470"/>
            <a:ext cx="3962432" cy="4042179"/>
          </a:xfrm>
        </p:spPr>
        <p:txBody>
          <a:bodyPr wrap="square" lIns="90168" tIns="46989" rIns="90168" bIns="46989">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1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1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2"/>
            </p:custDataLst>
          </p:nvPr>
        </p:nvGrpSpPr>
        <p:grpSpPr>
          <a:xfrm>
            <a:off x="0" y="0"/>
            <a:ext cx="9144000" cy="441630"/>
            <a:chOff x="0" y="0"/>
            <a:chExt cx="12192000" cy="588767"/>
          </a:xfrm>
        </p:grpSpPr>
        <p:pic>
          <p:nvPicPr>
            <p:cNvPr id="11" name="图片 10"/>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10" name="图片 9"/>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13"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10"/>
            </p:custDataLst>
          </p:nvPr>
        </p:nvSpPr>
        <p:spPr>
          <a:xfrm>
            <a:off x="502448" y="714469"/>
            <a:ext cx="3962432" cy="285788"/>
          </a:xfrm>
        </p:spPr>
        <p:txBody>
          <a:bodyPr wrap="square" lIns="90168" tIns="46989" rIns="90168" bIns="46989"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11"/>
            </p:custDataLst>
          </p:nvPr>
        </p:nvSpPr>
        <p:spPr>
          <a:xfrm>
            <a:off x="502444" y="1055025"/>
            <a:ext cx="3962400"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12"/>
            </p:custDataLst>
          </p:nvPr>
        </p:nvSpPr>
        <p:spPr>
          <a:xfrm>
            <a:off x="4676814" y="714469"/>
            <a:ext cx="3962432" cy="285788"/>
          </a:xfrm>
        </p:spPr>
        <p:txBody>
          <a:bodyPr vert="horz" wrap="square" lIns="90168" tIns="46989" rIns="90168" bIns="46989"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3"/>
            </p:custDataLst>
          </p:nvPr>
        </p:nvSpPr>
        <p:spPr>
          <a:xfrm>
            <a:off x="4676814" y="1055025"/>
            <a:ext cx="3962432" cy="3701521"/>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4"/>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5"/>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6"/>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2"/>
            </p:custDataLst>
          </p:nvPr>
        </p:nvPicPr>
        <p:blipFill>
          <a:blip r:embed="rId3" r:link="rId4" cstate="screen"/>
          <a:stretch>
            <a:fillRect/>
          </a:stretch>
        </p:blipFill>
        <p:spPr>
          <a:xfrm>
            <a:off x="5623560" y="1646124"/>
            <a:ext cx="3291840" cy="1851889"/>
          </a:xfrm>
          <a:prstGeom prst="rect">
            <a:avLst/>
          </a:prstGeom>
        </p:spPr>
      </p:pic>
      <p:pic>
        <p:nvPicPr>
          <p:cNvPr id="6" name="图片 5"/>
          <p:cNvPicPr/>
          <p:nvPr>
            <p:custDataLst>
              <p:tags r:id="rId5"/>
            </p:custDataLst>
          </p:nvPr>
        </p:nvPicPr>
        <p:blipFill>
          <a:blip r:embed="rId6" r:link="rId7" cstate="screen"/>
          <a:stretch>
            <a:fillRect/>
          </a:stretch>
        </p:blipFill>
        <p:spPr>
          <a:xfrm>
            <a:off x="1" y="4702505"/>
            <a:ext cx="540068" cy="441630"/>
          </a:xfrm>
          <a:prstGeom prst="rect">
            <a:avLst/>
          </a:prstGeom>
        </p:spPr>
      </p:pic>
      <p:sp>
        <p:nvSpPr>
          <p:cNvPr id="2" name="标题 1"/>
          <p:cNvSpPr>
            <a:spLocks noGrp="1"/>
          </p:cNvSpPr>
          <p:nvPr>
            <p:ph type="title"/>
            <p:custDataLst>
              <p:tags r:id="rId8"/>
            </p:custDataLst>
          </p:nvPr>
        </p:nvSpPr>
        <p:spPr>
          <a:xfrm>
            <a:off x="502413" y="332464"/>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11"/>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2"/>
            </p:custDataLst>
          </p:nvPr>
        </p:nvGrpSpPr>
        <p:grpSpPr>
          <a:xfrm>
            <a:off x="0" y="0"/>
            <a:ext cx="9144000" cy="441630"/>
            <a:chOff x="0" y="0"/>
            <a:chExt cx="12192000" cy="588767"/>
          </a:xfrm>
        </p:grpSpPr>
        <p:pic>
          <p:nvPicPr>
            <p:cNvPr id="9" name="图片 8"/>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8" name="图片 7"/>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9"/>
            </p:custDataLst>
          </p:nvPr>
        </p:nvSpPr>
        <p:spPr>
          <a:xfrm>
            <a:off x="502449" y="332467"/>
            <a:ext cx="8139178" cy="331514"/>
          </a:xfrm>
        </p:spPr>
        <p:txBody>
          <a:bodyPr vert="horz" wrap="square" lIns="90168" tIns="46989" rIns="90168" bIns="46989"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10"/>
            </p:custDataLst>
          </p:nvPr>
        </p:nvSpPr>
        <p:spPr>
          <a:xfrm>
            <a:off x="502448" y="714470"/>
            <a:ext cx="3962432" cy="4042179"/>
          </a:xfrm>
        </p:spPr>
        <p:txBody>
          <a:bodyPr vert="horz" lIns="90168" tIns="46989" rIns="90168" bIns="46989"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11"/>
            </p:custDataLst>
          </p:nvPr>
        </p:nvSpPr>
        <p:spPr>
          <a:xfrm>
            <a:off x="4679194" y="714470"/>
            <a:ext cx="3962432" cy="4042179"/>
          </a:xfrm>
        </p:spPr>
        <p:txBody>
          <a:bodyPr vert="horz" wrap="square" lIns="90168" tIns="46989" rIns="90168" bIns="46989"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12"/>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3"/>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14"/>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2"/>
            </p:custDataLst>
          </p:nvPr>
        </p:nvGrpSpPr>
        <p:grpSpPr>
          <a:xfrm>
            <a:off x="0" y="0"/>
            <a:ext cx="9144000" cy="441630"/>
            <a:chOff x="0" y="0"/>
            <a:chExt cx="12192000" cy="588767"/>
          </a:xfrm>
        </p:grpSpPr>
        <p:pic>
          <p:nvPicPr>
            <p:cNvPr id="8" name="图片 7"/>
            <p:cNvPicPr/>
            <p:nvPr userDrawn="1">
              <p:custDataLst>
                <p:tags r:id="rId3"/>
              </p:custDataLst>
            </p:nvPr>
          </p:nvPicPr>
          <p:blipFill>
            <a:blip r:embed="rId4" r:link="rId5" cstate="screen"/>
            <a:stretch>
              <a:fillRect/>
            </a:stretch>
          </p:blipFill>
          <p:spPr>
            <a:xfrm>
              <a:off x="0" y="0"/>
              <a:ext cx="720090" cy="588767"/>
            </a:xfrm>
            <a:prstGeom prst="rect">
              <a:avLst/>
            </a:prstGeom>
          </p:spPr>
        </p:pic>
        <p:pic>
          <p:nvPicPr>
            <p:cNvPr id="7" name="图片 6"/>
            <p:cNvPicPr/>
            <p:nvPr userDrawn="1">
              <p:custDataLst>
                <p:tags r:id="rId6"/>
              </p:custDataLst>
            </p:nvPr>
          </p:nvPicPr>
          <p:blipFill>
            <a:blip r:embed="rId7" r:link="rId8"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9"/>
            </p:custDataLst>
          </p:nvPr>
        </p:nvSpPr>
        <p:spPr>
          <a:xfrm>
            <a:off x="7928351" y="714470"/>
            <a:ext cx="713238" cy="4042179"/>
          </a:xfrm>
        </p:spPr>
        <p:txBody>
          <a:bodyPr vert="eaVert" wrap="square" lIns="90168" tIns="46989" rIns="90168" bIns="46989"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10"/>
            </p:custDataLst>
          </p:nvPr>
        </p:nvSpPr>
        <p:spPr>
          <a:xfrm>
            <a:off x="502445" y="714464"/>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11"/>
            </p:custDataLst>
          </p:nvPr>
        </p:nvSpPr>
        <p:spPr>
          <a:xfrm>
            <a:off x="659807"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2"/>
            </p:custDataLst>
          </p:nvPr>
        </p:nvSpPr>
        <p:spPr>
          <a:xfrm>
            <a:off x="3087000" y="4762964"/>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13"/>
            </p:custDataLst>
          </p:nvPr>
        </p:nvSpPr>
        <p:spPr>
          <a:xfrm>
            <a:off x="6457950" y="4762964"/>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7" Type="http://schemas.openxmlformats.org/officeDocument/2006/relationships/theme" Target="../theme/theme1.xml"/><Relationship Id="rId26" Type="http://schemas.openxmlformats.org/officeDocument/2006/relationships/tags" Target="../tags/tag150.xml"/><Relationship Id="rId25" Type="http://schemas.openxmlformats.org/officeDocument/2006/relationships/tags" Target="../tags/tag149.xml"/><Relationship Id="rId24" Type="http://schemas.openxmlformats.org/officeDocument/2006/relationships/tags" Target="../tags/tag148.xml"/><Relationship Id="rId23" Type="http://schemas.openxmlformats.org/officeDocument/2006/relationships/tags" Target="../tags/tag147.xml"/><Relationship Id="rId22" Type="http://schemas.openxmlformats.org/officeDocument/2006/relationships/tags" Target="../tags/tag146.xml"/><Relationship Id="rId21" Type="http://schemas.openxmlformats.org/officeDocument/2006/relationships/tags" Target="../tags/tag145.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3" y="332464"/>
            <a:ext cx="8139178" cy="331514"/>
          </a:xfrm>
          <a:prstGeom prst="rect">
            <a:avLst/>
          </a:prstGeom>
        </p:spPr>
        <p:txBody>
          <a:bodyPr vert="horz" wrap="square" lIns="90168" tIns="46989" rIns="90168" bIns="46989"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2"/>
            </p:custDataLst>
          </p:nvPr>
        </p:nvSpPr>
        <p:spPr>
          <a:xfrm>
            <a:off x="502413" y="721139"/>
            <a:ext cx="8139178" cy="4042179"/>
          </a:xfrm>
          <a:prstGeom prst="rect">
            <a:avLst/>
          </a:prstGeom>
        </p:spPr>
        <p:txBody>
          <a:bodyPr vert="horz" wrap="square" lIns="90168" tIns="46989" rIns="90168" bIns="46989"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3"/>
            </p:custDataLst>
          </p:nvPr>
        </p:nvSpPr>
        <p:spPr>
          <a:xfrm>
            <a:off x="659807" y="4762964"/>
            <a:ext cx="2025000" cy="237629"/>
          </a:xfrm>
          <a:prstGeom prst="rect">
            <a:avLst/>
          </a:prstGeom>
        </p:spPr>
        <p:txBody>
          <a:bodyPr vert="horz" wrap="square" lIns="91438" tIns="45719" rIns="91438" bIns="45719"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4"/>
            </p:custDataLst>
          </p:nvPr>
        </p:nvSpPr>
        <p:spPr>
          <a:xfrm>
            <a:off x="3087000" y="4762964"/>
            <a:ext cx="2970000" cy="237629"/>
          </a:xfrm>
          <a:prstGeom prst="rect">
            <a:avLst/>
          </a:prstGeom>
        </p:spPr>
        <p:txBody>
          <a:bodyPr vert="horz" wrap="square" lIns="91438" tIns="45719" rIns="91438" bIns="45719"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4"/>
            <a:ext cx="2025000" cy="237629"/>
          </a:xfrm>
          <a:prstGeom prst="rect">
            <a:avLst/>
          </a:prstGeom>
        </p:spPr>
        <p:txBody>
          <a:bodyPr vert="horz" wrap="square" lIns="91438" tIns="45719" rIns="91438" bIns="45719"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sz="14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6500"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5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57.xml"/><Relationship Id="rId2" Type="http://schemas.openxmlformats.org/officeDocument/2006/relationships/image" Target="../media/image13.jpeg"/><Relationship Id="rId1" Type="http://schemas.openxmlformats.org/officeDocument/2006/relationships/tags" Target="../tags/tag156.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4.xml"/><Relationship Id="rId7" Type="http://schemas.microsoft.com/office/2007/relationships/diagramDrawing" Target="../diagrams/drawin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3" Type="http://schemas.openxmlformats.org/officeDocument/2006/relationships/diagramData" Target="../diagrams/data1.xml"/><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0.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tags" Target="../tags/tag155.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0.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0.xml"/><Relationship Id="rId2" Type="http://schemas.openxmlformats.org/officeDocument/2006/relationships/image" Target="../media/image9.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3524885" y="1923415"/>
            <a:ext cx="5412105" cy="1040130"/>
          </a:xfrm>
        </p:spPr>
        <p:txBody>
          <a:bodyPr>
            <a:normAutofit fontScale="90000"/>
          </a:bodyPr>
          <a:lstStyle/>
          <a:p>
            <a:pPr algn="ctr"/>
            <a:r>
              <a:rPr lang="zh-CN" b="1" spc="300" dirty="0">
                <a:solidFill>
                  <a:srgbClr val="FF0000"/>
                </a:solidFill>
                <a:latin typeface="微软雅黑" panose="020B0503020204020204" charset="-122"/>
                <a:ea typeface="微软雅黑" panose="020B0503020204020204" charset="-122"/>
                <a:sym typeface="+mn-ea"/>
              </a:rPr>
              <a:t>高三英语总复习</a:t>
            </a:r>
            <a:br>
              <a:rPr lang="zh-CN" b="1" spc="300" dirty="0">
                <a:solidFill>
                  <a:srgbClr val="FF0000"/>
                </a:solidFill>
                <a:latin typeface="微软雅黑" panose="020B0503020204020204" charset="-122"/>
                <a:ea typeface="微软雅黑" panose="020B0503020204020204" charset="-122"/>
                <a:sym typeface="+mn-ea"/>
              </a:rPr>
            </a:br>
            <a:r>
              <a:rPr lang="zh-CN" b="1" spc="300" dirty="0">
                <a:solidFill>
                  <a:srgbClr val="FF0000"/>
                </a:solidFill>
                <a:latin typeface="微软雅黑" panose="020B0503020204020204" charset="-122"/>
                <a:ea typeface="微软雅黑" panose="020B0503020204020204" charset="-122"/>
                <a:sym typeface="+mn-ea"/>
              </a:rPr>
              <a:t>议论文阅读理解</a:t>
            </a:r>
            <a:endParaRPr lang="zh-CN" b="1" spc="300"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9766"/>
          </a:xfrm>
          <a:prstGeom prst="rect">
            <a:avLst/>
          </a:prstGeom>
        </p:spPr>
        <p:txBody>
          <a:bodyPr wrap="square" lIns="91438" tIns="45719" rIns="91438" bIns="45719">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endParaRPr lang="en-US" altLang="zh-CN" sz="2000" spc="226" dirty="0">
              <a:solidFill>
                <a:schemeClr val="tx1"/>
              </a:solidFill>
              <a:latin typeface="微软雅黑" panose="020B0503020204020204" charset="-122"/>
              <a:ea typeface="微软雅黑" panose="020B0503020204020204" charset="-122"/>
            </a:endParaRPr>
          </a:p>
        </p:txBody>
      </p:sp>
      <p:sp>
        <p:nvSpPr>
          <p:cNvPr id="11" name="文本框 10"/>
          <p:cNvSpPr txBox="1"/>
          <p:nvPr/>
        </p:nvSpPr>
        <p:spPr>
          <a:xfrm>
            <a:off x="4066619" y="1194123"/>
            <a:ext cx="4093845" cy="400110"/>
          </a:xfrm>
          <a:prstGeom prst="rect">
            <a:avLst/>
          </a:prstGeom>
          <a:noFill/>
        </p:spPr>
        <p:txBody>
          <a:bodyPr wrap="square" lIns="91438" tIns="45719" rIns="91438" bIns="45719"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高三英语</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3324224" y="3699565"/>
            <a:ext cx="4836240" cy="551815"/>
          </a:xfrm>
          <a:prstGeom prst="rect">
            <a:avLst/>
          </a:prstGeom>
          <a:noFill/>
        </p:spPr>
        <p:txBody>
          <a:bodyPr wrap="square" lIns="91438" tIns="45719" rIns="91438" bIns="45719"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北京市朝阳外国语学校    杨睿</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848485" y="1983105"/>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5" name="文本框 4"/>
          <p:cNvSpPr txBox="1"/>
          <p:nvPr/>
        </p:nvSpPr>
        <p:spPr>
          <a:xfrm>
            <a:off x="561181" y="1438910"/>
            <a:ext cx="8208169" cy="1322070"/>
          </a:xfrm>
          <a:prstGeom prst="rect">
            <a:avLst/>
          </a:prstGeom>
          <a:noFill/>
          <a:ln w="9525">
            <a:noFill/>
          </a:ln>
        </p:spPr>
        <p:txBody>
          <a:bodyPr wrap="square">
            <a:spAutoFit/>
          </a:bodyPr>
          <a:p>
            <a:pPr indent="0"/>
            <a:r>
              <a:rPr lang="zh-CN" altLang="en-US" sz="2000">
                <a:latin typeface="Times New Roman" panose="02020603050405020304" charset="0"/>
                <a:ea typeface="宋体" panose="02010600030101010101" pitchFamily="2" charset="-122"/>
                <a:sym typeface="+mn-ea"/>
              </a:rPr>
              <a:t>1. What is the main </a:t>
            </a:r>
            <a:r>
              <a:rPr lang="en-US" altLang="zh-CN" sz="2000">
                <a:latin typeface="Times New Roman" panose="02020603050405020304" charset="0"/>
                <a:ea typeface="宋体" panose="02010600030101010101" pitchFamily="2" charset="-122"/>
                <a:sym typeface="+mn-ea"/>
              </a:rPr>
              <a:t>purpose of the passage?(</a:t>
            </a:r>
            <a:r>
              <a:rPr lang="zh-CN" altLang="en-US" sz="2000">
                <a:latin typeface="Times New Roman" panose="02020603050405020304" charset="0"/>
                <a:ea typeface="宋体" panose="02010600030101010101" pitchFamily="2" charset="-122"/>
                <a:sym typeface="+mn-ea"/>
              </a:rPr>
              <a:t>东城</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latin typeface="Times New Roman" panose="02020603050405020304" charset="0"/>
                <a:ea typeface="宋体" panose="02010600030101010101" pitchFamily="2" charset="-122"/>
                <a:sym typeface="+mn-ea"/>
              </a:rPr>
              <a:t>2. W</a:t>
            </a:r>
            <a:r>
              <a:rPr lang="en-US" altLang="zh-CN" sz="2000">
                <a:latin typeface="Times New Roman" panose="02020603050405020304" charset="0"/>
                <a:ea typeface="宋体" panose="02010600030101010101" pitchFamily="2" charset="-122"/>
                <a:sym typeface="+mn-ea"/>
              </a:rPr>
              <a:t>hich of the following does the author probably agree with</a:t>
            </a:r>
            <a:r>
              <a:rPr lang="zh-CN" altLang="en-US" sz="2000">
                <a:latin typeface="Times New Roman" panose="02020603050405020304" charset="0"/>
                <a:ea typeface="宋体" panose="02010600030101010101" pitchFamily="2" charset="-122"/>
                <a:sym typeface="+mn-ea"/>
              </a:rPr>
              <a:t>?</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丰台</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latin typeface="Times New Roman" panose="02020603050405020304" charset="0"/>
                <a:ea typeface="宋体" panose="02010600030101010101" pitchFamily="2" charset="-122"/>
                <a:sym typeface="+mn-ea"/>
              </a:rPr>
              <a:t>3. </a:t>
            </a:r>
            <a:r>
              <a:rPr lang="en-US" altLang="zh-CN" sz="2000">
                <a:latin typeface="Times New Roman" panose="02020603050405020304" charset="0"/>
                <a:ea typeface="宋体" panose="02010600030101010101" pitchFamily="2" charset="-122"/>
                <a:sym typeface="+mn-ea"/>
              </a:rPr>
              <a:t>The passage is mainly about_______</a:t>
            </a:r>
            <a:r>
              <a:rPr lang="en-US" altLang="zh-CN" sz="2000">
                <a:solidFill>
                  <a:schemeClr val="tx1"/>
                </a:solidFill>
                <a:latin typeface="Times New Roman" panose="02020603050405020304" charset="0"/>
                <a:ea typeface="宋体" panose="02010600030101010101" pitchFamily="2" charset="-122"/>
              </a:rPr>
              <a:t>(</a:t>
            </a:r>
            <a:r>
              <a:rPr lang="zh-CN" altLang="en-US" sz="2000">
                <a:solidFill>
                  <a:schemeClr val="tx1"/>
                </a:solidFill>
                <a:latin typeface="Times New Roman" panose="02020603050405020304" charset="0"/>
                <a:ea typeface="宋体" panose="02010600030101010101" pitchFamily="2" charset="-122"/>
              </a:rPr>
              <a:t>海淀</a:t>
            </a:r>
            <a:r>
              <a:rPr lang="en-US" altLang="zh-CN" sz="2000">
                <a:solidFill>
                  <a:schemeClr val="tx1"/>
                </a:solidFill>
                <a:latin typeface="Times New Roman" panose="02020603050405020304" charset="0"/>
                <a:ea typeface="宋体" panose="02010600030101010101" pitchFamily="2" charset="-122"/>
              </a:rPr>
              <a:t>)</a:t>
            </a:r>
            <a:endParaRPr lang="en-US" altLang="zh-CN" sz="2000">
              <a:solidFill>
                <a:schemeClr val="tx1"/>
              </a:solidFill>
              <a:latin typeface="Times New Roman" panose="02020603050405020304" charset="0"/>
              <a:ea typeface="宋体" panose="02010600030101010101" pitchFamily="2" charset="-122"/>
            </a:endParaRPr>
          </a:p>
          <a:p>
            <a:pPr indent="0"/>
            <a:r>
              <a:rPr lang="en-US" altLang="zh-CN" sz="2000">
                <a:latin typeface="Times New Roman" panose="02020603050405020304" charset="0"/>
                <a:ea typeface="宋体" panose="02010600030101010101" pitchFamily="2" charset="-122"/>
                <a:sym typeface="+mn-ea"/>
              </a:rPr>
              <a:t>4</a:t>
            </a:r>
            <a:r>
              <a:rPr lang="zh-CN" altLang="en-US" sz="2000">
                <a:latin typeface="Times New Roman" panose="02020603050405020304" charset="0"/>
                <a:ea typeface="宋体" panose="02010600030101010101" pitchFamily="2" charset="-122"/>
                <a:sym typeface="+mn-ea"/>
              </a:rPr>
              <a:t>. </a:t>
            </a:r>
            <a:r>
              <a:rPr lang="en-US" altLang="zh-CN" sz="2000">
                <a:latin typeface="Times New Roman" panose="02020603050405020304" charset="0"/>
                <a:ea typeface="宋体" panose="02010600030101010101" pitchFamily="2" charset="-122"/>
                <a:sym typeface="+mn-ea"/>
              </a:rPr>
              <a:t>Which of the following would be the best title for the passage?(</a:t>
            </a:r>
            <a:r>
              <a:rPr lang="zh-CN" altLang="en-US" sz="2000">
                <a:latin typeface="Times New Roman" panose="02020603050405020304" charset="0"/>
                <a:ea typeface="宋体" panose="02010600030101010101" pitchFamily="2" charset="-122"/>
                <a:sym typeface="+mn-ea"/>
              </a:rPr>
              <a:t>朝阳</a:t>
            </a:r>
            <a:r>
              <a:rPr lang="en-US" altLang="zh-CN" sz="2000">
                <a:latin typeface="Times New Roman" panose="02020603050405020304" charset="0"/>
                <a:ea typeface="宋体" panose="02010600030101010101" pitchFamily="2" charset="-122"/>
                <a:sym typeface="+mn-ea"/>
              </a:rPr>
              <a:t>)</a:t>
            </a:r>
            <a:endParaRPr lang="en-US" altLang="zh-CN" sz="2000">
              <a:latin typeface="Times New Roman" panose="02020603050405020304" charset="0"/>
              <a:ea typeface="宋体" panose="02010600030101010101" pitchFamily="2" charset="-122"/>
              <a:sym typeface="+mn-ea"/>
            </a:endParaRPr>
          </a:p>
        </p:txBody>
      </p:sp>
      <p:sp>
        <p:nvSpPr>
          <p:cNvPr id="46" name="文本框 45"/>
          <p:cNvSpPr txBox="1"/>
          <p:nvPr/>
        </p:nvSpPr>
        <p:spPr>
          <a:xfrm>
            <a:off x="4059555" y="457372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492"/>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73720"/>
            <a:ext cx="2677954" cy="333375"/>
          </a:xfrm>
          <a:prstGeom prst="rect">
            <a:avLst/>
          </a:prstGeom>
          <a:effectLst>
            <a:outerShdw blurRad="50800" dist="38100" dir="2700000" algn="tl" rotWithShape="0">
              <a:prstClr val="black">
                <a:alpha val="40000"/>
              </a:prstClr>
            </a:outerShdw>
          </a:effectLst>
        </p:spPr>
      </p:pic>
      <p:pic>
        <p:nvPicPr>
          <p:cNvPr id="8"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86995" y="93477"/>
            <a:ext cx="991553" cy="941070"/>
          </a:xfrm>
          <a:prstGeom prst="rect">
            <a:avLst/>
          </a:prstGeom>
        </p:spPr>
      </p:pic>
      <p:sp>
        <p:nvSpPr>
          <p:cNvPr id="12" name="文本框 11"/>
          <p:cNvSpPr txBox="1"/>
          <p:nvPr/>
        </p:nvSpPr>
        <p:spPr>
          <a:xfrm>
            <a:off x="4058920" y="457435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86360" y="94112"/>
            <a:ext cx="991553" cy="941070"/>
          </a:xfrm>
          <a:prstGeom prst="rect">
            <a:avLst/>
          </a:prstGeom>
        </p:spPr>
      </p:pic>
      <p:sp>
        <p:nvSpPr>
          <p:cNvPr id="41" name="文本框 40"/>
          <p:cNvSpPr txBox="1"/>
          <p:nvPr/>
        </p:nvSpPr>
        <p:spPr>
          <a:xfrm>
            <a:off x="1165225" y="423545"/>
            <a:ext cx="4928870"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主旨大意</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设问方式</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51021" y="1005681"/>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45. Which of the following would be the best title for the passage?</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Less Is More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Low Carbon Is an Attitude</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Treasure What You Have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Psychology of Overconsumption</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254635" y="2743835"/>
            <a:ext cx="8635365" cy="1783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0"/>
              <a:t>本篇的话题为新极简主义。</a:t>
            </a:r>
            <a:r>
              <a:rPr lang="en-US" altLang="zh-CN" sz="1350"/>
              <a:t>A</a:t>
            </a:r>
            <a:r>
              <a:rPr lang="zh-CN" altLang="en-US" sz="1350"/>
              <a:t>选项的意思是极简主义。符合题意。</a:t>
            </a:r>
            <a:endParaRPr lang="zh-CN" altLang="en-US" sz="1350"/>
          </a:p>
          <a:p>
            <a:pPr algn="l"/>
            <a:r>
              <a:rPr lang="en-US" altLang="zh-CN" sz="1350"/>
              <a:t>B</a:t>
            </a:r>
            <a:r>
              <a:rPr lang="zh-CN" altLang="en-US" sz="1350"/>
              <a:t>选项</a:t>
            </a:r>
            <a:r>
              <a:rPr lang="en-US" altLang="zh-CN" sz="1350"/>
              <a:t>Low Carbon Is an Attitude</a:t>
            </a:r>
            <a:r>
              <a:rPr lang="zh-CN" altLang="en-US" sz="1350"/>
              <a:t>是</a:t>
            </a:r>
            <a:r>
              <a:rPr lang="zh-CN" altLang="en-US" sz="1350"/>
              <a:t>非文章事实的主观臆断。</a:t>
            </a:r>
            <a:endParaRPr lang="zh-CN" altLang="en-US" sz="1350"/>
          </a:p>
          <a:p>
            <a:pPr algn="l"/>
            <a:r>
              <a:rPr lang="en-US" altLang="zh-CN" sz="1350"/>
              <a:t>C</a:t>
            </a:r>
            <a:r>
              <a:rPr lang="zh-CN" altLang="en-US" sz="1350"/>
              <a:t>选项珍惜你现有的是从文中不完全的细节推出的错误结论。</a:t>
            </a:r>
            <a:endParaRPr lang="zh-CN" altLang="en-US" sz="1350"/>
          </a:p>
          <a:p>
            <a:pPr algn="l"/>
            <a:r>
              <a:rPr lang="en-US" altLang="zh-CN" sz="1350"/>
              <a:t>D</a:t>
            </a:r>
            <a:r>
              <a:rPr lang="zh-CN" altLang="en-US" sz="1350"/>
              <a:t>是文中某个具体细节。</a:t>
            </a:r>
            <a:endParaRPr lang="zh-CN" altLang="en-US" sz="1350"/>
          </a:p>
          <a:p>
            <a:pPr algn="l"/>
            <a:r>
              <a:rPr lang="en-US" altLang="zh-CN" sz="1350"/>
              <a:t>BCD</a:t>
            </a:r>
            <a:r>
              <a:rPr lang="zh-CN" altLang="en-US" sz="1350"/>
              <a:t>都是我们刚才提到的干扰项。</a:t>
            </a:r>
            <a:endParaRPr lang="zh-CN" altLang="en-US" sz="1350"/>
          </a:p>
          <a:p>
            <a:pPr algn="l"/>
            <a:r>
              <a:rPr lang="zh-CN" altLang="en-US" sz="1350">
                <a:sym typeface="+mn-ea"/>
              </a:rPr>
              <a:t>另外我们通过构词法猜词义通过mini有少、减的意思，list知道是一类人，猜出极简主义选出A。因此我们一定要在平时的学习中注意词根词缀的积累。</a:t>
            </a:r>
            <a:endParaRPr lang="zh-CN" altLang="en-US" sz="1350"/>
          </a:p>
          <a:p>
            <a:pPr algn="l"/>
            <a:endParaRPr lang="zh-CN" altLang="en-US" sz="1350">
              <a:sym typeface="+mn-ea"/>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381760" y="19685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主旨大意</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例题讲解朝阳</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31520" y="1755140"/>
            <a:ext cx="7680960" cy="1938020"/>
          </a:xfrm>
          <a:prstGeom prst="rect">
            <a:avLst/>
          </a:prstGeom>
          <a:noFill/>
          <a:ln w="9525">
            <a:noFill/>
          </a:ln>
        </p:spPr>
        <p:txBody>
          <a:bodyPr wrap="square">
            <a:spAutoFit/>
          </a:bodyPr>
          <a:p>
            <a:pPr marL="342900" indent="-342900">
              <a:buFont typeface="Arial" panose="020B0604020202020204" pitchFamily="34" charset="0"/>
              <a:buChar char="•"/>
            </a:pPr>
            <a:r>
              <a:rPr lang="zh-CN" altLang="en-US" sz="2000" b="1">
                <a:solidFill>
                  <a:schemeClr val="tx1"/>
                </a:solidFill>
                <a:latin typeface="Times New Roman" panose="02020603050405020304" charset="0"/>
                <a:ea typeface="宋体" panose="02010600030101010101" pitchFamily="2" charset="-122"/>
                <a:sym typeface="+mn-ea"/>
              </a:rPr>
              <a:t>同义法：常在词或短语之间有并列连词and或or，它们连接的两项内容在含义上是接近的或递进的，由此可以推测词义。</a:t>
            </a:r>
            <a:endParaRPr lang="zh-CN" altLang="en-US" sz="2000" b="1">
              <a:solidFill>
                <a:schemeClr val="tx1"/>
              </a:solidFill>
              <a:latin typeface="Times New Roman" panose="02020603050405020304" charset="0"/>
              <a:ea typeface="宋体" panose="02010600030101010101" pitchFamily="2" charset="-122"/>
            </a:endParaRPr>
          </a:p>
          <a:p>
            <a:pPr marL="342900" indent="-342900">
              <a:buFont typeface="Arial" panose="020B0604020202020204" pitchFamily="34" charset="0"/>
              <a:buChar char="•"/>
            </a:pPr>
            <a:r>
              <a:rPr lang="zh-CN" altLang="en-US" sz="2000" b="1">
                <a:solidFill>
                  <a:schemeClr val="tx1"/>
                </a:solidFill>
                <a:latin typeface="Times New Roman" panose="02020603050405020304" charset="0"/>
                <a:ea typeface="宋体" panose="02010600030101010101" pitchFamily="2" charset="-122"/>
                <a:sym typeface="+mn-ea"/>
              </a:rPr>
              <a:t>反义法：如hot and cold, give and receive等，或前句为肯定，后句为否定。</a:t>
            </a:r>
            <a:endParaRPr lang="zh-CN" altLang="en-US" sz="2000" b="1">
              <a:solidFill>
                <a:schemeClr val="tx1"/>
              </a:solidFill>
              <a:latin typeface="Times New Roman" panose="02020603050405020304" charset="0"/>
              <a:ea typeface="宋体" panose="02010600030101010101" pitchFamily="2" charset="-122"/>
              <a:sym typeface="+mn-ea"/>
            </a:endParaRPr>
          </a:p>
          <a:p>
            <a:pPr marL="342900" indent="-342900">
              <a:buFont typeface="Arial" panose="020B0604020202020204" pitchFamily="34" charset="0"/>
              <a:buChar char="•"/>
            </a:pPr>
            <a:r>
              <a:rPr lang="zh-CN" altLang="en-US" sz="2000" b="1">
                <a:solidFill>
                  <a:schemeClr val="tx1"/>
                </a:solidFill>
                <a:latin typeface="Times New Roman" panose="02020603050405020304" charset="0"/>
                <a:ea typeface="宋体" panose="02010600030101010101" pitchFamily="2" charset="-122"/>
                <a:sym typeface="+mn-ea"/>
              </a:rPr>
              <a:t>释义法：对文章中的生词用定语(从句)、表语，举例甚至用逗号、破折号等标点符号引出并加以解释说明。</a:t>
            </a:r>
            <a:endParaRPr lang="zh-CN" altLang="en-US" sz="2000" b="1">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409700" y="492125"/>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a:t>
            </a:r>
            <a:r>
              <a:rPr lang="zh-CN" sz="2100">
                <a:latin typeface="微软雅黑" panose="020B0503020204020204" charset="-122"/>
                <a:ea typeface="微软雅黑" panose="020B0503020204020204" charset="-122"/>
                <a:cs typeface="微软雅黑" panose="020B0503020204020204" charset="-122"/>
              </a:rPr>
              <a:t>词义推测</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解题技巧</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25170" y="1706880"/>
            <a:ext cx="6791960" cy="1322070"/>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43. What does the underlined word “reversed” in Paragraph 3 probably mean?（东城）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44. The underlined word “insult” in Paragraph5 probably means ________．（石景山） </a:t>
            </a:r>
            <a:endParaRPr lang="zh-CN" altLang="en-US" sz="2000">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244600" y="43688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a:t>
            </a:r>
            <a:r>
              <a:rPr lang="zh-CN" sz="2100">
                <a:latin typeface="微软雅黑" panose="020B0503020204020204" charset="-122"/>
                <a:ea typeface="微软雅黑" panose="020B0503020204020204" charset="-122"/>
                <a:cs typeface="微软雅黑" panose="020B0503020204020204" charset="-122"/>
              </a:rPr>
              <a:t>词义推测</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设问方式</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9461" y="1225391"/>
            <a:ext cx="7905750" cy="1938020"/>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43. What does the underlined word “reversed” in Paragraph 3 probably mean?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Tested.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Changed.</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Predicted.</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Understood.</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3990340" y="1870075"/>
            <a:ext cx="4685030" cy="15220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0">
                <a:sym typeface="+mn-ea"/>
              </a:rPr>
              <a:t>文章后面以消防员举例，消防员可以通过学习呼吸法快速降低他们的血压和心率。说明这种情况可以改变的。所以</a:t>
            </a:r>
            <a:r>
              <a:rPr lang="en-US" altLang="zh-CN" sz="1350">
                <a:sym typeface="+mn-ea"/>
              </a:rPr>
              <a:t>B</a:t>
            </a:r>
            <a:r>
              <a:rPr lang="zh-CN" altLang="en-US" sz="1350">
                <a:sym typeface="+mn-ea"/>
              </a:rPr>
              <a:t>选项</a:t>
            </a:r>
            <a:r>
              <a:rPr lang="zh-CN" altLang="en-US" sz="1350">
                <a:sym typeface="+mn-ea"/>
              </a:rPr>
              <a:t>change最符合这里的含义。</a:t>
            </a:r>
            <a:endParaRPr lang="zh-CN" altLang="en-US" sz="1350">
              <a:sym typeface="+mn-ea"/>
            </a:endParaRPr>
          </a:p>
          <a:p>
            <a:pPr algn="l"/>
            <a:endParaRPr lang="zh-CN" altLang="en-US" sz="1350">
              <a:sym typeface="+mn-ea"/>
            </a:endParaRPr>
          </a:p>
          <a:p>
            <a:pPr algn="l"/>
            <a:r>
              <a:rPr lang="zh-CN" altLang="en-US" sz="1350">
                <a:sym typeface="+mn-ea"/>
              </a:rPr>
              <a:t>运用了我们刚刚提到的举例释义这个解题技巧。</a:t>
            </a:r>
            <a:endParaRPr lang="zh-CN" altLang="en-US" sz="1350"/>
          </a:p>
          <a:p>
            <a:pPr algn="l"/>
            <a:endParaRPr lang="zh-CN" altLang="en-US" sz="1350">
              <a:sym typeface="+mn-ea"/>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381760" y="19685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词义推测</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例题讲解东城</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1132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786765" y="1532255"/>
            <a:ext cx="6702425" cy="2553335"/>
          </a:xfrm>
          <a:prstGeom prst="rect">
            <a:avLst/>
          </a:prstGeom>
          <a:noFill/>
          <a:ln w="9525">
            <a:noFill/>
          </a:ln>
        </p:spPr>
        <p:txBody>
          <a:bodyPr wrap="square">
            <a:spAutoFit/>
          </a:bodyPr>
          <a:p>
            <a:pPr marL="342900" indent="-342900">
              <a:buFont typeface="Wingdings" panose="05000000000000000000" charset="0"/>
              <a:buChar char="l"/>
            </a:pPr>
            <a:r>
              <a:rPr lang="zh-CN" altLang="en-US" sz="2000">
                <a:solidFill>
                  <a:schemeClr val="tx1"/>
                </a:solidFill>
                <a:latin typeface="Times New Roman" panose="02020603050405020304" charset="0"/>
                <a:ea typeface="宋体" panose="02010600030101010101" pitchFamily="2" charset="-122"/>
                <a:sym typeface="+mn-ea"/>
              </a:rPr>
              <a:t>方法：使用定位法与跳读法。</a:t>
            </a:r>
            <a:endParaRPr lang="zh-CN" altLang="en-US" sz="2000">
              <a:solidFill>
                <a:schemeClr val="tx1"/>
              </a:solidFill>
              <a:latin typeface="Times New Roman" panose="02020603050405020304" charset="0"/>
              <a:ea typeface="宋体" panose="02010600030101010101" pitchFamily="2" charset="-122"/>
              <a:sym typeface="+mn-ea"/>
            </a:endParaRPr>
          </a:p>
          <a:p>
            <a:pPr marL="342900" indent="-342900">
              <a:buFont typeface="Wingdings" panose="05000000000000000000" charset="0"/>
              <a:buChar char="l"/>
            </a:pPr>
            <a:r>
              <a:rPr lang="zh-CN" altLang="en-US" sz="2000">
                <a:solidFill>
                  <a:schemeClr val="tx1"/>
                </a:solidFill>
                <a:latin typeface="Times New Roman" panose="02020603050405020304" charset="0"/>
                <a:ea typeface="宋体" panose="02010600030101010101" pitchFamily="2" charset="-122"/>
                <a:sym typeface="+mn-ea"/>
              </a:rPr>
              <a:t>解题原则：忠实于原文上下文及全篇的逻辑关系，决不能主观臆断。有关细节问题常对文中某个词语、某句子、某段落等细节及事实进行提问，所提问题一般可直接或间接在文章中找到答案。</a:t>
            </a:r>
            <a:endParaRPr lang="zh-CN" altLang="en-US" sz="2000">
              <a:solidFill>
                <a:schemeClr val="tx1"/>
              </a:solidFill>
              <a:latin typeface="Times New Roman" panose="02020603050405020304" charset="0"/>
              <a:ea typeface="宋体" panose="02010600030101010101" pitchFamily="2" charset="-122"/>
            </a:endParaRPr>
          </a:p>
          <a:p>
            <a:pPr marL="342900" indent="-342900">
              <a:buFont typeface="Wingdings" panose="05000000000000000000" charset="0"/>
              <a:buChar char="l"/>
            </a:pPr>
            <a:r>
              <a:rPr lang="zh-CN" altLang="en-US" sz="2000">
                <a:solidFill>
                  <a:schemeClr val="tx1"/>
                </a:solidFill>
                <a:latin typeface="Times New Roman" panose="02020603050405020304" charset="0"/>
                <a:ea typeface="宋体" panose="02010600030101010101" pitchFamily="2" charset="-122"/>
                <a:sym typeface="+mn-ea"/>
              </a:rPr>
              <a:t>干扰项：范围过大、过小；偷换概念；正误并存，某个分句是正确的。</a:t>
            </a:r>
            <a:endParaRPr lang="zh-CN" altLang="en-US" sz="2000">
              <a:solidFill>
                <a:schemeClr val="tx1"/>
              </a:solidFill>
              <a:latin typeface="Times New Roman" panose="02020603050405020304" charset="0"/>
              <a:ea typeface="宋体" panose="02010600030101010101" pitchFamily="2" charset="-122"/>
            </a:endParaRPr>
          </a:p>
          <a:p>
            <a:pPr marL="342900" indent="-342900"/>
            <a:endParaRPr lang="zh-CN" altLang="en-US" sz="2000">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321435" y="39116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细节理解</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解题技巧</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1132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5" name="文本框 4"/>
          <p:cNvSpPr txBox="1"/>
          <p:nvPr/>
        </p:nvSpPr>
        <p:spPr>
          <a:xfrm>
            <a:off x="862965" y="1757045"/>
            <a:ext cx="7417435" cy="1630045"/>
          </a:xfrm>
          <a:prstGeom prst="rect">
            <a:avLst/>
          </a:prstGeom>
          <a:noFill/>
          <a:ln w="9525">
            <a:noFill/>
          </a:ln>
        </p:spPr>
        <p:txBody>
          <a:bodyPr wrap="square">
            <a:spAutoFit/>
          </a:bodyPr>
          <a:p>
            <a:pPr indent="0"/>
            <a:r>
              <a:rPr lang="zh-CN" altLang="en-US" sz="2000">
                <a:latin typeface="Times New Roman" panose="02020603050405020304" charset="0"/>
                <a:ea typeface="宋体" panose="02010600030101010101" pitchFamily="2" charset="-122"/>
                <a:sym typeface="+mn-ea"/>
              </a:rPr>
              <a:t>1. </a:t>
            </a:r>
            <a:r>
              <a:rPr sz="2000">
                <a:latin typeface="Times New Roman" panose="02020603050405020304" charset="0"/>
                <a:ea typeface="宋体" panose="02010600030101010101" pitchFamily="2" charset="-122"/>
                <a:sym typeface="+mn-ea"/>
              </a:rPr>
              <a:t>Why does the author mention a picture by the artist Poussin? </a:t>
            </a:r>
            <a:r>
              <a:rPr lang="zh-CN" sz="2000">
                <a:latin typeface="Times New Roman" panose="02020603050405020304" charset="0"/>
                <a:ea typeface="宋体" panose="02010600030101010101" pitchFamily="2" charset="-122"/>
                <a:sym typeface="+mn-ea"/>
              </a:rPr>
              <a:t>（朝阳）</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latin typeface="Times New Roman" panose="02020603050405020304" charset="0"/>
                <a:ea typeface="宋体" panose="02010600030101010101" pitchFamily="2" charset="-122"/>
                <a:sym typeface="+mn-ea"/>
              </a:rPr>
              <a:t>2. </a:t>
            </a:r>
            <a:r>
              <a:rPr sz="2000">
                <a:latin typeface="Times New Roman" panose="02020603050405020304" charset="0"/>
                <a:ea typeface="宋体" panose="02010600030101010101" pitchFamily="2" charset="-122"/>
                <a:sym typeface="+mn-ea"/>
              </a:rPr>
              <a:t>According to Para. 4, intellectually humble people</a:t>
            </a:r>
            <a:r>
              <a:rPr lang="en-US"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海淀</a:t>
            </a:r>
            <a:r>
              <a:rPr lang="en-US" sz="2000">
                <a:latin typeface="Times New Roman" panose="02020603050405020304" charset="0"/>
                <a:ea typeface="宋体" panose="02010600030101010101" pitchFamily="2" charset="-122"/>
                <a:sym typeface="+mn-ea"/>
              </a:rPr>
              <a:t>)</a:t>
            </a:r>
            <a:endParaRPr sz="2000">
              <a:latin typeface="Times New Roman" panose="02020603050405020304" charset="0"/>
              <a:ea typeface="宋体" panose="02010600030101010101" pitchFamily="2" charset="-122"/>
              <a:sym typeface="+mn-ea"/>
            </a:endParaRPr>
          </a:p>
          <a:p>
            <a:pPr indent="0"/>
            <a:r>
              <a:rPr lang="zh-CN" altLang="en-US" sz="2000">
                <a:latin typeface="Times New Roman" panose="02020603050405020304" charset="0"/>
                <a:ea typeface="宋体" panose="02010600030101010101" pitchFamily="2" charset="-122"/>
                <a:sym typeface="+mn-ea"/>
              </a:rPr>
              <a:t>3. </a:t>
            </a:r>
            <a:r>
              <a:rPr lang="en-US" altLang="zh-CN" sz="2000">
                <a:latin typeface="Times New Roman" panose="02020603050405020304" charset="0"/>
                <a:ea typeface="宋体" panose="02010600030101010101" pitchFamily="2" charset="-122"/>
                <a:sym typeface="+mn-ea"/>
              </a:rPr>
              <a:t>Why was star athlete trapped by self-blame?</a:t>
            </a:r>
            <a:r>
              <a:rPr lang="en-US" altLang="zh-CN" sz="2000">
                <a:solidFill>
                  <a:schemeClr val="tx1"/>
                </a:solidFill>
                <a:latin typeface="Times New Roman" panose="02020603050405020304" charset="0"/>
                <a:ea typeface="宋体" panose="02010600030101010101" pitchFamily="2" charset="-122"/>
              </a:rPr>
              <a:t>(</a:t>
            </a:r>
            <a:r>
              <a:rPr lang="zh-CN" altLang="en-US" sz="2000">
                <a:solidFill>
                  <a:schemeClr val="tx1"/>
                </a:solidFill>
                <a:latin typeface="Times New Roman" panose="02020603050405020304" charset="0"/>
                <a:ea typeface="宋体" panose="02010600030101010101" pitchFamily="2" charset="-122"/>
              </a:rPr>
              <a:t>丰台</a:t>
            </a:r>
            <a:r>
              <a:rPr lang="en-US" altLang="zh-CN" sz="2000">
                <a:solidFill>
                  <a:schemeClr val="tx1"/>
                </a:solidFill>
                <a:latin typeface="Times New Roman" panose="02020603050405020304" charset="0"/>
                <a:ea typeface="宋体" panose="02010600030101010101" pitchFamily="2" charset="-122"/>
              </a:rPr>
              <a:t>)</a:t>
            </a:r>
            <a:endParaRPr lang="en-US" altLang="zh-CN" sz="2000">
              <a:solidFill>
                <a:schemeClr val="tx1"/>
              </a:solidFill>
              <a:latin typeface="Times New Roman" panose="02020603050405020304" charset="0"/>
              <a:ea typeface="宋体" panose="02010600030101010101" pitchFamily="2" charset="-122"/>
            </a:endParaRPr>
          </a:p>
          <a:p>
            <a:pPr indent="0"/>
            <a:endParaRPr lang="en-US" altLang="zh-CN" sz="2000">
              <a:latin typeface="Times New Roman" panose="02020603050405020304" charset="0"/>
              <a:ea typeface="宋体" panose="02010600030101010101" pitchFamily="2" charset="-122"/>
              <a:sym typeface="+mn-ea"/>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321435" y="39116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细节理解</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设问方式</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1052036" y="933926"/>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64. According to Para. 4, intellectually humble people</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A. value others</a:t>
            </a:r>
            <a:r>
              <a:rPr lang="en-US" altLang="zh-CN" sz="2000">
                <a:solidFill>
                  <a:schemeClr val="tx1"/>
                </a:solidFill>
                <a:latin typeface="Times New Roman" panose="02020603050405020304" charset="0"/>
                <a:ea typeface="宋体" panose="02010600030101010101" pitchFamily="2" charset="-122"/>
              </a:rPr>
              <a:t>'</a:t>
            </a:r>
            <a:r>
              <a:rPr lang="zh-CN" altLang="en-US" sz="2000">
                <a:solidFill>
                  <a:schemeClr val="tx1"/>
                </a:solidFill>
                <a:latin typeface="Times New Roman" panose="02020603050405020304" charset="0"/>
                <a:ea typeface="宋体" panose="02010600030101010101" pitchFamily="2" charset="-122"/>
              </a:rPr>
              <a:t>opinions more than their own</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B. use online information to better themselves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C, are unwilling to show their strengths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rPr>
              <a:t>D. prefer to solve difficult problems</a:t>
            </a:r>
            <a:endParaRPr lang="zh-CN" altLang="en-US" sz="2000">
              <a:solidFill>
                <a:schemeClr val="tx1"/>
              </a:solidFill>
              <a:latin typeface="Times New Roman" panose="02020603050405020304" charset="0"/>
              <a:ea typeface="宋体" panose="02010600030101010101" pitchFamily="2" charset="-122"/>
            </a:endParaRPr>
          </a:p>
        </p:txBody>
      </p:sp>
      <p:sp>
        <p:nvSpPr>
          <p:cNvPr id="7" name="矩形 6"/>
          <p:cNvSpPr/>
          <p:nvPr/>
        </p:nvSpPr>
        <p:spPr>
          <a:xfrm>
            <a:off x="158750" y="2622550"/>
            <a:ext cx="8902700" cy="1893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sz="1350">
                <a:sym typeface="+mn-ea"/>
              </a:rPr>
              <a:t>Intellectually humble people don t hide or ignore their weaknesses. In fact, they see them as sources of personal development, and use arguments as an opportunity to refine their views.</a:t>
            </a:r>
            <a:r>
              <a:rPr lang="zh-CN" sz="1350">
                <a:sym typeface="+mn-ea"/>
              </a:rPr>
              <a:t>这句话说明知识谦逊的人会用这些观点来完善自己的观点</a:t>
            </a:r>
            <a:endParaRPr lang="zh-CN" sz="1350">
              <a:sym typeface="+mn-ea"/>
            </a:endParaRPr>
          </a:p>
          <a:p>
            <a:pPr algn="l"/>
            <a:r>
              <a:rPr lang="en-US" altLang="zh-CN" sz="1350">
                <a:sym typeface="+mn-ea"/>
              </a:rPr>
              <a:t>refine=better</a:t>
            </a:r>
            <a:endParaRPr lang="en-US" altLang="zh-CN" sz="1350">
              <a:sym typeface="+mn-ea"/>
            </a:endParaRPr>
          </a:p>
          <a:p>
            <a:pPr algn="l"/>
            <a:r>
              <a:rPr lang="en-US" altLang="zh-CN" sz="1350">
                <a:sym typeface="+mn-ea"/>
              </a:rPr>
              <a:t>A</a:t>
            </a:r>
            <a:r>
              <a:rPr lang="zh-CN" altLang="en-US" sz="1350">
                <a:sym typeface="+mn-ea"/>
              </a:rPr>
              <a:t>选项属于干扰项的偷换概念</a:t>
            </a:r>
            <a:r>
              <a:rPr lang="en-US" altLang="zh-CN" sz="1350">
                <a:sym typeface="+mn-ea"/>
              </a:rPr>
              <a:t>.</a:t>
            </a:r>
            <a:r>
              <a:rPr lang="zh-CN" altLang="en-US" sz="1350">
                <a:sym typeface="+mn-ea"/>
              </a:rPr>
              <a:t>原文中提及 recognize that their own opinions might not be valid.并没有说更加注重别人的想法。</a:t>
            </a:r>
            <a:endParaRPr lang="zh-CN" altLang="en-US" sz="1350">
              <a:sym typeface="+mn-ea"/>
            </a:endParaRPr>
          </a:p>
          <a:p>
            <a:pPr algn="l"/>
            <a:r>
              <a:rPr lang="en-US" altLang="zh-CN" sz="1350">
                <a:sym typeface="+mn-ea"/>
              </a:rPr>
              <a:t>C</a:t>
            </a:r>
            <a:r>
              <a:rPr lang="zh-CN" altLang="en-US" sz="1350">
                <a:sym typeface="+mn-ea"/>
              </a:rPr>
              <a:t>选项与原文中提到don t hide or ignore their weaknesses相反。</a:t>
            </a:r>
            <a:endParaRPr lang="zh-CN" altLang="en-US" sz="1350">
              <a:sym typeface="+mn-ea"/>
            </a:endParaRPr>
          </a:p>
          <a:p>
            <a:pPr algn="l"/>
            <a:r>
              <a:rPr lang="en-US" altLang="zh-CN" sz="1350">
                <a:sym typeface="+mn-ea"/>
              </a:rPr>
              <a:t>D</a:t>
            </a:r>
            <a:r>
              <a:rPr lang="zh-CN" altLang="en-US" sz="1350">
                <a:sym typeface="+mn-ea"/>
              </a:rPr>
              <a:t>选项就是干扰项的正误并存。原文中提到了quicker to resolve disputes。但是没有说</a:t>
            </a:r>
            <a:r>
              <a:rPr lang="en-US" altLang="zh-CN" sz="1350">
                <a:sym typeface="+mn-ea"/>
              </a:rPr>
              <a:t>prefer to resolve disputes.</a:t>
            </a:r>
            <a:endParaRPr lang="zh-CN" altLang="en-US" sz="1350">
              <a:sym typeface="+mn-ea"/>
            </a:endParaRPr>
          </a:p>
          <a:p>
            <a:pPr algn="l"/>
            <a:endParaRPr sz="1350">
              <a:sym typeface="+mn-ea"/>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165225" y="196215"/>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细节理解</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例题讲解海淀</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1132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477520" y="1127760"/>
            <a:ext cx="7842885" cy="3476625"/>
          </a:xfrm>
          <a:prstGeom prst="rect">
            <a:avLst/>
          </a:prstGeom>
          <a:noFill/>
          <a:ln w="9525">
            <a:noFill/>
          </a:ln>
        </p:spPr>
        <p:txBody>
          <a:bodyPr wrap="square">
            <a:spAutoFit/>
          </a:bodyPr>
          <a:p>
            <a:pPr marL="342900" indent="-342900">
              <a:buFont typeface="Wingdings" panose="05000000000000000000" charset="0"/>
              <a:buChar char="l"/>
            </a:pPr>
            <a:r>
              <a:rPr lang="zh-CN" altLang="en-US" sz="2000" b="1">
                <a:solidFill>
                  <a:schemeClr val="tx1"/>
                </a:solidFill>
                <a:latin typeface="Times New Roman" panose="02020603050405020304" charset="0"/>
                <a:ea typeface="宋体" panose="02010600030101010101" pitchFamily="2" charset="-122"/>
              </a:rPr>
              <a:t>根据阅读材料中所提供的已知信息，推断出未知部分。文章中没有明确的答案。要求大家从作者的角度去考虑，不要固守自己的看法和观点。</a:t>
            </a:r>
            <a:endParaRPr lang="zh-CN" altLang="en-US" sz="2000" b="1">
              <a:solidFill>
                <a:schemeClr val="tx1"/>
              </a:solidFill>
              <a:latin typeface="Times New Roman" panose="02020603050405020304" charset="0"/>
              <a:ea typeface="宋体" panose="02010600030101010101" pitchFamily="2" charset="-122"/>
            </a:endParaRPr>
          </a:p>
          <a:p>
            <a:pPr marL="342900" indent="-342900">
              <a:buFont typeface="Wingdings" panose="05000000000000000000" charset="0"/>
              <a:buChar char="l"/>
            </a:pPr>
            <a:endParaRPr lang="zh-CN" altLang="en-US" sz="2000" b="1">
              <a:solidFill>
                <a:schemeClr val="tx1"/>
              </a:solidFill>
              <a:latin typeface="Times New Roman" panose="02020603050405020304" charset="0"/>
              <a:ea typeface="宋体" panose="02010600030101010101" pitchFamily="2" charset="-122"/>
            </a:endParaRPr>
          </a:p>
          <a:p>
            <a:pPr marL="342900" indent="-342900">
              <a:buFont typeface="Wingdings" panose="05000000000000000000" charset="0"/>
              <a:buChar char="l"/>
            </a:pPr>
            <a:r>
              <a:rPr lang="zh-CN" altLang="en-US" sz="2000" b="1">
                <a:solidFill>
                  <a:schemeClr val="tx1"/>
                </a:solidFill>
                <a:latin typeface="Times New Roman" panose="02020603050405020304" charset="0"/>
                <a:ea typeface="宋体" panose="02010600030101010101" pitchFamily="2" charset="-122"/>
              </a:rPr>
              <a:t>干扰项特点</a:t>
            </a:r>
            <a:endParaRPr lang="zh-CN" altLang="en-US" sz="2000" b="1">
              <a:solidFill>
                <a:schemeClr val="tx1"/>
              </a:solidFill>
              <a:latin typeface="Times New Roman" panose="02020603050405020304" charset="0"/>
              <a:ea typeface="宋体" panose="02010600030101010101" pitchFamily="2" charset="-122"/>
            </a:endParaRPr>
          </a:p>
          <a:p>
            <a:r>
              <a:rPr lang="zh-CN" altLang="en-US" sz="2000" b="1">
                <a:solidFill>
                  <a:schemeClr val="tx1"/>
                </a:solidFill>
                <a:latin typeface="Times New Roman" panose="02020603050405020304" charset="0"/>
                <a:ea typeface="宋体" panose="02010600030101010101" pitchFamily="2" charset="-122"/>
              </a:rPr>
              <a:t>（1）只是原文的简单复述，而非推断出来的结论，把直接表达当做间接推理。</a:t>
            </a:r>
            <a:endParaRPr lang="zh-CN" altLang="en-US" sz="2000" b="1">
              <a:solidFill>
                <a:schemeClr val="tx1"/>
              </a:solidFill>
              <a:latin typeface="Times New Roman" panose="02020603050405020304" charset="0"/>
              <a:ea typeface="宋体" panose="02010600030101010101" pitchFamily="2" charset="-122"/>
            </a:endParaRPr>
          </a:p>
          <a:p>
            <a:r>
              <a:rPr lang="zh-CN" altLang="en-US" sz="2000" b="1">
                <a:solidFill>
                  <a:schemeClr val="tx1"/>
                </a:solidFill>
                <a:latin typeface="Times New Roman" panose="02020603050405020304" charset="0"/>
                <a:ea typeface="宋体" panose="02010600030101010101" pitchFamily="2" charset="-122"/>
              </a:rPr>
              <a:t>（2）看似从原文推断出来的结论，然而实际上与原文不符，如因果倒置，手段变目的等。</a:t>
            </a:r>
            <a:endParaRPr lang="zh-CN" altLang="en-US" sz="2000" b="1">
              <a:solidFill>
                <a:schemeClr val="tx1"/>
              </a:solidFill>
              <a:latin typeface="Times New Roman" panose="02020603050405020304" charset="0"/>
              <a:ea typeface="宋体" panose="02010600030101010101" pitchFamily="2" charset="-122"/>
            </a:endParaRPr>
          </a:p>
          <a:p>
            <a:r>
              <a:rPr lang="zh-CN" altLang="en-US" sz="2000" b="1">
                <a:solidFill>
                  <a:schemeClr val="tx1"/>
                </a:solidFill>
                <a:latin typeface="Times New Roman" panose="02020603050405020304" charset="0"/>
                <a:ea typeface="宋体" panose="02010600030101010101" pitchFamily="2" charset="-122"/>
              </a:rPr>
              <a:t>（3）根据考生已有的常识来看是正确的，但是却不是基于文章</a:t>
            </a:r>
            <a:endParaRPr lang="zh-CN" altLang="en-US" sz="2000" b="1">
              <a:solidFill>
                <a:schemeClr val="tx1"/>
              </a:solidFill>
              <a:latin typeface="Times New Roman" panose="02020603050405020304" charset="0"/>
              <a:ea typeface="宋体" panose="02010600030101010101" pitchFamily="2" charset="-122"/>
            </a:endParaRPr>
          </a:p>
          <a:p>
            <a:r>
              <a:rPr lang="zh-CN" altLang="en-US" sz="2000" b="1">
                <a:solidFill>
                  <a:schemeClr val="tx1"/>
                </a:solidFill>
                <a:latin typeface="Times New Roman" panose="02020603050405020304" charset="0"/>
                <a:ea typeface="宋体" panose="02010600030101010101" pitchFamily="2" charset="-122"/>
              </a:rPr>
              <a:t>（4）推理过头，引申过度。</a:t>
            </a:r>
            <a:endParaRPr lang="zh-CN" altLang="en-US" sz="2000" b="1">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3720"/>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35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112"/>
            <a:ext cx="991553" cy="941070"/>
          </a:xfrm>
          <a:prstGeom prst="rect">
            <a:avLst/>
          </a:prstGeom>
        </p:spPr>
      </p:pic>
      <p:sp>
        <p:nvSpPr>
          <p:cNvPr id="40" name="文本框 39"/>
          <p:cNvSpPr txBox="1"/>
          <p:nvPr/>
        </p:nvSpPr>
        <p:spPr>
          <a:xfrm>
            <a:off x="1165225" y="390525"/>
            <a:ext cx="4928870"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推理判断</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解题技巧</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848485" y="1983105"/>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5" name="文本框 4"/>
          <p:cNvSpPr txBox="1"/>
          <p:nvPr/>
        </p:nvSpPr>
        <p:spPr>
          <a:xfrm>
            <a:off x="596106" y="1438910"/>
            <a:ext cx="8208169" cy="1938020"/>
          </a:xfrm>
          <a:prstGeom prst="rect">
            <a:avLst/>
          </a:prstGeom>
          <a:noFill/>
          <a:ln w="9525">
            <a:noFill/>
          </a:ln>
        </p:spPr>
        <p:txBody>
          <a:bodyPr wrap="square">
            <a:spAutoFit/>
          </a:bodyPr>
          <a:p>
            <a:pPr indent="0"/>
            <a:r>
              <a:rPr lang="zh-CN" altLang="en-US" sz="2000">
                <a:latin typeface="Times New Roman" panose="02020603050405020304" charset="0"/>
                <a:ea typeface="宋体" panose="02010600030101010101" pitchFamily="2" charset="-122"/>
                <a:sym typeface="+mn-ea"/>
              </a:rPr>
              <a:t>1. </a:t>
            </a:r>
            <a:r>
              <a:rPr sz="2000">
                <a:latin typeface="Times New Roman" panose="02020603050405020304" charset="0"/>
                <a:ea typeface="宋体" panose="02010600030101010101" pitchFamily="2" charset="-122"/>
                <a:sym typeface="+mn-ea"/>
              </a:rPr>
              <a:t>The author will probably agree that</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海淀</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 </a:t>
            </a:r>
            <a:endParaRPr lang="zh-CN" altLang="en-US" sz="2000">
              <a:solidFill>
                <a:schemeClr val="tx1"/>
              </a:solidFill>
              <a:latin typeface="Times New Roman" panose="02020603050405020304" charset="0"/>
              <a:ea typeface="宋体" panose="02010600030101010101" pitchFamily="2" charset="-122"/>
            </a:endParaRPr>
          </a:p>
          <a:p>
            <a:pPr indent="0"/>
            <a:r>
              <a:rPr sz="2000">
                <a:latin typeface="Times New Roman" panose="02020603050405020304" charset="0"/>
                <a:ea typeface="宋体" panose="02010600030101010101" pitchFamily="2" charset="-122"/>
                <a:sym typeface="+mn-ea"/>
              </a:rPr>
              <a:t>2. According to the passage, when an armed robbery（抢劫） happens, most witnesses will first ______.  </a:t>
            </a:r>
            <a:r>
              <a:rPr lang="zh-CN" sz="2000">
                <a:latin typeface="Times New Roman" panose="02020603050405020304" charset="0"/>
                <a:ea typeface="宋体" panose="02010600030101010101" pitchFamily="2" charset="-122"/>
                <a:sym typeface="+mn-ea"/>
              </a:rPr>
              <a:t>（</a:t>
            </a:r>
            <a:r>
              <a:rPr lang="zh-CN" sz="2000">
                <a:latin typeface="Times New Roman" panose="02020603050405020304" charset="0"/>
                <a:ea typeface="宋体" panose="02010600030101010101" pitchFamily="2" charset="-122"/>
                <a:sym typeface="+mn-ea"/>
              </a:rPr>
              <a:t>东城）</a:t>
            </a:r>
            <a:endParaRPr sz="2000">
              <a:latin typeface="Times New Roman" panose="02020603050405020304" charset="0"/>
              <a:ea typeface="宋体" panose="02010600030101010101" pitchFamily="2" charset="-122"/>
              <a:sym typeface="+mn-ea"/>
            </a:endParaRPr>
          </a:p>
          <a:p>
            <a:pPr indent="0"/>
            <a:r>
              <a:rPr lang="en-US" sz="2000">
                <a:latin typeface="Times New Roman" panose="02020603050405020304" charset="0"/>
                <a:ea typeface="宋体" panose="02010600030101010101" pitchFamily="2" charset="-122"/>
                <a:sym typeface="+mn-ea"/>
              </a:rPr>
              <a:t>3</a:t>
            </a:r>
            <a:r>
              <a:rPr sz="2000">
                <a:latin typeface="Times New Roman" panose="02020603050405020304" charset="0"/>
                <a:ea typeface="宋体" panose="02010600030101010101" pitchFamily="2" charset="-122"/>
                <a:sym typeface="+mn-ea"/>
              </a:rPr>
              <a:t>. It can be inferred from Paragraph 4 that ______.</a:t>
            </a:r>
            <a:r>
              <a:rPr lang="zh-CN" sz="2000">
                <a:latin typeface="Times New Roman" panose="02020603050405020304" charset="0"/>
                <a:ea typeface="宋体" panose="02010600030101010101" pitchFamily="2" charset="-122"/>
                <a:sym typeface="+mn-ea"/>
              </a:rPr>
              <a:t>（东城）</a:t>
            </a:r>
            <a:endParaRPr lang="zh-CN" sz="2000">
              <a:latin typeface="Times New Roman" panose="02020603050405020304" charset="0"/>
              <a:ea typeface="宋体" panose="02010600030101010101" pitchFamily="2" charset="-122"/>
              <a:sym typeface="+mn-ea"/>
            </a:endParaRPr>
          </a:p>
          <a:p>
            <a:pPr indent="0"/>
            <a:r>
              <a:rPr lang="en-US" sz="2000">
                <a:latin typeface="Times New Roman" panose="02020603050405020304" charset="0"/>
                <a:ea typeface="宋体" panose="02010600030101010101" pitchFamily="2" charset="-122"/>
                <a:sym typeface="+mn-ea"/>
              </a:rPr>
              <a:t>4. We can learn from the passage that people will understand better if ________</a:t>
            </a:r>
            <a:r>
              <a:rPr lang="en-US" altLang="zh-CN" sz="2000">
                <a:latin typeface="Times New Roman" panose="02020603050405020304" charset="0"/>
                <a:ea typeface="宋体" panose="02010600030101010101" pitchFamily="2" charset="-122"/>
                <a:sym typeface="+mn-ea"/>
              </a:rPr>
              <a:t>.</a:t>
            </a:r>
            <a:r>
              <a:rPr lang="zh-CN" altLang="en-US" sz="2000">
                <a:latin typeface="Times New Roman" panose="02020603050405020304" charset="0"/>
                <a:ea typeface="宋体" panose="02010600030101010101" pitchFamily="2" charset="-122"/>
                <a:sym typeface="+mn-ea"/>
              </a:rPr>
              <a:t>（石景山）</a:t>
            </a:r>
            <a:endParaRPr lang="zh-CN" altLang="en-US" sz="2000">
              <a:latin typeface="Times New Roman" panose="02020603050405020304" charset="0"/>
              <a:ea typeface="宋体" panose="02010600030101010101" pitchFamily="2" charset="-122"/>
              <a:sym typeface="+mn-ea"/>
            </a:endParaRPr>
          </a:p>
        </p:txBody>
      </p:sp>
      <p:sp>
        <p:nvSpPr>
          <p:cNvPr id="46" name="文本框 45"/>
          <p:cNvSpPr txBox="1"/>
          <p:nvPr/>
        </p:nvSpPr>
        <p:spPr>
          <a:xfrm>
            <a:off x="4059555" y="457372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492"/>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73720"/>
            <a:ext cx="2677954" cy="333375"/>
          </a:xfrm>
          <a:prstGeom prst="rect">
            <a:avLst/>
          </a:prstGeom>
          <a:effectLst>
            <a:outerShdw blurRad="50800" dist="38100" dir="2700000" algn="tl" rotWithShape="0">
              <a:prstClr val="black">
                <a:alpha val="40000"/>
              </a:prstClr>
            </a:outerShdw>
          </a:effectLst>
        </p:spPr>
      </p:pic>
      <p:pic>
        <p:nvPicPr>
          <p:cNvPr id="8"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86995" y="93477"/>
            <a:ext cx="991553" cy="941070"/>
          </a:xfrm>
          <a:prstGeom prst="rect">
            <a:avLst/>
          </a:prstGeom>
        </p:spPr>
      </p:pic>
      <p:sp>
        <p:nvSpPr>
          <p:cNvPr id="12" name="文本框 11"/>
          <p:cNvSpPr txBox="1"/>
          <p:nvPr/>
        </p:nvSpPr>
        <p:spPr>
          <a:xfrm>
            <a:off x="4058920" y="457435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86360" y="94112"/>
            <a:ext cx="991553" cy="941070"/>
          </a:xfrm>
          <a:prstGeom prst="rect">
            <a:avLst/>
          </a:prstGeom>
        </p:spPr>
      </p:pic>
      <p:sp>
        <p:nvSpPr>
          <p:cNvPr id="41" name="文本框 40"/>
          <p:cNvSpPr txBox="1"/>
          <p:nvPr/>
        </p:nvSpPr>
        <p:spPr>
          <a:xfrm>
            <a:off x="1165225" y="423545"/>
            <a:ext cx="4928870"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推理判断</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设问方式</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521413" y="362968"/>
            <a:ext cx="1775298" cy="486085"/>
          </a:xfrm>
          <a:solidFill>
            <a:srgbClr val="00B0F0"/>
          </a:solidFill>
        </p:spPr>
        <p:txBody>
          <a:bodyPr>
            <a:normAutofit fontScale="90000"/>
          </a:bodyPr>
          <a:lstStyle/>
          <a:p>
            <a:pPr algn="ctr"/>
            <a:r>
              <a:rPr lang="zh-CN" altLang="en-US" sz="2800" dirty="0" smtClean="0"/>
              <a:t>目   录</a:t>
            </a:r>
            <a:endParaRPr lang="zh-CN" altLang="en-US" sz="2800" dirty="0"/>
          </a:p>
        </p:txBody>
      </p:sp>
      <p:sp>
        <p:nvSpPr>
          <p:cNvPr id="3" name="内容占位符 2"/>
          <p:cNvSpPr>
            <a:spLocks noGrp="1"/>
          </p:cNvSpPr>
          <p:nvPr>
            <p:ph idx="1"/>
          </p:nvPr>
        </p:nvSpPr>
        <p:spPr>
          <a:xfrm>
            <a:off x="180340" y="968375"/>
            <a:ext cx="8783955" cy="3651885"/>
          </a:xfrm>
          <a:ln w="19050">
            <a:solidFill>
              <a:schemeClr val="accent1"/>
            </a:solidFill>
          </a:ln>
        </p:spPr>
        <p:txBody>
          <a:bodyPr>
            <a:noAutofit/>
          </a:bodyPr>
          <a:lstStyle/>
          <a:p>
            <a:pPr>
              <a:lnSpc>
                <a:spcPts val="2500"/>
              </a:lnSpc>
            </a:pPr>
            <a:r>
              <a:rPr lang="zh-CN" altLang="en-US" sz="1600" dirty="0">
                <a:solidFill>
                  <a:srgbClr val="FF0000"/>
                </a:solidFill>
              </a:rPr>
              <a:t>教学内容</a:t>
            </a:r>
            <a:r>
              <a:rPr lang="zh-CN" altLang="en-US" sz="1600" dirty="0"/>
              <a:t>：北京</a:t>
            </a:r>
            <a:r>
              <a:rPr lang="en-US" altLang="zh-CN" sz="1600" dirty="0"/>
              <a:t>2020</a:t>
            </a:r>
            <a:r>
              <a:rPr lang="zh-CN" altLang="en-US" sz="1600" dirty="0"/>
              <a:t>年</a:t>
            </a:r>
            <a:r>
              <a:rPr lang="en-US" altLang="zh-CN" sz="1600" dirty="0"/>
              <a:t>1</a:t>
            </a:r>
            <a:r>
              <a:rPr lang="zh-CN" altLang="en-US" sz="1600" dirty="0"/>
              <a:t>月，东城区、西城区、海淀区、朝阳区、丰台区以及石景山等</a:t>
            </a:r>
            <a:r>
              <a:rPr lang="zh-CN" altLang="en-US" sz="1600" dirty="0" smtClean="0"/>
              <a:t>六城区</a:t>
            </a:r>
            <a:r>
              <a:rPr lang="zh-CN" altLang="en-US" sz="1600" dirty="0"/>
              <a:t>高</a:t>
            </a:r>
            <a:r>
              <a:rPr lang="zh-CN" altLang="en-US" sz="1600" dirty="0" smtClean="0"/>
              <a:t>三期末检测议论文阅读。</a:t>
            </a:r>
            <a:endParaRPr lang="zh-CN" altLang="en-US" sz="1600" dirty="0" smtClean="0"/>
          </a:p>
          <a:p>
            <a:pPr>
              <a:lnSpc>
                <a:spcPts val="2500"/>
              </a:lnSpc>
            </a:pPr>
            <a:r>
              <a:rPr lang="zh-CN" altLang="en-US" sz="1600" dirty="0" smtClean="0">
                <a:solidFill>
                  <a:srgbClr val="FF0000"/>
                </a:solidFill>
              </a:rPr>
              <a:t>教学目标</a:t>
            </a:r>
            <a:r>
              <a:rPr lang="zh-CN" altLang="en-US" sz="1600" dirty="0"/>
              <a:t>：通过对六篇议论文阅读试题的分析，提高</a:t>
            </a:r>
            <a:r>
              <a:rPr lang="zh-CN" altLang="en-US" sz="1600" dirty="0" smtClean="0"/>
              <a:t>学生推理</a:t>
            </a:r>
            <a:r>
              <a:rPr lang="zh-CN" altLang="en-US" sz="1600" dirty="0"/>
              <a:t>判断能力以及概括文章主旨大意的能力</a:t>
            </a:r>
            <a:r>
              <a:rPr lang="zh-CN" altLang="en-US" sz="1600" dirty="0" smtClean="0"/>
              <a:t>。</a:t>
            </a:r>
            <a:endParaRPr lang="en-US" altLang="zh-CN" sz="1600" dirty="0" smtClean="0"/>
          </a:p>
          <a:p>
            <a:pPr>
              <a:lnSpc>
                <a:spcPts val="2500"/>
              </a:lnSpc>
            </a:pPr>
            <a:r>
              <a:rPr lang="zh-CN" altLang="en-US" sz="1600" dirty="0" smtClean="0">
                <a:solidFill>
                  <a:srgbClr val="FF0000"/>
                </a:solidFill>
              </a:rPr>
              <a:t>教学</a:t>
            </a:r>
            <a:r>
              <a:rPr lang="zh-CN" altLang="en-US" sz="1600" dirty="0">
                <a:solidFill>
                  <a:srgbClr val="FF0000"/>
                </a:solidFill>
              </a:rPr>
              <a:t>准备</a:t>
            </a:r>
            <a:r>
              <a:rPr lang="zh-CN" altLang="en-US" sz="1600" dirty="0"/>
              <a:t>：</a:t>
            </a:r>
            <a:r>
              <a:rPr lang="zh-CN" altLang="en-US" sz="1600" dirty="0" smtClean="0"/>
              <a:t>六城区</a:t>
            </a:r>
            <a:r>
              <a:rPr lang="zh-CN" altLang="en-US" sz="1600" dirty="0"/>
              <a:t>期末考试议论文原文</a:t>
            </a:r>
            <a:r>
              <a:rPr lang="en-US" altLang="zh-CN" sz="1600" dirty="0"/>
              <a:t>+</a:t>
            </a:r>
            <a:r>
              <a:rPr lang="zh-CN" altLang="en-US" sz="1600" dirty="0" smtClean="0"/>
              <a:t>试题。</a:t>
            </a:r>
            <a:endParaRPr lang="en-US" altLang="zh-CN" sz="1600" dirty="0" smtClean="0"/>
          </a:p>
          <a:p>
            <a:pPr>
              <a:lnSpc>
                <a:spcPts val="2500"/>
              </a:lnSpc>
            </a:pPr>
            <a:r>
              <a:rPr lang="zh-CN" altLang="en-US" sz="1600" dirty="0" smtClean="0">
                <a:solidFill>
                  <a:srgbClr val="FF0000"/>
                </a:solidFill>
              </a:rPr>
              <a:t>教学过程</a:t>
            </a:r>
            <a:r>
              <a:rPr lang="zh-CN" altLang="en-US" sz="1600" dirty="0" smtClean="0"/>
              <a:t>：</a:t>
            </a:r>
            <a:r>
              <a:rPr lang="en-US" altLang="zh-CN" sz="1600" dirty="0"/>
              <a:t>1.</a:t>
            </a:r>
            <a:r>
              <a:rPr lang="zh-CN" altLang="en-US" sz="1600" dirty="0"/>
              <a:t>试题总体分析及能力考查点归类；</a:t>
            </a:r>
            <a:endParaRPr lang="zh-CN" altLang="en-US" sz="1600" dirty="0"/>
          </a:p>
          <a:p>
            <a:pPr marL="0" indent="0">
              <a:lnSpc>
                <a:spcPts val="2500"/>
              </a:lnSpc>
              <a:buNone/>
            </a:pPr>
            <a:r>
              <a:rPr lang="en-US" altLang="zh-CN" sz="1600" dirty="0" smtClean="0"/>
              <a:t>                 2</a:t>
            </a:r>
            <a:r>
              <a:rPr lang="en-US" altLang="zh-CN" sz="1600" dirty="0"/>
              <a:t>.</a:t>
            </a:r>
            <a:r>
              <a:rPr lang="zh-CN" altLang="en-US" sz="1600" dirty="0"/>
              <a:t>议论文语篇特点；</a:t>
            </a:r>
            <a:endParaRPr lang="zh-CN" altLang="en-US" sz="1600" dirty="0"/>
          </a:p>
          <a:p>
            <a:pPr marL="0" indent="0">
              <a:lnSpc>
                <a:spcPts val="2500"/>
              </a:lnSpc>
              <a:buNone/>
            </a:pPr>
            <a:r>
              <a:rPr lang="en-US" altLang="zh-CN" sz="1600" dirty="0" smtClean="0"/>
              <a:t>                 3</a:t>
            </a:r>
            <a:r>
              <a:rPr lang="en-US" altLang="zh-CN" sz="1600" dirty="0"/>
              <a:t>.</a:t>
            </a:r>
            <a:r>
              <a:rPr sz="1600">
                <a:sym typeface="+mn-ea"/>
              </a:rPr>
              <a:t>议论</a:t>
            </a:r>
            <a:r>
              <a:rPr lang="zh-CN" altLang="en-US" sz="1600" dirty="0"/>
              <a:t>文阅读技巧精讲；</a:t>
            </a:r>
            <a:endParaRPr lang="zh-CN" altLang="en-US" sz="1600" dirty="0"/>
          </a:p>
          <a:p>
            <a:pPr marL="0" indent="0">
              <a:lnSpc>
                <a:spcPts val="2500"/>
              </a:lnSpc>
              <a:buNone/>
            </a:pPr>
            <a:r>
              <a:rPr lang="en-US" altLang="zh-CN" sz="1600" dirty="0" smtClean="0"/>
              <a:t>                 </a:t>
            </a:r>
            <a:r>
              <a:rPr lang="en-US" altLang="zh-CN" sz="1600" dirty="0"/>
              <a:t>4.</a:t>
            </a:r>
            <a:r>
              <a:rPr sz="1600">
                <a:sym typeface="+mn-ea"/>
              </a:rPr>
              <a:t>议论</a:t>
            </a:r>
            <a:r>
              <a:rPr lang="zh-CN" altLang="en-US" sz="1600" dirty="0"/>
              <a:t>文阅读技巧总结及建议。</a:t>
            </a:r>
            <a:endParaRPr lang="zh-CN" altLang="en-US" sz="1600" dirty="0"/>
          </a:p>
          <a:p>
            <a:endParaRPr lang="en-US" altLang="zh-CN" sz="1900" dirty="0" smtClean="0"/>
          </a:p>
          <a:p>
            <a:endParaRPr lang="zh-CN" altLang="en-US" sz="1900" dirty="0"/>
          </a:p>
          <a:p>
            <a:endParaRPr lang="zh-CN" altLang="en-US" sz="1900" dirty="0"/>
          </a:p>
          <a:p>
            <a:endParaRPr lang="zh-CN" altLang="en-US" sz="1900" dirty="0"/>
          </a:p>
          <a:p>
            <a:endParaRPr lang="zh-CN" altLang="en-US" sz="900" dirty="0"/>
          </a:p>
        </p:txBody>
      </p:sp>
      <p:pic>
        <p:nvPicPr>
          <p:cNvPr id="4" name="内容占位符 7"/>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327025" y="29977"/>
            <a:ext cx="991553" cy="941070"/>
          </a:xfrm>
          <a:prstGeom prst="rect">
            <a:avLst/>
          </a:prstGeom>
        </p:spPr>
      </p:pic>
      <p:pic>
        <p:nvPicPr>
          <p:cNvPr id="13" name="内容占位符 12"/>
          <p:cNvPicPr>
            <a:picLocks noChangeAspect="1"/>
          </p:cNvPicPr>
          <p:nvPr/>
        </p:nvPicPr>
        <p:blipFill>
          <a:blip r:embed="rId2"/>
          <a:stretch>
            <a:fillRect/>
          </a:stretch>
        </p:blipFill>
        <p:spPr>
          <a:xfrm>
            <a:off x="6215221" y="4673415"/>
            <a:ext cx="2677954" cy="33337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4032250" y="467341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矩形 5"/>
          <p:cNvSpPr/>
          <p:nvPr/>
        </p:nvSpPr>
        <p:spPr>
          <a:xfrm>
            <a:off x="8603615" y="0"/>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0" y="-34925"/>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5958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77691" y="998696"/>
            <a:ext cx="7905750" cy="1630045"/>
          </a:xfrm>
          <a:prstGeom prst="rect">
            <a:avLst/>
          </a:prstGeom>
          <a:noFill/>
          <a:ln w="9525">
            <a:noFill/>
          </a:ln>
        </p:spPr>
        <p:txBody>
          <a:bodyPr wrap="square">
            <a:spAutoFit/>
          </a:bodyPr>
          <a:p>
            <a:pPr indent="0"/>
            <a:r>
              <a:rPr lang="zh-CN" altLang="en-US" sz="2000">
                <a:solidFill>
                  <a:schemeClr val="tx1"/>
                </a:solidFill>
                <a:latin typeface="Times New Roman" panose="02020603050405020304" charset="0"/>
                <a:ea typeface="宋体" panose="02010600030101010101" pitchFamily="2" charset="-122"/>
              </a:rPr>
              <a:t>45. </a:t>
            </a:r>
            <a:r>
              <a:rPr lang="zh-CN" altLang="en-US" sz="2000">
                <a:solidFill>
                  <a:schemeClr val="tx1"/>
                </a:solidFill>
                <a:latin typeface="Times New Roman" panose="02020603050405020304" charset="0"/>
                <a:ea typeface="宋体" panose="02010600030101010101" pitchFamily="2" charset="-122"/>
                <a:sym typeface="+mn-ea"/>
              </a:rPr>
              <a:t>It can be inferred from Paragraph 4 that ______.</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sym typeface="+mn-ea"/>
              </a:rPr>
              <a:t>A. things are less dependable than they used to be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sym typeface="+mn-ea"/>
              </a:rPr>
              <a:t>B. cautiousness helps prevent the occurrence of crisis</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sym typeface="+mn-ea"/>
              </a:rPr>
              <a:t>C. convenience reduces our problem-solving capability </a:t>
            </a:r>
            <a:endParaRPr lang="zh-CN" altLang="en-US" sz="2000">
              <a:solidFill>
                <a:schemeClr val="tx1"/>
              </a:solidFill>
              <a:latin typeface="Times New Roman" panose="02020603050405020304" charset="0"/>
              <a:ea typeface="宋体" panose="02010600030101010101" pitchFamily="2" charset="-122"/>
            </a:endParaRPr>
          </a:p>
          <a:p>
            <a:pPr indent="0"/>
            <a:r>
              <a:rPr lang="zh-CN" altLang="en-US" sz="2000">
                <a:solidFill>
                  <a:schemeClr val="tx1"/>
                </a:solidFill>
                <a:latin typeface="Times New Roman" panose="02020603050405020304" charset="0"/>
                <a:ea typeface="宋体" panose="02010600030101010101" pitchFamily="2" charset="-122"/>
                <a:sym typeface="+mn-ea"/>
              </a:rPr>
              <a:t>D. the complexity of present systems ensures our safety</a:t>
            </a:r>
            <a:endParaRPr lang="zh-CN" altLang="en-US" sz="2000">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99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747"/>
            <a:ext cx="991553" cy="941070"/>
          </a:xfrm>
          <a:prstGeom prst="rect">
            <a:avLst/>
          </a:prstGeom>
        </p:spPr>
      </p:pic>
      <p:sp>
        <p:nvSpPr>
          <p:cNvPr id="41" name="文本框 40"/>
          <p:cNvSpPr txBox="1"/>
          <p:nvPr/>
        </p:nvSpPr>
        <p:spPr>
          <a:xfrm>
            <a:off x="1381760" y="196850"/>
            <a:ext cx="6501765"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推理判断</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例题讲解东城</a:t>
            </a:r>
            <a:endParaRPr lang="zh-CN" altLang="en-US" sz="2100">
              <a:latin typeface="微软雅黑" panose="020B0503020204020204" charset="-122"/>
              <a:ea typeface="微软雅黑" panose="020B0503020204020204" charset="-122"/>
              <a:cs typeface="微软雅黑" panose="020B0503020204020204" charset="-122"/>
            </a:endParaRPr>
          </a:p>
        </p:txBody>
      </p:sp>
      <p:sp>
        <p:nvSpPr>
          <p:cNvPr id="5" name="矩形 4"/>
          <p:cNvSpPr/>
          <p:nvPr/>
        </p:nvSpPr>
        <p:spPr>
          <a:xfrm>
            <a:off x="517525" y="2628900"/>
            <a:ext cx="8109585" cy="18567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350"/>
              <a:t>文章第四段开头点明我们需要应对危机有两个原因。第一点是环境的改变使得我们应对危机的能力在减弱。第二点是现如今的系统变得更加复杂，使得我们必须要有应对危机的能力。</a:t>
            </a:r>
            <a:r>
              <a:rPr lang="en-US" altLang="zh-CN" sz="1350"/>
              <a:t>C</a:t>
            </a:r>
            <a:r>
              <a:rPr lang="zh-CN" altLang="en-US" sz="1350"/>
              <a:t>选项的现代社会的便利降低了我们应对危机</a:t>
            </a:r>
            <a:r>
              <a:rPr lang="zh-CN" altLang="en-US" sz="1350"/>
              <a:t>能力和文章观点相符。</a:t>
            </a:r>
            <a:endParaRPr lang="zh-CN" altLang="en-US" sz="1350"/>
          </a:p>
          <a:p>
            <a:pPr algn="l"/>
            <a:r>
              <a:rPr lang="en-US" altLang="zh-CN" sz="1350"/>
              <a:t>A</a:t>
            </a:r>
            <a:r>
              <a:rPr lang="zh-CN" altLang="en-US" sz="1350"/>
              <a:t>选项看似和文章所有关联。但是文章中只提及了现在和以前不一样了。并未说现在的社会不如以前可靠。</a:t>
            </a:r>
            <a:endParaRPr lang="zh-CN" altLang="en-US" sz="1350"/>
          </a:p>
          <a:p>
            <a:pPr algn="l"/>
            <a:r>
              <a:rPr lang="en-US" altLang="zh-CN" sz="1350"/>
              <a:t>B</a:t>
            </a:r>
            <a:r>
              <a:rPr lang="zh-CN" altLang="en-US" sz="1350"/>
              <a:t>选项谨慎有助于防止危机的发生。考生容易根据自己的已有认知，认为</a:t>
            </a:r>
            <a:r>
              <a:rPr lang="en-US" altLang="zh-CN" sz="1350"/>
              <a:t>B</a:t>
            </a:r>
            <a:r>
              <a:rPr lang="zh-CN" altLang="en-US" sz="1350"/>
              <a:t>选项是对的。</a:t>
            </a:r>
            <a:endParaRPr lang="zh-CN" altLang="en-US" sz="1350"/>
          </a:p>
          <a:p>
            <a:pPr algn="l"/>
            <a:r>
              <a:rPr lang="en-US" altLang="zh-CN" sz="1350"/>
              <a:t>D</a:t>
            </a:r>
            <a:r>
              <a:rPr lang="zh-CN" altLang="en-US" sz="1350"/>
              <a:t>选项现有系统的复杂性保证了我们的安全。推理过头引申过度。</a:t>
            </a:r>
            <a:endParaRPr lang="zh-CN" altLang="en-US" sz="135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文本框 12"/>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14" name="内容占位符 12"/>
          <p:cNvPicPr>
            <a:picLocks noChangeAspect="1"/>
          </p:cNvPicPr>
          <p:nvPr/>
        </p:nvPicPr>
        <p:blipFill>
          <a:blip r:embed="rId1"/>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1301750" y="187960"/>
            <a:ext cx="5027930" cy="460375"/>
          </a:xfrm>
          <a:prstGeom prst="rect">
            <a:avLst/>
          </a:prstGeom>
          <a:noFill/>
        </p:spPr>
        <p:txBody>
          <a:bodyPr wrap="square" rtlCol="0">
            <a:spAutoFit/>
          </a:bodyPr>
          <a:lstStyle/>
          <a:p>
            <a:r>
              <a:rPr lang="en-US" altLang="zh-CN" sz="2400">
                <a:sym typeface="+mn-ea"/>
              </a:rPr>
              <a:t>4.</a:t>
            </a:r>
            <a:r>
              <a:rPr lang="zh-CN" altLang="en-US" sz="2400">
                <a:sym typeface="+mn-ea"/>
              </a:rPr>
              <a:t>议论</a:t>
            </a:r>
            <a:r>
              <a:rPr lang="zh-CN" altLang="en-US" sz="2400">
                <a:sym typeface="+mn-ea"/>
              </a:rPr>
              <a:t>文阅读技巧总结及备考建议：</a:t>
            </a:r>
            <a:endParaRPr lang="zh-CN" altLang="en-US" sz="2400"/>
          </a:p>
        </p:txBody>
      </p:sp>
      <p:pic>
        <p:nvPicPr>
          <p:cNvPr id="3" name="图片 2" descr="议论文阅 读解题技巧"/>
          <p:cNvPicPr>
            <a:picLocks noChangeAspect="1"/>
          </p:cNvPicPr>
          <p:nvPr/>
        </p:nvPicPr>
        <p:blipFill>
          <a:blip r:embed="rId2"/>
          <a:stretch>
            <a:fillRect/>
          </a:stretch>
        </p:blipFill>
        <p:spPr>
          <a:xfrm>
            <a:off x="288925" y="648335"/>
            <a:ext cx="8208645" cy="3827780"/>
          </a:xfrm>
          <a:prstGeom prst="rect">
            <a:avLst/>
          </a:prstGeom>
        </p:spPr>
      </p:pic>
      <p:pic>
        <p:nvPicPr>
          <p:cNvPr id="12" name="内容占位符 11"/>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15108"/>
            <a:ext cx="991553" cy="941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文本框 12"/>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14" name="内容占位符 12"/>
          <p:cNvPicPr>
            <a:picLocks noChangeAspect="1"/>
          </p:cNvPicPr>
          <p:nvPr/>
        </p:nvPicPr>
        <p:blipFill>
          <a:blip r:embed="rId1"/>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1301750" y="187960"/>
            <a:ext cx="5027930" cy="460375"/>
          </a:xfrm>
          <a:prstGeom prst="rect">
            <a:avLst/>
          </a:prstGeom>
          <a:noFill/>
        </p:spPr>
        <p:txBody>
          <a:bodyPr wrap="square" rtlCol="0">
            <a:spAutoFit/>
          </a:bodyPr>
          <a:lstStyle/>
          <a:p>
            <a:r>
              <a:rPr lang="en-US" altLang="zh-CN" sz="2400">
                <a:sym typeface="+mn-ea"/>
              </a:rPr>
              <a:t>4.</a:t>
            </a:r>
            <a:r>
              <a:rPr lang="zh-CN" altLang="en-US" sz="2400">
                <a:sym typeface="+mn-ea"/>
              </a:rPr>
              <a:t>议论</a:t>
            </a:r>
            <a:r>
              <a:rPr lang="zh-CN" altLang="en-US" sz="2400">
                <a:sym typeface="+mn-ea"/>
              </a:rPr>
              <a:t>文阅读技巧总结及备考建议：</a:t>
            </a:r>
            <a:endParaRPr lang="zh-CN" altLang="en-US" sz="2400"/>
          </a:p>
        </p:txBody>
      </p:sp>
      <p:pic>
        <p:nvPicPr>
          <p:cNvPr id="3" name="图片 2" descr="议论文阅 读解题技巧"/>
          <p:cNvPicPr>
            <a:picLocks noChangeAspect="1"/>
          </p:cNvPicPr>
          <p:nvPr/>
        </p:nvPicPr>
        <p:blipFill>
          <a:blip r:embed="rId2"/>
          <a:stretch>
            <a:fillRect/>
          </a:stretch>
        </p:blipFill>
        <p:spPr>
          <a:xfrm>
            <a:off x="288925" y="648335"/>
            <a:ext cx="8208645" cy="3827780"/>
          </a:xfrm>
          <a:prstGeom prst="rect">
            <a:avLst/>
          </a:prstGeom>
        </p:spPr>
      </p:pic>
      <p:sp>
        <p:nvSpPr>
          <p:cNvPr id="4" name="矩形 3"/>
          <p:cNvSpPr/>
          <p:nvPr/>
        </p:nvSpPr>
        <p:spPr>
          <a:xfrm>
            <a:off x="5461000" y="1018540"/>
            <a:ext cx="3199765" cy="4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准确定位信息（</a:t>
            </a:r>
            <a:r>
              <a:rPr lang="en-US" altLang="zh-CN"/>
              <a:t>local</a:t>
            </a:r>
            <a:r>
              <a:rPr lang="zh-CN" altLang="en-US"/>
              <a:t>）</a:t>
            </a:r>
            <a:endParaRPr lang="zh-CN" altLang="en-US"/>
          </a:p>
        </p:txBody>
      </p:sp>
      <p:sp>
        <p:nvSpPr>
          <p:cNvPr id="5" name="矩形 4"/>
          <p:cNvSpPr/>
          <p:nvPr/>
        </p:nvSpPr>
        <p:spPr>
          <a:xfrm>
            <a:off x="5512435" y="1678940"/>
            <a:ext cx="3228340" cy="4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全面分析，不能以偏概全</a:t>
            </a:r>
            <a:r>
              <a:rPr lang="en-US" altLang="zh-CN"/>
              <a:t>(global)</a:t>
            </a:r>
            <a:endParaRPr lang="en-US" altLang="zh-CN"/>
          </a:p>
        </p:txBody>
      </p:sp>
      <p:sp>
        <p:nvSpPr>
          <p:cNvPr id="6" name="矩形 5"/>
          <p:cNvSpPr/>
          <p:nvPr/>
        </p:nvSpPr>
        <p:spPr>
          <a:xfrm>
            <a:off x="5512435" y="2465705"/>
            <a:ext cx="3228340" cy="467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忠于原文，不掺杂主观臆断</a:t>
            </a:r>
            <a:endParaRPr lang="zh-CN" altLang="en-US"/>
          </a:p>
        </p:txBody>
      </p:sp>
      <p:pic>
        <p:nvPicPr>
          <p:cNvPr id="12" name="内容占位符 11"/>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86995" y="-15108"/>
            <a:ext cx="991553" cy="941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6" y="2360295"/>
            <a:ext cx="4658995" cy="922020"/>
          </a:xfrm>
          <a:prstGeom prst="rect">
            <a:avLst/>
          </a:prstGeom>
        </p:spPr>
        <p:txBody>
          <a:bodyPr wrap="square" lIns="91438" tIns="45719" rIns="91438" bIns="45719">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endParaRPr lang="zh-CN" altLang="en-US" sz="5400" b="1" spc="300" dirty="0">
              <a:solidFill>
                <a:srgbClr val="002060"/>
              </a:solidFill>
              <a:latin typeface="微软雅黑" panose="020B0503020204020204" charset="-122"/>
              <a:ea typeface="微软雅黑" panose="020B0503020204020204" charset="-122"/>
            </a:endParaRPr>
          </a:p>
        </p:txBody>
      </p:sp>
      <p:sp>
        <p:nvSpPr>
          <p:cNvPr id="7" name="矩形 6"/>
          <p:cNvSpPr/>
          <p:nvPr/>
        </p:nvSpPr>
        <p:spPr>
          <a:xfrm>
            <a:off x="2632710" y="3507740"/>
            <a:ext cx="4205412" cy="507828"/>
          </a:xfrm>
          <a:prstGeom prst="rect">
            <a:avLst/>
          </a:prstGeom>
        </p:spPr>
        <p:txBody>
          <a:bodyPr wrap="square" lIns="91438" tIns="45719" rIns="91438" bIns="45719">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endParaRPr lang="zh-CN" altLang="en-US" spc="226" dirty="0">
              <a:solidFill>
                <a:srgbClr val="002060"/>
              </a:solidFill>
              <a:latin typeface="楷体" panose="02010609060101010101" charset="-122"/>
              <a:ea typeface="楷体" panose="0201060906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154940"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graphicFrame>
        <p:nvGraphicFramePr>
          <p:cNvPr id="3" name="表格 2"/>
          <p:cNvGraphicFramePr/>
          <p:nvPr>
            <p:custDataLst>
              <p:tags r:id="rId3"/>
            </p:custDataLst>
          </p:nvPr>
        </p:nvGraphicFramePr>
        <p:xfrm>
          <a:off x="1172210" y="1105535"/>
          <a:ext cx="7176135" cy="3474720"/>
        </p:xfrm>
        <a:graphic>
          <a:graphicData uri="http://schemas.openxmlformats.org/drawingml/2006/table">
            <a:tbl>
              <a:tblPr firstRow="1" bandRow="1">
                <a:tableStyleId>{5C22544A-7EE6-4342-B048-85BDC9FD1C3A}</a:tableStyleId>
              </a:tblPr>
              <a:tblGrid>
                <a:gridCol w="1447165"/>
                <a:gridCol w="2430780"/>
                <a:gridCol w="875030"/>
                <a:gridCol w="2423160"/>
              </a:tblGrid>
              <a:tr h="388620">
                <a:tc>
                  <a:txBody>
                    <a:bodyPr/>
                    <a:lstStyle/>
                    <a:p>
                      <a:pPr algn="ctr">
                        <a:buNone/>
                      </a:pPr>
                      <a:r>
                        <a:rPr lang="zh-CN" altLang="en-US" sz="2100"/>
                        <a:t>城区</a:t>
                      </a:r>
                      <a:endParaRPr lang="zh-CN" altLang="en-US" sz="2100"/>
                    </a:p>
                  </a:txBody>
                  <a:tcPr marL="68580" marR="68580" marT="34290" marB="34290"/>
                </a:tc>
                <a:tc>
                  <a:txBody>
                    <a:bodyPr/>
                    <a:lstStyle/>
                    <a:p>
                      <a:pPr algn="ctr"/>
                      <a:r>
                        <a:rPr lang="zh-CN" altLang="en-US" sz="2100" dirty="0" smtClean="0"/>
                        <a:t>话题</a:t>
                      </a:r>
                      <a:endParaRPr lang="zh-CN" altLang="en-US" sz="21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字数</a:t>
                      </a:r>
                      <a:endParaRPr lang="zh-CN" altLang="en-US" sz="2100"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100" dirty="0" smtClean="0"/>
                        <a:t>考查点</a:t>
                      </a:r>
                      <a:endParaRPr lang="zh-CN" altLang="en-US" sz="2100" dirty="0" smtClean="0"/>
                    </a:p>
                  </a:txBody>
                  <a:tcPr marL="68580" marR="68580" marT="34290" marB="34290"/>
                </a:tc>
              </a:tr>
              <a:tr h="525780">
                <a:tc>
                  <a:txBody>
                    <a:bodyPr/>
                    <a:lstStyle/>
                    <a:p>
                      <a:r>
                        <a:rPr lang="zh-CN" sz="1500" b="1" dirty="0" smtClean="0"/>
                        <a:t>朝阳</a:t>
                      </a:r>
                      <a:r>
                        <a:rPr lang="en-US" altLang="zh-CN" sz="1500" b="1" dirty="0" smtClean="0"/>
                        <a:t>D</a:t>
                      </a:r>
                      <a:r>
                        <a:rPr lang="zh-CN" altLang="en-US" sz="1500" b="1" dirty="0" smtClean="0"/>
                        <a:t>篇</a:t>
                      </a:r>
                      <a:endParaRPr lang="zh-CN" altLang="en-US" sz="1500" b="1" dirty="0" smtClean="0"/>
                    </a:p>
                  </a:txBody>
                  <a:tcPr marL="68580" marR="68580" marT="34290" marB="34290"/>
                </a:tc>
                <a:tc>
                  <a:txBody>
                    <a:bodyPr/>
                    <a:lstStyle/>
                    <a:p>
                      <a:r>
                        <a:rPr lang="zh-CN" altLang="en-US" sz="1500" b="1" dirty="0" smtClean="0"/>
                        <a:t>新极简主义</a:t>
                      </a:r>
                      <a:endParaRPr lang="zh-CN" altLang="en-US" sz="1500" b="1" dirty="0"/>
                    </a:p>
                  </a:txBody>
                  <a:tcPr marL="68580" marR="68580" marT="34290" marB="34290"/>
                </a:tc>
                <a:tc>
                  <a:txBody>
                    <a:bodyPr/>
                    <a:lstStyle/>
                    <a:p>
                      <a:r>
                        <a:rPr lang="en-US" altLang="zh-CN" sz="1500" dirty="0" smtClean="0"/>
                        <a:t>444</a:t>
                      </a:r>
                      <a:r>
                        <a:rPr lang="zh-CN" altLang="en-US" sz="1500" dirty="0" smtClean="0"/>
                        <a:t>词</a:t>
                      </a:r>
                      <a:endParaRPr lang="zh-CN" altLang="en-US" sz="1500" dirty="0"/>
                    </a:p>
                  </a:txBody>
                  <a:tcPr marL="68580" marR="68580" marT="34290" marB="34290"/>
                </a:tc>
                <a:tc>
                  <a:txBody>
                    <a:bodyPr/>
                    <a:lstStyle/>
                    <a:p>
                      <a:r>
                        <a:rPr lang="en-US" sz="1500" dirty="0" smtClean="0"/>
                        <a:t>42.43.44 </a:t>
                      </a:r>
                      <a:r>
                        <a:rPr lang="zh-CN" altLang="en-US" sz="1500" dirty="0" smtClean="0"/>
                        <a:t>细节题</a:t>
                      </a:r>
                      <a:endParaRPr lang="zh-CN" altLang="en-US" sz="1500" dirty="0" smtClean="0"/>
                    </a:p>
                    <a:p>
                      <a:r>
                        <a:rPr lang="en-US" altLang="zh-CN" sz="1500" dirty="0" smtClean="0"/>
                        <a:t>45</a:t>
                      </a:r>
                      <a:r>
                        <a:rPr lang="zh-CN" altLang="en-US" sz="1500" dirty="0" smtClean="0"/>
                        <a:t>主旨题</a:t>
                      </a:r>
                      <a:endParaRPr lang="zh-CN" altLang="en-US" sz="1500" dirty="0" smtClean="0"/>
                    </a:p>
                  </a:txBody>
                  <a:tcPr marL="68580" marR="68580" marT="34290" marB="34290"/>
                </a:tc>
              </a:tr>
              <a:tr h="525780">
                <a:tc>
                  <a:txBody>
                    <a:bodyPr/>
                    <a:lstStyle/>
                    <a:p>
                      <a:r>
                        <a:rPr lang="zh-CN" sz="1500" b="1" dirty="0" smtClean="0"/>
                        <a:t>海淀D篇</a:t>
                      </a:r>
                      <a:endParaRPr lang="en-US" altLang="zh-CN" sz="1500" b="1" dirty="0"/>
                    </a:p>
                  </a:txBody>
                  <a:tcPr marL="68580" marR="68580" marT="34290" marB="34290"/>
                </a:tc>
                <a:tc>
                  <a:txBody>
                    <a:bodyPr/>
                    <a:lstStyle/>
                    <a:p>
                      <a:r>
                        <a:rPr lang="zh-CN" altLang="en-US" sz="1500" b="1" dirty="0" smtClean="0"/>
                        <a:t>知识谦逊</a:t>
                      </a:r>
                      <a:endParaRPr lang="zh-CN" altLang="en-US" sz="1500" b="1" dirty="0"/>
                    </a:p>
                  </a:txBody>
                  <a:tcPr marL="68580" marR="68580" marT="34290" marB="34290"/>
                </a:tc>
                <a:tc>
                  <a:txBody>
                    <a:bodyPr/>
                    <a:lstStyle/>
                    <a:p>
                      <a:r>
                        <a:rPr lang="en-US" altLang="zh-CN" sz="1500" dirty="0" smtClean="0"/>
                        <a:t>447</a:t>
                      </a:r>
                      <a:r>
                        <a:rPr lang="zh-CN" altLang="en-US" sz="1500" dirty="0" smtClean="0"/>
                        <a:t>词</a:t>
                      </a:r>
                      <a:endParaRPr lang="zh-CN" altLang="en-US" sz="1500" dirty="0"/>
                    </a:p>
                  </a:txBody>
                  <a:tcPr marL="68580" marR="68580" marT="34290" marB="34290"/>
                </a:tc>
                <a:tc>
                  <a:txBody>
                    <a:bodyPr/>
                    <a:lstStyle/>
                    <a:p>
                      <a:r>
                        <a:rPr lang="en-US" altLang="zh-CN" sz="1500" dirty="0" smtClean="0"/>
                        <a:t>63.64.</a:t>
                      </a:r>
                      <a:r>
                        <a:rPr lang="zh-CN" altLang="en-US" sz="1500" dirty="0" smtClean="0"/>
                        <a:t>细节题</a:t>
                      </a:r>
                      <a:endParaRPr lang="en-US" altLang="zh-CN" sz="1500" dirty="0" smtClean="0"/>
                    </a:p>
                    <a:p>
                      <a:r>
                        <a:rPr lang="en-US" altLang="zh-CN" sz="1500" dirty="0" smtClean="0"/>
                        <a:t>62</a:t>
                      </a:r>
                      <a:r>
                        <a:rPr lang="zh-CN" altLang="en-US" sz="1500" baseline="0" dirty="0" smtClean="0"/>
                        <a:t>主旨题</a:t>
                      </a:r>
                      <a:endParaRPr lang="zh-CN" altLang="en-US" sz="1500" baseline="0" dirty="0" smtClean="0"/>
                    </a:p>
                    <a:p>
                      <a:r>
                        <a:rPr lang="en-US" altLang="zh-CN" sz="1500" dirty="0"/>
                        <a:t>65</a:t>
                      </a:r>
                      <a:r>
                        <a:rPr lang="zh-CN" altLang="en-US" sz="1500" dirty="0"/>
                        <a:t>推理</a:t>
                      </a:r>
                      <a:endParaRPr lang="zh-CN" altLang="en-US" sz="1500" dirty="0"/>
                    </a:p>
                  </a:txBody>
                  <a:tcPr marL="68580" marR="68580" marT="34290" marB="34290"/>
                </a:tc>
              </a:tr>
              <a:tr h="525780">
                <a:tc>
                  <a:txBody>
                    <a:bodyPr/>
                    <a:lstStyle/>
                    <a:p>
                      <a:r>
                        <a:rPr lang="zh-CN" sz="1500" b="1" dirty="0" smtClean="0"/>
                        <a:t>东城</a:t>
                      </a:r>
                      <a:r>
                        <a:rPr lang="en-US" altLang="zh-CN" sz="1500" b="1" dirty="0" smtClean="0"/>
                        <a:t>D</a:t>
                      </a:r>
                      <a:r>
                        <a:rPr lang="zh-CN" altLang="en-US" sz="1500" b="1" dirty="0" smtClean="0"/>
                        <a:t>篇</a:t>
                      </a:r>
                      <a:endParaRPr lang="zh-CN" altLang="en-US" sz="1500" b="1" dirty="0" smtClean="0"/>
                    </a:p>
                  </a:txBody>
                  <a:tcPr marL="68580" marR="68580" marT="34290" marB="34290"/>
                </a:tc>
                <a:tc>
                  <a:txBody>
                    <a:bodyPr/>
                    <a:lstStyle/>
                    <a:p>
                      <a:r>
                        <a:rPr lang="zh-CN" altLang="en-US" sz="1500" b="1" dirty="0" smtClean="0"/>
                        <a:t>危机状况应对</a:t>
                      </a:r>
                      <a:endParaRPr lang="zh-CN" altLang="en-US" sz="1500" b="1" dirty="0"/>
                    </a:p>
                  </a:txBody>
                  <a:tcPr marL="68580" marR="68580" marT="34290" marB="34290"/>
                </a:tc>
                <a:tc>
                  <a:txBody>
                    <a:bodyPr/>
                    <a:lstStyle/>
                    <a:p>
                      <a:r>
                        <a:rPr lang="en-US" altLang="zh-CN" sz="1500" dirty="0" smtClean="0"/>
                        <a:t>538</a:t>
                      </a:r>
                      <a:r>
                        <a:rPr lang="zh-CN" altLang="en-US" sz="1500" dirty="0" smtClean="0"/>
                        <a:t>词</a:t>
                      </a:r>
                      <a:endParaRPr lang="zh-CN" altLang="en-US" sz="15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sz="1500" dirty="0" smtClean="0"/>
                        <a:t>42.44</a:t>
                      </a:r>
                      <a:r>
                        <a:rPr lang="en-US" altLang="zh-CN" sz="1500" dirty="0" smtClean="0"/>
                        <a:t>.</a:t>
                      </a:r>
                      <a:r>
                        <a:rPr lang="en-US" altLang="zh-CN" sz="1500" dirty="0" smtClean="0"/>
                        <a:t>45</a:t>
                      </a:r>
                      <a:r>
                        <a:rPr lang="zh-CN" altLang="en-US" sz="1500" dirty="0" smtClean="0"/>
                        <a:t>推理</a:t>
                      </a:r>
                      <a:endParaRPr lang="zh-CN" altLang="en-US" sz="1500"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sz="1500" dirty="0" smtClean="0"/>
                        <a:t>43</a:t>
                      </a:r>
                      <a:r>
                        <a:rPr lang="zh-CN" altLang="en-US" sz="1500" dirty="0" smtClean="0"/>
                        <a:t>词义</a:t>
                      </a:r>
                      <a:endParaRPr lang="zh-CN" altLang="en-US" sz="1500" dirty="0" smtClean="0"/>
                    </a:p>
                  </a:txBody>
                  <a:tcPr marL="68580" marR="68580" marT="34290" marB="34290"/>
                </a:tc>
              </a:tr>
              <a:tr h="525780">
                <a:tc>
                  <a:txBody>
                    <a:bodyPr/>
                    <a:lstStyle/>
                    <a:p>
                      <a:r>
                        <a:rPr lang="zh-CN" sz="1500" b="1" dirty="0" smtClean="0"/>
                        <a:t>石景山D篇</a:t>
                      </a:r>
                      <a:endParaRPr lang="en-US" altLang="zh-CN" sz="1500" b="1" dirty="0"/>
                    </a:p>
                  </a:txBody>
                  <a:tcPr marL="68580" marR="68580" marT="34290" marB="34290"/>
                </a:tc>
                <a:tc>
                  <a:txBody>
                    <a:bodyPr/>
                    <a:lstStyle/>
                    <a:p>
                      <a:r>
                        <a:rPr lang="zh-CN" altLang="en-US" sz="1500" b="1" dirty="0"/>
                        <a:t>时间</a:t>
                      </a:r>
                      <a:endParaRPr lang="zh-CN" altLang="en-US" sz="1500" b="1" dirty="0"/>
                    </a:p>
                  </a:txBody>
                  <a:tcPr marL="68580" marR="68580" marT="34290" marB="34290"/>
                </a:tc>
                <a:tc>
                  <a:txBody>
                    <a:bodyPr/>
                    <a:lstStyle/>
                    <a:p>
                      <a:r>
                        <a:rPr lang="en-US" altLang="zh-CN" sz="1500" dirty="0" smtClean="0"/>
                        <a:t>561</a:t>
                      </a:r>
                      <a:r>
                        <a:rPr lang="zh-CN" altLang="en-US" sz="1500" dirty="0" smtClean="0"/>
                        <a:t>词</a:t>
                      </a:r>
                      <a:endParaRPr lang="zh-CN" altLang="en-US" sz="1500"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500" dirty="0" smtClean="0"/>
                        <a:t>42.43</a:t>
                      </a:r>
                      <a:r>
                        <a:rPr lang="zh-CN" altLang="en-US" sz="1500" dirty="0" smtClean="0"/>
                        <a:t>细节题</a:t>
                      </a:r>
                      <a:endParaRPr lang="zh-CN" altLang="en-US" sz="1500" dirty="0" smtClean="0"/>
                    </a:p>
                    <a:p>
                      <a:pPr marL="0" marR="0" indent="0" algn="l" defTabSz="914400" rtl="0" eaLnBrk="1" fontAlgn="auto" latinLnBrk="0" hangingPunct="1">
                        <a:lnSpc>
                          <a:spcPct val="100000"/>
                        </a:lnSpc>
                        <a:spcBef>
                          <a:spcPts val="0"/>
                        </a:spcBef>
                        <a:spcAft>
                          <a:spcPts val="0"/>
                        </a:spcAft>
                        <a:buClrTx/>
                        <a:buSzTx/>
                        <a:buFontTx/>
                        <a:buNone/>
                        <a:defRPr/>
                      </a:pPr>
                      <a:r>
                        <a:rPr lang="en-US" altLang="zh-CN" sz="1500" dirty="0" smtClean="0"/>
                        <a:t>44</a:t>
                      </a:r>
                      <a:r>
                        <a:rPr lang="zh-CN" altLang="en-US" sz="1500" dirty="0" smtClean="0"/>
                        <a:t>词义 </a:t>
                      </a:r>
                      <a:r>
                        <a:rPr lang="en-US" altLang="zh-CN" sz="1500" dirty="0" smtClean="0"/>
                        <a:t>45</a:t>
                      </a:r>
                      <a:r>
                        <a:rPr lang="zh-CN" altLang="en-US" sz="1500" dirty="0" smtClean="0"/>
                        <a:t>推理</a:t>
                      </a:r>
                      <a:endParaRPr lang="zh-CN" altLang="en-US" sz="1500" dirty="0"/>
                    </a:p>
                  </a:txBody>
                  <a:tcPr marL="68580" marR="68580" marT="34290" marB="34290"/>
                </a:tc>
              </a:tr>
              <a:tr h="754380">
                <a:tc>
                  <a:txBody>
                    <a:bodyPr/>
                    <a:lstStyle/>
                    <a:p>
                      <a:r>
                        <a:rPr lang="zh-CN" sz="1500" b="1" dirty="0" smtClean="0"/>
                        <a:t>丰台</a:t>
                      </a:r>
                      <a:r>
                        <a:rPr lang="en-US" altLang="zh-CN" sz="1500" b="1" dirty="0" smtClean="0"/>
                        <a:t>C</a:t>
                      </a:r>
                      <a:r>
                        <a:rPr lang="zh-CN" altLang="en-US" sz="1500" b="1" dirty="0" smtClean="0"/>
                        <a:t>篇</a:t>
                      </a:r>
                      <a:endParaRPr lang="zh-CN" altLang="en-US" sz="1500" b="1" dirty="0" smtClean="0"/>
                    </a:p>
                  </a:txBody>
                  <a:tcPr marL="68580" marR="68580" marT="34290" marB="34290"/>
                </a:tc>
                <a:tc>
                  <a:txBody>
                    <a:bodyPr/>
                    <a:lstStyle/>
                    <a:p>
                      <a:r>
                        <a:rPr lang="zh-CN" altLang="en-US" sz="1500" b="1" dirty="0" smtClean="0"/>
                        <a:t>努力不一定成功</a:t>
                      </a:r>
                      <a:endParaRPr lang="zh-CN" altLang="en-US" sz="1500" b="1" dirty="0"/>
                    </a:p>
                  </a:txBody>
                  <a:tcPr marL="68580" marR="68580" marT="34290" marB="34290"/>
                </a:tc>
                <a:tc>
                  <a:txBody>
                    <a:bodyPr/>
                    <a:lstStyle/>
                    <a:p>
                      <a:r>
                        <a:rPr lang="en-US" altLang="zh-CN" sz="1500" dirty="0" smtClean="0"/>
                        <a:t>452</a:t>
                      </a:r>
                      <a:r>
                        <a:rPr lang="zh-CN" altLang="en-US" sz="1500" dirty="0" smtClean="0"/>
                        <a:t>词</a:t>
                      </a:r>
                      <a:endParaRPr lang="zh-CN" altLang="en-US" sz="1500" dirty="0"/>
                    </a:p>
                  </a:txBody>
                  <a:tcPr marL="68580" marR="68580" marT="34290" marB="34290"/>
                </a:tc>
                <a:tc>
                  <a:txBody>
                    <a:bodyPr/>
                    <a:lstStyle/>
                    <a:p>
                      <a:r>
                        <a:rPr lang="en-US" altLang="zh-CN" sz="1500" dirty="0" smtClean="0"/>
                        <a:t>38.</a:t>
                      </a:r>
                      <a:r>
                        <a:rPr lang="zh-CN" altLang="en-US" sz="1500" baseline="0" dirty="0" smtClean="0"/>
                        <a:t>细节题 </a:t>
                      </a:r>
                      <a:r>
                        <a:rPr lang="en-US" altLang="zh-CN" sz="1500" baseline="0" dirty="0" smtClean="0"/>
                        <a:t>40 </a:t>
                      </a:r>
                      <a:r>
                        <a:rPr lang="zh-CN" altLang="en-US" sz="1500" baseline="0" dirty="0" smtClean="0"/>
                        <a:t>推理</a:t>
                      </a:r>
                      <a:endParaRPr lang="en-US" altLang="zh-CN" sz="1500" baseline="0" dirty="0" smtClean="0"/>
                    </a:p>
                    <a:p>
                      <a:r>
                        <a:rPr lang="en-US" sz="1500" baseline="0" dirty="0" smtClean="0"/>
                        <a:t>39</a:t>
                      </a:r>
                      <a:r>
                        <a:rPr lang="en-US" altLang="zh-CN" sz="1500" baseline="0" dirty="0" smtClean="0"/>
                        <a:t>.</a:t>
                      </a:r>
                      <a:r>
                        <a:rPr lang="zh-CN" altLang="en-US" sz="1500" baseline="0" dirty="0" smtClean="0"/>
                        <a:t> </a:t>
                      </a:r>
                      <a:r>
                        <a:rPr lang="en-US" sz="1500" baseline="0" dirty="0" smtClean="0"/>
                        <a:t>41.</a:t>
                      </a:r>
                      <a:r>
                        <a:rPr lang="zh-CN" altLang="en-US" sz="1500" baseline="0" dirty="0" smtClean="0"/>
                        <a:t>主旨</a:t>
                      </a:r>
                      <a:endParaRPr lang="zh-CN" altLang="en-US" sz="1500" baseline="0" dirty="0" smtClean="0"/>
                    </a:p>
                  </a:txBody>
                  <a:tcPr marL="68580" marR="68580" marT="34290" marB="34290"/>
                </a:tc>
              </a:tr>
            </a:tbl>
          </a:graphicData>
        </a:graphic>
      </p:graphicFrame>
      <p:sp>
        <p:nvSpPr>
          <p:cNvPr id="4" name="文本框 3"/>
          <p:cNvSpPr txBox="1"/>
          <p:nvPr/>
        </p:nvSpPr>
        <p:spPr>
          <a:xfrm>
            <a:off x="1172369" y="375100"/>
            <a:ext cx="6752273" cy="414020"/>
          </a:xfrm>
          <a:prstGeom prst="rect">
            <a:avLst/>
          </a:prstGeom>
          <a:noFill/>
        </p:spPr>
        <p:txBody>
          <a:bodyPr wrap="square" rtlCol="0">
            <a:spAutoFit/>
          </a:bodyPr>
          <a:lstStyle/>
          <a:p>
            <a:r>
              <a:rPr lang="en-US" altLang="zh-CN" sz="2100" dirty="0">
                <a:sym typeface="+mn-ea"/>
              </a:rPr>
              <a:t>1.</a:t>
            </a:r>
            <a:r>
              <a:rPr lang="zh-CN" altLang="en-US" sz="2100" dirty="0">
                <a:sym typeface="+mn-ea"/>
              </a:rPr>
              <a:t>试题总体分析及能力考查点归类：</a:t>
            </a:r>
            <a:endParaRPr lang="en-US" altLang="zh-CN" sz="2100" dirty="0">
              <a:sym typeface="+mn-ea"/>
            </a:endParaRPr>
          </a:p>
        </p:txBody>
      </p:sp>
      <p:sp>
        <p:nvSpPr>
          <p:cNvPr id="6" name="矩形 5"/>
          <p:cNvSpPr/>
          <p:nvPr/>
        </p:nvSpPr>
        <p:spPr>
          <a:xfrm>
            <a:off x="8603615" y="0"/>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76200" y="-22860"/>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4"/>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13" name="内容占位符 12"/>
          <p:cNvPicPr>
            <a:picLocks noChangeAspect="1"/>
          </p:cNvPicPr>
          <p:nvPr/>
        </p:nvPicPr>
        <p:blipFill>
          <a:blip r:embed="rId2"/>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2" name="文本框 1"/>
          <p:cNvSpPr txBox="1"/>
          <p:nvPr/>
        </p:nvSpPr>
        <p:spPr>
          <a:xfrm>
            <a:off x="4059555" y="4580070"/>
            <a:ext cx="2042160" cy="368300"/>
          </a:xfrm>
          <a:prstGeom prst="rect">
            <a:avLst/>
          </a:prstGeom>
          <a:noFill/>
        </p:spPr>
        <p:txBody>
          <a:bodyPr wrap="square" rtlCol="0">
            <a:spAutoFit/>
            <a:scene3d>
              <a:camera prst="orthographicFront"/>
              <a:lightRig rig="threePt" dir="t"/>
            </a:scene3d>
          </a:bodyPr>
          <a:lstStyle/>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 name="文本框 2"/>
          <p:cNvSpPr txBox="1"/>
          <p:nvPr/>
        </p:nvSpPr>
        <p:spPr>
          <a:xfrm>
            <a:off x="1172210" y="326522"/>
            <a:ext cx="3192780" cy="414020"/>
          </a:xfrm>
          <a:prstGeom prst="rect">
            <a:avLst/>
          </a:prstGeom>
          <a:noFill/>
        </p:spPr>
        <p:txBody>
          <a:bodyPr wrap="square" rtlCol="0">
            <a:spAutoFit/>
          </a:bodyPr>
          <a:lstStyle/>
          <a:p>
            <a:r>
              <a:rPr lang="en-US" altLang="zh-CN" sz="2100">
                <a:latin typeface="微软雅黑" panose="020B0503020204020204" charset="-122"/>
                <a:ea typeface="微软雅黑" panose="020B0503020204020204" charset="-122"/>
                <a:cs typeface="微软雅黑" panose="020B0503020204020204" charset="-122"/>
              </a:rPr>
              <a:t>2.</a:t>
            </a:r>
            <a:r>
              <a:rPr lang="zh-CN" altLang="en-US" sz="2100">
                <a:latin typeface="微软雅黑" panose="020B0503020204020204" charset="-122"/>
                <a:ea typeface="微软雅黑" panose="020B0503020204020204" charset="-122"/>
                <a:cs typeface="微软雅黑" panose="020B0503020204020204" charset="-122"/>
              </a:rPr>
              <a:t>议论文</a:t>
            </a:r>
            <a:r>
              <a:rPr lang="zh-CN" altLang="en-US" sz="2100">
                <a:latin typeface="微软雅黑" panose="020B0503020204020204" charset="-122"/>
                <a:ea typeface="微软雅黑" panose="020B0503020204020204" charset="-122"/>
                <a:cs typeface="微软雅黑" panose="020B0503020204020204" charset="-122"/>
              </a:rPr>
              <a:t>阅读语篇特点：</a:t>
            </a:r>
            <a:endParaRPr lang="zh-CN" altLang="en-US" sz="2100">
              <a:latin typeface="微软雅黑" panose="020B0503020204020204" charset="-122"/>
              <a:ea typeface="微软雅黑" panose="020B0503020204020204" charset="-122"/>
              <a:cs typeface="微软雅黑" panose="020B0503020204020204" charset="-122"/>
            </a:endParaRPr>
          </a:p>
        </p:txBody>
      </p:sp>
      <p:graphicFrame>
        <p:nvGraphicFramePr>
          <p:cNvPr id="6" name="图示 5"/>
          <p:cNvGraphicFramePr/>
          <p:nvPr/>
        </p:nvGraphicFramePr>
        <p:xfrm>
          <a:off x="1075373" y="800074"/>
          <a:ext cx="7790021" cy="3584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矩形 6"/>
          <p:cNvSpPr/>
          <p:nvPr/>
        </p:nvSpPr>
        <p:spPr>
          <a:xfrm>
            <a:off x="0" y="-34925"/>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矩形 3"/>
          <p:cNvSpPr/>
          <p:nvPr/>
        </p:nvSpPr>
        <p:spPr>
          <a:xfrm>
            <a:off x="8603615" y="0"/>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议论文"/>
          <p:cNvPicPr>
            <a:picLocks noChangeAspect="1"/>
          </p:cNvPicPr>
          <p:nvPr>
            <p:custDataLst>
              <p:tags r:id="rId1"/>
            </p:custDataLst>
          </p:nvPr>
        </p:nvPicPr>
        <p:blipFill>
          <a:blip r:embed="rId2"/>
          <a:stretch>
            <a:fillRect/>
          </a:stretch>
        </p:blipFill>
        <p:spPr>
          <a:xfrm>
            <a:off x="490855" y="664845"/>
            <a:ext cx="8561070" cy="3813175"/>
          </a:xfrm>
          <a:prstGeom prst="rect">
            <a:avLst/>
          </a:prstGeom>
        </p:spPr>
      </p:pic>
      <p:pic>
        <p:nvPicPr>
          <p:cNvPr id="8" name="内容占位符 7"/>
          <p:cNvPicPr>
            <a:picLocks noGrp="1" noChangeAspect="1"/>
          </p:cNvPicPr>
          <p:nvPr>
            <p:ph idx="1"/>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1892"/>
            <a:ext cx="991553" cy="941070"/>
          </a:xfrm>
          <a:prstGeom prst="rect">
            <a:avLst/>
          </a:prstGeom>
        </p:spPr>
      </p:pic>
      <p:pic>
        <p:nvPicPr>
          <p:cNvPr id="9" name="内容占位符 12"/>
          <p:cNvPicPr>
            <a:picLocks noChangeAspect="1"/>
          </p:cNvPicPr>
          <p:nvPr/>
        </p:nvPicPr>
        <p:blipFill>
          <a:blip r:embed="rId4"/>
          <a:stretch>
            <a:fillRect/>
          </a:stretch>
        </p:blipFill>
        <p:spPr>
          <a:xfrm>
            <a:off x="6187916" y="4580070"/>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9555" y="458007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37" name="文本框 36"/>
          <p:cNvSpPr txBox="1"/>
          <p:nvPr/>
        </p:nvSpPr>
        <p:spPr>
          <a:xfrm>
            <a:off x="1172210" y="141102"/>
            <a:ext cx="3192780" cy="414020"/>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2.</a:t>
            </a:r>
            <a:r>
              <a:rPr lang="zh-CN" altLang="en-US" sz="2100">
                <a:latin typeface="微软雅黑" panose="020B0503020204020204" charset="-122"/>
                <a:ea typeface="微软雅黑" panose="020B0503020204020204" charset="-122"/>
                <a:cs typeface="微软雅黑" panose="020B0503020204020204" charset="-122"/>
              </a:rPr>
              <a:t>议论文</a:t>
            </a:r>
            <a:r>
              <a:rPr lang="zh-CN" altLang="en-US" sz="2100">
                <a:latin typeface="微软雅黑" panose="020B0503020204020204" charset="-122"/>
                <a:ea typeface="微软雅黑" panose="020B0503020204020204" charset="-122"/>
                <a:cs typeface="微软雅黑" panose="020B0503020204020204" charset="-122"/>
              </a:rPr>
              <a:t>阅读语篇特点：</a:t>
            </a:r>
            <a:endParaRPr lang="zh-CN" altLang="en-US" sz="2100">
              <a:latin typeface="微软雅黑" panose="020B0503020204020204" charset="-122"/>
              <a:ea typeface="微软雅黑" panose="020B0503020204020204" charset="-122"/>
              <a:cs typeface="微软雅黑" panose="020B0503020204020204" charset="-122"/>
            </a:endParaRPr>
          </a:p>
        </p:txBody>
      </p:sp>
      <p:pic>
        <p:nvPicPr>
          <p:cNvPr id="40" name="内容占位符 7"/>
          <p:cNvPicPr>
            <a:picLocks noGrp="1"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rot="20880000">
            <a:off x="93345" y="112527"/>
            <a:ext cx="991553" cy="941070"/>
          </a:xfrm>
          <a:prstGeom prst="rect">
            <a:avLst/>
          </a:prstGeom>
        </p:spPr>
      </p:pic>
      <p:pic>
        <p:nvPicPr>
          <p:cNvPr id="41" name="内容占位符 12"/>
          <p:cNvPicPr>
            <a:picLocks noChangeAspect="1"/>
          </p:cNvPicPr>
          <p:nvPr/>
        </p:nvPicPr>
        <p:blipFill>
          <a:blip r:embed="rId4"/>
          <a:stretch>
            <a:fillRect/>
          </a:stretch>
        </p:blipFill>
        <p:spPr>
          <a:xfrm>
            <a:off x="6187916" y="4580705"/>
            <a:ext cx="2677954" cy="333375"/>
          </a:xfrm>
          <a:prstGeom prst="rect">
            <a:avLst/>
          </a:prstGeom>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04340"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910590" y="657860"/>
            <a:ext cx="7955280" cy="3969385"/>
          </a:xfrm>
          <a:prstGeom prst="rect">
            <a:avLst/>
          </a:prstGeom>
          <a:noFill/>
          <a:ln w="9525">
            <a:noFill/>
          </a:ln>
        </p:spPr>
        <p:txBody>
          <a:bodyPr wrap="square">
            <a:spAutoFit/>
          </a:bodyPr>
          <a:p>
            <a:r>
              <a:rPr lang="en-US" sz="1200">
                <a:latin typeface="Times New Roman" panose="02020603050405020304" charset="0"/>
                <a:ea typeface="宋体" panose="02010600030101010101" pitchFamily="2" charset="-122"/>
              </a:rPr>
              <a:t>In the picture Landscape with Diogenes by the 17th century French artist Poussin, the ancient philosopher Diogenes is described casting away his last possession, a drinking bowl. He realizes he doesn’t need it after seeing a youth cupping a hand to drink from a river. The significance for us is that Diogenes’ spiritual descendants (后代) known as ‘new minimalists’ are now everywhere, if not as completely possession-free as he was.</a:t>
            </a:r>
            <a:endParaRPr lang="en-US" sz="1200">
              <a:latin typeface="Times New Roman" panose="02020603050405020304" charset="0"/>
              <a:ea typeface="宋体" panose="02010600030101010101" pitchFamily="2" charset="-122"/>
            </a:endParaRPr>
          </a:p>
          <a:p>
            <a:r>
              <a:rPr lang="en-US" sz="1200">
                <a:latin typeface="Times New Roman" panose="02020603050405020304" charset="0"/>
                <a:ea typeface="宋体" panose="02010600030101010101" pitchFamily="2" charset="-122"/>
              </a:rPr>
              <a:t>There are hundreds of websites praising the virtues of tidy living. Everyone is trying to cut down on things these days. People are trying to reduce their carbon footprints, their waistlines, and their monthly outgoings. What’s more, there’s a general fear that people are becoming choked by their possessions, and this is fueled by the knowledge that the leading hobby these days seems to be shopping. It’s true, sales of e-readers and e-books go beyond those of paperbacks. As a result, the need for bookshelves is cut out.</a:t>
            </a:r>
            <a:endParaRPr lang="en-US" sz="1200">
              <a:latin typeface="Times New Roman" panose="02020603050405020304" charset="0"/>
              <a:ea typeface="宋体" panose="02010600030101010101" pitchFamily="2" charset="-122"/>
            </a:endParaRPr>
          </a:p>
          <a:p>
            <a:r>
              <a:rPr lang="en-US" sz="1200">
                <a:latin typeface="Times New Roman" panose="02020603050405020304" charset="0"/>
                <a:ea typeface="宋体" panose="02010600030101010101" pitchFamily="2" charset="-122"/>
              </a:rPr>
              <a:t>However, today’s new minimalists don’t urge us to burn our books and destroy our CDs, but just make sure we have them as digital files. So, for example, I have digitised versions of some of my old vinyl LP (黑胶) records and haven’t, as yet, stimulated myself to take the LPs to the nearest charity shop—and I admit I shall probably go on keeping them. Technology has gone beyond our dreams and there is always the doubt that our hard drives will crash and all will be lost. Far more important, however, is the fact that our memories are so inseparably tied to our possessions that we can’t get rid of stuff. We are not exactly suffering withdrawal symptoms (症状) as we try to break our addiction to objects. We are just acquiring new stuff, which means we can bin or recycle our old stuff.</a:t>
            </a:r>
            <a:endParaRPr lang="en-US" sz="1200">
              <a:latin typeface="Times New Roman" panose="02020603050405020304" charset="0"/>
              <a:ea typeface="宋体" panose="02010600030101010101" pitchFamily="2" charset="-122"/>
            </a:endParaRPr>
          </a:p>
          <a:p>
            <a:r>
              <a:rPr lang="en-US" sz="1200">
                <a:latin typeface="Times New Roman" panose="02020603050405020304" charset="0"/>
                <a:ea typeface="宋体" panose="02010600030101010101" pitchFamily="2" charset="-122"/>
              </a:rPr>
              <a:t>I’m happy to have found another website which seems to solve a whole lot of problems at once—a thriving online advice service offering storage solutions. The interior (室内的) designer responsible for this does not suggest getting rid of stuff, but rather recommends buying more stuff such as elegant flexible baskets or colourful lidded containers to hide the first lot of stuff from view. I love this philosophy—convince yourself you’ve got your desire for possessions under control, without having to lose a thing. After all, we aren’t merciless enough to follow Diogenes and cast away all our possessions.</a:t>
            </a:r>
            <a:endParaRPr lang="en-US" sz="1200">
              <a:latin typeface="Times New Roman" panose="02020603050405020304" charset="0"/>
              <a:ea typeface="宋体" panose="02010600030101010101" pitchFamily="2" charset="-122"/>
            </a:endParaRPr>
          </a:p>
        </p:txBody>
      </p:sp>
      <p:sp>
        <p:nvSpPr>
          <p:cNvPr id="5" name="矩形 4"/>
          <p:cNvSpPr/>
          <p:nvPr/>
        </p:nvSpPr>
        <p:spPr>
          <a:xfrm>
            <a:off x="2674620" y="798830"/>
            <a:ext cx="4079875" cy="509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通过举例引入论点</a:t>
            </a:r>
            <a:r>
              <a:rPr lang="en-US" altLang="zh-CN"/>
              <a:t>---</a:t>
            </a:r>
            <a:endParaRPr lang="en-US" altLang="zh-CN"/>
          </a:p>
          <a:p>
            <a:pPr algn="ctr"/>
            <a:r>
              <a:rPr lang="zh-CN" altLang="en-US"/>
              <a:t>新</a:t>
            </a:r>
            <a:r>
              <a:rPr lang="zh-CN" altLang="en-US"/>
              <a:t>极简主义已成为一种趋势</a:t>
            </a:r>
            <a:endParaRPr lang="zh-CN" altLang="en-US"/>
          </a:p>
        </p:txBody>
      </p:sp>
      <p:sp>
        <p:nvSpPr>
          <p:cNvPr id="7" name="矩形 6"/>
          <p:cNvSpPr/>
          <p:nvPr/>
        </p:nvSpPr>
        <p:spPr>
          <a:xfrm>
            <a:off x="2672080" y="1757045"/>
            <a:ext cx="4143375" cy="363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新</a:t>
            </a:r>
            <a:r>
              <a:t>极简主义者的现状——想要简</a:t>
            </a:r>
          </a:p>
        </p:txBody>
      </p:sp>
      <p:sp>
        <p:nvSpPr>
          <p:cNvPr id="8" name="矩形 7"/>
          <p:cNvSpPr/>
          <p:nvPr/>
        </p:nvSpPr>
        <p:spPr>
          <a:xfrm>
            <a:off x="2674620" y="2678430"/>
            <a:ext cx="4203700" cy="363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新</a:t>
            </a:r>
            <a:r>
              <a:t>极简主义</a:t>
            </a:r>
            <a:r>
              <a:rPr lang="zh-CN"/>
              <a:t>的</a:t>
            </a:r>
            <a:r>
              <a:rPr lang="en-US" altLang="zh-CN"/>
              <a:t>“</a:t>
            </a:r>
            <a:r>
              <a:rPr lang="zh-CN" altLang="en-US"/>
              <a:t>极简失败</a:t>
            </a:r>
            <a:r>
              <a:rPr lang="en-US" altLang="zh-CN"/>
              <a:t>”</a:t>
            </a:r>
            <a:endParaRPr lang="en-US" altLang="zh-CN"/>
          </a:p>
        </p:txBody>
      </p:sp>
      <p:sp>
        <p:nvSpPr>
          <p:cNvPr id="9" name="矩形 8"/>
          <p:cNvSpPr/>
          <p:nvPr/>
        </p:nvSpPr>
        <p:spPr>
          <a:xfrm>
            <a:off x="2674620" y="3727450"/>
            <a:ext cx="4204335" cy="3638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t>针对新极简主义提供解决方法</a:t>
            </a:r>
            <a:endParaRPr lang="zh-CN"/>
          </a:p>
        </p:txBody>
      </p:sp>
      <p:sp>
        <p:nvSpPr>
          <p:cNvPr id="12" name="文本框 11"/>
          <p:cNvSpPr txBox="1"/>
          <p:nvPr/>
        </p:nvSpPr>
        <p:spPr>
          <a:xfrm>
            <a:off x="4059555" y="458007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0"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92842"/>
            <a:ext cx="991553" cy="941070"/>
          </a:xfrm>
          <a:prstGeom prst="rect">
            <a:avLst/>
          </a:prstGeom>
        </p:spPr>
      </p:pic>
      <p:pic>
        <p:nvPicPr>
          <p:cNvPr id="41" name="内容占位符 12"/>
          <p:cNvPicPr>
            <a:picLocks noChangeAspect="1"/>
          </p:cNvPicPr>
          <p:nvPr/>
        </p:nvPicPr>
        <p:blipFill>
          <a:blip r:embed="rId2"/>
          <a:stretch>
            <a:fillRect/>
          </a:stretch>
        </p:blipFill>
        <p:spPr>
          <a:xfrm>
            <a:off x="6187916" y="4580705"/>
            <a:ext cx="2677954" cy="333375"/>
          </a:xfrm>
          <a:prstGeom prst="rect">
            <a:avLst/>
          </a:prstGeom>
          <a:effectLst>
            <a:outerShdw blurRad="50800" dist="38100" dir="2700000" algn="tl" rotWithShape="0">
              <a:prstClr val="black">
                <a:alpha val="40000"/>
              </a:prstClr>
            </a:outerShdw>
          </a:effectLst>
        </p:spPr>
      </p:pic>
      <p:sp>
        <p:nvSpPr>
          <p:cNvPr id="37" name="文本框 36"/>
          <p:cNvSpPr txBox="1"/>
          <p:nvPr/>
        </p:nvSpPr>
        <p:spPr>
          <a:xfrm>
            <a:off x="4059555" y="457372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3"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492"/>
            <a:ext cx="991553" cy="941070"/>
          </a:xfrm>
          <a:prstGeom prst="rect">
            <a:avLst/>
          </a:prstGeom>
        </p:spPr>
      </p:pic>
      <p:pic>
        <p:nvPicPr>
          <p:cNvPr id="44" name="内容占位符 12"/>
          <p:cNvPicPr>
            <a:picLocks noChangeAspect="1"/>
          </p:cNvPicPr>
          <p:nvPr/>
        </p:nvPicPr>
        <p:blipFill>
          <a:blip r:embed="rId2"/>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46" name="文本框 45"/>
          <p:cNvSpPr txBox="1"/>
          <p:nvPr/>
        </p:nvSpPr>
        <p:spPr>
          <a:xfrm>
            <a:off x="4059555" y="458007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92842"/>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80705"/>
            <a:ext cx="2677954" cy="333375"/>
          </a:xfrm>
          <a:prstGeom prst="rect">
            <a:avLst/>
          </a:prstGeom>
          <a:effectLst>
            <a:outerShdw blurRad="50800" dist="38100" dir="2700000" algn="tl" rotWithShape="0">
              <a:prstClr val="black">
                <a:alpha val="40000"/>
              </a:prstClr>
            </a:outerShdw>
          </a:effectLst>
        </p:spPr>
      </p:pic>
      <p:sp>
        <p:nvSpPr>
          <p:cNvPr id="49" name="文本框 48"/>
          <p:cNvSpPr txBox="1"/>
          <p:nvPr/>
        </p:nvSpPr>
        <p:spPr>
          <a:xfrm>
            <a:off x="1096645" y="243840"/>
            <a:ext cx="6201410" cy="414020"/>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2.</a:t>
            </a:r>
            <a:r>
              <a:rPr lang="zh-CN" altLang="en-US" sz="2100">
                <a:latin typeface="微软雅黑" panose="020B0503020204020204" charset="-122"/>
                <a:ea typeface="微软雅黑" panose="020B0503020204020204" charset="-122"/>
                <a:cs typeface="微软雅黑" panose="020B0503020204020204" charset="-122"/>
              </a:rPr>
              <a:t>议论文阅读语篇特点：以朝阳</a:t>
            </a:r>
            <a:r>
              <a:rPr lang="en-US" altLang="zh-CN" sz="2100">
                <a:latin typeface="微软雅黑" panose="020B0503020204020204" charset="-122"/>
                <a:ea typeface="微软雅黑" panose="020B0503020204020204" charset="-122"/>
                <a:cs typeface="微软雅黑" panose="020B0503020204020204" charset="-122"/>
              </a:rPr>
              <a:t>D</a:t>
            </a:r>
            <a:r>
              <a:rPr lang="zh-CN" altLang="en-US" sz="2100">
                <a:latin typeface="微软雅黑" panose="020B0503020204020204" charset="-122"/>
                <a:ea typeface="微软雅黑" panose="020B0503020204020204" charset="-122"/>
                <a:cs typeface="微软雅黑" panose="020B0503020204020204" charset="-122"/>
              </a:rPr>
              <a:t>篇为例</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05790" y="1449070"/>
            <a:ext cx="6767830" cy="2245360"/>
          </a:xfrm>
          <a:prstGeom prst="rect">
            <a:avLst/>
          </a:prstGeom>
          <a:noFill/>
          <a:ln w="9525">
            <a:noFill/>
          </a:ln>
        </p:spPr>
        <p:txBody>
          <a:bodyPr wrap="square">
            <a:spAutoFit/>
          </a:bodyPr>
          <a:p>
            <a:r>
              <a:rPr lang="en-US" sz="2000">
                <a:latin typeface="Times New Roman" panose="02020603050405020304" charset="0"/>
                <a:ea typeface="宋体" panose="02010600030101010101" pitchFamily="2" charset="-122"/>
                <a:cs typeface="Times New Roman" panose="02020603050405020304" charset="0"/>
              </a:rPr>
              <a:t>42. Why does the author mention a picture by</a:t>
            </a:r>
            <a:r>
              <a:rPr lang="en-US" sz="2000">
                <a:latin typeface="Times New Roman" panose="02020603050405020304" charset="0"/>
                <a:ea typeface="宋体" panose="02010600030101010101" pitchFamily="2" charset="-122"/>
              </a:rPr>
              <a:t> </a:t>
            </a:r>
            <a:r>
              <a:rPr lang="en-US" sz="2000">
                <a:latin typeface="Times New Roman" panose="02020603050405020304" charset="0"/>
                <a:ea typeface="宋体" panose="02010600030101010101" pitchFamily="2" charset="-122"/>
                <a:cs typeface="Times New Roman" panose="02020603050405020304" charset="0"/>
              </a:rPr>
              <a:t>the artist </a:t>
            </a:r>
            <a:r>
              <a:rPr lang="en-US" sz="2000">
                <a:latin typeface="Times New Roman" panose="02020603050405020304" charset="0"/>
                <a:ea typeface="宋体" panose="02010600030101010101" pitchFamily="2" charset="-122"/>
              </a:rPr>
              <a:t>Poussin</a:t>
            </a:r>
            <a:r>
              <a:rPr lang="en-US" sz="2000">
                <a:latin typeface="Times New Roman" panose="02020603050405020304" charset="0"/>
                <a:ea typeface="宋体" panose="02010600030101010101" pitchFamily="2" charset="-122"/>
                <a:cs typeface="Times New Roman" panose="02020603050405020304" charset="0"/>
              </a:rPr>
              <a:t>? 43.</a:t>
            </a:r>
            <a:r>
              <a:rPr lang="en-US" sz="2000">
                <a:latin typeface="Times New Roman" panose="02020603050405020304" charset="0"/>
                <a:ea typeface="宋体" panose="02010600030101010101" pitchFamily="2" charset="-122"/>
              </a:rPr>
              <a:t> </a:t>
            </a:r>
            <a:r>
              <a:rPr lang="en-US" sz="2000">
                <a:latin typeface="Times New Roman" panose="02020603050405020304" charset="0"/>
                <a:ea typeface="宋体" panose="02010600030101010101" pitchFamily="2" charset="-122"/>
                <a:cs typeface="Times New Roman" panose="02020603050405020304" charset="0"/>
              </a:rPr>
              <a:t>The author believes m</a:t>
            </a:r>
            <a:r>
              <a:rPr lang="en-US" sz="2000">
                <a:latin typeface="Times New Roman" panose="02020603050405020304" charset="0"/>
                <a:ea typeface="宋体" panose="02010600030101010101" pitchFamily="2" charset="-122"/>
              </a:rPr>
              <a:t>inimalism </a:t>
            </a:r>
            <a:r>
              <a:rPr lang="en-US" sz="2000">
                <a:latin typeface="Times New Roman" panose="02020603050405020304" charset="0"/>
                <a:ea typeface="宋体" panose="02010600030101010101" pitchFamily="2" charset="-122"/>
                <a:cs typeface="Times New Roman" panose="02020603050405020304" charset="0"/>
              </a:rPr>
              <a:t>may</a:t>
            </a:r>
            <a:r>
              <a:rPr lang="en-US" sz="2000">
                <a:latin typeface="Times New Roman" panose="02020603050405020304" charset="0"/>
                <a:ea typeface="宋体" panose="02010600030101010101" pitchFamily="2" charset="-122"/>
              </a:rPr>
              <a:t> not succeed mainly</a:t>
            </a:r>
            <a:r>
              <a:rPr lang="en-US" sz="2000">
                <a:latin typeface="Times New Roman" panose="02020603050405020304" charset="0"/>
                <a:ea typeface="宋体" panose="02010600030101010101" pitchFamily="2" charset="-122"/>
                <a:cs typeface="Times New Roman" panose="02020603050405020304" charset="0"/>
              </a:rPr>
              <a:t> </a:t>
            </a:r>
            <a:r>
              <a:rPr lang="en-US" sz="2000">
                <a:latin typeface="Times New Roman" panose="02020603050405020304" charset="0"/>
                <a:ea typeface="宋体" panose="02010600030101010101" pitchFamily="2" charset="-122"/>
              </a:rPr>
              <a:t>because of people’s</a:t>
            </a:r>
            <a:r>
              <a:rPr lang="en-US" sz="2000">
                <a:latin typeface="Times New Roman" panose="02020603050405020304" charset="0"/>
                <a:ea typeface="宋体" panose="02010600030101010101" pitchFamily="2" charset="-122"/>
                <a:cs typeface="Times New Roman" panose="02020603050405020304" charset="0"/>
              </a:rPr>
              <a:t> 44. </a:t>
            </a:r>
            <a:r>
              <a:rPr lang="en-US" sz="2000">
                <a:latin typeface="Times New Roman" panose="02020603050405020304" charset="0"/>
                <a:ea typeface="宋体" panose="02010600030101010101" pitchFamily="2" charset="-122"/>
              </a:rPr>
              <a:t>According to the </a:t>
            </a:r>
            <a:r>
              <a:rPr lang="en-US" sz="2000">
                <a:latin typeface="Times New Roman" panose="02020603050405020304" charset="0"/>
                <a:ea typeface="宋体" panose="02010600030101010101" pitchFamily="2" charset="-122"/>
                <a:cs typeface="Times New Roman" panose="02020603050405020304" charset="0"/>
              </a:rPr>
              <a:t>author</a:t>
            </a:r>
            <a:r>
              <a:rPr lang="en-US" sz="2000">
                <a:latin typeface="Times New Roman" panose="02020603050405020304" charset="0"/>
                <a:ea typeface="宋体" panose="02010600030101010101" pitchFamily="2" charset="-122"/>
              </a:rPr>
              <a:t>, people invest in smart new storage in order to</a:t>
            </a:r>
            <a:r>
              <a:rPr lang="en-US" sz="2000">
                <a:latin typeface="Times New Roman" panose="02020603050405020304" charset="0"/>
                <a:ea typeface="宋体" panose="02010600030101010101" pitchFamily="2" charset="-122"/>
                <a:cs typeface="Times New Roman" panose="02020603050405020304" charset="0"/>
              </a:rPr>
              <a:t>.</a:t>
            </a:r>
            <a:endParaRPr lang="en-US" sz="2000">
              <a:latin typeface="Times New Roman" panose="02020603050405020304" charset="0"/>
              <a:ea typeface="宋体" panose="02010600030101010101" pitchFamily="2" charset="-122"/>
            </a:endParaRPr>
          </a:p>
          <a:p>
            <a:r>
              <a:rPr lang="en-US" sz="2000">
                <a:latin typeface="Times New Roman" panose="02020603050405020304" charset="0"/>
                <a:ea typeface="宋体" panose="02010600030101010101" pitchFamily="2" charset="-122"/>
                <a:cs typeface="Times New Roman" panose="02020603050405020304" charset="0"/>
              </a:rPr>
              <a:t>45. Which of the following would be the best title for the passage?</a:t>
            </a:r>
            <a:endParaRPr lang="zh-CN" altLang="en-US" sz="2000"/>
          </a:p>
        </p:txBody>
      </p:sp>
      <p:sp>
        <p:nvSpPr>
          <p:cNvPr id="7" name="矩形 6"/>
          <p:cNvSpPr/>
          <p:nvPr/>
        </p:nvSpPr>
        <p:spPr>
          <a:xfrm>
            <a:off x="7700010" y="1327150"/>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论点</a:t>
            </a:r>
            <a:endParaRPr lang="zh-CN" altLang="en-US"/>
          </a:p>
        </p:txBody>
      </p:sp>
      <p:sp>
        <p:nvSpPr>
          <p:cNvPr id="9" name="矩形 8"/>
          <p:cNvSpPr/>
          <p:nvPr/>
        </p:nvSpPr>
        <p:spPr>
          <a:xfrm>
            <a:off x="7700010" y="1983105"/>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论据</a:t>
            </a:r>
            <a:endParaRPr lang="zh-CN" altLang="en-US"/>
          </a:p>
        </p:txBody>
      </p:sp>
      <p:sp>
        <p:nvSpPr>
          <p:cNvPr id="12" name="矩形 11"/>
          <p:cNvSpPr/>
          <p:nvPr/>
        </p:nvSpPr>
        <p:spPr>
          <a:xfrm>
            <a:off x="7700010" y="2722245"/>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论据</a:t>
            </a:r>
            <a:endParaRPr lang="zh-CN" altLang="en-US"/>
          </a:p>
        </p:txBody>
      </p:sp>
      <p:sp>
        <p:nvSpPr>
          <p:cNvPr id="37" name="矩形 36"/>
          <p:cNvSpPr/>
          <p:nvPr/>
        </p:nvSpPr>
        <p:spPr>
          <a:xfrm>
            <a:off x="7700010" y="3412490"/>
            <a:ext cx="955040" cy="38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论点</a:t>
            </a:r>
            <a:endParaRPr lang="zh-CN" altLang="en-US"/>
          </a:p>
        </p:txBody>
      </p:sp>
      <p:sp>
        <p:nvSpPr>
          <p:cNvPr id="46" name="文本框 45"/>
          <p:cNvSpPr txBox="1"/>
          <p:nvPr/>
        </p:nvSpPr>
        <p:spPr>
          <a:xfrm>
            <a:off x="4059555" y="4573720"/>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47" name="内容占位符 7"/>
          <p:cNvPicPr>
            <a:picLocks noGrp="1"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93345" y="86492"/>
            <a:ext cx="991553" cy="941070"/>
          </a:xfrm>
          <a:prstGeom prst="rect">
            <a:avLst/>
          </a:prstGeom>
        </p:spPr>
      </p:pic>
      <p:pic>
        <p:nvPicPr>
          <p:cNvPr id="48" name="内容占位符 12"/>
          <p:cNvPicPr>
            <a:picLocks noChangeAspect="1"/>
          </p:cNvPicPr>
          <p:nvPr/>
        </p:nvPicPr>
        <p:blipFill>
          <a:blip r:embed="rId2"/>
          <a:stretch>
            <a:fillRect/>
          </a:stretch>
        </p:blipFill>
        <p:spPr>
          <a:xfrm>
            <a:off x="6187916" y="4574355"/>
            <a:ext cx="2677954" cy="333375"/>
          </a:xfrm>
          <a:prstGeom prst="rect">
            <a:avLst/>
          </a:prstGeom>
          <a:effectLst>
            <a:outerShdw blurRad="50800" dist="38100" dir="2700000" algn="tl" rotWithShape="0">
              <a:prstClr val="black">
                <a:alpha val="40000"/>
              </a:prstClr>
            </a:outerShdw>
          </a:effectLst>
        </p:spPr>
      </p:pic>
      <p:sp>
        <p:nvSpPr>
          <p:cNvPr id="49" name="文本框 48"/>
          <p:cNvSpPr txBox="1"/>
          <p:nvPr/>
        </p:nvSpPr>
        <p:spPr>
          <a:xfrm>
            <a:off x="1172210" y="452755"/>
            <a:ext cx="6201410" cy="414020"/>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2.</a:t>
            </a:r>
            <a:r>
              <a:rPr lang="zh-CN" altLang="en-US" sz="2100">
                <a:latin typeface="微软雅黑" panose="020B0503020204020204" charset="-122"/>
                <a:ea typeface="微软雅黑" panose="020B0503020204020204" charset="-122"/>
                <a:cs typeface="微软雅黑" panose="020B0503020204020204" charset="-122"/>
              </a:rPr>
              <a:t>议论文阅读文体特征：以朝阳</a:t>
            </a:r>
            <a:r>
              <a:rPr lang="en-US" altLang="zh-CN" sz="2100">
                <a:latin typeface="微软雅黑" panose="020B0503020204020204" charset="-122"/>
                <a:ea typeface="微软雅黑" panose="020B0503020204020204" charset="-122"/>
                <a:cs typeface="微软雅黑" panose="020B0503020204020204" charset="-122"/>
              </a:rPr>
              <a:t>D</a:t>
            </a:r>
            <a:r>
              <a:rPr lang="zh-CN" altLang="en-US" sz="2100">
                <a:latin typeface="微软雅黑" panose="020B0503020204020204" charset="-122"/>
                <a:ea typeface="微软雅黑" panose="020B0503020204020204" charset="-122"/>
                <a:cs typeface="微软雅黑" panose="020B0503020204020204" charset="-122"/>
              </a:rPr>
              <a:t>篇为例</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258060" y="589915"/>
            <a:ext cx="4404995" cy="485775"/>
          </a:xfrm>
          <a:solidFill>
            <a:srgbClr val="00B0F0"/>
          </a:solidFill>
        </p:spPr>
        <p:txBody>
          <a:bodyPr>
            <a:normAutofit fontScale="90000"/>
          </a:bodyPr>
          <a:lstStyle/>
          <a:p>
            <a:pPr algn="ctr"/>
            <a:r>
              <a:rPr sz="2800" dirty="0"/>
              <a:t>议论文阅读技巧精讲</a:t>
            </a:r>
            <a:endParaRPr sz="2800" dirty="0"/>
          </a:p>
        </p:txBody>
      </p:sp>
      <p:sp>
        <p:nvSpPr>
          <p:cNvPr id="3" name="内容占位符 2"/>
          <p:cNvSpPr>
            <a:spLocks noGrp="1"/>
          </p:cNvSpPr>
          <p:nvPr>
            <p:ph idx="1"/>
          </p:nvPr>
        </p:nvSpPr>
        <p:spPr>
          <a:xfrm>
            <a:off x="832485" y="1661795"/>
            <a:ext cx="7479030" cy="2146935"/>
          </a:xfrm>
          <a:ln w="19050">
            <a:solidFill>
              <a:schemeClr val="accent1"/>
            </a:solidFill>
          </a:ln>
        </p:spPr>
        <p:txBody>
          <a:bodyPr>
            <a:noAutofit/>
          </a:bodyPr>
          <a:lstStyle/>
          <a:p>
            <a:pPr>
              <a:lnSpc>
                <a:spcPts val="2500"/>
              </a:lnSpc>
            </a:pPr>
            <a:r>
              <a:rPr lang="zh-CN" altLang="en-US" sz="1600" dirty="0">
                <a:solidFill>
                  <a:srgbClr val="FF0000"/>
                </a:solidFill>
              </a:rPr>
              <a:t>主旨大意</a:t>
            </a:r>
            <a:r>
              <a:rPr lang="zh-CN" altLang="en-US" sz="1600" dirty="0"/>
              <a:t>：解题技巧；设问方式，例题讲解。</a:t>
            </a:r>
            <a:endParaRPr lang="zh-CN" altLang="en-US" sz="1600" dirty="0" smtClean="0"/>
          </a:p>
          <a:p>
            <a:pPr>
              <a:lnSpc>
                <a:spcPts val="2500"/>
              </a:lnSpc>
            </a:pPr>
            <a:r>
              <a:rPr lang="zh-CN" altLang="en-US" sz="1600" dirty="0" smtClean="0">
                <a:solidFill>
                  <a:srgbClr val="FF0000"/>
                </a:solidFill>
              </a:rPr>
              <a:t>推测词义</a:t>
            </a:r>
            <a:r>
              <a:rPr lang="zh-CN" altLang="en-US" sz="1600" dirty="0"/>
              <a:t>：</a:t>
            </a:r>
            <a:r>
              <a:rPr sz="1600">
                <a:sym typeface="+mn-ea"/>
              </a:rPr>
              <a:t>解题技巧；设问方式，例题讲解。</a:t>
            </a:r>
            <a:endParaRPr lang="en-US" altLang="zh-CN" sz="1600" dirty="0" smtClean="0"/>
          </a:p>
          <a:p>
            <a:pPr>
              <a:lnSpc>
                <a:spcPts val="2500"/>
              </a:lnSpc>
            </a:pPr>
            <a:r>
              <a:rPr lang="zh-CN" altLang="en-US" sz="1600" dirty="0" smtClean="0">
                <a:solidFill>
                  <a:srgbClr val="FF0000"/>
                </a:solidFill>
              </a:rPr>
              <a:t>细节理解</a:t>
            </a:r>
            <a:r>
              <a:rPr lang="zh-CN" altLang="en-US" sz="1600" dirty="0"/>
              <a:t>：</a:t>
            </a:r>
            <a:r>
              <a:rPr sz="1600">
                <a:sym typeface="+mn-ea"/>
              </a:rPr>
              <a:t>解题技巧；设问方式，例题讲解。</a:t>
            </a:r>
            <a:endParaRPr lang="en-US" altLang="zh-CN" sz="1600" dirty="0" smtClean="0"/>
          </a:p>
          <a:p>
            <a:pPr>
              <a:lnSpc>
                <a:spcPts val="2500"/>
              </a:lnSpc>
            </a:pPr>
            <a:r>
              <a:rPr lang="zh-CN" altLang="en-US" sz="1600" dirty="0" smtClean="0">
                <a:solidFill>
                  <a:srgbClr val="FF0000"/>
                </a:solidFill>
              </a:rPr>
              <a:t>推理判断</a:t>
            </a:r>
            <a:r>
              <a:rPr lang="zh-CN" altLang="en-US" sz="1600" dirty="0" smtClean="0"/>
              <a:t>：</a:t>
            </a:r>
            <a:r>
              <a:rPr sz="1600">
                <a:sym typeface="+mn-ea"/>
              </a:rPr>
              <a:t>解题技巧；设问方式，例题讲解。</a:t>
            </a:r>
            <a:endParaRPr lang="zh-CN" altLang="en-US" sz="1900" dirty="0"/>
          </a:p>
          <a:p>
            <a:endParaRPr lang="zh-CN" altLang="en-US" sz="1900" dirty="0"/>
          </a:p>
          <a:p>
            <a:endParaRPr lang="zh-CN" altLang="en-US" sz="1900" dirty="0"/>
          </a:p>
          <a:p>
            <a:endParaRPr lang="zh-CN" altLang="en-US" sz="900" dirty="0"/>
          </a:p>
        </p:txBody>
      </p:sp>
      <p:pic>
        <p:nvPicPr>
          <p:cNvPr id="4" name="内容占位符 7"/>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880000">
            <a:off x="182880" y="156342"/>
            <a:ext cx="991553" cy="941070"/>
          </a:xfrm>
          <a:prstGeom prst="rect">
            <a:avLst/>
          </a:prstGeom>
        </p:spPr>
      </p:pic>
      <p:pic>
        <p:nvPicPr>
          <p:cNvPr id="13" name="内容占位符 12"/>
          <p:cNvPicPr>
            <a:picLocks noChangeAspect="1"/>
          </p:cNvPicPr>
          <p:nvPr/>
        </p:nvPicPr>
        <p:blipFill>
          <a:blip r:embed="rId2"/>
          <a:stretch>
            <a:fillRect/>
          </a:stretch>
        </p:blipFill>
        <p:spPr>
          <a:xfrm>
            <a:off x="6215221" y="4673415"/>
            <a:ext cx="2677954" cy="333375"/>
          </a:xfrm>
          <a:prstGeom prst="rect">
            <a:avLst/>
          </a:prstGeom>
          <a:effectLst>
            <a:outerShdw blurRad="50800" dist="38100" dir="2700000" algn="tl" rotWithShape="0">
              <a:prstClr val="black">
                <a:alpha val="40000"/>
              </a:prstClr>
            </a:outerShdw>
          </a:effectLst>
        </p:spPr>
      </p:pic>
      <p:sp>
        <p:nvSpPr>
          <p:cNvPr id="5" name="文本框 4"/>
          <p:cNvSpPr txBox="1"/>
          <p:nvPr/>
        </p:nvSpPr>
        <p:spPr>
          <a:xfrm>
            <a:off x="4032250" y="467341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sp>
        <p:nvSpPr>
          <p:cNvPr id="6" name="矩形 5"/>
          <p:cNvSpPr/>
          <p:nvPr/>
        </p:nvSpPr>
        <p:spPr>
          <a:xfrm>
            <a:off x="8603615" y="0"/>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0" y="-41275"/>
            <a:ext cx="481330" cy="398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1"/>
          <p:cNvSpPr txBox="1"/>
          <p:nvPr/>
        </p:nvSpPr>
        <p:spPr>
          <a:xfrm>
            <a:off x="1711325" y="1254760"/>
            <a:ext cx="6490970" cy="460375"/>
          </a:xfrm>
          <a:prstGeom prst="rect">
            <a:avLst/>
          </a:prstGeom>
          <a:noFill/>
        </p:spPr>
        <p:txBody>
          <a:bodyPr wrap="square" rtlCol="0">
            <a:spAutoFit/>
          </a:bodyPr>
          <a:lstStyle/>
          <a:p>
            <a:pPr marL="342900" indent="-342900" algn="l">
              <a:lnSpc>
                <a:spcPct val="120000"/>
              </a:lnSpc>
              <a:buFont typeface="Arial" panose="020B0604020202020204" pitchFamily="34" charset="0"/>
              <a:buChar char="•"/>
            </a:pPr>
            <a:endParaRPr sz="2000" dirty="0">
              <a:cs typeface="+mn-ea"/>
              <a:sym typeface="+mn-lt"/>
            </a:endParaRPr>
          </a:p>
        </p:txBody>
      </p:sp>
      <p:sp>
        <p:nvSpPr>
          <p:cNvPr id="100" name="文本框 99"/>
          <p:cNvSpPr txBox="1"/>
          <p:nvPr/>
        </p:nvSpPr>
        <p:spPr>
          <a:xfrm>
            <a:off x="567055" y="1713865"/>
            <a:ext cx="7842885" cy="2245360"/>
          </a:xfrm>
          <a:prstGeom prst="rect">
            <a:avLst/>
          </a:prstGeom>
          <a:noFill/>
          <a:ln w="9525">
            <a:noFill/>
          </a:ln>
        </p:spPr>
        <p:txBody>
          <a:bodyPr wrap="square">
            <a:spAutoFit/>
          </a:bodyPr>
          <a:p>
            <a:pPr marL="342900" indent="-342900">
              <a:buFont typeface="Wingdings" panose="05000000000000000000" charset="0"/>
              <a:buChar char="l"/>
            </a:pPr>
            <a:r>
              <a:rPr lang="zh-CN" altLang="en-US" sz="2000" b="1">
                <a:solidFill>
                  <a:schemeClr val="tx1"/>
                </a:solidFill>
                <a:latin typeface="Times New Roman" panose="02020603050405020304" charset="0"/>
                <a:ea typeface="宋体" panose="02010600030101010101" pitchFamily="2" charset="-122"/>
              </a:rPr>
              <a:t>干扰项可能是文中某个具体事实或细节；可能是从文中某些(不完全的)事实或细节片面推出的错误结论；可能是非文章事实的主观臆断。</a:t>
            </a:r>
            <a:endParaRPr lang="zh-CN" altLang="en-US" sz="2000" b="1">
              <a:solidFill>
                <a:schemeClr val="tx1"/>
              </a:solidFill>
              <a:latin typeface="Times New Roman" panose="02020603050405020304" charset="0"/>
              <a:ea typeface="宋体" panose="02010600030101010101" pitchFamily="2" charset="-122"/>
            </a:endParaRPr>
          </a:p>
          <a:p>
            <a:pPr marL="342900" indent="-342900">
              <a:buFont typeface="Wingdings" panose="05000000000000000000" charset="0"/>
              <a:buChar char="l"/>
            </a:pPr>
            <a:endParaRPr lang="zh-CN" altLang="en-US" sz="2000" b="1">
              <a:solidFill>
                <a:schemeClr val="tx1"/>
              </a:solidFill>
              <a:latin typeface="Times New Roman" panose="02020603050405020304" charset="0"/>
              <a:ea typeface="宋体" panose="02010600030101010101" pitchFamily="2" charset="-122"/>
            </a:endParaRPr>
          </a:p>
          <a:p>
            <a:pPr marL="342900" indent="-342900">
              <a:buFont typeface="Wingdings" panose="05000000000000000000" charset="0"/>
              <a:buChar char="l"/>
            </a:pPr>
            <a:r>
              <a:rPr lang="zh-CN" altLang="en-US" sz="2000" b="1">
                <a:solidFill>
                  <a:schemeClr val="tx1"/>
                </a:solidFill>
                <a:latin typeface="Times New Roman" panose="02020603050405020304" charset="0"/>
                <a:ea typeface="宋体" panose="02010600030101010101" pitchFamily="2" charset="-122"/>
              </a:rPr>
              <a:t>正确答案根据文章全面理解而归纳概括出来；不能太笼统、言过其实或以偏概全。</a:t>
            </a:r>
            <a:endParaRPr lang="zh-CN" altLang="en-US" sz="2000" b="1">
              <a:solidFill>
                <a:schemeClr val="tx1"/>
              </a:solidFill>
              <a:latin typeface="Times New Roman" panose="02020603050405020304" charset="0"/>
              <a:ea typeface="宋体" panose="02010600030101010101" pitchFamily="2" charset="-122"/>
            </a:endParaRPr>
          </a:p>
          <a:p>
            <a:r>
              <a:rPr lang="zh-CN" altLang="en-US" sz="2000" b="1">
                <a:solidFill>
                  <a:schemeClr val="tx1"/>
                </a:solidFill>
                <a:latin typeface="Times New Roman" panose="02020603050405020304" charset="0"/>
                <a:ea typeface="宋体" panose="02010600030101010101" pitchFamily="2" charset="-122"/>
              </a:rPr>
              <a:t>    </a:t>
            </a:r>
            <a:endParaRPr lang="zh-CN" altLang="en-US" sz="2000" b="1">
              <a:solidFill>
                <a:schemeClr val="tx1"/>
              </a:solidFill>
              <a:latin typeface="Times New Roman" panose="02020603050405020304" charset="0"/>
              <a:ea typeface="宋体" panose="02010600030101010101" pitchFamily="2" charset="-122"/>
            </a:endParaRPr>
          </a:p>
        </p:txBody>
      </p:sp>
      <p:pic>
        <p:nvPicPr>
          <p:cNvPr id="48" name="内容占位符 12"/>
          <p:cNvPicPr>
            <a:picLocks noChangeAspect="1"/>
          </p:cNvPicPr>
          <p:nvPr/>
        </p:nvPicPr>
        <p:blipFill>
          <a:blip r:embed="rId1"/>
          <a:stretch>
            <a:fillRect/>
          </a:stretch>
        </p:blipFill>
        <p:spPr>
          <a:xfrm>
            <a:off x="6187916" y="4573720"/>
            <a:ext cx="2677954" cy="333375"/>
          </a:xfrm>
          <a:prstGeom prst="rect">
            <a:avLst/>
          </a:prstGeom>
          <a:effectLst>
            <a:outerShdw blurRad="50800" dist="38100" dir="2700000" algn="tl" rotWithShape="0">
              <a:prstClr val="black">
                <a:alpha val="40000"/>
              </a:prstClr>
            </a:outerShdw>
          </a:effectLst>
        </p:spPr>
      </p:pic>
      <p:sp>
        <p:nvSpPr>
          <p:cNvPr id="12" name="文本框 11"/>
          <p:cNvSpPr txBox="1"/>
          <p:nvPr/>
        </p:nvSpPr>
        <p:spPr>
          <a:xfrm>
            <a:off x="4058920" y="4574355"/>
            <a:ext cx="2042160" cy="368300"/>
          </a:xfrm>
          <a:prstGeom prst="rect">
            <a:avLst/>
          </a:prstGeom>
          <a:noFill/>
        </p:spPr>
        <p:txBody>
          <a:bodyPr wrap="square" rtlCol="0">
            <a:spAutoFit/>
            <a:scene3d>
              <a:camera prst="orthographicFront"/>
              <a:lightRig rig="threePt" dir="t"/>
            </a:scene3d>
          </a:bodyPr>
          <a:p>
            <a:r>
              <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rPr>
              <a:t>高三英语复习系列</a:t>
            </a:r>
            <a:endParaRPr lang="zh-CN" altLang="en-US">
              <a:solidFill>
                <a:schemeClr val="accent1">
                  <a:lumMod val="75000"/>
                </a:schemeClr>
              </a:solidFill>
              <a:effectLst>
                <a:outerShdw blurRad="38100" dist="25400" dir="5400000" algn="ctr" rotWithShape="0">
                  <a:srgbClr val="6E747A">
                    <a:alpha val="43000"/>
                  </a:srgbClr>
                </a:outerShdw>
              </a:effectLst>
              <a:latin typeface="华文新魏" panose="02010800040101010101" charset="-122"/>
              <a:ea typeface="华文新魏" panose="02010800040101010101" charset="-122"/>
            </a:endParaRPr>
          </a:p>
        </p:txBody>
      </p:sp>
      <p:pic>
        <p:nvPicPr>
          <p:cNvPr id="37" name="内容占位符 7"/>
          <p:cNvPicPr>
            <a:picLocks noGrp="1"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rot="20880000">
            <a:off x="86360" y="94112"/>
            <a:ext cx="991553" cy="941070"/>
          </a:xfrm>
          <a:prstGeom prst="rect">
            <a:avLst/>
          </a:prstGeom>
        </p:spPr>
      </p:pic>
      <p:sp>
        <p:nvSpPr>
          <p:cNvPr id="40" name="文本框 39"/>
          <p:cNvSpPr txBox="1"/>
          <p:nvPr/>
        </p:nvSpPr>
        <p:spPr>
          <a:xfrm>
            <a:off x="1165225" y="390525"/>
            <a:ext cx="4928870" cy="737235"/>
          </a:xfrm>
          <a:prstGeom prst="rect">
            <a:avLst/>
          </a:prstGeom>
          <a:noFill/>
        </p:spPr>
        <p:txBody>
          <a:bodyPr wrap="square" rtlCol="0">
            <a:spAutoFit/>
          </a:bodyPr>
          <a:p>
            <a:r>
              <a:rPr lang="en-US" altLang="zh-CN" sz="2100">
                <a:latin typeface="微软雅黑" panose="020B0503020204020204" charset="-122"/>
                <a:ea typeface="微软雅黑" panose="020B0503020204020204" charset="-122"/>
                <a:cs typeface="微软雅黑" panose="020B0503020204020204" charset="-122"/>
              </a:rPr>
              <a:t>3.</a:t>
            </a:r>
            <a:r>
              <a:rPr lang="zh-CN" altLang="en-US" sz="2100">
                <a:latin typeface="微软雅黑" panose="020B0503020204020204" charset="-122"/>
                <a:ea typeface="微软雅黑" panose="020B0503020204020204" charset="-122"/>
                <a:cs typeface="微软雅黑" panose="020B0503020204020204" charset="-122"/>
              </a:rPr>
              <a:t>议论文阅读技巧精讲</a:t>
            </a:r>
            <a:endParaRPr lang="zh-CN" altLang="en-US" sz="2100">
              <a:latin typeface="微软雅黑" panose="020B0503020204020204" charset="-122"/>
              <a:ea typeface="微软雅黑" panose="020B0503020204020204" charset="-122"/>
              <a:cs typeface="微软雅黑" panose="020B0503020204020204" charset="-122"/>
            </a:endParaRPr>
          </a:p>
          <a:p>
            <a:r>
              <a:rPr lang="zh-CN" altLang="en-US" sz="2100">
                <a:latin typeface="微软雅黑" panose="020B0503020204020204" charset="-122"/>
                <a:ea typeface="微软雅黑" panose="020B0503020204020204" charset="-122"/>
                <a:cs typeface="微软雅黑" panose="020B0503020204020204" charset="-122"/>
              </a:rPr>
              <a:t>   主旨大意</a:t>
            </a:r>
            <a:r>
              <a:rPr lang="en-US" altLang="zh-CN" sz="2100">
                <a:latin typeface="微软雅黑" panose="020B0503020204020204" charset="-122"/>
                <a:ea typeface="微软雅黑" panose="020B0503020204020204" charset="-122"/>
                <a:cs typeface="微软雅黑" panose="020B0503020204020204" charset="-122"/>
              </a:rPr>
              <a:t>---</a:t>
            </a:r>
            <a:r>
              <a:rPr lang="zh-CN" altLang="en-US" sz="2100">
                <a:latin typeface="微软雅黑" panose="020B0503020204020204" charset="-122"/>
                <a:ea typeface="微软雅黑" panose="020B0503020204020204" charset="-122"/>
                <a:cs typeface="微软雅黑" panose="020B0503020204020204" charset="-122"/>
              </a:rPr>
              <a:t>解题技巧</a:t>
            </a:r>
            <a:endParaRPr lang="zh-CN" altLang="en-US" sz="2100">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1.xml><?xml version="1.0" encoding="utf-8"?>
<p:tagLst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p="http://schemas.openxmlformats.org/presentationml/2006/main">
  <p:tag name="KSO_WM_UNIT_TABLE_BEAUTIFY" val="smartTable{8333752b-8afa-4f45-9e6a-02a137d12c80}"/>
</p:tagLst>
</file>

<file path=ppt/tags/tag153.xml><?xml version="1.0" encoding="utf-8"?>
<p:tagLst xmlns:p="http://schemas.openxmlformats.org/presentationml/2006/main">
  <p:tag name="KSO_WM_BEAUTIFY_FLAG" val="#wm#"/>
  <p:tag name="KSO_WM_TEMPLATE_CATEGORY" val="custom"/>
  <p:tag name="KSO_WM_TEMPLATE_INDEX" val="20187308"/>
</p:tagLst>
</file>

<file path=ppt/tags/tag154.xml><?xml version="1.0" encoding="utf-8"?>
<p:tagLst xmlns:p="http://schemas.openxmlformats.org/presentationml/2006/main">
  <p:tag name="KSO_WM_BEAUTIFY_FLAG" val="#wm#"/>
  <p:tag name="KSO_WM_TEMPLATE_CATEGORY" val="custom"/>
  <p:tag name="KSO_WM_TEMPLATE_INDEX" val="20187308"/>
</p:tagLst>
</file>

<file path=ppt/tags/tag155.xml><?xml version="1.0" encoding="utf-8"?>
<p:tagLst xmlns:p="http://schemas.openxmlformats.org/presentationml/2006/main">
  <p:tag name="REFSHAPE" val="1127024892"/>
  <p:tag name="KSO_WM_UNIT_PLACING_PICTURE_USER_VIEWPORT" val="{&quot;height&quot;:5888,&quot;width&quot;:15840}"/>
</p:tagLst>
</file>

<file path=ppt/tags/tag156.xml><?xml version="1.0" encoding="utf-8"?>
<p:tagLst xmlns:p="http://schemas.openxmlformats.org/presentationml/2006/main">
  <p:tag name="KSO_WM_UNIT_PLACING_PICTURE_USER_VIEWPORT" val="{&quot;height&quot;:1926,&quot;width&quot;:1944}"/>
</p:tagLst>
</file>

<file path=ppt/tags/tag157.xml><?xml version="1.0" encoding="utf-8"?>
<p:tagLst xmlns:p="http://schemas.openxmlformats.org/presentationml/2006/main">
  <p:tag name="KSO_WM_BEAUTIFY_FLAG" val="#wm#"/>
  <p:tag name="KSO_WM_TEMPLATE_CATEGORY" val="custom"/>
  <p:tag name="KSO_WM_TEMPLATE_INDEX" val="2020453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7060</Words>
  <Application>WPS 演示</Application>
  <PresentationFormat>全屏显示(16:9)</PresentationFormat>
  <Paragraphs>313</Paragraphs>
  <Slides>23</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Calibri</vt:lpstr>
      <vt:lpstr>微软雅黑</vt:lpstr>
      <vt:lpstr>汉仪旗黑-85S</vt:lpstr>
      <vt:lpstr>楷体</vt:lpstr>
      <vt:lpstr>华文新魏</vt:lpstr>
      <vt:lpstr>Times New Roman</vt:lpstr>
      <vt:lpstr>Wingdings</vt:lpstr>
      <vt:lpstr>Arial Unicode MS</vt:lpstr>
      <vt:lpstr>1_Office 主题​​</vt:lpstr>
      <vt:lpstr>高三英语总复习 议论文阅读理解</vt:lpstr>
      <vt:lpstr>目   录</vt:lpstr>
      <vt:lpstr>PowerPoint 演示文稿</vt:lpstr>
      <vt:lpstr>PowerPoint 演示文稿</vt:lpstr>
      <vt:lpstr>PowerPoint 演示文稿</vt:lpstr>
      <vt:lpstr>PowerPoint 演示文稿</vt:lpstr>
      <vt:lpstr>PowerPoint 演示文稿</vt:lpstr>
      <vt:lpstr>议论文阅读技巧精讲</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Susan</cp:lastModifiedBy>
  <cp:revision>17</cp:revision>
  <dcterms:created xsi:type="dcterms:W3CDTF">2020-02-01T11:21:00Z</dcterms:created>
  <dcterms:modified xsi:type="dcterms:W3CDTF">2020-02-04T11:36:39Z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