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75" r:id="rId3"/>
    <p:sldId id="351" r:id="rId4"/>
    <p:sldId id="262" r:id="rId5"/>
    <p:sldId id="352" r:id="rId6"/>
    <p:sldId id="353" r:id="rId7"/>
    <p:sldId id="286" r:id="rId8"/>
    <p:sldId id="285" r:id="rId9"/>
    <p:sldId id="364" r:id="rId10"/>
    <p:sldId id="354" r:id="rId11"/>
    <p:sldId id="388" r:id="rId12"/>
    <p:sldId id="389" r:id="rId13"/>
    <p:sldId id="390" r:id="rId14"/>
    <p:sldId id="356" r:id="rId15"/>
    <p:sldId id="357" r:id="rId16"/>
    <p:sldId id="371" r:id="rId17"/>
    <p:sldId id="3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CEB7D-C7FE-47B4-94CA-22954F1824F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6F00-79C3-48F1-B0E2-4DE6E76FA7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4022090" y="3021330"/>
            <a:ext cx="7795895" cy="112395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16933" rIns="0" bIns="0" rtlCol="0">
            <a:spAutoFit/>
          </a:bodyPr>
          <a:lstStyle/>
          <a:p>
            <a:pPr indent="0" algn="ctr">
              <a:buNone/>
            </a:pPr>
            <a:r>
              <a:rPr lang="zh-CN" altLang="en-US" sz="4000" b="1"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所有生命科学的答案都要从细胞的大分子中寻找</a:t>
            </a:r>
            <a:endParaRPr lang="zh-CN" altLang="en-US" sz="4000" b="1" spc="300" dirty="0"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2955" y="1306195"/>
            <a:ext cx="6931025" cy="57150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spc="225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朝阳区线</a:t>
            </a:r>
            <a:r>
              <a:rPr lang="zh-CN" sz="3600" b="1" spc="225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上课堂</a:t>
            </a:r>
            <a:r>
              <a:rPr sz="3600" b="1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sz="3600" b="1" spc="-415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600" b="1" spc="225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</a:t>
            </a:r>
            <a:r>
              <a:rPr sz="3600" b="1" spc="210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sz="3600" b="1" spc="225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sz="3600" b="1" spc="210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级</a:t>
            </a:r>
            <a:r>
              <a:rPr sz="3600" b="1" spc="225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</a:t>
            </a:r>
            <a:r>
              <a:rPr sz="3600" b="1" dirty="0">
                <a:solidFill>
                  <a:srgbClr val="001F5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</a:t>
            </a:r>
            <a:endParaRPr sz="3600" b="1" dirty="0">
              <a:solidFill>
                <a:srgbClr val="001F5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0168" y="4961745"/>
            <a:ext cx="4596553" cy="4267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3815" algn="l"/>
              </a:tabLst>
            </a:pPr>
            <a:r>
              <a:rPr lang="zh-CN" sz="2665" b="1" spc="225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二外附中  杨东波</a:t>
            </a:r>
            <a:endParaRPr lang="zh-CN" sz="2665" b="1" spc="225" dirty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文本框 102"/>
          <p:cNvSpPr txBox="1"/>
          <p:nvPr/>
        </p:nvSpPr>
        <p:spPr>
          <a:xfrm>
            <a:off x="606044" y="492699"/>
            <a:ext cx="11038324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</a:rPr>
              <a:t>为探索治疗机体对于某种药物依赖的有效途径，我国科研人员进行了如下研究：</a:t>
            </a:r>
            <a:endParaRPr lang="zh-CN" altLang="en-US" sz="24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>
            <a:lum bright="-12000" contrast="36000"/>
          </a:blip>
          <a:stretch>
            <a:fillRect/>
          </a:stretch>
        </p:blipFill>
        <p:spPr>
          <a:xfrm>
            <a:off x="1913983" y="983705"/>
            <a:ext cx="7789218" cy="56728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" name="文本框 103"/>
          <p:cNvSpPr txBox="1"/>
          <p:nvPr/>
        </p:nvSpPr>
        <p:spPr>
          <a:xfrm>
            <a:off x="529007" y="215027"/>
            <a:ext cx="1124234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/>
            <a:r>
              <a:rPr lang="zh-CN" sz="2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（1）研究发现，Ｄ鼠相关脑群内酶Ａ含量和活性均明显升高，为探讨酶Ａ活性对药物依赖的影响，在两组Ｄ鼠相关脑区注射酶Ａ活性抑制剂或生理盐水后，再分别放入自身给药箱，记录单位时间内两组Ｄ鼠</a:t>
            </a:r>
            <a:r>
              <a:rPr lang="zh-CN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zh-CN" sz="2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与对照组相比，若抑制剂组的Ｄ鼠</a:t>
            </a:r>
            <a:r>
              <a:rPr lang="zh-CN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</a:t>
            </a:r>
            <a:r>
              <a:rPr lang="en-US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，则表明抑制酶Ａ的活性可以降低Ｄ鼠对药物的依赖。（３）研究者设计了一种能与编码酶Ａ的ｍＲＮＡ互相结合的，含２２个核苷酸的ＲＮＡ，它能进入细胞，促进编码酶Ａ的ｍＲＮＡ降解，将这种小RNA用溶剂M溶解后，注射到D鼠相关脑区，引起酶A含量明显下降，D鼠对药物的依赖降低，进行本实验时，要同时进行一个对照处理，将一段小RNA用</a:t>
            </a:r>
            <a:r>
              <a:rPr lang="zh-CN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sz="2400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【填写生理盐水或蒸馏水或溶剂M】溶解，注射到D鼠的相关脑区，这段小RNA的最佳设计为：与实验组使用的小RNA相比，其核苷酸的（　　　　）【多选，只填序号】</a:t>
            </a:r>
            <a:endParaRPr lang="zh-CN" altLang="en-US" sz="24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2709751" y="3770588"/>
            <a:ext cx="25397" cy="313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09751" y="4569743"/>
            <a:ext cx="38095" cy="2539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6" name="文本框 105"/>
          <p:cNvSpPr txBox="1"/>
          <p:nvPr/>
        </p:nvSpPr>
        <p:spPr>
          <a:xfrm>
            <a:off x="657685" y="4365721"/>
            <a:ext cx="10721710" cy="1736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27965"/>
            <a:r>
              <a:rPr lang="zh-CN" sz="21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ａ种类相同　　ｂ种类不同　　       ｃ数目相同</a:t>
            </a:r>
            <a:r>
              <a:rPr lang="en-US" sz="21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endParaRPr lang="en-US" sz="21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227965"/>
            <a:r>
              <a:rPr lang="zh-CN" sz="21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ｄ数目不同　　ｅ序列完全相同　　ｆ序列完全不同</a:t>
            </a:r>
            <a:endParaRPr lang="zh-CN" altLang="en-US" sz="21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27965"/>
            <a:r>
              <a:rPr lang="zh-CN" sz="21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若此对照组Ｄ鼠相关脑区内酶Ａ含量无明显变化，则可以证明</a:t>
            </a:r>
            <a:r>
              <a:rPr lang="zh-CN" sz="2135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sz="2135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2135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　　</a:t>
            </a:r>
            <a:r>
              <a:rPr lang="en-US" sz="2135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</a:t>
            </a:r>
            <a:r>
              <a:rPr lang="zh-CN" sz="21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等因素对实验组结果无影响。</a:t>
            </a:r>
            <a:endParaRPr lang="zh-CN" altLang="en-US" sz="21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" name="文本框 105"/>
          <p:cNvSpPr txBox="1"/>
          <p:nvPr/>
        </p:nvSpPr>
        <p:spPr>
          <a:xfrm>
            <a:off x="264033" y="257355"/>
            <a:ext cx="11839172" cy="6419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9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【“假设-演绎”思维方法】现象：药物成瘾鼠（D鼠）相关脑群内</a:t>
            </a:r>
            <a:r>
              <a:rPr lang="zh-CN" sz="2935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酶Ａ含量和活性</a:t>
            </a:r>
            <a:r>
              <a:rPr lang="zh-CN" sz="29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均明显升高。</a:t>
            </a:r>
            <a:endParaRPr lang="zh-CN" sz="29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9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假设：酶Ａ含量和活性与药物成瘾有关；</a:t>
            </a:r>
            <a:endParaRPr lang="zh-CN" sz="29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9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演绎1：那么，抑制A酶的活性，可以改善D鼠的成瘾状态；</a:t>
            </a:r>
            <a:endParaRPr lang="zh-CN" sz="29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9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实验1：抑制A酶活性，与对照组相比，指标改善（以压杆自给药的次数为指标）</a:t>
            </a:r>
            <a:endParaRPr lang="zh-CN" sz="29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9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演绎2：那么，降低A酶的含量，可以改善D鼠的成瘾状态。</a:t>
            </a:r>
            <a:endParaRPr lang="zh-CN" sz="29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9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实验2：干扰A酶合成，与对照组相比，指标改善（以A酶含量为指标）</a:t>
            </a:r>
            <a:r>
              <a:rPr lang="en-US" sz="2935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 </a:t>
            </a:r>
            <a:endParaRPr lang="en-US" altLang="en-US" sz="2935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" name="图片 3" descr="学科网 版权所有"/>
          <p:cNvPicPr>
            <a:picLocks noChangeAspect="1"/>
          </p:cNvPicPr>
          <p:nvPr/>
        </p:nvPicPr>
        <p:blipFill>
          <a:blip r:embed="rId1">
            <a:lum bright="-24000" contrast="12000"/>
          </a:blip>
          <a:stretch>
            <a:fillRect/>
          </a:stretch>
        </p:blipFill>
        <p:spPr>
          <a:xfrm>
            <a:off x="133985" y="178435"/>
            <a:ext cx="11659235" cy="5025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719455" y="5544820"/>
            <a:ext cx="11073765" cy="52197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把图中所有的图注所用到的词都用到，解释这个记忆现象：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lang="zh-CN" altLang="en-US" sz="2800" b="1" u="sng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313690" y="72390"/>
            <a:ext cx="11800840" cy="6462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266700"/>
            <a:r>
              <a:rPr lang="zh-CN" altLang="en-US" sz="28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突变体功能缺失的思路：</a:t>
            </a:r>
            <a:endParaRPr lang="zh-CN" altLang="en-US" sz="24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266700"/>
            <a:r>
              <a:rPr lang="zh-CN" altLang="en-US" sz="20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20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266700"/>
            <a:r>
              <a:rPr lang="zh-CN" altLang="en-US" sz="20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若短肽</a:t>
            </a: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磷酸化位点发生突变而不能磷酸化，则与正常的小鼠细胞相比，受强刺激后，会出现的现象是：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_________________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。结果是小鼠不能增强“记忆”能力。实验设计</a:t>
            </a:r>
            <a:endParaRPr lang="zh-CN" altLang="en-US" sz="24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实验的自变量是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，因变量是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；对照组是</a:t>
            </a: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lang="en-US" altLang="zh-CN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。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en-US" altLang="zh-CN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en-US" altLang="zh-CN" sz="24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endParaRPr lang="en-US" altLang="zh-CN" sz="24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能支持假设的实验结果是：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zh-CN" altLang="en-US" sz="2400" b="1" u="sng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endParaRPr lang="zh-CN" altLang="en-US" sz="2400" b="1" u="sng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  干扰法的思路 </a:t>
            </a:r>
            <a:endParaRPr lang="zh-CN" altLang="en-US" sz="28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仿宋" panose="02010609060101010101" pitchFamily="49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1.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如果注入足够量的相似短肽，则竞争</a:t>
            </a: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ATP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的磷酸化，影响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  <a:sym typeface="+mn-ea"/>
              </a:rPr>
              <a:t>功能（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电位变化）</a:t>
            </a:r>
            <a:endParaRPr lang="zh-CN" altLang="en-US" sz="24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仿宋" panose="02010609060101010101" pitchFamily="49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2.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如果注入一段</a:t>
            </a: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miRNA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，能结合并分解指导短肽合成的</a:t>
            </a:r>
            <a:r>
              <a:rPr lang="en-US" altLang="zh-CN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mRNA,</a:t>
            </a: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仿宋" panose="02010609060101010101" pitchFamily="49" charset="-122"/>
              </a:rPr>
              <a:t>则短肽的合成受到影响，也影响了功能。</a:t>
            </a:r>
            <a:endParaRPr lang="zh-CN" altLang="en-US" sz="20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仿宋" panose="02010609060101010101" pitchFamily="49" charset="-122"/>
            </a:endParaRPr>
          </a:p>
          <a:p>
            <a:pPr indent="0" eaLnBrk="0" fontAlgn="auto" hangingPunct="0">
              <a:lnSpc>
                <a:spcPct val="150000"/>
              </a:lnSpc>
            </a:pPr>
            <a:r>
              <a:rPr lang="zh-CN" altLang="en-US" sz="24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仿宋" panose="02010609060101010101" pitchFamily="49" charset="-122"/>
              </a:rPr>
              <a:t>                                            </a:t>
            </a:r>
            <a:r>
              <a:rPr lang="zh-CN" altLang="en-US" sz="24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endParaRPr lang="zh-CN" altLang="en-US" sz="24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cs typeface="仿宋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42875" y="615950"/>
            <a:ext cx="11731625" cy="5446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zh-CN" sz="4000" b="1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今日课程摘要：</a:t>
            </a:r>
            <a:endParaRPr lang="en-US" sz="3200" b="1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r>
              <a:rPr lang="en-US" sz="28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sz="28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解释生命活动的思维方式是：构建所有结构→陈列相关物质→建立生理联系→细节描述运作机制→解释运作的结果。</a:t>
            </a:r>
            <a:endParaRPr lang="zh-CN" sz="280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r>
              <a:rPr lang="en-US" sz="28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2. </a:t>
            </a:r>
            <a:r>
              <a:rPr lang="zh-CN" sz="28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明因果关系时，往往使用反证的方法。一种是使用突变体法，使该结构（或物质）缺失，从而引起生理功能的缺失或异常，说明该结构（或物质）与生理功能是因果关系；另一种是干扰的方法，比如抑制剂、化学性质相似的竞争物、影响表达的miRNA等，也可以证明结构或物质与功能的因果关系。</a:t>
            </a:r>
            <a:endParaRPr lang="zh-CN" sz="280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l"/>
            <a:r>
              <a:rPr lang="zh-CN" sz="280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3.磷酸化可以改变分子的结构，从而影响分子的功能。ATP在对分子的磷酸化过程中起主要作用。</a:t>
            </a:r>
            <a:endParaRPr lang="zh-CN" altLang="en-US" sz="280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5143500"/>
                </a:moveTo>
                <a:lnTo>
                  <a:pt x="9144000" y="5143500"/>
                </a:lnTo>
                <a:lnTo>
                  <a:pt x="9144000" y="0"/>
                </a:lnTo>
                <a:lnTo>
                  <a:pt x="0" y="0"/>
                </a:lnTo>
                <a:lnTo>
                  <a:pt x="0" y="5143500"/>
                </a:lnTo>
                <a:close/>
              </a:path>
            </a:pathLst>
          </a:custGeom>
          <a:solidFill>
            <a:srgbClr val="FBFCF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20089" cy="58877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1471824" y="0"/>
            <a:ext cx="720089" cy="588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273039" y="1058501"/>
            <a:ext cx="1645919" cy="1630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451352" y="3157491"/>
            <a:ext cx="5827607" cy="112395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1" spc="300" dirty="0">
                <a:solidFill>
                  <a:srgbClr val="001F5F"/>
                </a:solidFill>
                <a:latin typeface="微软雅黑" panose="020B0503020204020204" charset="-122"/>
                <a:cs typeface="微软雅黑" panose="020B0503020204020204" charset="-122"/>
              </a:rPr>
              <a:t>谢谢您的观看</a:t>
            </a:r>
            <a:endParaRPr sz="72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59125" y="4749165"/>
            <a:ext cx="6786880" cy="38544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85820" algn="l"/>
              </a:tabLst>
            </a:pPr>
            <a:r>
              <a:rPr sz="2400" spc="225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北京市朝阳</a:t>
            </a:r>
            <a:r>
              <a:rPr sz="2400" spc="210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区</a:t>
            </a:r>
            <a:r>
              <a:rPr sz="2400" spc="225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教育研究中</a:t>
            </a:r>
            <a:r>
              <a:rPr sz="2400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心	</a:t>
            </a:r>
            <a:r>
              <a:rPr sz="2400" spc="225" dirty="0">
                <a:solidFill>
                  <a:srgbClr val="001F5F"/>
                </a:solidFill>
                <a:latin typeface="楷体" panose="02010609060101010101" charset="-122"/>
                <a:cs typeface="楷体" panose="02010609060101010101" charset="-122"/>
              </a:rPr>
              <a:t>制作</a:t>
            </a:r>
            <a:endParaRPr sz="2400">
              <a:latin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1084580" y="909320"/>
            <a:ext cx="954913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266700" algn="ctr"/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所有生命科学的答案都要从细胞中的大分子中寻找</a:t>
            </a:r>
            <a:endParaRPr lang="zh-CN" altLang="en-US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ctr"/>
            <a:endParaRPr lang="zh-CN" altLang="en-US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266700" algn="ctr"/>
            <a:r>
              <a:rPr lang="en-US" altLang="zh-CN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3200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解释生命活动的机制训练</a:t>
            </a:r>
            <a:endParaRPr lang="zh-CN" altLang="en-US" sz="3200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96340" y="2932430"/>
            <a:ext cx="979995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algn="ctr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每一个生物科学问题的答案都必须在细胞中寻找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威尔逊（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E.b.wilson)</a:t>
            </a:r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ctr"/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ctr"/>
            <a:endParaRPr lang="en-US" altLang="zh-CN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 algn="ctr"/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阐明生命现象的规律，必须建立在阐明生物大分子结构的基础上</a:t>
            </a:r>
            <a:r>
              <a:rPr lang="en-US" altLang="zh-CN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——</a:t>
            </a:r>
            <a:r>
              <a:rPr lang="zh-CN" altLang="en-US" sz="2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邹承鲁</a:t>
            </a:r>
            <a:endParaRPr lang="zh-CN" altLang="en-US" sz="2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" name="图片 8" descr="16_838x979"/>
          <p:cNvPicPr>
            <a:picLocks noChangeAspect="1"/>
          </p:cNvPicPr>
          <p:nvPr/>
        </p:nvPicPr>
        <p:blipFill>
          <a:blip r:embed="rId1"/>
          <a:srcRect t="29587" b="11791"/>
          <a:stretch>
            <a:fillRect/>
          </a:stretch>
        </p:blipFill>
        <p:spPr>
          <a:xfrm>
            <a:off x="220345" y="4447540"/>
            <a:ext cx="3655060" cy="1941830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2"/>
          <a:srcRect t="34024"/>
          <a:stretch>
            <a:fillRect/>
          </a:stretch>
        </p:blipFill>
        <p:spPr>
          <a:xfrm>
            <a:off x="4177030" y="4447540"/>
            <a:ext cx="3712210" cy="19424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706" name="Picture 2" descr="G:\细胞图片素材\u=4055385977,4244815403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5285" y="4456430"/>
            <a:ext cx="3712845" cy="19424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64160" y="161925"/>
            <a:ext cx="115277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/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任务</a:t>
            </a:r>
            <a:r>
              <a:rPr lang="en-US" altLang="zh-CN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：同位素标记法可以呈现反应的路径，成为一种重要的研究手段。回顾豚鼠胰腺细胞分泌胰蛋白酶的科学发现过程，完成如下流程图：</a:t>
            </a:r>
            <a:endParaRPr lang="zh-CN" altLang="en-US" sz="2800" b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32" name="组合 32"/>
          <p:cNvGrpSpPr/>
          <p:nvPr/>
        </p:nvGrpSpPr>
        <p:grpSpPr>
          <a:xfrm>
            <a:off x="640715" y="1278890"/>
            <a:ext cx="4251325" cy="5253990"/>
            <a:chOff x="2175" y="18840"/>
            <a:chExt cx="3960" cy="6151"/>
          </a:xfrm>
        </p:grpSpPr>
        <p:grpSp>
          <p:nvGrpSpPr>
            <p:cNvPr id="16" name="组合 16"/>
            <p:cNvGrpSpPr/>
            <p:nvPr/>
          </p:nvGrpSpPr>
          <p:grpSpPr>
            <a:xfrm>
              <a:off x="3373" y="18840"/>
              <a:ext cx="1658" cy="6151"/>
              <a:chOff x="3373" y="18840"/>
              <a:chExt cx="1658" cy="6151"/>
            </a:xfrm>
          </p:grpSpPr>
          <p:cxnSp>
            <p:nvCxnSpPr>
              <p:cNvPr id="10" name="直接箭头连接符 23"/>
              <p:cNvCxnSpPr/>
              <p:nvPr/>
            </p:nvCxnSpPr>
            <p:spPr>
              <a:xfrm>
                <a:off x="3373" y="23343"/>
                <a:ext cx="1657" cy="0"/>
              </a:xfrm>
              <a:prstGeom prst="straightConnector1">
                <a:avLst/>
              </a:prstGeom>
              <a:ln>
                <a:solidFill>
                  <a:srgbClr val="FF0066"/>
                </a:solidFill>
                <a:headEnd type="arrow" w="med" len="med"/>
                <a:tailEnd type="arrow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grpSp>
            <p:nvGrpSpPr>
              <p:cNvPr id="13" name="组合 13"/>
              <p:cNvGrpSpPr/>
              <p:nvPr/>
            </p:nvGrpSpPr>
            <p:grpSpPr>
              <a:xfrm rot="0">
                <a:off x="3383" y="19363"/>
                <a:ext cx="1648" cy="5629"/>
                <a:chOff x="8056" y="18899"/>
                <a:chExt cx="1929" cy="5088"/>
              </a:xfrm>
            </p:grpSpPr>
            <p:cxnSp>
              <p:nvCxnSpPr>
                <p:cNvPr id="9" name="直接箭头连接符 23"/>
                <p:cNvCxnSpPr/>
                <p:nvPr/>
              </p:nvCxnSpPr>
              <p:spPr>
                <a:xfrm flipV="1">
                  <a:off x="8081" y="21435"/>
                  <a:ext cx="1860" cy="4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headEnd type="arrow" w="med" len="med"/>
                  <a:tailEnd type="arrow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箭头连接符 23"/>
                <p:cNvCxnSpPr/>
                <p:nvPr/>
              </p:nvCxnSpPr>
              <p:spPr>
                <a:xfrm flipV="1">
                  <a:off x="8056" y="23521"/>
                  <a:ext cx="1860" cy="4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headEnd type="arrow" w="med" len="med"/>
                  <a:tailEnd type="arrow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箭头连接符 23"/>
                <p:cNvCxnSpPr/>
                <p:nvPr/>
              </p:nvCxnSpPr>
              <p:spPr>
                <a:xfrm flipV="1">
                  <a:off x="8125" y="19310"/>
                  <a:ext cx="1860" cy="4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headEnd type="arrow" w="med" len="med"/>
                  <a:tailEnd type="arrow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箭头连接符 23"/>
                <p:cNvCxnSpPr/>
                <p:nvPr/>
              </p:nvCxnSpPr>
              <p:spPr>
                <a:xfrm flipV="1">
                  <a:off x="8109" y="20284"/>
                  <a:ext cx="1860" cy="4"/>
                </a:xfrm>
                <a:prstGeom prst="straightConnector1">
                  <a:avLst/>
                </a:prstGeom>
                <a:ln>
                  <a:solidFill>
                    <a:srgbClr val="FF0066"/>
                  </a:solidFill>
                  <a:headEnd type="arrow" w="med" len="med"/>
                  <a:tailEnd type="arrow" w="med" len="med"/>
                </a:ln>
              </p:spPr>
              <p:style>
                <a:lnRef idx="3">
                  <a:schemeClr val="accent4"/>
                </a:lnRef>
                <a:fillRef idx="0">
                  <a:schemeClr val="accent4"/>
                </a:fillRef>
                <a:effectRef idx="2">
                  <a:schemeClr val="accent4"/>
                </a:effectRef>
                <a:fontRef idx="minor">
                  <a:schemeClr val="tx1"/>
                </a:fontRef>
              </p:style>
            </p:cxnSp>
            <p:pic>
              <p:nvPicPr>
                <p:cNvPr id="4" name="图片 1" descr="核糖体-54691349"/>
                <p:cNvPicPr>
                  <a:picLocks noChangeAspect="1"/>
                </p:cNvPicPr>
                <p:nvPr/>
              </p:nvPicPr>
              <p:blipFill>
                <a:blip r:embed="rId1"/>
                <a:srcRect l="17596" t="18720" r="7404" b="14789"/>
                <a:stretch>
                  <a:fillRect/>
                </a:stretch>
              </p:blipFill>
              <p:spPr>
                <a:xfrm>
                  <a:off x="8406" y="19904"/>
                  <a:ext cx="1206" cy="93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5" name="图片 5" descr="timg"/>
                <p:cNvPicPr>
                  <a:picLocks noChangeAspect="1"/>
                </p:cNvPicPr>
                <p:nvPr/>
              </p:nvPicPr>
              <p:blipFill>
                <a:blip r:embed="rId2"/>
                <a:srcRect l="2974" t="32639" r="51215" b="23438"/>
                <a:stretch>
                  <a:fillRect/>
                </a:stretch>
              </p:blipFill>
              <p:spPr>
                <a:xfrm>
                  <a:off x="8428" y="20958"/>
                  <a:ext cx="1185" cy="913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7" name="图片 6" descr="timg"/>
                <p:cNvPicPr>
                  <a:picLocks noChangeAspect="1"/>
                </p:cNvPicPr>
                <p:nvPr/>
              </p:nvPicPr>
              <p:blipFill>
                <a:blip r:embed="rId2"/>
                <a:srcRect l="46838" t="34444" r="9057" b="4601"/>
                <a:stretch>
                  <a:fillRect/>
                </a:stretch>
              </p:blipFill>
              <p:spPr>
                <a:xfrm>
                  <a:off x="8395" y="22021"/>
                  <a:ext cx="1227" cy="92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8" name="图片 7" descr="timg"/>
                <p:cNvPicPr>
                  <a:picLocks noChangeAspect="1"/>
                </p:cNvPicPr>
                <p:nvPr/>
              </p:nvPicPr>
              <p:blipFill>
                <a:blip r:embed="rId2"/>
                <a:srcRect l="70370" t="14219" r="4347" b="53142"/>
                <a:stretch>
                  <a:fillRect/>
                </a:stretch>
              </p:blipFill>
              <p:spPr>
                <a:xfrm>
                  <a:off x="8383" y="23085"/>
                  <a:ext cx="1250" cy="90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14" name="图片 8" descr="81558ed351d25fd77bf2faa7817208e4"/>
                <p:cNvPicPr>
                  <a:picLocks noChangeAspect="1"/>
                </p:cNvPicPr>
                <p:nvPr/>
              </p:nvPicPr>
              <p:blipFill>
                <a:blip r:embed="rId3"/>
                <a:srcRect l="46339" t="5404" r="3661" b="40000"/>
                <a:stretch>
                  <a:fillRect/>
                </a:stretch>
              </p:blipFill>
              <p:spPr>
                <a:xfrm>
                  <a:off x="8383" y="18899"/>
                  <a:ext cx="1243" cy="879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15" name="文本框 15"/>
              <p:cNvSpPr txBox="1"/>
              <p:nvPr/>
            </p:nvSpPr>
            <p:spPr>
              <a:xfrm>
                <a:off x="3668" y="18840"/>
                <a:ext cx="1050" cy="451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noAutofit/>
              </a:bodyPr>
              <a:lstStyle/>
              <a:p>
                <a:pPr algn="ctr"/>
                <a:r>
                  <a:rPr lang="en-US" altLang="zh-CN" sz="1600" b="1" kern="100">
                    <a:latin typeface="Calibri" panose="020F0502020204030204"/>
                    <a:ea typeface="宋体" panose="02010600030101010101" pitchFamily="2" charset="-122"/>
                    <a:cs typeface="Times New Roman" panose="02020603050405020304"/>
                    <a:sym typeface="Times New Roman" panose="02020603050405020304"/>
                  </a:rPr>
                  <a:t>结构</a:t>
                </a:r>
                <a:endPara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endParaRPr>
              </a:p>
            </p:txBody>
          </p:sp>
        </p:grpSp>
        <p:sp>
          <p:nvSpPr>
            <p:cNvPr id="17" name="文本框 17"/>
            <p:cNvSpPr txBox="1"/>
            <p:nvPr/>
          </p:nvSpPr>
          <p:spPr>
            <a:xfrm>
              <a:off x="5110" y="18852"/>
              <a:ext cx="1015" cy="41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物质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8" name="文本框 18"/>
            <p:cNvSpPr txBox="1"/>
            <p:nvPr/>
          </p:nvSpPr>
          <p:spPr>
            <a:xfrm>
              <a:off x="5096" y="19346"/>
              <a:ext cx="1039" cy="9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DNA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mRNA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rRNA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tRNA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miRNA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19" name="文本框 19"/>
            <p:cNvSpPr txBox="1"/>
            <p:nvPr/>
          </p:nvSpPr>
          <p:spPr>
            <a:xfrm>
              <a:off x="5071" y="20509"/>
              <a:ext cx="1039" cy="98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mRNA;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tRNA；酶；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ATP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0" name="文本框 20"/>
            <p:cNvSpPr txBox="1"/>
            <p:nvPr/>
          </p:nvSpPr>
          <p:spPr>
            <a:xfrm>
              <a:off x="5070" y="21652"/>
              <a:ext cx="1039" cy="9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导肽；酶;泛素</a:t>
              </a:r>
              <a:r>
                <a:rPr lang="en-US" altLang="zh-CN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；</a:t>
              </a:r>
              <a:endParaRPr lang="en-US" altLang="zh-CN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1" name="文本框 21"/>
            <p:cNvSpPr txBox="1"/>
            <p:nvPr/>
          </p:nvSpPr>
          <p:spPr>
            <a:xfrm>
              <a:off x="5070" y="22851"/>
              <a:ext cx="1039" cy="9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空间结构蛋白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2" name="文本框 22"/>
            <p:cNvSpPr txBox="1"/>
            <p:nvPr/>
          </p:nvSpPr>
          <p:spPr>
            <a:xfrm>
              <a:off x="5068" y="24038"/>
              <a:ext cx="1039" cy="9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脂双层；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  <a:p>
              <a:pPr marL="0" marR="0" indent="0" algn="just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胰蛋白酶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3" name="文本框 23"/>
            <p:cNvSpPr txBox="1"/>
            <p:nvPr/>
          </p:nvSpPr>
          <p:spPr>
            <a:xfrm>
              <a:off x="2177" y="18847"/>
              <a:ext cx="1015" cy="441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marL="0" marR="0" indent="0" algn="ctr" rtl="0" eaLnBrk="1" fontAlgn="auto" latinLnBrk="0" hangingPunct="1">
                <a:lnSpc>
                  <a:spcPts val="1200"/>
                </a:lnSpc>
              </a:pPr>
              <a:r>
                <a:rPr lang="en-US" altLang="zh-CN" sz="1600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功能</a:t>
              </a:r>
              <a:endParaRPr lang="en-US" altLang="zh-CN" sz="1600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4" name="文本框 24"/>
            <p:cNvSpPr txBox="1"/>
            <p:nvPr/>
          </p:nvSpPr>
          <p:spPr>
            <a:xfrm>
              <a:off x="2175" y="19380"/>
              <a:ext cx="1039" cy="9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6" name="文本框 26"/>
            <p:cNvSpPr txBox="1"/>
            <p:nvPr/>
          </p:nvSpPr>
          <p:spPr>
            <a:xfrm>
              <a:off x="2208" y="20496"/>
              <a:ext cx="1039" cy="9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7" name="文本框 27"/>
            <p:cNvSpPr txBox="1"/>
            <p:nvPr/>
          </p:nvSpPr>
          <p:spPr>
            <a:xfrm>
              <a:off x="2219" y="21686"/>
              <a:ext cx="1039" cy="9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28" name="文本框 28"/>
            <p:cNvSpPr txBox="1"/>
            <p:nvPr/>
          </p:nvSpPr>
          <p:spPr>
            <a:xfrm>
              <a:off x="2231" y="22828"/>
              <a:ext cx="1039" cy="9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  <p:sp>
          <p:nvSpPr>
            <p:cNvPr id="31" name="文本框 31"/>
            <p:cNvSpPr txBox="1"/>
            <p:nvPr/>
          </p:nvSpPr>
          <p:spPr>
            <a:xfrm>
              <a:off x="2196" y="23993"/>
              <a:ext cx="1096" cy="97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just"/>
              <a:r>
                <a:rPr lang="en-US" altLang="zh-CN" b="1" kern="100">
                  <a:latin typeface="Calibri" panose="020F0502020204030204"/>
                  <a:ea typeface="宋体" panose="02010600030101010101" pitchFamily="2" charset="-122"/>
                  <a:cs typeface="Times New Roman" panose="02020603050405020304"/>
                  <a:sym typeface="Times New Roman" panose="02020603050405020304"/>
                </a:rPr>
                <a:t> </a:t>
              </a:r>
              <a:endParaRPr lang="en-US" altLang="zh-CN" b="1" kern="100"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endParaRPr>
            </a:p>
          </p:txBody>
        </p:sp>
      </p:grpSp>
      <p:sp>
        <p:nvSpPr>
          <p:cNvPr id="33" name="文本框 33"/>
          <p:cNvSpPr txBox="1"/>
          <p:nvPr/>
        </p:nvSpPr>
        <p:spPr>
          <a:xfrm>
            <a:off x="5574030" y="1384935"/>
            <a:ext cx="5549900" cy="184277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400" b="1" kern="10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解释生命现象的基本思维是：1.列出所有结构，包括细胞和细胞器；2.陈列与该细胞有关的所有物质；3.阐明运作的机制，在细节上描述生命现象；4.运用突变体缺失的反证思维验证。</a:t>
            </a:r>
            <a:endParaRPr lang="en-US" altLang="zh-CN" sz="2400" b="1" kern="100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4" name="文本框 34"/>
          <p:cNvSpPr txBox="1"/>
          <p:nvPr/>
        </p:nvSpPr>
        <p:spPr>
          <a:xfrm>
            <a:off x="5574030" y="3455035"/>
            <a:ext cx="5567045" cy="14573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400" b="1" kern="1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思维的基本规则是：1.中心法则，基因-mRNA-蛋白质；2.蛋白质的空间结构与功能密切相关；3.ATP供能实质是通过磷酸化使物质发生变化。</a:t>
            </a:r>
            <a:endParaRPr lang="en-US" altLang="zh-CN" sz="2400" b="1" kern="10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5" name="文本框 35"/>
          <p:cNvSpPr txBox="1"/>
          <p:nvPr/>
        </p:nvSpPr>
        <p:spPr>
          <a:xfrm>
            <a:off x="5583555" y="5241925"/>
            <a:ext cx="5568950" cy="115506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400" b="1" kern="10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解释是要求是：就生命活动的起因、机制和结果进行细节性的描述；</a:t>
            </a:r>
            <a:endParaRPr lang="en-US" altLang="zh-CN" sz="2400" b="1" kern="100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2400" b="1" kern="10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能从反证的角度支持观点；</a:t>
            </a:r>
            <a:endParaRPr lang="en-US" altLang="zh-CN" sz="2400" b="1" kern="100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17805" y="484505"/>
            <a:ext cx="618934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sz="28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观察右图，细胞在接受到信号后，引起胰脏细胞分泌胰液。研究发现，有两条途径调节胰脏细胞分泌胰液，即神经调节和激素调节。请在左图中绘出激素受体和突触前膜。</a:t>
            </a:r>
            <a:endParaRPr lang="zh-CN" altLang="en-US" sz="2800" b="1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63765" y="484505"/>
            <a:ext cx="4093845" cy="3687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543560" y="4358640"/>
            <a:ext cx="1118743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反证法：</a:t>
            </a:r>
            <a:r>
              <a:rPr lang="zh-CN" altLang="en-US" sz="28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发现一种突变体，该突变体不能把内质网加工的肽肽链正常运送到高尔基体，则可能会造成放射性主要聚集在（多选）</a:t>
            </a:r>
            <a:r>
              <a:rPr lang="zh-CN" altLang="en-US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     </a:t>
            </a:r>
            <a:r>
              <a:rPr lang="zh-CN" altLang="en-US" sz="2800" b="1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zh-CN" altLang="en-US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内质网</a:t>
            </a:r>
            <a:r>
              <a:rPr lang="en-US" altLang="zh-CN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溶酶体</a:t>
            </a:r>
            <a:r>
              <a:rPr lang="en-US" altLang="zh-CN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/</a:t>
            </a:r>
            <a:r>
              <a:rPr lang="zh-CN" altLang="en-US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细胞的囊泡</a:t>
            </a:r>
            <a:r>
              <a:rPr lang="en-US" altLang="zh-CN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/</a:t>
            </a:r>
            <a:r>
              <a:rPr lang="zh-CN" altLang="en-US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线粒体</a:t>
            </a:r>
            <a:r>
              <a:rPr lang="en-US" altLang="zh-CN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charset="0"/>
                <a:cs typeface="Calibri" panose="020F0502020204030204" charset="0"/>
              </a:rPr>
              <a:t>/</a:t>
            </a:r>
            <a:r>
              <a:rPr lang="zh-CN" altLang="en-US" sz="2800" b="1" u="sng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高尔基体）</a:t>
            </a:r>
            <a:endParaRPr lang="zh-CN" altLang="en-US" sz="2800" b="1" u="sng">
              <a:solidFill>
                <a:srgbClr val="00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45260" y="491490"/>
            <a:ext cx="89535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研究发现，激素调节有两种常见的模式，如下图。</a:t>
            </a:r>
            <a:endParaRPr lang="zh-CN" altLang="en-US" sz="2800" b="1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tretch>
            <a:fillRect/>
          </a:stretch>
        </p:blipFill>
        <p:spPr>
          <a:xfrm>
            <a:off x="952500" y="1265555"/>
            <a:ext cx="9951085" cy="3753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952500" y="4676775"/>
            <a:ext cx="895350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en-US" altLang="zh-CN" sz="2800" b="1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800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请用语言描述两类受体模式的作用途径：</a:t>
            </a:r>
            <a:r>
              <a:rPr lang="zh-CN" altLang="en-US" sz="2800" b="1" u="sng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                                                            </a:t>
            </a:r>
            <a:endParaRPr lang="zh-CN" altLang="en-US" sz="2800" b="1" u="sng">
              <a:solidFill>
                <a:srgbClr val="0000CC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6" name="文本框 4"/>
          <p:cNvSpPr txBox="1">
            <a:spLocks noChangeArrowheads="1"/>
          </p:cNvSpPr>
          <p:nvPr/>
        </p:nvSpPr>
        <p:spPr bwMode="auto">
          <a:xfrm>
            <a:off x="4614104" y="409151"/>
            <a:ext cx="7093634" cy="4893647"/>
          </a:xfrm>
          <a:prstGeom prst="rect">
            <a:avLst/>
          </a:prstGeom>
          <a:noFill/>
          <a:ln w="95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宋体" panose="02010600030101010101" pitchFamily="2" charset="-122"/>
              </a:rPr>
              <a:t>23</a:t>
            </a:r>
            <a:r>
              <a:rPr lang="zh-CN" altLang="en-US" sz="2400" dirty="0">
                <a:latin typeface="宋体" panose="02010600030101010101" pitchFamily="2" charset="-122"/>
              </a:rPr>
              <a:t>．华人科学家带领的研究团队发现了一种肿瘤形成的分子机制，肿瘤微环境中，</a:t>
            </a:r>
            <a:r>
              <a:rPr lang="zh-CN" altLang="en-US" sz="2400" b="1" dirty="0">
                <a:solidFill>
                  <a:srgbClr val="FF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免疫细胞</a:t>
            </a:r>
            <a:r>
              <a:rPr lang="zh-CN" altLang="en-US" sz="2400" dirty="0">
                <a:latin typeface="宋体" panose="02010600030101010101" pitchFamily="2" charset="-122"/>
              </a:rPr>
              <a:t>可释放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MIF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分子</a:t>
            </a:r>
            <a:r>
              <a:rPr lang="zh-CN" altLang="en-US" sz="2400" dirty="0">
                <a:latin typeface="宋体" panose="02010600030101010101" pitchFamily="2" charset="-122"/>
              </a:rPr>
              <a:t>，该分子能抑制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表皮生长因子受体蛋白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( EGFR)</a:t>
            </a:r>
            <a:r>
              <a:rPr lang="zh-CN" altLang="en-US" sz="2400" dirty="0">
                <a:latin typeface="宋体" panose="02010600030101010101" pitchFamily="2" charset="-122"/>
              </a:rPr>
              <a:t>的活性，而</a:t>
            </a:r>
            <a:r>
              <a:rPr lang="en-US" altLang="zh-CN" sz="2400" dirty="0">
                <a:latin typeface="宋体" panose="02010600030101010101" pitchFamily="2" charset="-122"/>
              </a:rPr>
              <a:t>EGFR</a:t>
            </a:r>
            <a:r>
              <a:rPr lang="zh-CN" altLang="en-US" sz="2400" dirty="0">
                <a:latin typeface="宋体" panose="02010600030101010101" pitchFamily="2" charset="-122"/>
              </a:rPr>
              <a:t>的激活能够促进</a:t>
            </a:r>
            <a:r>
              <a:rPr lang="zh-CN" altLang="en-US" sz="2400" b="1" dirty="0">
                <a:solidFill>
                  <a:srgbClr val="FF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多种肿瘤</a:t>
            </a:r>
            <a:r>
              <a:rPr lang="zh-CN" altLang="en-US" sz="2400" dirty="0">
                <a:latin typeface="宋体" panose="02010600030101010101" pitchFamily="2" charset="-122"/>
              </a:rPr>
              <a:t>的增长，然而</a:t>
            </a:r>
            <a:r>
              <a:rPr lang="zh-CN" altLang="en-US" sz="2400" b="1" dirty="0">
                <a:solidFill>
                  <a:srgbClr val="FF33CC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癌细胞</a:t>
            </a:r>
            <a:r>
              <a:rPr lang="zh-CN" altLang="en-US" sz="2400" dirty="0">
                <a:latin typeface="宋体" panose="02010600030101010101" pitchFamily="2" charset="-122"/>
              </a:rPr>
              <a:t>又能释放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降解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MIF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分子的酶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</a:rPr>
              <a:t>MMP13</a:t>
            </a:r>
            <a:r>
              <a:rPr lang="zh-CN" altLang="en-US" sz="2400" dirty="0">
                <a:latin typeface="宋体" panose="02010600030101010101" pitchFamily="2" charset="-122"/>
              </a:rPr>
              <a:t>。结合所学知识，下列相关叙述，正确的是</a:t>
            </a:r>
            <a:endParaRPr lang="zh-CN" altLang="en-US" sz="2400" dirty="0">
              <a:latin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A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．设法降低肿瘤细胞释放酶</a:t>
            </a:r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MMP13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可一定程度上抑制肿瘤的增长。</a:t>
            </a:r>
            <a:endParaRPr lang="zh-CN" altLang="en-US" sz="24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B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．细胞癌变都是由原癌基因突变导致的</a:t>
            </a:r>
            <a:endParaRPr lang="zh-CN" altLang="en-US" sz="24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C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．</a:t>
            </a:r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MIF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分子可抑制表皮生长因子的活性，进而抑制肿瘤的增长</a:t>
            </a:r>
            <a:endParaRPr lang="zh-CN" altLang="en-US" sz="2400" b="1" dirty="0">
              <a:solidFill>
                <a:srgbClr val="000099"/>
              </a:solidFill>
              <a:latin typeface="宋体" panose="02010600030101010101" pitchFamily="2" charset="-122"/>
            </a:endParaRPr>
          </a:p>
          <a:p>
            <a:r>
              <a:rPr lang="en-US" altLang="zh-CN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D</a:t>
            </a:r>
            <a:r>
              <a:rPr lang="zh-CN" altLang="en-US" sz="2400" b="1" dirty="0">
                <a:solidFill>
                  <a:srgbClr val="000099"/>
                </a:solidFill>
                <a:latin typeface="宋体" panose="02010600030101010101" pitchFamily="2" charset="-122"/>
              </a:rPr>
              <a:t>．癌细胞易扩散和转移的主要原因是细胞周期缩短</a:t>
            </a:r>
            <a:endParaRPr lang="zh-CN" altLang="en-US" sz="2400" b="1" dirty="0">
              <a:solidFill>
                <a:srgbClr val="000099"/>
              </a:solidFill>
              <a:latin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2419" y="1853707"/>
            <a:ext cx="903726" cy="32515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>
            <a:spAutoFit/>
          </a:bodyPr>
          <a:lstStyle/>
          <a:p>
            <a:r>
              <a:rPr lang="en-US" altLang="zh-CN" sz="1515" noProof="1">
                <a:cs typeface="+mn-ea"/>
              </a:rPr>
              <a:t>MIF</a:t>
            </a:r>
            <a:r>
              <a:rPr lang="zh-CN" altLang="en-US" sz="1515" noProof="1">
                <a:cs typeface="+mn-ea"/>
              </a:rPr>
              <a:t>分子</a:t>
            </a:r>
            <a:endParaRPr lang="zh-CN" altLang="en-US" sz="1515" noProof="1"/>
          </a:p>
        </p:txBody>
      </p:sp>
      <p:sp>
        <p:nvSpPr>
          <p:cNvPr id="7" name="TextBox 6"/>
          <p:cNvSpPr txBox="1"/>
          <p:nvPr/>
        </p:nvSpPr>
        <p:spPr>
          <a:xfrm>
            <a:off x="2436622" y="2346487"/>
            <a:ext cx="1140331" cy="45461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>
            <a:spAutoFit/>
          </a:bodyPr>
          <a:lstStyle/>
          <a:p>
            <a:r>
              <a:rPr lang="zh-CN" altLang="en-US" sz="1175" noProof="1">
                <a:cs typeface="+mn-ea"/>
              </a:rPr>
              <a:t>表皮生长因子受体蛋白</a:t>
            </a:r>
            <a:r>
              <a:rPr lang="en-US" altLang="zh-CN" sz="1175" noProof="1">
                <a:cs typeface="+mn-ea"/>
              </a:rPr>
              <a:t>EGFR</a:t>
            </a:r>
            <a:endParaRPr lang="zh-CN" altLang="en-US" sz="1175" noProof="1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97588" y="2994038"/>
            <a:ext cx="903726" cy="506292"/>
          </a:xfrm>
          <a:prstGeom prst="rect">
            <a:avLst/>
          </a:prstGeom>
          <a:noFill/>
          <a:ln w="9525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345"/>
              <a:t>表皮生长因子</a:t>
            </a:r>
            <a:endParaRPr lang="zh-CN" altLang="en-US" sz="1345"/>
          </a:p>
        </p:txBody>
      </p:sp>
      <p:sp>
        <p:nvSpPr>
          <p:cNvPr id="9" name="TextBox 8"/>
          <p:cNvSpPr txBox="1"/>
          <p:nvPr/>
        </p:nvSpPr>
        <p:spPr>
          <a:xfrm>
            <a:off x="3329674" y="4404775"/>
            <a:ext cx="903726" cy="32515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>
            <a:spAutoFit/>
          </a:bodyPr>
          <a:lstStyle/>
          <a:p>
            <a:r>
              <a:rPr lang="en-US" altLang="zh-CN" sz="1515" noProof="1">
                <a:cs typeface="+mn-ea"/>
              </a:rPr>
              <a:t>MMP13</a:t>
            </a:r>
            <a:endParaRPr lang="zh-CN" altLang="en-US" sz="1515" noProof="1"/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151775" y="3159483"/>
            <a:ext cx="1193701" cy="909064"/>
            <a:chOff x="2263806" y="284085"/>
            <a:chExt cx="1651246" cy="1509204"/>
          </a:xfrm>
        </p:grpSpPr>
        <p:sp>
          <p:nvSpPr>
            <p:cNvPr id="11" name="太阳形 10"/>
            <p:cNvSpPr/>
            <p:nvPr/>
          </p:nvSpPr>
          <p:spPr>
            <a:xfrm>
              <a:off x="2263806" y="284085"/>
              <a:ext cx="1651246" cy="1509204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15" noProof="1"/>
            </a:p>
          </p:txBody>
        </p:sp>
        <p:sp>
          <p:nvSpPr>
            <p:cNvPr id="207883" name="TextBox 11"/>
            <p:cNvSpPr txBox="1">
              <a:spLocks noChangeArrowheads="1"/>
            </p:cNvSpPr>
            <p:nvPr/>
          </p:nvSpPr>
          <p:spPr bwMode="auto">
            <a:xfrm>
              <a:off x="2574524" y="861135"/>
              <a:ext cx="1123804" cy="4969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345" b="1">
                  <a:solidFill>
                    <a:srgbClr val="FFFF00"/>
                  </a:solidFill>
                </a:rPr>
                <a:t> 癌细胞</a:t>
              </a:r>
              <a:endParaRPr lang="zh-CN" altLang="en-US" sz="1345" b="1">
                <a:solidFill>
                  <a:srgbClr val="FFFF00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 bwMode="auto">
          <a:xfrm>
            <a:off x="3411507" y="868147"/>
            <a:ext cx="903726" cy="857472"/>
            <a:chOff x="2902999" y="381740"/>
            <a:chExt cx="1074198" cy="1020932"/>
          </a:xfrm>
        </p:grpSpPr>
        <p:sp>
          <p:nvSpPr>
            <p:cNvPr id="16" name="七边形 15"/>
            <p:cNvSpPr/>
            <p:nvPr/>
          </p:nvSpPr>
          <p:spPr>
            <a:xfrm>
              <a:off x="2955862" y="381740"/>
              <a:ext cx="968470" cy="1020932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15" noProof="1"/>
            </a:p>
          </p:txBody>
        </p:sp>
        <p:sp>
          <p:nvSpPr>
            <p:cNvPr id="207886" name="TextBox 16"/>
            <p:cNvSpPr txBox="1">
              <a:spLocks noChangeArrowheads="1"/>
            </p:cNvSpPr>
            <p:nvPr/>
          </p:nvSpPr>
          <p:spPr bwMode="auto">
            <a:xfrm>
              <a:off x="2902999" y="701336"/>
              <a:ext cx="1074198" cy="356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345" b="1">
                  <a:solidFill>
                    <a:srgbClr val="FF0000"/>
                  </a:solidFill>
                </a:rPr>
                <a:t>免疫细胞</a:t>
              </a:r>
              <a:endParaRPr lang="zh-CN" altLang="en-US" sz="1345" b="1">
                <a:solidFill>
                  <a:srgbClr val="FF0000"/>
                </a:solidFill>
              </a:endParaRPr>
            </a:p>
          </p:txBody>
        </p:sp>
      </p:grpSp>
      <p:sp>
        <p:nvSpPr>
          <p:cNvPr id="20" name="左弧形箭头 19"/>
          <p:cNvSpPr/>
          <p:nvPr/>
        </p:nvSpPr>
        <p:spPr>
          <a:xfrm rot="2325107">
            <a:off x="2947190" y="1026477"/>
            <a:ext cx="300650" cy="8236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515" noProof="1">
              <a:solidFill>
                <a:schemeClr val="tx1"/>
              </a:solidFill>
            </a:endParaRPr>
          </a:p>
        </p:txBody>
      </p:sp>
      <p:sp>
        <p:nvSpPr>
          <p:cNvPr id="21" name="右弧形箭头 20"/>
          <p:cNvSpPr/>
          <p:nvPr/>
        </p:nvSpPr>
        <p:spPr>
          <a:xfrm>
            <a:off x="3777979" y="2017373"/>
            <a:ext cx="254395" cy="11047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515" noProof="1">
              <a:solidFill>
                <a:schemeClr val="tx1"/>
              </a:solidFill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>
            <a:off x="2815546" y="3218191"/>
            <a:ext cx="537254" cy="7116"/>
          </a:xfrm>
          <a:prstGeom prst="straightConnector1">
            <a:avLst/>
          </a:prstGeom>
          <a:ln w="38100">
            <a:solidFill>
              <a:srgbClr val="FF00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左弧形箭头 27"/>
          <p:cNvSpPr/>
          <p:nvPr/>
        </p:nvSpPr>
        <p:spPr>
          <a:xfrm>
            <a:off x="2941855" y="3762561"/>
            <a:ext cx="321996" cy="9108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515" noProof="1">
              <a:solidFill>
                <a:schemeClr val="tx1"/>
              </a:solidFill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rot="16200000" flipV="1">
            <a:off x="2718592" y="2866840"/>
            <a:ext cx="2492363" cy="537254"/>
          </a:xfrm>
          <a:prstGeom prst="bentConnector3">
            <a:avLst>
              <a:gd name="adj1" fmla="val 100868"/>
            </a:avLst>
          </a:prstGeom>
          <a:ln w="38100">
            <a:solidFill>
              <a:srgbClr val="FF0066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96850" y="706120"/>
            <a:ext cx="1565275" cy="54463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构建所有结构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陈列相关物质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建立生理联系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细节描述机制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解释运作机制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0" grpId="0" bldLvl="0" animBg="1"/>
      <p:bldP spid="21" grpId="0" bldLvl="0" animBg="1"/>
      <p:bldP spid="2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00289" y="2830371"/>
            <a:ext cx="903726" cy="32515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515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姜黄素</a:t>
            </a:r>
            <a:endParaRPr lang="zh-CN" altLang="en-US" sz="1515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grpSp>
        <p:nvGrpSpPr>
          <p:cNvPr id="10" name="组合 12"/>
          <p:cNvGrpSpPr/>
          <p:nvPr/>
        </p:nvGrpSpPr>
        <p:grpSpPr bwMode="auto">
          <a:xfrm>
            <a:off x="2929392" y="3394330"/>
            <a:ext cx="2168587" cy="2486240"/>
            <a:chOff x="2263806" y="284085"/>
            <a:chExt cx="1651246" cy="1861145"/>
          </a:xfrm>
        </p:grpSpPr>
        <p:sp>
          <p:nvSpPr>
            <p:cNvPr id="11" name="太阳形 10"/>
            <p:cNvSpPr/>
            <p:nvPr/>
          </p:nvSpPr>
          <p:spPr>
            <a:xfrm>
              <a:off x="2263806" y="284085"/>
              <a:ext cx="1651246" cy="1508830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15" noProof="1"/>
            </a:p>
          </p:txBody>
        </p:sp>
        <p:sp>
          <p:nvSpPr>
            <p:cNvPr id="216071" name="TextBox 11"/>
            <p:cNvSpPr txBox="1">
              <a:spLocks noChangeArrowheads="1"/>
            </p:cNvSpPr>
            <p:nvPr/>
          </p:nvSpPr>
          <p:spPr bwMode="auto">
            <a:xfrm>
              <a:off x="2611104" y="1921171"/>
              <a:ext cx="895472" cy="224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345" b="1">
                  <a:solidFill>
                    <a:srgbClr val="0000CC"/>
                  </a:solidFill>
                </a:rPr>
                <a:t> 癌细胞</a:t>
              </a:r>
              <a:endParaRPr lang="zh-CN" altLang="en-US" sz="1345" b="1">
                <a:solidFill>
                  <a:srgbClr val="0000CC"/>
                </a:solidFill>
              </a:endParaRPr>
            </a:p>
          </p:txBody>
        </p:sp>
      </p:grpSp>
      <p:grpSp>
        <p:nvGrpSpPr>
          <p:cNvPr id="13" name="组合 17"/>
          <p:cNvGrpSpPr/>
          <p:nvPr/>
        </p:nvGrpSpPr>
        <p:grpSpPr bwMode="auto">
          <a:xfrm>
            <a:off x="4813350" y="1579742"/>
            <a:ext cx="901947" cy="859252"/>
            <a:chOff x="2902999" y="381740"/>
            <a:chExt cx="1074198" cy="1020932"/>
          </a:xfrm>
        </p:grpSpPr>
        <p:sp>
          <p:nvSpPr>
            <p:cNvPr id="16" name="七边形 15"/>
            <p:cNvSpPr/>
            <p:nvPr/>
          </p:nvSpPr>
          <p:spPr>
            <a:xfrm>
              <a:off x="2955967" y="381740"/>
              <a:ext cx="968263" cy="1020932"/>
            </a:xfrm>
            <a:prstGeom prst="heptago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15" noProof="1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02999" y="700914"/>
              <a:ext cx="1074198" cy="5401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1175" b="1" noProof="1">
                  <a:solidFill>
                    <a:srgbClr val="FF0000"/>
                  </a:solidFill>
                  <a:cs typeface="+mn-ea"/>
                </a:rPr>
                <a:t>肿瘤干细胞</a:t>
              </a:r>
              <a:endParaRPr lang="zh-CN" altLang="en-US" sz="1175" b="1" noProof="1">
                <a:solidFill>
                  <a:srgbClr val="FF0000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5946608" y="501657"/>
            <a:ext cx="5498481" cy="5323205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r>
              <a:rPr lang="en-US" sz="2000" b="1" noProof="1" smtClean="0">
                <a:solidFill>
                  <a:srgbClr val="0000CC"/>
                </a:solidFill>
                <a:cs typeface="+mn-ea"/>
              </a:rPr>
              <a:t>7</a:t>
            </a:r>
            <a:r>
              <a:rPr lang="en-US" sz="2000" b="1" noProof="1">
                <a:solidFill>
                  <a:srgbClr val="0000CC"/>
                </a:solidFill>
                <a:cs typeface="+mn-ea"/>
              </a:rPr>
              <a:t>.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研究发现，直肠癌患者体内存在</a:t>
            </a:r>
            <a:r>
              <a:rPr lang="zh-CN" altLang="en-US" sz="2000" b="1" noProof="1">
                <a:solidFill>
                  <a:srgbClr val="FF0000"/>
                </a:solidFill>
                <a:cs typeface="+mn-ea"/>
              </a:rPr>
              <a:t>癌细胞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和</a:t>
            </a:r>
            <a:r>
              <a:rPr lang="zh-CN" altLang="en-US" sz="2000" b="1" noProof="1">
                <a:solidFill>
                  <a:srgbClr val="FF0000"/>
                </a:solidFill>
                <a:cs typeface="+mn-ea"/>
              </a:rPr>
              <a:t>肿瘤干细胞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。用</a:t>
            </a:r>
            <a:r>
              <a:rPr lang="zh-CN" altLang="en-US" sz="2000" b="1" noProof="1">
                <a:solidFill>
                  <a:srgbClr val="00B050"/>
                </a:solidFill>
                <a:cs typeface="+mn-ea"/>
              </a:rPr>
              <a:t>姜黄素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治疗，会引起癌细胞内</a:t>
            </a:r>
            <a:r>
              <a:rPr lang="en-US" sz="2000" b="1" noProof="1">
                <a:solidFill>
                  <a:srgbClr val="00B050"/>
                </a:solidFill>
                <a:cs typeface="+mn-ea"/>
              </a:rPr>
              <a:t>BAX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等凋亡蛋白高表达，诱发癌细胞凋亡；而肿瘤干细胞因膜上具有高水平的</a:t>
            </a:r>
            <a:r>
              <a:rPr lang="en-US" sz="2000" b="1" noProof="1">
                <a:solidFill>
                  <a:srgbClr val="00B050"/>
                </a:solidFill>
                <a:cs typeface="+mn-ea"/>
              </a:rPr>
              <a:t>ABCG</a:t>
            </a:r>
            <a:r>
              <a:rPr lang="en-US" sz="2000" b="1" baseline="-25000" noProof="1">
                <a:solidFill>
                  <a:srgbClr val="00B050"/>
                </a:solidFill>
                <a:cs typeface="+mn-ea"/>
              </a:rPr>
              <a:t>2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蛋白，能有效排出姜黄素，从而逃避凋亡，并增殖分化形成癌细胞。下列说法正确的是</a:t>
            </a:r>
            <a:endParaRPr lang="en-US" altLang="zh-CN" sz="2000" b="1" noProof="1">
              <a:solidFill>
                <a:srgbClr val="0000CC"/>
              </a:solidFill>
            </a:endParaRPr>
          </a:p>
          <a:p>
            <a:endParaRPr lang="zh-CN" altLang="en-US" sz="2000" b="1" noProof="1">
              <a:solidFill>
                <a:srgbClr val="0000CC"/>
              </a:solidFill>
            </a:endParaRPr>
          </a:p>
          <a:p>
            <a:r>
              <a:rPr lang="en-US" sz="2000" b="1" noProof="1">
                <a:solidFill>
                  <a:srgbClr val="0000CC"/>
                </a:solidFill>
                <a:cs typeface="+mn-ea"/>
              </a:rPr>
              <a:t>A.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肿瘤干细胞与癌细胞中基因的执行情况相同</a:t>
            </a:r>
            <a:endParaRPr lang="en-US" altLang="zh-CN" sz="2000" b="1" noProof="1">
              <a:solidFill>
                <a:srgbClr val="0000CC"/>
              </a:solidFill>
            </a:endParaRPr>
          </a:p>
          <a:p>
            <a:endParaRPr lang="zh-CN" altLang="en-US" sz="2000" b="1" noProof="1">
              <a:solidFill>
                <a:srgbClr val="0000CC"/>
              </a:solidFill>
            </a:endParaRPr>
          </a:p>
          <a:p>
            <a:r>
              <a:rPr lang="en-US" sz="2000" b="1" noProof="1">
                <a:solidFill>
                  <a:srgbClr val="0000CC"/>
                </a:solidFill>
                <a:cs typeface="+mn-ea"/>
              </a:rPr>
              <a:t>B.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肿瘤干细胞的增殖及姜黄素的排出不需要消耗</a:t>
            </a:r>
            <a:r>
              <a:rPr lang="en-US" sz="2000" b="1" noProof="1">
                <a:solidFill>
                  <a:srgbClr val="0000CC"/>
                </a:solidFill>
                <a:cs typeface="+mn-ea"/>
              </a:rPr>
              <a:t>ATP</a:t>
            </a:r>
            <a:endParaRPr lang="en-US" sz="2000" b="1" noProof="1">
              <a:solidFill>
                <a:srgbClr val="0000CC"/>
              </a:solidFill>
            </a:endParaRPr>
          </a:p>
          <a:p>
            <a:endParaRPr lang="zh-CN" altLang="en-US" sz="2000" b="1" noProof="1">
              <a:solidFill>
                <a:srgbClr val="0000CC"/>
              </a:solidFill>
            </a:endParaRPr>
          </a:p>
          <a:p>
            <a:r>
              <a:rPr lang="en-US" sz="2000" b="1" noProof="1">
                <a:solidFill>
                  <a:srgbClr val="0000CC"/>
                </a:solidFill>
                <a:cs typeface="+mn-ea"/>
              </a:rPr>
              <a:t>C.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编码</a:t>
            </a:r>
            <a:r>
              <a:rPr lang="en-US" sz="2000" b="1" noProof="1">
                <a:solidFill>
                  <a:srgbClr val="0000CC"/>
                </a:solidFill>
                <a:cs typeface="+mn-ea"/>
              </a:rPr>
              <a:t>BAX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蛋白和</a:t>
            </a:r>
            <a:r>
              <a:rPr lang="en-US" sz="2000" b="1" noProof="1">
                <a:solidFill>
                  <a:srgbClr val="0000CC"/>
                </a:solidFill>
                <a:cs typeface="+mn-ea"/>
              </a:rPr>
              <a:t>ABCG</a:t>
            </a:r>
            <a:r>
              <a:rPr lang="en-US" sz="2000" b="1" baseline="-25000" noProof="1">
                <a:solidFill>
                  <a:srgbClr val="0000CC"/>
                </a:solidFill>
                <a:cs typeface="+mn-ea"/>
              </a:rPr>
              <a:t>2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蛋白的基因都属于原癌基因。</a:t>
            </a:r>
            <a:endParaRPr lang="en-US" altLang="zh-CN" sz="2000" b="1" noProof="1">
              <a:solidFill>
                <a:srgbClr val="0000CC"/>
              </a:solidFill>
            </a:endParaRPr>
          </a:p>
          <a:p>
            <a:endParaRPr lang="zh-CN" altLang="en-US" sz="2000" b="1" noProof="1">
              <a:solidFill>
                <a:srgbClr val="0000CC"/>
              </a:solidFill>
            </a:endParaRPr>
          </a:p>
          <a:p>
            <a:r>
              <a:rPr lang="en-US" sz="2000" b="1" noProof="1">
                <a:solidFill>
                  <a:srgbClr val="0000CC"/>
                </a:solidFill>
                <a:cs typeface="+mn-ea"/>
              </a:rPr>
              <a:t>D.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用</a:t>
            </a:r>
            <a:r>
              <a:rPr lang="en-US" sz="2000" b="1" noProof="1">
                <a:solidFill>
                  <a:srgbClr val="0000CC"/>
                </a:solidFill>
                <a:cs typeface="+mn-ea"/>
              </a:rPr>
              <a:t>ABCG</a:t>
            </a:r>
            <a:r>
              <a:rPr lang="en-US" sz="2000" b="1" baseline="-25000" noProof="1">
                <a:solidFill>
                  <a:srgbClr val="0000CC"/>
                </a:solidFill>
                <a:cs typeface="+mn-ea"/>
              </a:rPr>
              <a:t>2</a:t>
            </a:r>
            <a:r>
              <a:rPr lang="zh-CN" altLang="en-US" sz="2000" b="1" noProof="1">
                <a:solidFill>
                  <a:srgbClr val="0000CC"/>
                </a:solidFill>
                <a:cs typeface="+mn-ea"/>
              </a:rPr>
              <a:t>抑制剂与姜黄素联合治疗，可促进肿瘤干细胞凋亡</a:t>
            </a:r>
            <a:endParaRPr lang="zh-CN" altLang="en-US" sz="2000" b="1" noProof="1">
              <a:solidFill>
                <a:srgbClr val="0000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6480" y="4140835"/>
            <a:ext cx="854075" cy="52197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BAX</a:t>
            </a:r>
            <a:r>
              <a:rPr lang="zh-CN" altLang="en-US" sz="1400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凋亡蛋白</a:t>
            </a:r>
            <a:endParaRPr lang="zh-CN" altLang="en-US" sz="1400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 rot="3075526">
            <a:off x="4369435" y="2238375"/>
            <a:ext cx="949325" cy="27241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1175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ABCG2</a:t>
            </a:r>
            <a:r>
              <a:rPr lang="zh-CN" altLang="en-US" sz="1175" b="1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蛋白</a:t>
            </a:r>
            <a:endParaRPr lang="zh-CN" altLang="en-US" sz="1175" b="1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cxnSp>
        <p:nvCxnSpPr>
          <p:cNvPr id="27" name="直接箭头连接符 26"/>
          <p:cNvCxnSpPr>
            <a:stCxn id="6" idx="2"/>
            <a:endCxn id="23" idx="0"/>
          </p:cNvCxnSpPr>
          <p:nvPr/>
        </p:nvCxnSpPr>
        <p:spPr>
          <a:xfrm>
            <a:off x="3052152" y="3155525"/>
            <a:ext cx="961390" cy="985520"/>
          </a:xfrm>
          <a:prstGeom prst="straightConnector1">
            <a:avLst/>
          </a:prstGeom>
          <a:ln w="381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3586480" y="2390775"/>
            <a:ext cx="891540" cy="497205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 bwMode="auto">
          <a:xfrm>
            <a:off x="4959228" y="3020722"/>
            <a:ext cx="656446" cy="585288"/>
            <a:chOff x="4743450" y="2943225"/>
            <a:chExt cx="781050" cy="695325"/>
          </a:xfrm>
        </p:grpSpPr>
        <p:sp>
          <p:nvSpPr>
            <p:cNvPr id="47" name="太阳形 46"/>
            <p:cNvSpPr/>
            <p:nvPr/>
          </p:nvSpPr>
          <p:spPr>
            <a:xfrm>
              <a:off x="5154084" y="2943225"/>
              <a:ext cx="370416" cy="352946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15" noProof="1"/>
            </a:p>
          </p:txBody>
        </p:sp>
        <p:sp>
          <p:nvSpPr>
            <p:cNvPr id="49" name="太阳形 48"/>
            <p:cNvSpPr/>
            <p:nvPr/>
          </p:nvSpPr>
          <p:spPr>
            <a:xfrm>
              <a:off x="4743450" y="2991835"/>
              <a:ext cx="372534" cy="350832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15" noProof="1"/>
            </a:p>
          </p:txBody>
        </p:sp>
        <p:sp>
          <p:nvSpPr>
            <p:cNvPr id="50" name="太阳形 49"/>
            <p:cNvSpPr/>
            <p:nvPr/>
          </p:nvSpPr>
          <p:spPr>
            <a:xfrm>
              <a:off x="4982633" y="3285604"/>
              <a:ext cx="370418" cy="352946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515" noProof="1"/>
            </a:p>
          </p:txBody>
        </p:sp>
      </p:grpSp>
      <p:sp>
        <p:nvSpPr>
          <p:cNvPr id="52" name="圆角矩形 51"/>
          <p:cNvSpPr/>
          <p:nvPr/>
        </p:nvSpPr>
        <p:spPr>
          <a:xfrm>
            <a:off x="2326324" y="1227503"/>
            <a:ext cx="3650484" cy="4723215"/>
          </a:xfrm>
          <a:prstGeom prst="roundRect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515" noProof="1"/>
          </a:p>
        </p:txBody>
      </p:sp>
      <p:sp>
        <p:nvSpPr>
          <p:cNvPr id="2" name="文本框 1"/>
          <p:cNvSpPr txBox="1"/>
          <p:nvPr/>
        </p:nvSpPr>
        <p:spPr>
          <a:xfrm>
            <a:off x="380365" y="865505"/>
            <a:ext cx="1565275" cy="544639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构建所有结构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2.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陈列相关物质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3.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建立生理联系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细节描述机制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2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解释运作机制</a:t>
            </a:r>
            <a:endParaRPr lang="zh-CN" altLang="en-US" sz="2000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 flipV="1">
            <a:off x="4102100" y="1560830"/>
            <a:ext cx="733425" cy="328295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386070" y="2439035"/>
            <a:ext cx="635" cy="598170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4879340" y="3606165"/>
            <a:ext cx="280670" cy="287655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98234" y="1144862"/>
            <a:ext cx="3731800" cy="2887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25" b="1" dirty="0" smtClean="0">
                <a:solidFill>
                  <a:srgbClr val="0000CC"/>
                </a:solidFill>
              </a:rPr>
              <a:t>【</a:t>
            </a:r>
            <a:r>
              <a:rPr lang="zh-CN" altLang="en-US" sz="3025" b="1" dirty="0" smtClean="0">
                <a:solidFill>
                  <a:srgbClr val="0000CC"/>
                </a:solidFill>
              </a:rPr>
              <a:t>问题</a:t>
            </a:r>
            <a:r>
              <a:rPr lang="en-US" altLang="zh-CN" sz="3025" b="1" dirty="0" smtClean="0">
                <a:solidFill>
                  <a:srgbClr val="0000CC"/>
                </a:solidFill>
              </a:rPr>
              <a:t>】</a:t>
            </a:r>
            <a:r>
              <a:rPr lang="zh-CN" altLang="en-US" sz="3025" b="1" dirty="0">
                <a:solidFill>
                  <a:srgbClr val="0000CC"/>
                </a:solidFill>
              </a:rPr>
              <a:t>这是某肿瘤细胞不能正常凋亡的机制，如果你是攻关该肿瘤的研究小组成员，请提出你们可能的研究（治疗）方案。</a:t>
            </a:r>
            <a:endParaRPr lang="zh-CN" altLang="en-US" sz="3025" b="1" dirty="0">
              <a:solidFill>
                <a:srgbClr val="0000CC"/>
              </a:solidFill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6" t="12065" r="11870" b="14676"/>
          <a:stretch>
            <a:fillRect/>
          </a:stretch>
        </p:blipFill>
        <p:spPr>
          <a:xfrm>
            <a:off x="1181735" y="433070"/>
            <a:ext cx="5029835" cy="50266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47"/>
          <p:cNvSpPr txBox="1"/>
          <p:nvPr/>
        </p:nvSpPr>
        <p:spPr>
          <a:xfrm>
            <a:off x="2388870" y="5459730"/>
            <a:ext cx="2560955" cy="34544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2400" b="1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细胞凋亡被抑制</a:t>
            </a:r>
            <a:endParaRPr lang="en-US" altLang="zh-CN" sz="2400" b="1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5" name="图片 2" descr="学科网 版权所有"/>
          <p:cNvPicPr>
            <a:picLocks noChangeAspect="1"/>
          </p:cNvPicPr>
          <p:nvPr/>
        </p:nvPicPr>
        <p:blipFill>
          <a:blip r:embed="rId1">
            <a:lum bright="-36000" contrast="54000"/>
          </a:blip>
          <a:stretch>
            <a:fillRect/>
          </a:stretch>
        </p:blipFill>
        <p:spPr>
          <a:xfrm>
            <a:off x="1485265" y="981710"/>
            <a:ext cx="8578215" cy="55092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" name="文本框 60"/>
          <p:cNvSpPr txBox="1"/>
          <p:nvPr/>
        </p:nvSpPr>
        <p:spPr>
          <a:xfrm>
            <a:off x="401320" y="122555"/>
            <a:ext cx="10461625" cy="7258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/>
          <a:p>
            <a:pPr algn="just"/>
            <a:r>
              <a:rPr lang="en-US" altLang="zh-CN" sz="4000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运用图中的所有词语和符号说明该调节制：</a:t>
            </a:r>
            <a:r>
              <a:rPr lang="en-US" altLang="zh-CN" sz="4000" u="sng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    </a:t>
            </a:r>
            <a:endParaRPr lang="en-US" altLang="zh-CN" sz="4000" u="sng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PECIAL_SOURCE" val="bdnull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SPECIAL_SOURCE" val="bdnull"/>
</p:tagLst>
</file>

<file path=ppt/tags/tag2.xml><?xml version="1.0" encoding="utf-8"?>
<p:tagLst xmlns:p="http://schemas.openxmlformats.org/presentationml/2006/main">
  <p:tag name="KSO_WM_SPECIAL_SOURCE" val="bdnull"/>
</p:tagLst>
</file>

<file path=ppt/tags/tag3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KSO_WM_SPECIAL_SOURCE" val="bdnull"/>
</p:tagLst>
</file>

<file path=ppt/tags/tag5.xml><?xml version="1.0" encoding="utf-8"?>
<p:tagLst xmlns:p="http://schemas.openxmlformats.org/presentationml/2006/main">
  <p:tag name="KSO_WM_SPECIAL_SOURCE" val="bdnull"/>
</p:tagLst>
</file>

<file path=ppt/tags/tag6.xml><?xml version="1.0" encoding="utf-8"?>
<p:tagLst xmlns:p="http://schemas.openxmlformats.org/presentationml/2006/main">
  <p:tag name="KSO_WM_SPECIAL_SOURCE" val="bdnull"/>
</p:tagLst>
</file>

<file path=ppt/tags/tag7.xml><?xml version="1.0" encoding="utf-8"?>
<p:tagLst xmlns:p="http://schemas.openxmlformats.org/presentationml/2006/main">
  <p:tag name="KSO_WM_SPECIAL_SOURCE" val="bdnull"/>
</p:tagLst>
</file>

<file path=ppt/tags/tag8.xml><?xml version="1.0" encoding="utf-8"?>
<p:tagLst xmlns:p="http://schemas.openxmlformats.org/presentationml/2006/main">
  <p:tag name="KSO_WM_SPECIAL_SOURCE" val="bdnull"/>
</p:tagLst>
</file>

<file path=ppt/tags/tag9.xml><?xml version="1.0" encoding="utf-8"?>
<p:tagLst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2773</Words>
  <Application>WPS 演示</Application>
  <PresentationFormat>宽屏</PresentationFormat>
  <Paragraphs>182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Times New Roman</vt:lpstr>
      <vt:lpstr>Calibri</vt:lpstr>
      <vt:lpstr>仿宋</vt:lpstr>
      <vt:lpstr>华文新魏</vt:lpstr>
      <vt:lpstr>楷体</vt:lpstr>
      <vt:lpstr>Arial Unicode MS</vt:lpstr>
      <vt:lpstr>Calibri Light</vt:lpstr>
      <vt:lpstr>Office 主题</vt:lpstr>
      <vt:lpstr>朝阳区线上课堂· 高三年级生物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杨雨琛</dc:creator>
  <cp:lastModifiedBy>WORKING</cp:lastModifiedBy>
  <cp:revision>48</cp:revision>
  <dcterms:created xsi:type="dcterms:W3CDTF">2017-07-05T11:41:00Z</dcterms:created>
  <dcterms:modified xsi:type="dcterms:W3CDTF">2020-02-12T01:57:43Z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