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5" r:id="rId2"/>
    <p:sldId id="285" r:id="rId3"/>
    <p:sldId id="283" r:id="rId4"/>
    <p:sldId id="287" r:id="rId5"/>
    <p:sldId id="286" r:id="rId6"/>
    <p:sldId id="1785" r:id="rId7"/>
    <p:sldId id="1783" r:id="rId8"/>
    <p:sldId id="1781" r:id="rId9"/>
    <p:sldId id="1789" r:id="rId10"/>
    <p:sldId id="1791" r:id="rId11"/>
    <p:sldId id="1798" r:id="rId12"/>
    <p:sldId id="1792" r:id="rId13"/>
    <p:sldId id="1796" r:id="rId14"/>
    <p:sldId id="1797" r:id="rId15"/>
    <p:sldId id="1805" r:id="rId16"/>
    <p:sldId id="1806" r:id="rId17"/>
    <p:sldId id="1793" r:id="rId18"/>
    <p:sldId id="1780" r:id="rId19"/>
    <p:sldId id="1790" r:id="rId20"/>
    <p:sldId id="271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702030404030204"/>
      </a:defRPr>
    </a:lvl1pPr>
    <a:lvl2pPr indent="228600" latinLnBrk="0">
      <a:defRPr sz="1200">
        <a:latin typeface="+mj-lt"/>
        <a:ea typeface="+mj-ea"/>
        <a:cs typeface="+mj-cs"/>
        <a:sym typeface="Calibri" panose="020F0702030404030204"/>
      </a:defRPr>
    </a:lvl2pPr>
    <a:lvl3pPr indent="457200" latinLnBrk="0">
      <a:defRPr sz="1200">
        <a:latin typeface="+mj-lt"/>
        <a:ea typeface="+mj-ea"/>
        <a:cs typeface="+mj-cs"/>
        <a:sym typeface="Calibri" panose="020F0702030404030204"/>
      </a:defRPr>
    </a:lvl3pPr>
    <a:lvl4pPr indent="685800" latinLnBrk="0">
      <a:defRPr sz="1200">
        <a:latin typeface="+mj-lt"/>
        <a:ea typeface="+mj-ea"/>
        <a:cs typeface="+mj-cs"/>
        <a:sym typeface="Calibri" panose="020F0702030404030204"/>
      </a:defRPr>
    </a:lvl4pPr>
    <a:lvl5pPr indent="914400" latinLnBrk="0">
      <a:defRPr sz="1200">
        <a:latin typeface="+mj-lt"/>
        <a:ea typeface="+mj-ea"/>
        <a:cs typeface="+mj-cs"/>
        <a:sym typeface="Calibri" panose="020F0702030404030204"/>
      </a:defRPr>
    </a:lvl5pPr>
    <a:lvl6pPr indent="1143000" latinLnBrk="0">
      <a:defRPr sz="1200">
        <a:latin typeface="+mj-lt"/>
        <a:ea typeface="+mj-ea"/>
        <a:cs typeface="+mj-cs"/>
        <a:sym typeface="Calibri" panose="020F0702030404030204"/>
      </a:defRPr>
    </a:lvl6pPr>
    <a:lvl7pPr indent="1371600" latinLnBrk="0">
      <a:defRPr sz="1200">
        <a:latin typeface="+mj-lt"/>
        <a:ea typeface="+mj-ea"/>
        <a:cs typeface="+mj-cs"/>
        <a:sym typeface="Calibri" panose="020F0702030404030204"/>
      </a:defRPr>
    </a:lvl7pPr>
    <a:lvl8pPr indent="1600200" latinLnBrk="0">
      <a:defRPr sz="1200">
        <a:latin typeface="+mj-lt"/>
        <a:ea typeface="+mj-ea"/>
        <a:cs typeface="+mj-cs"/>
        <a:sym typeface="Calibri" panose="020F0702030404030204"/>
      </a:defRPr>
    </a:lvl8pPr>
    <a:lvl9pPr indent="1828800" latinLnBrk="0">
      <a:defRPr sz="1200">
        <a:latin typeface="+mj-lt"/>
        <a:ea typeface="+mj-ea"/>
        <a:cs typeface="+mj-cs"/>
        <a:sym typeface="Calibri" panose="020F07020304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9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9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72788" y="2207905"/>
            <a:ext cx="5581344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95064" y="3635430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刘乃萌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54E132-2174-4599-AD63-9B214040A4E8}"/>
              </a:ext>
            </a:extLst>
          </p:cNvPr>
          <p:cNvSpPr/>
          <p:nvPr/>
        </p:nvSpPr>
        <p:spPr>
          <a:xfrm>
            <a:off x="2942519" y="-55331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4338DF-D0BF-4488-9D26-4536FD73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02" y="2205907"/>
            <a:ext cx="3143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1AD0048-D2B6-4384-8BEE-B18DD1F712F0}"/>
              </a:ext>
            </a:extLst>
          </p:cNvPr>
          <p:cNvSpPr/>
          <p:nvPr/>
        </p:nvSpPr>
        <p:spPr>
          <a:xfrm>
            <a:off x="49619" y="836436"/>
            <a:ext cx="9094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是培养大肠杆菌的结果，其对应的接种方法分别是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，除图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的活菌计数法外，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也是测定微生物数目常用的方法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9694A2-566D-4A5B-B71E-48AB60B14067}"/>
              </a:ext>
            </a:extLst>
          </p:cNvPr>
          <p:cNvSpPr/>
          <p:nvPr/>
        </p:nvSpPr>
        <p:spPr>
          <a:xfrm>
            <a:off x="639612" y="1005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平板划线法、稀释涂布平板法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498347-0DED-408D-B6FC-08F47698F2C5}"/>
              </a:ext>
            </a:extLst>
          </p:cNvPr>
          <p:cNvSpPr/>
          <p:nvPr/>
        </p:nvSpPr>
        <p:spPr>
          <a:xfrm>
            <a:off x="49619" y="1579408"/>
            <a:ext cx="266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显微镜直接计数法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7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>
            <a:extLst>
              <a:ext uri="{FF2B5EF4-FFF2-40B4-BE49-F238E27FC236}">
                <a16:creationId xmlns:a16="http://schemas.microsoft.com/office/drawing/2014/main" id="{CD5BCD65-B7E3-4AB2-AD28-AA2336BB257C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4CD4E2-A7BC-4918-9E8C-26AE4E3C3028}"/>
              </a:ext>
            </a:extLst>
          </p:cNvPr>
          <p:cNvSpPr/>
          <p:nvPr/>
        </p:nvSpPr>
        <p:spPr>
          <a:xfrm>
            <a:off x="3103737" y="-19348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C4ACE0E-1135-4F29-8B20-A243227913DE}"/>
              </a:ext>
            </a:extLst>
          </p:cNvPr>
          <p:cNvSpPr/>
          <p:nvPr/>
        </p:nvSpPr>
        <p:spPr>
          <a:xfrm>
            <a:off x="306512" y="3315270"/>
            <a:ext cx="8368993" cy="1385852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949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en-US" altLang="zh-CN" sz="1949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中培养目的菌株的选择培养基中应加入</a:t>
            </a:r>
            <a:r>
              <a:rPr lang="en-US" altLang="zh-CN" sz="1949" kern="100" dirty="0">
                <a:latin typeface="Times New Roman"/>
                <a:ea typeface="微软雅黑"/>
                <a:cs typeface="Courier New"/>
              </a:rPr>
              <a:t>_____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作为碳源，</a:t>
            </a:r>
            <a:r>
              <a:rPr lang="en-US" altLang="zh-CN" sz="1949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中不同浓度碳源的培养基</a:t>
            </a:r>
            <a:r>
              <a:rPr lang="en-US" altLang="zh-CN" sz="1949" kern="100" dirty="0">
                <a:latin typeface="Times New Roman"/>
                <a:ea typeface="微软雅黑"/>
                <a:cs typeface="Courier New"/>
              </a:rPr>
              <a:t>_____(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填</a:t>
            </a:r>
            <a:r>
              <a:rPr lang="en-US" altLang="zh-CN" sz="1949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影响</a:t>
            </a:r>
            <a:r>
              <a:rPr lang="en-US" altLang="zh-CN" sz="1949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或</a:t>
            </a:r>
            <a:r>
              <a:rPr lang="en-US" altLang="zh-CN" sz="1949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不影响</a:t>
            </a:r>
            <a:r>
              <a:rPr lang="en-US" altLang="zh-CN" sz="1949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en-US" altLang="zh-CN" sz="1949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细菌的数量，如果要测定</a:t>
            </a:r>
            <a:r>
              <a:rPr lang="en-US" altLang="zh-CN" sz="1949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中</a:t>
            </a:r>
            <a:r>
              <a:rPr lang="zh-CN" altLang="zh-CN" sz="1949" kern="100" dirty="0">
                <a:solidFill>
                  <a:srgbClr val="0000FF"/>
                </a:solidFill>
                <a:latin typeface="Times New Roman"/>
                <a:ea typeface="微软雅黑"/>
                <a:cs typeface="Times New Roman"/>
              </a:rPr>
              <a:t>活细菌数量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，常采用</a:t>
            </a:r>
            <a:r>
              <a:rPr lang="en-US" altLang="zh-CN" sz="1949" kern="100" dirty="0">
                <a:latin typeface="Times New Roman"/>
                <a:ea typeface="微软雅黑"/>
                <a:cs typeface="Courier New"/>
              </a:rPr>
              <a:t>_____________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法。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06A9A5-24BB-4513-BD23-E36EACCB1DC4}"/>
              </a:ext>
            </a:extLst>
          </p:cNvPr>
          <p:cNvSpPr/>
          <p:nvPr/>
        </p:nvSpPr>
        <p:spPr>
          <a:xfrm>
            <a:off x="306513" y="318653"/>
            <a:ext cx="8368993" cy="1847517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/>
              <a:t>例</a:t>
            </a:r>
            <a:r>
              <a:rPr lang="en-US" altLang="zh-CN" sz="2000" dirty="0"/>
              <a:t>4</a:t>
            </a:r>
            <a:r>
              <a:rPr lang="zh-CN" altLang="en-US" sz="1949" kern="100" dirty="0">
                <a:latin typeface="Times New Roman"/>
                <a:ea typeface="微软雅黑"/>
                <a:cs typeface="Courier New"/>
              </a:rPr>
              <a:t>：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苯酚是工业生产排放的有毒污染物质，自然界中存在着降解苯酚的微生物。某工厂产生的废水中含有苯酚，为了降解废水中的苯酚，研究人员从土壤中筛选获得了只能降解利用苯酚的细菌菌株，筛选的主要步骤如图所示，</a:t>
            </a:r>
            <a:r>
              <a:rPr lang="en-US" altLang="zh-CN" sz="1949" kern="100" dirty="0">
                <a:latin typeface="宋体"/>
                <a:ea typeface="微软雅黑"/>
                <a:cs typeface="Times New Roman"/>
              </a:rPr>
              <a:t>①</a:t>
            </a:r>
            <a:r>
              <a:rPr lang="zh-CN" altLang="zh-CN" sz="1949" kern="100" dirty="0">
                <a:latin typeface="Times New Roman"/>
                <a:ea typeface="微软雅黑"/>
                <a:cs typeface="Times New Roman"/>
              </a:rPr>
              <a:t>为土壤样品。请据图回答下列问题：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68945EB-C014-4644-8C88-0D771641FA8D}"/>
              </a:ext>
            </a:extLst>
          </p:cNvPr>
          <p:cNvSpPr/>
          <p:nvPr/>
        </p:nvSpPr>
        <p:spPr>
          <a:xfrm>
            <a:off x="5184565" y="3265888"/>
            <a:ext cx="925887" cy="485990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949" b="1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苯酚</a:t>
            </a:r>
            <a:endParaRPr lang="zh-CN" altLang="zh-CN" sz="787" b="1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  <p:pic>
        <p:nvPicPr>
          <p:cNvPr id="10" name="Picture 2" descr="11-10">
            <a:extLst>
              <a:ext uri="{FF2B5EF4-FFF2-40B4-BE49-F238E27FC236}">
                <a16:creationId xmlns:a16="http://schemas.microsoft.com/office/drawing/2014/main" id="{D148DA4F-4E25-4A64-BC92-782C4449A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17" y="2067284"/>
            <a:ext cx="5264366" cy="128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C450619-6EFF-4F8F-B5A9-927195F3FBA1}"/>
              </a:ext>
            </a:extLst>
          </p:cNvPr>
          <p:cNvSpPr/>
          <p:nvPr/>
        </p:nvSpPr>
        <p:spPr>
          <a:xfrm>
            <a:off x="1918321" y="3710344"/>
            <a:ext cx="925887" cy="485990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949" b="1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影响</a:t>
            </a:r>
            <a:endParaRPr lang="zh-CN" altLang="zh-CN" sz="787" b="1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79C34E8-413B-43F4-ABBD-F3343B69CF46}"/>
              </a:ext>
            </a:extLst>
          </p:cNvPr>
          <p:cNvSpPr/>
          <p:nvPr/>
        </p:nvSpPr>
        <p:spPr>
          <a:xfrm>
            <a:off x="2844208" y="4196334"/>
            <a:ext cx="1751869" cy="485990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949" b="1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稀释涂布平板</a:t>
            </a:r>
            <a:endParaRPr lang="zh-CN" altLang="zh-CN" sz="787" b="1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408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54E132-2174-4599-AD63-9B214040A4E8}"/>
              </a:ext>
            </a:extLst>
          </p:cNvPr>
          <p:cNvSpPr/>
          <p:nvPr/>
        </p:nvSpPr>
        <p:spPr>
          <a:xfrm>
            <a:off x="2942519" y="-55331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915C960-6F6D-4882-8BF4-C10D9517BE74}"/>
              </a:ext>
            </a:extLst>
          </p:cNvPr>
          <p:cNvSpPr/>
          <p:nvPr/>
        </p:nvSpPr>
        <p:spPr>
          <a:xfrm>
            <a:off x="0" y="435986"/>
            <a:ext cx="9084039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latin typeface="Times New Roman"/>
                <a:cs typeface="Courier New"/>
              </a:rPr>
              <a:t>例</a:t>
            </a:r>
            <a:r>
              <a:rPr lang="en-US" altLang="zh-CN" kern="100" dirty="0">
                <a:latin typeface="Times New Roman"/>
                <a:cs typeface="Courier New"/>
              </a:rPr>
              <a:t>5</a:t>
            </a:r>
            <a:r>
              <a:rPr lang="zh-CN" altLang="en-US" kern="100" dirty="0">
                <a:latin typeface="Times New Roman"/>
                <a:cs typeface="Courier New"/>
              </a:rPr>
              <a:t>：</a:t>
            </a:r>
            <a:r>
              <a:rPr lang="zh-CN" altLang="zh-CN" kern="100" dirty="0">
                <a:latin typeface="Times New Roman"/>
                <a:cs typeface="Times New Roman"/>
              </a:rPr>
              <a:t>牛奶在饮用前都要经过巴氏消毒，以杀死有害微生物，为检测消毒前后牛奶中细菌含量变化情况，做如图</a:t>
            </a:r>
            <a:r>
              <a:rPr lang="en-US" altLang="zh-CN" kern="100" dirty="0">
                <a:latin typeface="Times New Roman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cs typeface="Times New Roman"/>
              </a:rPr>
              <a:t>所示操作。用无菌吸管从锥形瓶中吸取</a:t>
            </a:r>
            <a:r>
              <a:rPr lang="en-US" altLang="zh-CN" kern="100" dirty="0">
                <a:latin typeface="Times New Roman"/>
                <a:cs typeface="Courier New"/>
              </a:rPr>
              <a:t>1 mL</a:t>
            </a:r>
            <a:r>
              <a:rPr lang="zh-CN" altLang="zh-CN" kern="100" dirty="0">
                <a:latin typeface="Times New Roman"/>
                <a:cs typeface="Times New Roman"/>
              </a:rPr>
              <a:t>生牛奶稀释液至盛有</a:t>
            </a:r>
            <a:r>
              <a:rPr lang="en-US" altLang="zh-CN" kern="100" dirty="0">
                <a:latin typeface="Times New Roman"/>
                <a:cs typeface="Courier New"/>
              </a:rPr>
              <a:t>9 mL</a:t>
            </a:r>
            <a:r>
              <a:rPr lang="zh-CN" altLang="zh-CN" kern="100" dirty="0">
                <a:latin typeface="Times New Roman"/>
                <a:cs typeface="Times New Roman"/>
              </a:rPr>
              <a:t>无菌水的试管中，混合均匀，如此再重复</a:t>
            </a:r>
            <a:r>
              <a:rPr lang="en-US" altLang="zh-CN" kern="100" dirty="0">
                <a:latin typeface="Times New Roman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cs typeface="Times New Roman"/>
              </a:rPr>
              <a:t>次。请回答下列有关问题：</a:t>
            </a:r>
            <a:endParaRPr lang="zh-CN" altLang="zh-CN" sz="800" kern="100" dirty="0">
              <a:latin typeface="宋体"/>
              <a:cs typeface="Courier New"/>
            </a:endParaRPr>
          </a:p>
        </p:txBody>
      </p:sp>
      <p:pic>
        <p:nvPicPr>
          <p:cNvPr id="6" name="Picture 2" descr="11-4">
            <a:extLst>
              <a:ext uri="{FF2B5EF4-FFF2-40B4-BE49-F238E27FC236}">
                <a16:creationId xmlns:a16="http://schemas.microsoft.com/office/drawing/2014/main" id="{CD4AA239-ACE8-47BD-8B87-34497879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89" y="1640112"/>
            <a:ext cx="5058476" cy="259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4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54E132-2174-4599-AD63-9B214040A4E8}"/>
              </a:ext>
            </a:extLst>
          </p:cNvPr>
          <p:cNvSpPr/>
          <p:nvPr/>
        </p:nvSpPr>
        <p:spPr>
          <a:xfrm>
            <a:off x="2942519" y="-55331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66276C-13DC-4EAB-8D00-AFDBBC8C9176}"/>
              </a:ext>
            </a:extLst>
          </p:cNvPr>
          <p:cNvSpPr/>
          <p:nvPr/>
        </p:nvSpPr>
        <p:spPr>
          <a:xfrm>
            <a:off x="-225281" y="277233"/>
            <a:ext cx="3470652" cy="489261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949" b="1" kern="100" dirty="0">
                <a:latin typeface="+mj-ea"/>
                <a:ea typeface="+mj-ea"/>
              </a:rPr>
              <a:t>（二）实验操作与结果分析</a:t>
            </a:r>
            <a:endParaRPr lang="zh-CN" altLang="zh-CN" sz="1949" b="1" kern="100" dirty="0">
              <a:latin typeface="+mj-ea"/>
              <a:ea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282733-8C6B-4A3A-86CE-52B0CC83BB06}"/>
              </a:ext>
            </a:extLst>
          </p:cNvPr>
          <p:cNvSpPr/>
          <p:nvPr/>
        </p:nvSpPr>
        <p:spPr>
          <a:xfrm>
            <a:off x="0" y="673014"/>
            <a:ext cx="8746761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kern="100" dirty="0">
                <a:latin typeface="Times New Roman"/>
                <a:ea typeface="微软雅黑"/>
                <a:cs typeface="Times New Roman"/>
              </a:rPr>
              <a:t>取最终的牛奶稀释液</a:t>
            </a:r>
            <a:r>
              <a:rPr lang="en-US" altLang="zh-CN" kern="100" dirty="0">
                <a:latin typeface="Times New Roman"/>
                <a:ea typeface="微软雅黑"/>
                <a:cs typeface="Courier New"/>
              </a:rPr>
              <a:t>0.1 mL</a:t>
            </a:r>
            <a:r>
              <a:rPr lang="zh-CN" altLang="zh-CN" kern="100" dirty="0">
                <a:latin typeface="Times New Roman"/>
                <a:ea typeface="微软雅黑"/>
                <a:cs typeface="Times New Roman"/>
              </a:rPr>
              <a:t>滴在培养基上进行涂布，应选择的涂布工具是图</a:t>
            </a:r>
            <a:r>
              <a:rPr lang="en-US" altLang="zh-CN" kern="100" dirty="0">
                <a:latin typeface="Times New Roman"/>
                <a:ea typeface="微软雅黑"/>
                <a:cs typeface="Courier New"/>
              </a:rPr>
              <a:t>2</a:t>
            </a:r>
            <a:r>
              <a:rPr lang="zh-CN" altLang="zh-CN" kern="100" dirty="0">
                <a:latin typeface="Times New Roman"/>
                <a:ea typeface="微软雅黑"/>
                <a:cs typeface="Times New Roman"/>
              </a:rPr>
              <a:t>中的</a:t>
            </a:r>
            <a:r>
              <a:rPr lang="en-US" altLang="zh-CN" kern="100" dirty="0">
                <a:latin typeface="Times New Roman"/>
                <a:ea typeface="微软雅黑"/>
                <a:cs typeface="Courier New"/>
              </a:rPr>
              <a:t>___</a:t>
            </a:r>
            <a:r>
              <a:rPr lang="zh-CN" altLang="zh-CN" kern="100" dirty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E7785A-D18D-49B3-A804-233C4C40A15A}"/>
              </a:ext>
            </a:extLst>
          </p:cNvPr>
          <p:cNvSpPr/>
          <p:nvPr/>
        </p:nvSpPr>
        <p:spPr>
          <a:xfrm>
            <a:off x="2942519" y="1227845"/>
            <a:ext cx="524189" cy="6070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微软雅黑"/>
              </a:rPr>
              <a:t>B</a:t>
            </a:r>
            <a:endParaRPr lang="zh-CN" altLang="zh-CN" kern="100" dirty="0">
              <a:solidFill>
                <a:srgbClr val="FF0000"/>
              </a:solidFill>
              <a:effectLst/>
              <a:latin typeface="宋体"/>
              <a:cs typeface="Courier New"/>
            </a:endParaRPr>
          </a:p>
        </p:txBody>
      </p:sp>
      <p:pic>
        <p:nvPicPr>
          <p:cNvPr id="9" name="Picture 2" descr="11-5">
            <a:extLst>
              <a:ext uri="{FF2B5EF4-FFF2-40B4-BE49-F238E27FC236}">
                <a16:creationId xmlns:a16="http://schemas.microsoft.com/office/drawing/2014/main" id="{F49AF1D7-7925-4B56-9F83-1907B2DB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" y="1834846"/>
            <a:ext cx="6790430" cy="23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8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54E132-2174-4599-AD63-9B214040A4E8}"/>
              </a:ext>
            </a:extLst>
          </p:cNvPr>
          <p:cNvSpPr/>
          <p:nvPr/>
        </p:nvSpPr>
        <p:spPr>
          <a:xfrm>
            <a:off x="2942519" y="-55331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83A1FB3-E85F-404B-BD80-7C636FAAEB5D}"/>
              </a:ext>
            </a:extLst>
          </p:cNvPr>
          <p:cNvSpPr/>
          <p:nvPr/>
        </p:nvSpPr>
        <p:spPr>
          <a:xfrm>
            <a:off x="0" y="600961"/>
            <a:ext cx="4432515" cy="422036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图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1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中所示方法为稀释涂布平板法，理想情况下，培养一段时间后可在培养基表面形成菌落。若用该方法培养设置了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3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个培养皿，菌落数分别为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35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个、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33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个、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34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个，则可以推测生牛奶中每毫升含细菌数为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________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个，运用这种方法统计的结果往往较实际值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_____(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填</a:t>
            </a: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偏大</a:t>
            </a: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或</a:t>
            </a: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偏小</a:t>
            </a: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，原因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_______________________________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。</a:t>
            </a:r>
            <a:endParaRPr lang="zh-CN" altLang="zh-CN" sz="200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Shape 343">
            <a:hlinkClick r:id="rId3" action="ppaction://hlinksldjump"/>
            <a:extLst>
              <a:ext uri="{FF2B5EF4-FFF2-40B4-BE49-F238E27FC236}">
                <a16:creationId xmlns:a16="http://schemas.microsoft.com/office/drawing/2014/main" id="{49008A3E-CFD5-4BB3-BF39-108E411317E2}"/>
              </a:ext>
            </a:extLst>
          </p:cNvPr>
          <p:cNvSpPr/>
          <p:nvPr/>
        </p:nvSpPr>
        <p:spPr>
          <a:xfrm>
            <a:off x="9712974" y="6336714"/>
            <a:ext cx="1316876" cy="380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解析</a:t>
            </a:r>
            <a:endParaRPr sz="2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343">
            <a:extLst>
              <a:ext uri="{FF2B5EF4-FFF2-40B4-BE49-F238E27FC236}">
                <a16:creationId xmlns:a16="http://schemas.microsoft.com/office/drawing/2014/main" id="{03FAE7A9-6547-43DB-AEB6-7ED478492677}"/>
              </a:ext>
            </a:extLst>
          </p:cNvPr>
          <p:cNvSpPr/>
          <p:nvPr/>
        </p:nvSpPr>
        <p:spPr>
          <a:xfrm>
            <a:off x="10873537" y="6336714"/>
            <a:ext cx="1316876" cy="380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答案</a:t>
            </a:r>
            <a:endParaRPr sz="2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78A9E24-B73F-4030-9A3A-F71899B55C23}"/>
              </a:ext>
            </a:extLst>
          </p:cNvPr>
          <p:cNvSpPr/>
          <p:nvPr/>
        </p:nvSpPr>
        <p:spPr>
          <a:xfrm>
            <a:off x="2537845" y="2837431"/>
            <a:ext cx="1593701" cy="52704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solidFill>
                  <a:srgbClr val="FF0000"/>
                </a:solidFill>
                <a:latin typeface="Times New Roman"/>
                <a:ea typeface="微软雅黑"/>
              </a:rPr>
              <a:t>3.4</a:t>
            </a:r>
            <a:r>
              <a:rPr lang="en-US" altLang="zh-CN" sz="2000" kern="100" dirty="0">
                <a:solidFill>
                  <a:srgbClr val="FF0000"/>
                </a:solidFill>
                <a:latin typeface="宋体"/>
                <a:ea typeface="微软雅黑"/>
                <a:cs typeface="Times New Roman"/>
              </a:rPr>
              <a:t>×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/>
                <a:ea typeface="微软雅黑"/>
              </a:rPr>
              <a:t>10</a:t>
            </a:r>
            <a:r>
              <a:rPr lang="en-US" altLang="zh-CN" sz="2000" kern="100" baseline="30000" dirty="0">
                <a:solidFill>
                  <a:srgbClr val="FF0000"/>
                </a:solidFill>
                <a:latin typeface="Times New Roman"/>
                <a:ea typeface="微软雅黑"/>
              </a:rPr>
              <a:t>6</a:t>
            </a:r>
            <a:endParaRPr lang="zh-CN" altLang="zh-CN" sz="2000" kern="100" dirty="0">
              <a:solidFill>
                <a:srgbClr val="FF0000"/>
              </a:solidFill>
              <a:effectLst/>
              <a:latin typeface="宋体"/>
              <a:cs typeface="Courier New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B0209E0-1E71-4C40-B261-9F0AE5C6FDDB}"/>
              </a:ext>
            </a:extLst>
          </p:cNvPr>
          <p:cNvSpPr/>
          <p:nvPr/>
        </p:nvSpPr>
        <p:spPr>
          <a:xfrm>
            <a:off x="37728" y="3744581"/>
            <a:ext cx="1065262" cy="52704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偏小</a:t>
            </a:r>
            <a:endParaRPr lang="zh-CN" altLang="zh-CN" sz="2000" kern="100" dirty="0">
              <a:solidFill>
                <a:srgbClr val="FF0000"/>
              </a:solidFill>
              <a:effectLst/>
              <a:latin typeface="宋体"/>
              <a:cs typeface="Courier New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DB68270-C332-4133-8B3F-8C0464D9BBE0}"/>
              </a:ext>
            </a:extLst>
          </p:cNvPr>
          <p:cNvSpPr/>
          <p:nvPr/>
        </p:nvSpPr>
        <p:spPr>
          <a:xfrm>
            <a:off x="37728" y="4232614"/>
            <a:ext cx="7704855" cy="52704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个别菌落可能是由两个或多个细胞形成的</a:t>
            </a:r>
            <a:endParaRPr lang="zh-CN" altLang="zh-CN" sz="2000" kern="100" dirty="0">
              <a:solidFill>
                <a:srgbClr val="FF0000"/>
              </a:solidFill>
              <a:effectLst/>
              <a:latin typeface="宋体"/>
              <a:cs typeface="Courier New"/>
            </a:endParaRPr>
          </a:p>
        </p:txBody>
      </p:sp>
      <p:pic>
        <p:nvPicPr>
          <p:cNvPr id="16" name="Picture 2" descr="11-4">
            <a:extLst>
              <a:ext uri="{FF2B5EF4-FFF2-40B4-BE49-F238E27FC236}">
                <a16:creationId xmlns:a16="http://schemas.microsoft.com/office/drawing/2014/main" id="{CED56FDA-BADF-4A95-BA5E-E127B2A0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87" y="916513"/>
            <a:ext cx="4264287" cy="218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61542DB-B167-442A-A1F1-13117A61A71F}"/>
              </a:ext>
            </a:extLst>
          </p:cNvPr>
          <p:cNvSpPr/>
          <p:nvPr/>
        </p:nvSpPr>
        <p:spPr>
          <a:xfrm>
            <a:off x="2942519" y="367304"/>
            <a:ext cx="670210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平均菌落数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ea typeface="微软雅黑"/>
                <a:cs typeface="Courier New"/>
              </a:rPr>
              <a:t>÷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涂布的稀释液体积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ea typeface="微软雅黑"/>
                <a:cs typeface="Courier New"/>
              </a:rPr>
              <a:t>)</a:t>
            </a:r>
            <a:r>
              <a:rPr lang="en-US" altLang="zh-CN" sz="2400" kern="100" dirty="0">
                <a:solidFill>
                  <a:srgbClr val="FF0000"/>
                </a:solidFill>
                <a:latin typeface="宋体"/>
                <a:ea typeface="微软雅黑"/>
                <a:cs typeface="Times New Roman"/>
              </a:rPr>
              <a:t>×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ea typeface="微软雅黑"/>
                <a:cs typeface="Times New Roman"/>
              </a:rPr>
              <a:t>稀释倍数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3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54E132-2174-4599-AD63-9B214040A4E8}"/>
              </a:ext>
            </a:extLst>
          </p:cNvPr>
          <p:cNvSpPr/>
          <p:nvPr/>
        </p:nvSpPr>
        <p:spPr>
          <a:xfrm>
            <a:off x="2942519" y="-55331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</p:txBody>
      </p:sp>
      <p:sp>
        <p:nvSpPr>
          <p:cNvPr id="11" name="Shape 343">
            <a:hlinkClick r:id="rId3" action="ppaction://hlinksldjump"/>
            <a:extLst>
              <a:ext uri="{FF2B5EF4-FFF2-40B4-BE49-F238E27FC236}">
                <a16:creationId xmlns:a16="http://schemas.microsoft.com/office/drawing/2014/main" id="{49008A3E-CFD5-4BB3-BF39-108E411317E2}"/>
              </a:ext>
            </a:extLst>
          </p:cNvPr>
          <p:cNvSpPr/>
          <p:nvPr/>
        </p:nvSpPr>
        <p:spPr>
          <a:xfrm>
            <a:off x="9712974" y="6336714"/>
            <a:ext cx="1316876" cy="380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解析</a:t>
            </a:r>
            <a:endParaRPr sz="2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343">
            <a:extLst>
              <a:ext uri="{FF2B5EF4-FFF2-40B4-BE49-F238E27FC236}">
                <a16:creationId xmlns:a16="http://schemas.microsoft.com/office/drawing/2014/main" id="{03FAE7A9-6547-43DB-AEB6-7ED478492677}"/>
              </a:ext>
            </a:extLst>
          </p:cNvPr>
          <p:cNvSpPr/>
          <p:nvPr/>
        </p:nvSpPr>
        <p:spPr>
          <a:xfrm>
            <a:off x="10873537" y="6336714"/>
            <a:ext cx="1316876" cy="380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答案</a:t>
            </a:r>
            <a:endParaRPr sz="2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450C5CA-B570-44FE-8AA7-9DA98FEF5B9E}"/>
              </a:ext>
            </a:extLst>
          </p:cNvPr>
          <p:cNvSpPr/>
          <p:nvPr/>
        </p:nvSpPr>
        <p:spPr>
          <a:xfrm>
            <a:off x="132443" y="455844"/>
            <a:ext cx="887911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某兴趣小组为了研究酵母菌种群数量的变化规律，进行了相关研究实验，图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为实验流程，图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为根据实验测得数据绘制的曲线图。请据图回答：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en-US" altLang="zh-CN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endParaRPr lang="zh-CN" altLang="zh-CN" sz="800" dirty="0">
              <a:solidFill>
                <a:schemeClr val="tx1"/>
              </a:solidFill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本实验采用的测定方法是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需要用到图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在计数时一般采用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法进行取样计数。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D2ACBD2-2489-4D8D-A50C-CD5F2DB3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3" y="1051030"/>
            <a:ext cx="58769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7E8F2D1-6786-44BD-A68D-166CD888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3" y="3460628"/>
            <a:ext cx="3156857" cy="10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A844764-7B97-47A9-A6F2-B1A6885EEEDF}"/>
              </a:ext>
            </a:extLst>
          </p:cNvPr>
          <p:cNvSpPr txBox="1"/>
          <p:nvPr/>
        </p:nvSpPr>
        <p:spPr>
          <a:xfrm>
            <a:off x="1832231" y="4467883"/>
            <a:ext cx="9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79D834-BACF-4FC0-BAF4-4A9534B44706}"/>
              </a:ext>
            </a:extLst>
          </p:cNvPr>
          <p:cNvSpPr txBox="1"/>
          <p:nvPr/>
        </p:nvSpPr>
        <p:spPr>
          <a:xfrm>
            <a:off x="3175498" y="2702381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显微镜直接计数法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3157A04-6F0B-45E3-98C0-A36F498394AE}"/>
              </a:ext>
            </a:extLst>
          </p:cNvPr>
          <p:cNvSpPr txBox="1"/>
          <p:nvPr/>
        </p:nvSpPr>
        <p:spPr>
          <a:xfrm>
            <a:off x="6979621" y="2702381"/>
            <a:ext cx="181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血细胞计数板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1B13C5-48E3-4359-97E3-683804264ED7}"/>
              </a:ext>
            </a:extLst>
          </p:cNvPr>
          <p:cNvSpPr txBox="1"/>
          <p:nvPr/>
        </p:nvSpPr>
        <p:spPr>
          <a:xfrm>
            <a:off x="2342911" y="2965404"/>
            <a:ext cx="130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五点取样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8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54E132-2174-4599-AD63-9B214040A4E8}"/>
              </a:ext>
            </a:extLst>
          </p:cNvPr>
          <p:cNvSpPr/>
          <p:nvPr/>
        </p:nvSpPr>
        <p:spPr>
          <a:xfrm>
            <a:off x="2942519" y="-55331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</p:txBody>
      </p:sp>
      <p:sp>
        <p:nvSpPr>
          <p:cNvPr id="11" name="Shape 343">
            <a:hlinkClick r:id="rId3" action="ppaction://hlinksldjump"/>
            <a:extLst>
              <a:ext uri="{FF2B5EF4-FFF2-40B4-BE49-F238E27FC236}">
                <a16:creationId xmlns:a16="http://schemas.microsoft.com/office/drawing/2014/main" id="{49008A3E-CFD5-4BB3-BF39-108E411317E2}"/>
              </a:ext>
            </a:extLst>
          </p:cNvPr>
          <p:cNvSpPr/>
          <p:nvPr/>
        </p:nvSpPr>
        <p:spPr>
          <a:xfrm>
            <a:off x="9712974" y="6336714"/>
            <a:ext cx="1316876" cy="380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解析</a:t>
            </a:r>
            <a:endParaRPr sz="2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343">
            <a:extLst>
              <a:ext uri="{FF2B5EF4-FFF2-40B4-BE49-F238E27FC236}">
                <a16:creationId xmlns:a16="http://schemas.microsoft.com/office/drawing/2014/main" id="{03FAE7A9-6547-43DB-AEB6-7ED478492677}"/>
              </a:ext>
            </a:extLst>
          </p:cNvPr>
          <p:cNvSpPr/>
          <p:nvPr/>
        </p:nvSpPr>
        <p:spPr>
          <a:xfrm>
            <a:off x="10873537" y="6336714"/>
            <a:ext cx="1316876" cy="380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112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答案</a:t>
            </a:r>
            <a:endParaRPr sz="2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096EC2-1CFD-4D63-AD92-BB7DC1C2365B}"/>
              </a:ext>
            </a:extLst>
          </p:cNvPr>
          <p:cNvSpPr/>
          <p:nvPr/>
        </p:nvSpPr>
        <p:spPr>
          <a:xfrm>
            <a:off x="185058" y="969595"/>
            <a:ext cx="8320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显微计数时发现所选取的样方中方格内酵母菌总数为零，可能的原因有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多选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800" dirty="0">
              <a:solidFill>
                <a:schemeClr val="tx1"/>
              </a:solidFill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．样液中酵母菌数量过少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．样液稀释的倍数过大</a:t>
            </a:r>
            <a:endParaRPr lang="zh-CN" altLang="zh-CN" sz="800" dirty="0">
              <a:solidFill>
                <a:schemeClr val="tx1"/>
              </a:solidFill>
            </a:endParaRPr>
          </a:p>
          <a:p>
            <a:pPr lvl="0" eaLnBrk="0" fontAlgn="ctr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．样液取自于未摇匀的上清液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．实验过程中部分酵母菌死亡</a:t>
            </a:r>
            <a:endParaRPr lang="zh-CN" altLang="zh-CN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6E52B4-9C01-404E-8DB0-C5037561DCBE}"/>
              </a:ext>
            </a:extLst>
          </p:cNvPr>
          <p:cNvSpPr txBox="1"/>
          <p:nvPr/>
        </p:nvSpPr>
        <p:spPr>
          <a:xfrm>
            <a:off x="711759" y="1232217"/>
            <a:ext cx="159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r>
              <a:rPr lang="en-US" altLang="zh-CN" b="1" dirty="0">
                <a:solidFill>
                  <a:srgbClr val="FF0000"/>
                </a:solidFill>
              </a:rPr>
              <a:t>B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r>
              <a:rPr lang="en-US" altLang="zh-CN" b="1" dirty="0">
                <a:solidFill>
                  <a:srgbClr val="FF0000"/>
                </a:solidFill>
              </a:rPr>
              <a:t>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54E132-2174-4599-AD63-9B214040A4E8}"/>
              </a:ext>
            </a:extLst>
          </p:cNvPr>
          <p:cNvSpPr/>
          <p:nvPr/>
        </p:nvSpPr>
        <p:spPr>
          <a:xfrm>
            <a:off x="2822598" y="160857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三、反馈练习</a:t>
            </a:r>
            <a:endParaRPr lang="en-US" altLang="zh-C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43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E01A21-31BE-48C1-A2C3-AF6916C3F46F}"/>
              </a:ext>
            </a:extLst>
          </p:cNvPr>
          <p:cNvSpPr txBox="1">
            <a:spLocks/>
          </p:cNvSpPr>
          <p:nvPr/>
        </p:nvSpPr>
        <p:spPr>
          <a:xfrm>
            <a:off x="0" y="438317"/>
            <a:ext cx="9144000" cy="444651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  <a:defRPr/>
            </a:pPr>
            <a:r>
              <a:rPr lang="zh-CN" altLang="en-US" sz="1600" b="1" dirty="0">
                <a:latin typeface="+mn-ea"/>
              </a:rPr>
              <a:t>反馈</a:t>
            </a:r>
            <a:r>
              <a:rPr lang="en-US" altLang="zh-CN" sz="1600" b="1" dirty="0">
                <a:latin typeface="+mn-ea"/>
              </a:rPr>
              <a:t>1</a:t>
            </a:r>
            <a:r>
              <a:rPr lang="zh-CN" altLang="en-US" sz="1600" b="1" dirty="0">
                <a:latin typeface="+mn-ea"/>
              </a:rPr>
              <a:t>：</a:t>
            </a:r>
            <a:r>
              <a:rPr lang="zh-CN" altLang="zh-CN" sz="1600" b="1" dirty="0">
                <a:latin typeface="+mn-ea"/>
              </a:rPr>
              <a:t>（</a:t>
            </a:r>
            <a:r>
              <a:rPr lang="en-US" altLang="zh-CN" sz="1600" b="1" dirty="0">
                <a:latin typeface="+mn-ea"/>
              </a:rPr>
              <a:t>2016</a:t>
            </a:r>
            <a:r>
              <a:rPr lang="zh-CN" altLang="zh-CN" sz="1600" b="1" dirty="0">
                <a:latin typeface="+mn-ea"/>
              </a:rPr>
              <a:t>四川卷</a:t>
            </a:r>
            <a:r>
              <a:rPr lang="en-US" altLang="zh-CN" sz="1600" b="1" dirty="0">
                <a:latin typeface="+mn-ea"/>
              </a:rPr>
              <a:t>.10</a:t>
            </a:r>
            <a:r>
              <a:rPr lang="zh-CN" altLang="zh-CN" sz="1600" b="1" dirty="0">
                <a:latin typeface="+mn-ea"/>
              </a:rPr>
              <a:t>）（</a:t>
            </a:r>
            <a:r>
              <a:rPr lang="en-US" altLang="zh-CN" sz="1600" b="1" dirty="0">
                <a:latin typeface="+mn-ea"/>
              </a:rPr>
              <a:t>12</a:t>
            </a:r>
            <a:r>
              <a:rPr lang="zh-CN" altLang="zh-CN" sz="1600" b="1" dirty="0">
                <a:latin typeface="+mn-ea"/>
              </a:rPr>
              <a:t>分）图甲是从土壤中筛选产脲酶细菌的过程，图乙是脲酶基因转录的</a:t>
            </a:r>
            <a:r>
              <a:rPr lang="en-US" altLang="zh-CN" sz="1600" b="1" dirty="0">
                <a:latin typeface="+mn-ea"/>
              </a:rPr>
              <a:t>mRNA</a:t>
            </a:r>
            <a:r>
              <a:rPr lang="zh-CN" altLang="zh-CN" sz="1600" b="1" dirty="0">
                <a:latin typeface="+mn-ea"/>
              </a:rPr>
              <a:t>部分序列。</a:t>
            </a:r>
            <a:endParaRPr lang="en-US" altLang="zh-CN" sz="1600" b="1" dirty="0">
              <a:latin typeface="+mn-ea"/>
            </a:endParaRP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zh-CN" sz="1600" b="1" dirty="0">
              <a:latin typeface="+mn-ea"/>
            </a:endParaRP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zh-CN" sz="1600" b="1" dirty="0">
              <a:latin typeface="+mn-ea"/>
            </a:endParaRP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en-US" altLang="zh-CN" sz="1600" b="1" dirty="0">
              <a:latin typeface="+mn-ea"/>
            </a:endParaRP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zh-CN" altLang="zh-CN" sz="1600" b="1" dirty="0">
              <a:latin typeface="+mn-ea"/>
            </a:endParaRPr>
          </a:p>
          <a:p>
            <a:pPr marL="0" indent="0">
              <a:buFont typeface="Arial" panose="020B0604020202090204" pitchFamily="34" charset="0"/>
              <a:buNone/>
              <a:defRPr/>
            </a:pPr>
            <a:r>
              <a:rPr lang="zh-CN" altLang="zh-CN" sz="1600" b="1" dirty="0">
                <a:latin typeface="+mn-ea"/>
              </a:rPr>
              <a:t>（</a:t>
            </a:r>
            <a:r>
              <a:rPr lang="en-US" altLang="zh-CN" sz="1600" b="1" dirty="0">
                <a:latin typeface="+mn-ea"/>
              </a:rPr>
              <a:t>1</a:t>
            </a:r>
            <a:r>
              <a:rPr lang="zh-CN" altLang="zh-CN" sz="1600" b="1" dirty="0">
                <a:latin typeface="+mn-ea"/>
              </a:rPr>
              <a:t>）图中选择培养基应以</a:t>
            </a:r>
            <a:r>
              <a:rPr lang="en-US" altLang="zh-CN" sz="1600" b="1" dirty="0">
                <a:latin typeface="+mn-ea"/>
              </a:rPr>
              <a:t> </a:t>
            </a:r>
            <a:r>
              <a:rPr lang="en-US" altLang="zh-CN" sz="1600" b="1" u="sng" dirty="0">
                <a:latin typeface="+mn-ea"/>
              </a:rPr>
              <a:t> ________</a:t>
            </a:r>
            <a:r>
              <a:rPr lang="en-US" altLang="zh-CN" sz="1600" b="1" dirty="0">
                <a:latin typeface="+mn-ea"/>
              </a:rPr>
              <a:t> </a:t>
            </a:r>
            <a:r>
              <a:rPr lang="zh-CN" altLang="zh-CN" sz="1600" b="1" dirty="0">
                <a:latin typeface="+mn-ea"/>
              </a:rPr>
              <a:t>为唯一氮源；鉴别培养基还需添加</a:t>
            </a:r>
            <a:r>
              <a:rPr lang="en-US" altLang="zh-CN" sz="1600" b="1" u="sng" dirty="0">
                <a:latin typeface="+mn-ea"/>
              </a:rPr>
              <a:t>__________</a:t>
            </a:r>
            <a:r>
              <a:rPr lang="zh-CN" altLang="zh-CN" sz="1600" b="1" dirty="0">
                <a:latin typeface="+mn-ea"/>
              </a:rPr>
              <a:t>作指示剂，产脲酶细菌在该培养基上生长一段时间后，其菌落周围的指示剂将变成</a:t>
            </a:r>
            <a:r>
              <a:rPr lang="en-US" altLang="zh-CN" sz="1600" b="1" u="sng" dirty="0">
                <a:latin typeface="+mn-ea"/>
              </a:rPr>
              <a:t> _____</a:t>
            </a:r>
            <a:r>
              <a:rPr lang="en-US" altLang="zh-CN" sz="1600" b="1" dirty="0">
                <a:latin typeface="+mn-ea"/>
              </a:rPr>
              <a:t> </a:t>
            </a:r>
            <a:r>
              <a:rPr lang="zh-CN" altLang="zh-CN" sz="1600" b="1" dirty="0">
                <a:latin typeface="+mn-ea"/>
              </a:rPr>
              <a:t>色。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r>
              <a:rPr lang="zh-CN" altLang="zh-CN" sz="1600" b="1" dirty="0">
                <a:latin typeface="+mn-ea"/>
              </a:rPr>
              <a:t>（</a:t>
            </a:r>
            <a:r>
              <a:rPr lang="en-US" altLang="zh-CN" sz="1600" b="1" dirty="0">
                <a:latin typeface="+mn-ea"/>
              </a:rPr>
              <a:t>2</a:t>
            </a:r>
            <a:r>
              <a:rPr lang="zh-CN" altLang="zh-CN" sz="1600" b="1" dirty="0">
                <a:latin typeface="+mn-ea"/>
              </a:rPr>
              <a:t>）在</a:t>
            </a:r>
            <a:r>
              <a:rPr lang="en-US" altLang="zh-CN" sz="1600" b="1" dirty="0">
                <a:latin typeface="+mn-ea"/>
              </a:rPr>
              <a:t>5</a:t>
            </a:r>
            <a:r>
              <a:rPr lang="zh-CN" altLang="zh-CN" sz="1600" b="1" dirty="0">
                <a:latin typeface="+mn-ea"/>
              </a:rPr>
              <a:t>个细菌培养基平板上，均接种稀释倍数为</a:t>
            </a:r>
            <a:r>
              <a:rPr lang="en-US" altLang="zh-CN" sz="1600" b="1" dirty="0">
                <a:latin typeface="+mn-ea"/>
              </a:rPr>
              <a:t>10</a:t>
            </a:r>
            <a:r>
              <a:rPr lang="en-US" altLang="zh-CN" sz="1600" b="1" baseline="30000" dirty="0">
                <a:latin typeface="+mn-ea"/>
              </a:rPr>
              <a:t>5</a:t>
            </a:r>
            <a:r>
              <a:rPr lang="en-US" altLang="zh-CN" sz="1600" b="1" dirty="0">
                <a:latin typeface="+mn-ea"/>
              </a:rPr>
              <a:t> </a:t>
            </a:r>
            <a:r>
              <a:rPr lang="zh-CN" altLang="zh-CN" sz="1600" b="1" dirty="0">
                <a:latin typeface="+mn-ea"/>
              </a:rPr>
              <a:t>的土壤样品液</a:t>
            </a:r>
            <a:r>
              <a:rPr lang="en-US" altLang="zh-CN" sz="1600" b="1" dirty="0">
                <a:latin typeface="+mn-ea"/>
              </a:rPr>
              <a:t>0.1mL</a:t>
            </a:r>
            <a:r>
              <a:rPr lang="zh-CN" altLang="zh-CN" sz="1600" b="1" dirty="0">
                <a:latin typeface="+mn-ea"/>
              </a:rPr>
              <a:t>，培养一段时间后，平板上长出的细菌菌落数分别为</a:t>
            </a:r>
            <a:r>
              <a:rPr lang="en-US" altLang="zh-CN" sz="1600" b="1" dirty="0">
                <a:latin typeface="+mn-ea"/>
              </a:rPr>
              <a:t>13</a:t>
            </a:r>
            <a:r>
              <a:rPr lang="zh-CN" altLang="zh-CN" sz="1600" b="1" dirty="0">
                <a:latin typeface="+mn-ea"/>
              </a:rPr>
              <a:t>、</a:t>
            </a:r>
            <a:r>
              <a:rPr lang="en-US" altLang="zh-CN" sz="1600" b="1" dirty="0">
                <a:latin typeface="+mn-ea"/>
              </a:rPr>
              <a:t>156</a:t>
            </a:r>
            <a:r>
              <a:rPr lang="zh-CN" altLang="zh-CN" sz="1600" b="1" dirty="0">
                <a:latin typeface="+mn-ea"/>
              </a:rPr>
              <a:t>、</a:t>
            </a:r>
            <a:r>
              <a:rPr lang="en-US" altLang="zh-CN" sz="1600" b="1" dirty="0">
                <a:latin typeface="+mn-ea"/>
              </a:rPr>
              <a:t>462</a:t>
            </a:r>
            <a:r>
              <a:rPr lang="zh-CN" altLang="zh-CN" sz="1600" b="1" dirty="0">
                <a:latin typeface="+mn-ea"/>
              </a:rPr>
              <a:t>、</a:t>
            </a:r>
            <a:r>
              <a:rPr lang="en-US" altLang="zh-CN" sz="1600" b="1" dirty="0">
                <a:latin typeface="+mn-ea"/>
              </a:rPr>
              <a:t>178</a:t>
            </a:r>
            <a:r>
              <a:rPr lang="zh-CN" altLang="zh-CN" sz="1600" b="1" dirty="0">
                <a:latin typeface="+mn-ea"/>
              </a:rPr>
              <a:t>和</a:t>
            </a:r>
            <a:r>
              <a:rPr lang="en-US" altLang="zh-CN" sz="1600" b="1" dirty="0">
                <a:latin typeface="+mn-ea"/>
              </a:rPr>
              <a:t>191</a:t>
            </a:r>
            <a:r>
              <a:rPr lang="zh-CN" altLang="en-US" sz="1600" b="1" dirty="0">
                <a:latin typeface="+mn-ea"/>
              </a:rPr>
              <a:t>。</a:t>
            </a:r>
            <a:r>
              <a:rPr lang="zh-CN" altLang="zh-CN" sz="1600" b="1" dirty="0">
                <a:latin typeface="+mn-ea"/>
              </a:rPr>
              <a:t>该过程采取的接种方法是</a:t>
            </a:r>
            <a:r>
              <a:rPr lang="en-US" altLang="zh-CN" sz="1600" b="1" dirty="0">
                <a:latin typeface="+mn-ea"/>
              </a:rPr>
              <a:t>_______________</a:t>
            </a:r>
            <a:r>
              <a:rPr lang="zh-CN" altLang="zh-CN" sz="1600" b="1" dirty="0">
                <a:latin typeface="+mn-ea"/>
              </a:rPr>
              <a:t>，每克土壤样品中的细菌数量为</a:t>
            </a:r>
            <a:r>
              <a:rPr lang="en-US" altLang="zh-CN" sz="1600" b="1" dirty="0">
                <a:latin typeface="楷体" pitchFamily="49" charset="-122"/>
                <a:ea typeface="楷体" pitchFamily="49" charset="-122"/>
              </a:rPr>
              <a:t> ________</a:t>
            </a:r>
            <a:r>
              <a:rPr lang="zh-CN" altLang="zh-CN" sz="1600" b="1" dirty="0">
                <a:latin typeface="+mn-ea"/>
              </a:rPr>
              <a:t>×</a:t>
            </a:r>
            <a:r>
              <a:rPr lang="en-US" altLang="zh-CN" sz="1600" b="1" dirty="0">
                <a:latin typeface="+mn-ea"/>
              </a:rPr>
              <a:t>10</a:t>
            </a:r>
            <a:r>
              <a:rPr lang="en-US" altLang="zh-CN" sz="1600" b="1" baseline="30000" dirty="0">
                <a:latin typeface="+mn-ea"/>
              </a:rPr>
              <a:t>8</a:t>
            </a:r>
            <a:r>
              <a:rPr lang="zh-CN" altLang="zh-CN" sz="1600" b="1" dirty="0">
                <a:latin typeface="+mn-ea"/>
              </a:rPr>
              <a:t>个；与血细胞计数板计数法相比，此计数方法测得的细菌数较</a:t>
            </a:r>
            <a:r>
              <a:rPr lang="en-US" altLang="zh-CN" sz="1600" b="1" dirty="0">
                <a:latin typeface="+mn-ea"/>
              </a:rPr>
              <a:t>____</a:t>
            </a:r>
            <a:r>
              <a:rPr lang="zh-CN" altLang="zh-CN" sz="1600" b="1" dirty="0">
                <a:latin typeface="+mn-ea"/>
              </a:rPr>
              <a:t>。</a:t>
            </a:r>
          </a:p>
          <a:p>
            <a:pPr marL="0" indent="0">
              <a:buFont typeface="Arial" panose="020B0604020202090204" pitchFamily="34" charset="0"/>
              <a:buNone/>
              <a:defRPr/>
            </a:pPr>
            <a:endParaRPr lang="zh-CN" altLang="en-US" sz="1600" b="1" dirty="0">
              <a:latin typeface="+mn-ea"/>
            </a:endParaRPr>
          </a:p>
        </p:txBody>
      </p:sp>
      <p:pic>
        <p:nvPicPr>
          <p:cNvPr id="5" name="Picture 2" descr="学科网(www.zxxk.com)--教育资源门户，提供试卷、教案、课件、论文、素材及各类教学资源下载，还有大量而丰富的教学相关资讯！">
            <a:extLst>
              <a:ext uri="{FF2B5EF4-FFF2-40B4-BE49-F238E27FC236}">
                <a16:creationId xmlns:a16="http://schemas.microsoft.com/office/drawing/2014/main" id="{C144D7D0-7610-4F00-95D2-9E26A909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55" y="1073426"/>
            <a:ext cx="7157802" cy="15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5258586-4EAF-4C02-8F56-E828A746E11E}"/>
              </a:ext>
            </a:extLst>
          </p:cNvPr>
          <p:cNvSpPr/>
          <p:nvPr/>
        </p:nvSpPr>
        <p:spPr>
          <a:xfrm>
            <a:off x="2821903" y="2933667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尿素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C8BFB9-996C-4085-85B7-6DAC85F5461C}"/>
              </a:ext>
            </a:extLst>
          </p:cNvPr>
          <p:cNvSpPr/>
          <p:nvPr/>
        </p:nvSpPr>
        <p:spPr>
          <a:xfrm>
            <a:off x="7260870" y="2966226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酚红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482EF6-5C5E-4A4E-8213-DA52659B514F}"/>
              </a:ext>
            </a:extLst>
          </p:cNvPr>
          <p:cNvSpPr/>
          <p:nvPr/>
        </p:nvSpPr>
        <p:spPr>
          <a:xfrm>
            <a:off x="7493305" y="324232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红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51DF32-2A5F-4A1E-8C28-496E7A849F52}"/>
              </a:ext>
            </a:extLst>
          </p:cNvPr>
          <p:cNvSpPr/>
          <p:nvPr/>
        </p:nvSpPr>
        <p:spPr>
          <a:xfrm>
            <a:off x="574798" y="433585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稀释涂布平板法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63412E-C9B0-41FD-8F80-1B43834008AC}"/>
              </a:ext>
            </a:extLst>
          </p:cNvPr>
          <p:cNvSpPr/>
          <p:nvPr/>
        </p:nvSpPr>
        <p:spPr>
          <a:xfrm>
            <a:off x="5581344" y="4335851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1.75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D853371-1453-4E14-BA5D-AF320820CAD9}"/>
              </a:ext>
            </a:extLst>
          </p:cNvPr>
          <p:cNvSpPr/>
          <p:nvPr/>
        </p:nvSpPr>
        <p:spPr>
          <a:xfrm>
            <a:off x="4087572" y="4705183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少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D7DDC32-4E95-42AF-B046-8CEC443E6535}"/>
              </a:ext>
            </a:extLst>
          </p:cNvPr>
          <p:cNvSpPr/>
          <p:nvPr/>
        </p:nvSpPr>
        <p:spPr>
          <a:xfrm>
            <a:off x="3242242" y="-8490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三、反馈练习</a:t>
            </a:r>
            <a:endParaRPr lang="en-US" altLang="zh-C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8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99A3FA4-75EB-4931-BD92-BCE62FA4F0BF}"/>
              </a:ext>
            </a:extLst>
          </p:cNvPr>
          <p:cNvSpPr/>
          <p:nvPr/>
        </p:nvSpPr>
        <p:spPr>
          <a:xfrm>
            <a:off x="74950" y="897889"/>
            <a:ext cx="9069049" cy="2701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390" indent="-147955" algn="just">
              <a:lnSpc>
                <a:spcPct val="13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下列关于微生物分离和培养的有关叙述，不正确的是</a:t>
            </a:r>
            <a:r>
              <a:rPr lang="zh-CN" altLang="en-US" sz="2400" b="1" u="sng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A.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分离土壤中不同的微生物，要采用不同的稀释度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测定土壤样品中的活菌数目，常用显微镜直接计数法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C.</a:t>
            </a:r>
            <a:r>
              <a:rPr lang="zh-CN" altLang="en-US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用血细胞计数板计数微生物时，实验结果往往偏大</a:t>
            </a:r>
            <a:endParaRPr lang="en-US" altLang="zh-CN" sz="24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D.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分离能分解尿素的细菌，要以尿素作为培养基中唯一氮源</a:t>
            </a:r>
          </a:p>
        </p:txBody>
      </p:sp>
      <p:sp>
        <p:nvSpPr>
          <p:cNvPr id="6" name="标题 14">
            <a:extLst>
              <a:ext uri="{FF2B5EF4-FFF2-40B4-BE49-F238E27FC236}">
                <a16:creationId xmlns:a16="http://schemas.microsoft.com/office/drawing/2014/main" id="{269CF641-51E3-44E0-BDA5-2114EFD968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36DE56-A0CB-4733-A7FD-95E575640F12}"/>
              </a:ext>
            </a:extLst>
          </p:cNvPr>
          <p:cNvSpPr/>
          <p:nvPr/>
        </p:nvSpPr>
        <p:spPr>
          <a:xfrm>
            <a:off x="3242242" y="-8490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三、反馈练习</a:t>
            </a:r>
            <a:endParaRPr lang="en-US" altLang="zh-CN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4C61880-CC59-4494-AF68-D6502E3DEC3F}"/>
              </a:ext>
            </a:extLst>
          </p:cNvPr>
          <p:cNvSpPr txBox="1"/>
          <p:nvPr/>
        </p:nvSpPr>
        <p:spPr>
          <a:xfrm>
            <a:off x="8488848" y="836428"/>
            <a:ext cx="43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B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9C2B28-A18A-4401-B210-9751B84B51FC}"/>
              </a:ext>
            </a:extLst>
          </p:cNvPr>
          <p:cNvSpPr txBox="1"/>
          <p:nvPr/>
        </p:nvSpPr>
        <p:spPr>
          <a:xfrm>
            <a:off x="3293219" y="451406"/>
            <a:ext cx="23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本课内容：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FFE256-E69E-4004-8168-FEFFDC1DEE65}"/>
              </a:ext>
            </a:extLst>
          </p:cNvPr>
          <p:cNvSpPr txBox="1"/>
          <p:nvPr/>
        </p:nvSpPr>
        <p:spPr>
          <a:xfrm>
            <a:off x="2136098" y="1304145"/>
            <a:ext cx="7659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一、某种微生物的纯化 </a:t>
            </a:r>
            <a:endParaRPr lang="en-US" altLang="zh-CN" sz="2800" dirty="0"/>
          </a:p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  <a:p>
            <a:r>
              <a:rPr lang="zh-CN" altLang="en-US" sz="2800" dirty="0"/>
              <a:t>三、反馈练习</a:t>
            </a:r>
            <a:endParaRPr lang="en-US" altLang="zh-C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6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2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1E4789-DBD6-4115-8386-AAF9E341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557"/>
            <a:ext cx="8709285" cy="193901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8512E6F-42B2-4EF7-9EE6-B989C137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9213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/>
              <a:t> </a:t>
            </a:r>
            <a:r>
              <a:rPr lang="zh-CN" altLang="zh-CN" sz="2000" b="1" dirty="0"/>
              <a:t>①能独立完成生物学教材所规定的生物实验，包括</a:t>
            </a:r>
            <a:r>
              <a:rPr lang="zh-CN" altLang="zh-CN" sz="2000" b="1" dirty="0">
                <a:solidFill>
                  <a:srgbClr val="FF0000"/>
                </a:solidFill>
              </a:rPr>
              <a:t>理解实验目的、原理、方法和操作步骤</a:t>
            </a:r>
            <a:r>
              <a:rPr lang="zh-CN" altLang="zh-CN" sz="2000" b="1" dirty="0"/>
              <a:t>，掌握相关的</a:t>
            </a:r>
            <a:r>
              <a:rPr lang="zh-CN" altLang="zh-CN" sz="2000" b="1" dirty="0">
                <a:solidFill>
                  <a:srgbClr val="FF0000"/>
                </a:solidFill>
              </a:rPr>
              <a:t>操作技能</a:t>
            </a:r>
            <a:r>
              <a:rPr lang="zh-CN" altLang="zh-CN" sz="2000" b="1" dirty="0"/>
              <a:t>，并能将这些实验涉及的方法和技能进行</a:t>
            </a:r>
            <a:r>
              <a:rPr lang="zh-CN" altLang="zh-CN" sz="2000" b="1" dirty="0">
                <a:solidFill>
                  <a:srgbClr val="FF0000"/>
                </a:solidFill>
              </a:rPr>
              <a:t>综合的运用。</a:t>
            </a:r>
          </a:p>
          <a:p>
            <a:pPr eaLnBrk="1" hangingPunct="1"/>
            <a:r>
              <a:rPr lang="zh-CN" altLang="zh-CN" sz="2000" b="1" dirty="0"/>
              <a:t>②具备验证简单生物学事实的能力，并能</a:t>
            </a:r>
            <a:r>
              <a:rPr lang="zh-CN" altLang="zh-CN" sz="2000" b="1" dirty="0">
                <a:solidFill>
                  <a:srgbClr val="FF0000"/>
                </a:solidFill>
              </a:rPr>
              <a:t>对实验现象和结果进行解释、分析和处理。</a:t>
            </a:r>
          </a:p>
          <a:p>
            <a:pPr eaLnBrk="1" hangingPunct="1"/>
            <a:r>
              <a:rPr lang="zh-CN" altLang="zh-CN" sz="2000" b="1" dirty="0"/>
              <a:t>③具有对一些生物学问题进行初步探究的能力，包括运用</a:t>
            </a:r>
            <a:r>
              <a:rPr lang="zh-CN" altLang="zh-CN" sz="2000" b="1" dirty="0">
                <a:solidFill>
                  <a:srgbClr val="FF0000"/>
                </a:solidFill>
              </a:rPr>
              <a:t>观察、实验</a:t>
            </a:r>
            <a:r>
              <a:rPr lang="zh-CN" altLang="zh-CN" sz="2000" b="1" dirty="0"/>
              <a:t>与调查、假说演绎、建立模型与系统分析等科学研究方法。</a:t>
            </a:r>
          </a:p>
          <a:p>
            <a:pPr eaLnBrk="1" hangingPunct="1"/>
            <a:r>
              <a:rPr lang="zh-CN" altLang="zh-CN" sz="2000" b="1" dirty="0"/>
              <a:t>④能对一些简单的实验方案</a:t>
            </a:r>
            <a:r>
              <a:rPr lang="zh-CN" altLang="zh-CN" sz="2000" b="1" dirty="0">
                <a:solidFill>
                  <a:srgbClr val="FF0000"/>
                </a:solidFill>
              </a:rPr>
              <a:t>做出恰当的评价和修订。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星形: 五角 4">
            <a:extLst>
              <a:ext uri="{FF2B5EF4-FFF2-40B4-BE49-F238E27FC236}">
                <a16:creationId xmlns:a16="http://schemas.microsoft.com/office/drawing/2014/main" id="{E46E48C4-CA6D-425B-ADF1-05DE214419CE}"/>
              </a:ext>
            </a:extLst>
          </p:cNvPr>
          <p:cNvSpPr/>
          <p:nvPr/>
        </p:nvSpPr>
        <p:spPr>
          <a:xfrm>
            <a:off x="6003561" y="1176727"/>
            <a:ext cx="277318" cy="284813"/>
          </a:xfrm>
          <a:prstGeom prst="star5">
            <a:avLst>
              <a:gd name="adj" fmla="val 2147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id="{6DA43506-BB6B-4443-935E-2FC6278F2E14}"/>
              </a:ext>
            </a:extLst>
          </p:cNvPr>
          <p:cNvSpPr/>
          <p:nvPr/>
        </p:nvSpPr>
        <p:spPr>
          <a:xfrm>
            <a:off x="5737486" y="806571"/>
            <a:ext cx="277318" cy="284813"/>
          </a:xfrm>
          <a:prstGeom prst="star5">
            <a:avLst>
              <a:gd name="adj" fmla="val 2147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6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8FB5194A-987B-44E6-A20D-BB25FEBE448E}"/>
              </a:ext>
            </a:extLst>
          </p:cNvPr>
          <p:cNvSpPr/>
          <p:nvPr/>
        </p:nvSpPr>
        <p:spPr>
          <a:xfrm>
            <a:off x="1199217" y="2755020"/>
            <a:ext cx="996846" cy="128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2A52FF-3E86-42F6-A35E-F934746E4616}"/>
              </a:ext>
            </a:extLst>
          </p:cNvPr>
          <p:cNvSpPr txBox="1"/>
          <p:nvPr/>
        </p:nvSpPr>
        <p:spPr>
          <a:xfrm>
            <a:off x="2196063" y="2534650"/>
            <a:ext cx="204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获得</a:t>
            </a:r>
            <a:r>
              <a:rPr lang="zh-CN" altLang="en-US" sz="2800" dirty="0">
                <a:solidFill>
                  <a:srgbClr val="FF0000"/>
                </a:solidFill>
              </a:rPr>
              <a:t>单菌落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5B3679-E431-40D1-BD4E-CE5DBA1C0219}"/>
              </a:ext>
            </a:extLst>
          </p:cNvPr>
          <p:cNvSpPr txBox="1"/>
          <p:nvPr/>
        </p:nvSpPr>
        <p:spPr>
          <a:xfrm>
            <a:off x="239848" y="2557734"/>
            <a:ext cx="95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纯化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BA3D04-DAAA-4FA5-ACFA-0B47955FC427}"/>
              </a:ext>
            </a:extLst>
          </p:cNvPr>
          <p:cNvSpPr/>
          <p:nvPr/>
        </p:nvSpPr>
        <p:spPr>
          <a:xfrm>
            <a:off x="1833328" y="715151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一、某种微生物的纯化 </a:t>
            </a:r>
            <a:endParaRPr lang="en-US" altLang="zh-CN" sz="2800" dirty="0"/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A322C771-0C46-4113-84D3-FDDED6EC9176}"/>
              </a:ext>
            </a:extLst>
          </p:cNvPr>
          <p:cNvSpPr/>
          <p:nvPr/>
        </p:nvSpPr>
        <p:spPr>
          <a:xfrm>
            <a:off x="4242220" y="2136692"/>
            <a:ext cx="329780" cy="131913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402792-4D6F-4332-B1E1-F58437D73F22}"/>
              </a:ext>
            </a:extLst>
          </p:cNvPr>
          <p:cNvSpPr txBox="1"/>
          <p:nvPr/>
        </p:nvSpPr>
        <p:spPr>
          <a:xfrm>
            <a:off x="4572000" y="3194217"/>
            <a:ext cx="275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稀释涂布平板法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A7F52C-7DB6-47F6-8131-59090810B402}"/>
              </a:ext>
            </a:extLst>
          </p:cNvPr>
          <p:cNvSpPr txBox="1"/>
          <p:nvPr/>
        </p:nvSpPr>
        <p:spPr>
          <a:xfrm>
            <a:off x="4572000" y="1903708"/>
            <a:ext cx="218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平板划线法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5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F9F8A2-8E19-4D78-9CC5-CC5663631982}"/>
              </a:ext>
            </a:extLst>
          </p:cNvPr>
          <p:cNvSpPr/>
          <p:nvPr/>
        </p:nvSpPr>
        <p:spPr>
          <a:xfrm>
            <a:off x="44541" y="198831"/>
            <a:ext cx="8368993" cy="489261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949" b="1" kern="100" dirty="0">
                <a:solidFill>
                  <a:srgbClr val="FF0000"/>
                </a:solidFill>
                <a:latin typeface="+mn-ea"/>
              </a:rPr>
              <a:t>两种纯化细菌方法的辨析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616B7BB-F9F7-4549-ACB4-7E49BBF4C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0524"/>
              </p:ext>
            </p:extLst>
          </p:nvPr>
        </p:nvGraphicFramePr>
        <p:xfrm>
          <a:off x="138245" y="674559"/>
          <a:ext cx="8638499" cy="4297073"/>
        </p:xfrm>
        <a:graphic>
          <a:graphicData uri="http://schemas.openxmlformats.org/drawingml/2006/table">
            <a:tbl>
              <a:tblPr/>
              <a:tblGrid>
                <a:gridCol w="107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9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比较项目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关键操作</a:t>
                      </a:r>
                      <a:endParaRPr lang="zh-CN" sz="1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用</a:t>
                      </a:r>
                      <a:r>
                        <a:rPr lang="en-US" alt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___________</a:t>
                      </a: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在</a:t>
                      </a:r>
                      <a:r>
                        <a:rPr lang="en-US" alt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__________</a:t>
                      </a:r>
                      <a:r>
                        <a:rPr lang="zh-CN" altLang="en-US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培养</a:t>
                      </a: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基表面</a:t>
                      </a:r>
                      <a:r>
                        <a:rPr lang="zh-CN" altLang="en-US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进行</a:t>
                      </a:r>
                      <a:r>
                        <a:rPr lang="en-US" alt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______________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①</a:t>
                      </a: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一系列的</a:t>
                      </a:r>
                      <a:r>
                        <a:rPr lang="en-US" alt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_____________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②</a:t>
                      </a:r>
                      <a:r>
                        <a:rPr lang="zh-CN" altLang="en-US" sz="1900" kern="100" dirty="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用</a:t>
                      </a:r>
                      <a:r>
                        <a:rPr lang="en-US" sz="1900" kern="100" dirty="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________</a:t>
                      </a:r>
                      <a:r>
                        <a:rPr lang="zh-CN" altLang="en-US" sz="1900" kern="100" dirty="0">
                          <a:effectLst/>
                          <a:latin typeface="宋体"/>
                          <a:ea typeface="微软雅黑"/>
                          <a:cs typeface="Times New Roman"/>
                        </a:rPr>
                        <a:t>涂布固体</a:t>
                      </a: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平板</a:t>
                      </a:r>
                      <a:r>
                        <a:rPr lang="zh-CN" altLang="en-US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培养基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注意事项</a:t>
                      </a:r>
                      <a:endParaRPr lang="zh-CN" sz="19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用途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纯化：</a:t>
                      </a: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获得微生物的</a:t>
                      </a:r>
                      <a:r>
                        <a:rPr lang="en-US" alt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_____________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既可以</a:t>
                      </a:r>
                      <a:r>
                        <a:rPr lang="en-US" alt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________________</a:t>
                      </a: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，又能对微生物进行</a:t>
                      </a:r>
                      <a:r>
                        <a:rPr lang="en-US" alt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_______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缺点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0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effectLst/>
                          <a:latin typeface="宋体"/>
                          <a:cs typeface="Courier New"/>
                        </a:rPr>
                        <a:t>结果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849283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F795658-B5C9-4F1D-BCC5-D1407DB3ED8D}"/>
              </a:ext>
            </a:extLst>
          </p:cNvPr>
          <p:cNvSpPr/>
          <p:nvPr/>
        </p:nvSpPr>
        <p:spPr>
          <a:xfrm>
            <a:off x="1703720" y="1161083"/>
            <a:ext cx="87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接种环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637780-9ABE-4B85-AAEA-B71504EDEB15}"/>
              </a:ext>
            </a:extLst>
          </p:cNvPr>
          <p:cNvSpPr/>
          <p:nvPr/>
        </p:nvSpPr>
        <p:spPr>
          <a:xfrm>
            <a:off x="3121041" y="1139346"/>
            <a:ext cx="110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固体平板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AC0DA4-A20C-4DD1-9D7D-6D2A4E529049}"/>
              </a:ext>
            </a:extLst>
          </p:cNvPr>
          <p:cNvSpPr/>
          <p:nvPr/>
        </p:nvSpPr>
        <p:spPr>
          <a:xfrm>
            <a:off x="2763110" y="1586998"/>
            <a:ext cx="110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连续划线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732126-E80D-4056-ADD6-D5B3D81E973E}"/>
              </a:ext>
            </a:extLst>
          </p:cNvPr>
          <p:cNvSpPr/>
          <p:nvPr/>
        </p:nvSpPr>
        <p:spPr>
          <a:xfrm>
            <a:off x="6427447" y="1164457"/>
            <a:ext cx="110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梯度稀释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D2287A-FA7D-4D48-933A-9545506D84F2}"/>
              </a:ext>
            </a:extLst>
          </p:cNvPr>
          <p:cNvSpPr/>
          <p:nvPr/>
        </p:nvSpPr>
        <p:spPr>
          <a:xfrm>
            <a:off x="1351778" y="2727100"/>
            <a:ext cx="13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单细胞菌落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842E220-EC90-4656-8D6C-839D8AB91132}"/>
              </a:ext>
            </a:extLst>
          </p:cNvPr>
          <p:cNvSpPr/>
          <p:nvPr/>
        </p:nvSpPr>
        <p:spPr>
          <a:xfrm>
            <a:off x="5550284" y="1570769"/>
            <a:ext cx="87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涂布</a:t>
            </a:r>
            <a:r>
              <a:rPr lang="zh-CN" altLang="en-US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器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4EE766A-5205-425A-8294-7E61FB8B9678}"/>
              </a:ext>
            </a:extLst>
          </p:cNvPr>
          <p:cNvSpPr/>
          <p:nvPr/>
        </p:nvSpPr>
        <p:spPr>
          <a:xfrm>
            <a:off x="6554886" y="2301717"/>
            <a:ext cx="13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纯化微生物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DC90840-E760-4D32-ADB0-70977735ECE3}"/>
              </a:ext>
            </a:extLst>
          </p:cNvPr>
          <p:cNvSpPr/>
          <p:nvPr/>
        </p:nvSpPr>
        <p:spPr>
          <a:xfrm>
            <a:off x="6365399" y="2733870"/>
            <a:ext cx="64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计数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A8B2310-752D-4DB4-8B27-AA52CF8C50D8}"/>
              </a:ext>
            </a:extLst>
          </p:cNvPr>
          <p:cNvSpPr/>
          <p:nvPr/>
        </p:nvSpPr>
        <p:spPr>
          <a:xfrm>
            <a:off x="2942519" y="-55331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一、某种微生物的纯化 </a:t>
            </a:r>
            <a:endParaRPr lang="en-US" altLang="zh-CN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256B1D-DCE8-4B5E-8FF6-BF24ADBBA830}"/>
              </a:ext>
            </a:extLst>
          </p:cNvPr>
          <p:cNvSpPr/>
          <p:nvPr/>
        </p:nvSpPr>
        <p:spPr>
          <a:xfrm>
            <a:off x="2273105" y="630832"/>
            <a:ext cx="1338828" cy="455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平板划线法</a:t>
            </a:r>
            <a:endParaRPr lang="zh-CN" altLang="zh-CN" b="1" kern="100" dirty="0">
              <a:solidFill>
                <a:srgbClr val="FF0000"/>
              </a:solidFill>
              <a:latin typeface="+mn-ea"/>
              <a:ea typeface="+mn-ea"/>
              <a:cs typeface="Courier New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D30BE55-0C6C-454B-80CC-A8D9AA41B57B}"/>
              </a:ext>
            </a:extLst>
          </p:cNvPr>
          <p:cNvSpPr/>
          <p:nvPr/>
        </p:nvSpPr>
        <p:spPr>
          <a:xfrm>
            <a:off x="6017189" y="624652"/>
            <a:ext cx="1800493" cy="455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稀释涂布平板法</a:t>
            </a:r>
            <a:endParaRPr lang="zh-CN" altLang="zh-CN" b="1" kern="100" dirty="0">
              <a:solidFill>
                <a:srgbClr val="FF0000"/>
              </a:solidFill>
              <a:latin typeface="+mn-ea"/>
              <a:ea typeface="+mn-ea"/>
              <a:cs typeface="Courier New"/>
            </a:endParaRPr>
          </a:p>
        </p:txBody>
      </p:sp>
      <p:pic>
        <p:nvPicPr>
          <p:cNvPr id="16" name="Picture 2" descr="11-6">
            <a:extLst>
              <a:ext uri="{FF2B5EF4-FFF2-40B4-BE49-F238E27FC236}">
                <a16:creationId xmlns:a16="http://schemas.microsoft.com/office/drawing/2014/main" id="{37624F06-3473-4E4D-A9DD-F4E13CDF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44" y="3396286"/>
            <a:ext cx="3657601" cy="154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1728BC74-F131-48C1-9273-372D32EA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92" y="3668942"/>
            <a:ext cx="1609854" cy="116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9A24E68-26B9-4623-B60A-B552C3DEC8F7}"/>
              </a:ext>
            </a:extLst>
          </p:cNvPr>
          <p:cNvSpPr/>
          <p:nvPr/>
        </p:nvSpPr>
        <p:spPr>
          <a:xfrm>
            <a:off x="1233376" y="1811539"/>
            <a:ext cx="3185487" cy="455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每次划线前后均需灼烧接种环</a:t>
            </a:r>
            <a:endParaRPr lang="zh-CN" altLang="zh-CN" b="1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C0ABB9-D5BF-4A5B-8C39-09454ADAAE04}"/>
              </a:ext>
            </a:extLst>
          </p:cNvPr>
          <p:cNvSpPr/>
          <p:nvPr/>
        </p:nvSpPr>
        <p:spPr>
          <a:xfrm>
            <a:off x="5513994" y="1831039"/>
            <a:ext cx="2565446" cy="455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适当增加稀释度的范围</a:t>
            </a:r>
            <a:endParaRPr lang="zh-CN" altLang="zh-CN" b="1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CBDC0B-5236-4C15-B6D8-D12411131137}"/>
              </a:ext>
            </a:extLst>
          </p:cNvPr>
          <p:cNvSpPr/>
          <p:nvPr/>
        </p:nvSpPr>
        <p:spPr>
          <a:xfrm>
            <a:off x="1285783" y="2996749"/>
            <a:ext cx="2031325" cy="455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不能对微生物计数</a:t>
            </a:r>
            <a:endParaRPr lang="zh-CN" altLang="zh-CN" b="1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68EC911-3900-48A9-9E32-1D8F9D2EEF15}"/>
              </a:ext>
            </a:extLst>
          </p:cNvPr>
          <p:cNvSpPr/>
          <p:nvPr/>
        </p:nvSpPr>
        <p:spPr>
          <a:xfrm>
            <a:off x="5550284" y="3051082"/>
            <a:ext cx="3185487" cy="455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操作复杂，需要涂布多个平板</a:t>
            </a:r>
            <a:endParaRPr lang="zh-CN" altLang="zh-CN" b="1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4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/>
      <p:bldP spid="14" grpId="0"/>
      <p:bldP spid="15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A8B2310-752D-4DB4-8B27-AA52CF8C50D8}"/>
              </a:ext>
            </a:extLst>
          </p:cNvPr>
          <p:cNvSpPr/>
          <p:nvPr/>
        </p:nvSpPr>
        <p:spPr>
          <a:xfrm>
            <a:off x="2942519" y="-55331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一、某种微生物的纯化 </a:t>
            </a:r>
            <a:endParaRPr lang="en-US" altLang="zh-CN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A0E1B05-C7D5-42F3-9F95-DE58F238591A}"/>
              </a:ext>
            </a:extLst>
          </p:cNvPr>
          <p:cNvSpPr/>
          <p:nvPr/>
        </p:nvSpPr>
        <p:spPr>
          <a:xfrm>
            <a:off x="620066" y="4397122"/>
            <a:ext cx="7903868" cy="452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575" indent="-70485" algn="just">
              <a:lnSpc>
                <a:spcPct val="130000"/>
              </a:lnSpc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9D65865-1F56-4FB1-B6C6-20D41FA58D4C}"/>
              </a:ext>
            </a:extLst>
          </p:cNvPr>
          <p:cNvSpPr/>
          <p:nvPr/>
        </p:nvSpPr>
        <p:spPr>
          <a:xfrm>
            <a:off x="167387" y="1193968"/>
            <a:ext cx="8842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用平板划线法或稀释涂布平板法纯化大肠杆菌时</a:t>
            </a:r>
            <a:b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①可以用相同的培养基         ②都需要使用接种针进行接种      ③都需要在火焰旁进行接种     ④都可以用来计数活菌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A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．①②      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．③④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C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．①③     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．②④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4BFEE2-E4D2-4A9D-8412-C6EC35D9CF17}"/>
              </a:ext>
            </a:extLst>
          </p:cNvPr>
          <p:cNvSpPr txBox="1"/>
          <p:nvPr/>
        </p:nvSpPr>
        <p:spPr>
          <a:xfrm>
            <a:off x="7535443" y="1085720"/>
            <a:ext cx="51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C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A8B2310-752D-4DB4-8B27-AA52CF8C50D8}"/>
              </a:ext>
            </a:extLst>
          </p:cNvPr>
          <p:cNvSpPr/>
          <p:nvPr/>
        </p:nvSpPr>
        <p:spPr>
          <a:xfrm>
            <a:off x="2942519" y="-55331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一、某种微生物的纯化 </a:t>
            </a:r>
            <a:endParaRPr lang="en-US" altLang="zh-CN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B6638E-B99B-436E-AABB-90D1C7AE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-1006475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49C10AA-05A4-4A5A-BC5B-4330F536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-1006475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97F63E-7A51-4922-B5F9-00459B4F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-1006475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575031E-446B-4580-8EE7-40676236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-1006475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6DF830A-E054-445A-8E31-79D3BFA1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-1006475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99A0B7F-70F7-48C5-BA40-69BA01EA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53" y="1107030"/>
            <a:ext cx="4062727" cy="292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BC840E9-F614-48B7-9323-3D12A6D16675}"/>
              </a:ext>
            </a:extLst>
          </p:cNvPr>
          <p:cNvSpPr/>
          <p:nvPr/>
        </p:nvSpPr>
        <p:spPr>
          <a:xfrm>
            <a:off x="44541" y="637031"/>
            <a:ext cx="47542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如图是微生物平板划线示意图。划线的顺序为 </a:t>
            </a:r>
            <a:r>
              <a:rPr lang="zh-CN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。下列叙述正确的是</a:t>
            </a:r>
            <a:r>
              <a:rPr lang="zh-CN" altLang="zh-CN" sz="2000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endParaRPr lang="en-US" altLang="zh-CN" sz="2000" u="sng" dirty="0">
              <a:solidFill>
                <a:schemeClr val="tx1"/>
              </a:solidFill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zh-CN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在五个区域中划线前后都要对接种环和培养基进行灭菌</a:t>
            </a:r>
            <a:endParaRPr lang="zh-CN" altLang="zh-CN" sz="2000" dirty="0">
              <a:solidFill>
                <a:schemeClr val="tx1"/>
              </a:solidFill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划线操作时完全打开皿盖，划完立即盖上</a:t>
            </a:r>
            <a:endParaRPr lang="zh-CN" altLang="zh-CN" sz="2000" dirty="0">
              <a:solidFill>
                <a:schemeClr val="tx1"/>
              </a:solidFill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接种时不能划破培养基，否则难以达到分离单菌落的目的</a:t>
            </a:r>
            <a:endParaRPr lang="zh-CN" altLang="zh-CN" sz="2000" dirty="0">
              <a:solidFill>
                <a:schemeClr val="tx1"/>
              </a:solidFill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区和第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区的划线最终要连接起来，以便比较前后的菌落数</a:t>
            </a:r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A79BA2-8520-4BBA-B867-70062A643FE6}"/>
              </a:ext>
            </a:extLst>
          </p:cNvPr>
          <p:cNvSpPr txBox="1"/>
          <p:nvPr/>
        </p:nvSpPr>
        <p:spPr>
          <a:xfrm>
            <a:off x="1223026" y="1107030"/>
            <a:ext cx="51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C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54E132-2174-4599-AD63-9B214040A4E8}"/>
              </a:ext>
            </a:extLst>
          </p:cNvPr>
          <p:cNvSpPr/>
          <p:nvPr/>
        </p:nvSpPr>
        <p:spPr>
          <a:xfrm>
            <a:off x="1974865" y="709167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3B3DEF-EB87-4F72-95DC-6C52F7257830}"/>
              </a:ext>
            </a:extLst>
          </p:cNvPr>
          <p:cNvSpPr txBox="1"/>
          <p:nvPr/>
        </p:nvSpPr>
        <p:spPr>
          <a:xfrm>
            <a:off x="831954" y="1588958"/>
            <a:ext cx="160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直接计数</a:t>
            </a: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AA4248D0-312D-4E42-BA9B-215D352A3187}"/>
              </a:ext>
            </a:extLst>
          </p:cNvPr>
          <p:cNvSpPr/>
          <p:nvPr/>
        </p:nvSpPr>
        <p:spPr>
          <a:xfrm>
            <a:off x="502174" y="1850568"/>
            <a:ext cx="329780" cy="131913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5EABFFB-C223-495E-B571-837014132662}"/>
              </a:ext>
            </a:extLst>
          </p:cNvPr>
          <p:cNvSpPr/>
          <p:nvPr/>
        </p:nvSpPr>
        <p:spPr>
          <a:xfrm>
            <a:off x="2290750" y="1588958"/>
            <a:ext cx="3793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显微镜直接计数法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3F8A14-87A4-46D6-BEA9-1075E0789413}"/>
              </a:ext>
            </a:extLst>
          </p:cNvPr>
          <p:cNvSpPr txBox="1"/>
          <p:nvPr/>
        </p:nvSpPr>
        <p:spPr>
          <a:xfrm>
            <a:off x="854894" y="2769713"/>
            <a:ext cx="2450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间接计数</a:t>
            </a:r>
            <a:endParaRPr lang="en-US" altLang="zh-CN" sz="2800" dirty="0"/>
          </a:p>
          <a:p>
            <a:r>
              <a:rPr lang="zh-CN" altLang="en-US" sz="2800" dirty="0"/>
              <a:t>（活菌计数）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D87A9B-2A25-4908-9969-6E55A6A465DA}"/>
              </a:ext>
            </a:extLst>
          </p:cNvPr>
          <p:cNvSpPr/>
          <p:nvPr/>
        </p:nvSpPr>
        <p:spPr>
          <a:xfrm>
            <a:off x="2290750" y="2769713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稀释涂布平板法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9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>
            <a:extLst>
              <a:ext uri="{FF2B5EF4-FFF2-40B4-BE49-F238E27FC236}">
                <a16:creationId xmlns:a16="http://schemas.microsoft.com/office/drawing/2014/main" id="{2D4E49D0-AEDB-4425-95B0-76BDF7E7668B}"/>
              </a:ext>
            </a:extLst>
          </p:cNvPr>
          <p:cNvSpPr txBox="1">
            <a:spLocks/>
          </p:cNvSpPr>
          <p:nvPr/>
        </p:nvSpPr>
        <p:spPr>
          <a:xfrm>
            <a:off x="-1310017" y="-224473"/>
            <a:ext cx="5581344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u="none" strike="noStrike" kern="1200" cap="none" spc="500" normalizeH="0">
                <a:solidFill>
                  <a:schemeClr val="tx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r>
              <a:rPr lang="en-US" altLang="zh-CN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 sz="1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微生物纯化和计数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54E132-2174-4599-AD63-9B214040A4E8}"/>
              </a:ext>
            </a:extLst>
          </p:cNvPr>
          <p:cNvSpPr/>
          <p:nvPr/>
        </p:nvSpPr>
        <p:spPr>
          <a:xfrm>
            <a:off x="2942519" y="-55331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二、某种微生物数量的测定 </a:t>
            </a:r>
            <a:endParaRPr lang="en-US" altLang="zh-CN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AF377B-2207-40C3-B612-F26B0A7D17DA}"/>
              </a:ext>
            </a:extLst>
          </p:cNvPr>
          <p:cNvSpPr/>
          <p:nvPr/>
        </p:nvSpPr>
        <p:spPr>
          <a:xfrm>
            <a:off x="0" y="266701"/>
            <a:ext cx="8368993" cy="489261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949" b="1" kern="100" dirty="0">
                <a:latin typeface="+mj-ea"/>
                <a:ea typeface="+mj-ea"/>
              </a:rPr>
              <a:t>两种</a:t>
            </a:r>
            <a:r>
              <a:rPr lang="zh-CN" altLang="en-US" sz="1949" b="1" kern="100" dirty="0">
                <a:latin typeface="+mj-ea"/>
                <a:ea typeface="+mj-ea"/>
              </a:rPr>
              <a:t>测定微生物数量</a:t>
            </a:r>
            <a:r>
              <a:rPr lang="zh-CN" altLang="zh-CN" sz="1949" b="1" kern="100" dirty="0">
                <a:latin typeface="+mj-ea"/>
                <a:ea typeface="+mj-ea"/>
              </a:rPr>
              <a:t>方法的辨析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A166D7B-270E-471B-8091-959439B8A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49883"/>
              </p:ext>
            </p:extLst>
          </p:nvPr>
        </p:nvGraphicFramePr>
        <p:xfrm>
          <a:off x="69122" y="700823"/>
          <a:ext cx="9005755" cy="4093419"/>
        </p:xfrm>
        <a:graphic>
          <a:graphicData uri="http://schemas.openxmlformats.org/drawingml/2006/table">
            <a:tbl>
              <a:tblPr/>
              <a:tblGrid>
                <a:gridCol w="11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8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比较项目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effectLst/>
                          <a:latin typeface="宋体"/>
                          <a:cs typeface="Courier New"/>
                        </a:rPr>
                        <a:t>显微镜直接计数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effectLst/>
                          <a:latin typeface="宋体"/>
                          <a:cs typeface="Courier New"/>
                        </a:rPr>
                        <a:t>稀释涂布平板法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effectLst/>
                          <a:latin typeface="宋体"/>
                          <a:cs typeface="Courier New"/>
                        </a:rPr>
                        <a:t>是否可于计数活菌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effectLst/>
                          <a:latin typeface="Times New Roman"/>
                          <a:ea typeface="微软雅黑"/>
                          <a:cs typeface="Times New Roman"/>
                        </a:rPr>
                        <a:t>注意事项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9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9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9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9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9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900" kern="10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effectLst/>
                          <a:latin typeface="宋体"/>
                          <a:cs typeface="Courier New"/>
                        </a:rPr>
                        <a:t>误差</a:t>
                      </a: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9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15066" marR="150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E567760-EC9C-4376-B779-3BE5F5BEAA44}"/>
              </a:ext>
            </a:extLst>
          </p:cNvPr>
          <p:cNvSpPr txBox="1"/>
          <p:nvPr/>
        </p:nvSpPr>
        <p:spPr>
          <a:xfrm>
            <a:off x="1182231" y="4061027"/>
            <a:ext cx="369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比实际数量</a:t>
            </a:r>
            <a:r>
              <a:rPr lang="en-US" altLang="zh-CN" dirty="0">
                <a:solidFill>
                  <a:schemeClr val="tx1"/>
                </a:solidFill>
              </a:rPr>
              <a:t>____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因为</a:t>
            </a:r>
            <a:r>
              <a:rPr lang="en-US" altLang="zh-CN" dirty="0">
                <a:solidFill>
                  <a:schemeClr val="tx1"/>
                </a:solidFill>
              </a:rPr>
              <a:t>____________________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79F80A-E27B-4ABA-A41F-9321A3871B3F}"/>
              </a:ext>
            </a:extLst>
          </p:cNvPr>
          <p:cNvSpPr txBox="1"/>
          <p:nvPr/>
        </p:nvSpPr>
        <p:spPr>
          <a:xfrm>
            <a:off x="4817793" y="4041595"/>
            <a:ext cx="399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比实际数量</a:t>
            </a:r>
            <a:r>
              <a:rPr lang="en-US" altLang="zh-CN" dirty="0">
                <a:solidFill>
                  <a:schemeClr val="tx1"/>
                </a:solidFill>
              </a:rPr>
              <a:t>___</a:t>
            </a:r>
            <a:r>
              <a:rPr lang="zh-CN" altLang="en-US" dirty="0">
                <a:solidFill>
                  <a:schemeClr val="tx1"/>
                </a:solidFill>
              </a:rPr>
              <a:t>，因为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____________________________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FA9F1D-B3AC-41DA-B1AD-6C65527A4EA0}"/>
              </a:ext>
            </a:extLst>
          </p:cNvPr>
          <p:cNvSpPr txBox="1"/>
          <p:nvPr/>
        </p:nvSpPr>
        <p:spPr>
          <a:xfrm>
            <a:off x="1987913" y="1331135"/>
            <a:ext cx="178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否、不分死活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D70CF0-AA71-40B3-89C6-2A626A511E6B}"/>
              </a:ext>
            </a:extLst>
          </p:cNvPr>
          <p:cNvSpPr txBox="1"/>
          <p:nvPr/>
        </p:nvSpPr>
        <p:spPr>
          <a:xfrm>
            <a:off x="6749651" y="1338256"/>
            <a:ext cx="74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BECEA5-428D-45B4-A0DE-524011583BC9}"/>
              </a:ext>
            </a:extLst>
          </p:cNvPr>
          <p:cNvSpPr/>
          <p:nvPr/>
        </p:nvSpPr>
        <p:spPr>
          <a:xfrm>
            <a:off x="4699594" y="1901686"/>
            <a:ext cx="438061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spcBef>
                <a:spcPct val="6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①取菌液接种前要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____________</a:t>
            </a:r>
          </a:p>
          <a:p>
            <a:pPr hangingPunct="1">
              <a:spcBef>
                <a:spcPct val="6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②为了保证结果准确，一般选择菌落数在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的平板上进行计数。</a:t>
            </a:r>
          </a:p>
          <a:p>
            <a:pPr hangingPunct="1">
              <a:spcBef>
                <a:spcPct val="6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③为使结果接近真实值可将同一稀释度加到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________________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的平皿中，经涂布，培养计算出菌落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____________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C6F443-9C6E-4EE5-849F-8C5CFEA8E2BC}"/>
              </a:ext>
            </a:extLst>
          </p:cNvPr>
          <p:cNvSpPr/>
          <p:nvPr/>
        </p:nvSpPr>
        <p:spPr>
          <a:xfrm>
            <a:off x="4729438" y="2615991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—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318652-8C90-4491-AE75-06913D5881D8}"/>
              </a:ext>
            </a:extLst>
          </p:cNvPr>
          <p:cNvSpPr/>
          <p:nvPr/>
        </p:nvSpPr>
        <p:spPr>
          <a:xfrm>
            <a:off x="5157530" y="3286966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三个或三个以上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BA1ADE-FD02-48D2-AB65-9ADD7752D26F}"/>
              </a:ext>
            </a:extLst>
          </p:cNvPr>
          <p:cNvSpPr/>
          <p:nvPr/>
        </p:nvSpPr>
        <p:spPr>
          <a:xfrm>
            <a:off x="6609972" y="3619079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平均数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6070718-5A40-4518-83A2-8673E1FC74AD}"/>
              </a:ext>
            </a:extLst>
          </p:cNvPr>
          <p:cNvSpPr/>
          <p:nvPr/>
        </p:nvSpPr>
        <p:spPr>
          <a:xfrm>
            <a:off x="6749651" y="18984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震荡摇匀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E85BCD-06EC-4748-984D-01B5E7F66DA0}"/>
              </a:ext>
            </a:extLst>
          </p:cNvPr>
          <p:cNvSpPr/>
          <p:nvPr/>
        </p:nvSpPr>
        <p:spPr>
          <a:xfrm>
            <a:off x="2583334" y="23971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震荡摇匀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5F1D0C-B9BE-45AC-87CD-A0B0FFEEA06B}"/>
              </a:ext>
            </a:extLst>
          </p:cNvPr>
          <p:cNvSpPr/>
          <p:nvPr/>
        </p:nvSpPr>
        <p:spPr>
          <a:xfrm>
            <a:off x="1295441" y="2499074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spcBef>
                <a:spcPct val="6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①取样前要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____________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AFB3010-6443-4CDE-AA45-D5145BA3E874}"/>
              </a:ext>
            </a:extLst>
          </p:cNvPr>
          <p:cNvSpPr/>
          <p:nvPr/>
        </p:nvSpPr>
        <p:spPr>
          <a:xfrm>
            <a:off x="2463229" y="399542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大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93DBA80-1CDC-4D6C-8971-3019646011DA}"/>
              </a:ext>
            </a:extLst>
          </p:cNvPr>
          <p:cNvSpPr/>
          <p:nvPr/>
        </p:nvSpPr>
        <p:spPr>
          <a:xfrm>
            <a:off x="1738216" y="42945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不能区分细菌死活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8C6490C-0E51-4558-9DF0-BD48AD13CFE9}"/>
              </a:ext>
            </a:extLst>
          </p:cNvPr>
          <p:cNvSpPr/>
          <p:nvPr/>
        </p:nvSpPr>
        <p:spPr>
          <a:xfrm>
            <a:off x="6063387" y="40069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小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2015295-49BC-4006-9D72-52194E0835EF}"/>
              </a:ext>
            </a:extLst>
          </p:cNvPr>
          <p:cNvSpPr/>
          <p:nvPr/>
        </p:nvSpPr>
        <p:spPr>
          <a:xfrm>
            <a:off x="4644701" y="4303051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Times New Roman"/>
                <a:cs typeface="Times New Roman"/>
              </a:rPr>
              <a:t>个别菌落可能是由两个或多个细胞形成的</a:t>
            </a:r>
            <a:endParaRPr lang="zh-CN" altLang="zh-CN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1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1657</Words>
  <Application>Microsoft Office PowerPoint</Application>
  <PresentationFormat>全屏显示(16:9)</PresentationFormat>
  <Paragraphs>191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课时6 微生物纯化和计数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lemon</cp:lastModifiedBy>
  <cp:revision>140</cp:revision>
  <dcterms:created xsi:type="dcterms:W3CDTF">2020-02-03T14:11:42Z</dcterms:created>
  <dcterms:modified xsi:type="dcterms:W3CDTF">2020-02-08T10:54:15Z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