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8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FF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83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746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微生物的分离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孟凡超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42" y="566848"/>
            <a:ext cx="8848300" cy="4131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1.</a:t>
            </a: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选择培养基的制作方法</a:t>
            </a:r>
          </a:p>
          <a:p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(1)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在培养基全部营养成分具备的前提下，加入物质：依据某些微生物对某些物质的抗性，在培养基中加入某些物质，以抑制不需要的微生物，促进所需要的微生物生长，如培养基中加入高浓度食盐时可抑制多种细菌的生长，但不影响金黄色</a:t>
            </a:r>
            <a:r>
              <a:rPr lang="zh-CN" altLang="en-US" sz="2400" b="1" kern="100" spc="-75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葡萄球菌的生长，从而可将该菌分离出来；而在培养基中加入青霉素时可抑制细菌、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放线菌的生长，从而分离得到酵母菌和霉菌。</a:t>
            </a:r>
          </a:p>
          <a:p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(2)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通过改变培养基的营养成分达到分离微生物的目的：培养基中缺乏氮源时，可分离自生固氮微生物，非自生固氮微生物因缺乏氮源而无法生存；培养基中若缺乏有机碳源则异养微生物无法生存，而自养微生物可利用空气中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CO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2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制造有机物生存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。</a:t>
            </a:r>
            <a:endParaRPr lang="zh-CN" altLang="en-US" sz="24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013" y="0"/>
            <a:ext cx="2960972" cy="4968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  <a:tabLst>
                <a:tab pos="1417796" algn="l"/>
              </a:tabLst>
            </a:pPr>
            <a:r>
              <a:rPr lang="zh-CN" altLang="en-US" sz="2100" b="1" kern="100" dirty="0" smtClean="0">
                <a:solidFill>
                  <a:srgbClr val="0000FF"/>
                </a:solidFill>
                <a:latin typeface="+mj-ea"/>
                <a:cs typeface="Courier New"/>
              </a:rPr>
              <a:t>三、方法</a:t>
            </a:r>
            <a:r>
              <a:rPr lang="zh-CN" altLang="en-US" sz="2100" b="1" kern="100" dirty="0" smtClean="0">
                <a:solidFill>
                  <a:srgbClr val="0000FF"/>
                </a:solidFill>
                <a:latin typeface="+mj-ea"/>
                <a:cs typeface="Courier New"/>
              </a:rPr>
              <a:t>技巧</a:t>
            </a:r>
            <a:endParaRPr lang="zh-CN" altLang="en-US" sz="2100" b="1" kern="100" dirty="0">
              <a:solidFill>
                <a:srgbClr val="0000FF"/>
              </a:solidFill>
              <a:latin typeface="+mj-ea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4" y="137665"/>
            <a:ext cx="8588072" cy="49936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32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(3)</a:t>
            </a:r>
            <a:r>
              <a:rPr lang="zh-CN" altLang="en-US" sz="32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利用培养基的特定化学成分分离特定微生物：如当石油是唯一碳源时，可抑制不能利用石油的微生物的生长，使能够利用石油的微生物生存，从而分离出能消除石油污染的微生物。</a:t>
            </a:r>
          </a:p>
          <a:p>
            <a:r>
              <a:rPr lang="en-US" altLang="zh-CN" sz="32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(4)</a:t>
            </a:r>
            <a:r>
              <a:rPr lang="zh-CN" altLang="en-US" sz="32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通过某些特殊环境分离微生物：如在高盐环境中可分离耐盐菌，其他菌在盐浓度高时易失水而不能生存；在高温环境中可分离得到耐高温的微生物，其他微生物在高温环境中因酶失活而无法生存</a:t>
            </a:r>
            <a:r>
              <a:rPr lang="zh-CN" altLang="en-US" sz="32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。</a:t>
            </a:r>
            <a:endParaRPr lang="en-US" altLang="zh-CN" sz="32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9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32" y="91716"/>
            <a:ext cx="9044872" cy="487055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2.</a:t>
            </a:r>
            <a:r>
              <a:rPr lang="zh-CN" altLang="en-US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稀释涂布平板法计数微生物的注意问题</a:t>
            </a:r>
          </a:p>
          <a:p>
            <a:r>
              <a:rPr lang="en-US" altLang="zh-CN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(1)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用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稀释涂布平板法计数微生物时，要求选择菌落数在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的平板进行计数。解题时易出现以下误解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：</a:t>
            </a:r>
            <a:endParaRPr lang="en-US" altLang="zh-CN" sz="24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  <a:p>
            <a:r>
              <a:rPr lang="en-US" altLang="zh-CN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(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2)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得到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个或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个以上菌落数在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的平板，也不一定正确，这可能有两种情况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：</a:t>
            </a:r>
            <a:endParaRPr lang="en-US" altLang="zh-CN" sz="24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  <a:p>
            <a:r>
              <a:rPr lang="zh-CN" altLang="en-US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①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不同平板间差异较大，如得到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个平板，菌落数分别为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230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34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240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，虽然菌落数均在“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300”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之间，这也是不正确的，因为“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34”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与“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230”“240”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差异太大，应重新实验找出原因。</a:t>
            </a:r>
          </a:p>
          <a:p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②不同平板之间差异不大，是符合要求的，用其平均值作为估算的最终结果。</a:t>
            </a:r>
          </a:p>
          <a:p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可见，并不是只要得到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个“菌落数在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的平板”即可，而应该是涂布的同一稀释度的平板均符合“菌落数在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～</a:t>
            </a:r>
            <a:r>
              <a:rPr lang="en-US" altLang="zh-CN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300</a:t>
            </a:r>
            <a:r>
              <a:rPr lang="zh-CN" altLang="en-US" sz="24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的平板”且无较大差异，说明实验操作合格，才能按照计算公式进行计算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。</a:t>
            </a:r>
            <a:endParaRPr lang="zh-CN" altLang="en-US" sz="24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4" y="-19938"/>
            <a:ext cx="8588072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3.</a:t>
            </a:r>
            <a:r>
              <a:rPr lang="zh-CN" altLang="en-US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两种微生物筛选方法的比较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6876538"/>
              </p:ext>
            </p:extLst>
          </p:nvPr>
        </p:nvGraphicFramePr>
        <p:xfrm>
          <a:off x="261335" y="483354"/>
          <a:ext cx="8523680" cy="4179858"/>
        </p:xfrm>
        <a:graphic>
          <a:graphicData uri="http://schemas.openxmlformats.org/drawingml/2006/table">
            <a:tbl>
              <a:tblPr/>
              <a:tblGrid>
                <a:gridCol w="1069882"/>
                <a:gridCol w="3726899"/>
                <a:gridCol w="3726899"/>
              </a:tblGrid>
              <a:tr h="445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项目</a:t>
                      </a:r>
                      <a:endParaRPr lang="zh-CN" sz="1900" b="1" kern="100" dirty="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土壤中分解尿素的细菌的分离</a:t>
                      </a:r>
                      <a:endParaRPr lang="zh-CN" sz="1900" b="1" kern="10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分解纤维素的微生物的分离</a:t>
                      </a:r>
                      <a:endParaRPr lang="zh-CN" sz="1900" b="1" kern="10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方法</a:t>
                      </a:r>
                      <a:endParaRPr lang="zh-CN" sz="1900" b="1" kern="10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使用以尿素为唯一氮源的选择培养基进行培养</a:t>
                      </a:r>
                      <a:endParaRPr lang="zh-CN" sz="1900" b="1" kern="10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利用富含纤维素的选择</a:t>
                      </a:r>
                      <a:r>
                        <a:rPr lang="zh-CN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培养基</a:t>
                      </a:r>
                      <a:endParaRPr lang="en-US" altLang="zh-CN" sz="1900" b="1" kern="100" dirty="0" smtClean="0">
                        <a:effectLst/>
                        <a:latin typeface="Times New Roman"/>
                        <a:ea typeface="华文细黑" pitchFamily="2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进行</a:t>
                      </a:r>
                      <a:r>
                        <a:rPr lang="zh-CN" sz="1900" b="1" kern="100" dirty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培养</a:t>
                      </a:r>
                      <a:endParaRPr lang="zh-CN" sz="1900" b="1" kern="100" dirty="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原理</a:t>
                      </a:r>
                      <a:endParaRPr lang="zh-CN" sz="1900" b="1" kern="10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spc="-100" baseline="0" dirty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土壤中不能分解尿素的微生物因缺乏脲酶而不能正常生长，能够分解尿素的微生物能利用尿素为氮源正常生长，从而起到选择作用</a:t>
                      </a:r>
                      <a:endParaRPr lang="zh-CN" sz="1900" b="1" kern="100" spc="-100" baseline="0" dirty="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因为培养基中含有丰富的纤维素，因此能够分解纤维素的微生物具有更多的生存机会而大量繁殖</a:t>
                      </a:r>
                      <a:endParaRPr lang="zh-CN" sz="1900" b="1" kern="100" dirty="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6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特有代表过程</a:t>
                      </a:r>
                      <a:endParaRPr lang="zh-CN" sz="1900" b="1" kern="100" dirty="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kern="100" dirty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CO(NH</a:t>
                      </a:r>
                      <a:r>
                        <a:rPr lang="en-US" sz="1900" b="1" kern="100" baseline="-25000" dirty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2</a:t>
                      </a:r>
                      <a:r>
                        <a:rPr lang="en-US" sz="1900" b="1" kern="100" dirty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)</a:t>
                      </a:r>
                      <a:r>
                        <a:rPr lang="en-US" sz="1900" b="1" kern="100" baseline="-25000" dirty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2</a:t>
                      </a:r>
                      <a:r>
                        <a:rPr lang="zh-CN" sz="1900" b="1" kern="100" dirty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＋</a:t>
                      </a:r>
                      <a:r>
                        <a:rPr lang="en-US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H</a:t>
                      </a:r>
                      <a:r>
                        <a:rPr lang="en-US" sz="1900" b="1" kern="100" baseline="-25000" dirty="0" smtClean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2</a:t>
                      </a:r>
                      <a:r>
                        <a:rPr lang="en-US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O         CO</a:t>
                      </a:r>
                      <a:r>
                        <a:rPr lang="en-US" sz="1900" b="1" kern="100" baseline="-25000" dirty="0" smtClean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2</a:t>
                      </a:r>
                      <a:r>
                        <a:rPr lang="zh-CN" sz="1900" b="1" kern="100" dirty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＋</a:t>
                      </a:r>
                      <a:r>
                        <a:rPr lang="en-US" sz="1900" b="1" kern="100" dirty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2NH</a:t>
                      </a:r>
                      <a:r>
                        <a:rPr lang="en-US" sz="1900" b="1" kern="100" baseline="-25000" dirty="0">
                          <a:effectLst/>
                          <a:latin typeface="Times New Roman"/>
                          <a:ea typeface="华文细黑" pitchFamily="2" charset="-122"/>
                          <a:cs typeface="Courier New"/>
                        </a:rPr>
                        <a:t>3</a:t>
                      </a:r>
                      <a:endParaRPr lang="zh-CN" sz="1900" b="1" kern="100" dirty="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纤维素</a:t>
                      </a:r>
                      <a:r>
                        <a:rPr lang="en-US" altLang="zh-CN" sz="1900" b="1" kern="100" baseline="0" dirty="0" smtClean="0">
                          <a:effectLst/>
                          <a:latin typeface="宋体"/>
                          <a:ea typeface="华文细黑" pitchFamily="2" charset="-122"/>
                          <a:cs typeface="Courier New"/>
                        </a:rPr>
                        <a:t>    </a:t>
                      </a:r>
                      <a:r>
                        <a:rPr lang="zh-CN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纤维二糖</a:t>
                      </a:r>
                      <a:r>
                        <a:rPr lang="en-US" altLang="zh-CN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        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900" b="1" kern="100" dirty="0" smtClean="0">
                          <a:effectLst/>
                          <a:latin typeface="Times New Roman"/>
                          <a:ea typeface="华文细黑" pitchFamily="2" charset="-122"/>
                          <a:cs typeface="Times New Roman"/>
                        </a:rPr>
                        <a:t>葡萄糖</a:t>
                      </a:r>
                      <a:endParaRPr lang="zh-CN" sz="1900" b="1" kern="100" dirty="0">
                        <a:effectLst/>
                        <a:latin typeface="宋体"/>
                        <a:ea typeface="华文细黑" pitchFamily="2" charset="-122"/>
                        <a:cs typeface="Courier New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828826" y="3690250"/>
            <a:ext cx="585720" cy="330850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17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700" b="1" baseline="-25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7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酶</a:t>
            </a:r>
          </a:p>
        </p:txBody>
      </p:sp>
      <p:sp>
        <p:nvSpPr>
          <p:cNvPr id="5" name="矩形 4"/>
          <p:cNvSpPr/>
          <p:nvPr/>
        </p:nvSpPr>
        <p:spPr>
          <a:xfrm>
            <a:off x="5821444" y="4016161"/>
            <a:ext cx="617780" cy="330850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17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700" b="1" baseline="-25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7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酶</a:t>
            </a:r>
          </a:p>
        </p:txBody>
      </p:sp>
      <p:sp>
        <p:nvSpPr>
          <p:cNvPr id="6" name="矩形 5"/>
          <p:cNvSpPr/>
          <p:nvPr/>
        </p:nvSpPr>
        <p:spPr>
          <a:xfrm>
            <a:off x="7363956" y="3731039"/>
            <a:ext cx="1228523" cy="330850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7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葡萄糖苷酶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3233835" y="4237536"/>
            <a:ext cx="4678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67661" y="3907304"/>
            <a:ext cx="574498" cy="330850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7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脲酶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916478" y="4016161"/>
            <a:ext cx="4154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420715" y="4036717"/>
            <a:ext cx="114824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7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829" y="-56095"/>
            <a:ext cx="2019276" cy="4968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  <a:tabLst>
                <a:tab pos="1417796" algn="l"/>
              </a:tabLst>
            </a:pPr>
            <a:r>
              <a:rPr lang="zh-CN" altLang="en-US" sz="2100" b="1" kern="100" dirty="0" smtClean="0">
                <a:solidFill>
                  <a:srgbClr val="0000FF"/>
                </a:solidFill>
                <a:latin typeface="+mj-ea"/>
                <a:cs typeface="Courier New"/>
              </a:rPr>
              <a:t>四、</a:t>
            </a:r>
            <a:r>
              <a:rPr lang="zh-CN" altLang="zh-CN" sz="2100" b="1" kern="100" dirty="0" smtClean="0">
                <a:solidFill>
                  <a:srgbClr val="0000FF"/>
                </a:solidFill>
                <a:latin typeface="+mj-ea"/>
                <a:cs typeface="Courier New"/>
              </a:rPr>
              <a:t>网络</a:t>
            </a:r>
            <a:r>
              <a:rPr lang="zh-CN" altLang="zh-CN" sz="2100" b="1" kern="100" dirty="0">
                <a:solidFill>
                  <a:srgbClr val="0000FF"/>
                </a:solidFill>
                <a:latin typeface="+mj-ea"/>
                <a:cs typeface="Courier New"/>
              </a:rPr>
              <a:t>构建</a:t>
            </a:r>
          </a:p>
        </p:txBody>
      </p:sp>
      <p:pic>
        <p:nvPicPr>
          <p:cNvPr id="8" name="图片 7" descr="F:\2016\一轮\生物\通用\1060.T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06" y="304022"/>
            <a:ext cx="8311487" cy="4622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96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ep.com.cn/oldimages/pic_140139.jpg"/>
          <p:cNvPicPr>
            <a:picLocks noChangeAspect="1" noChangeArrowheads="1"/>
          </p:cNvPicPr>
          <p:nvPr/>
        </p:nvPicPr>
        <p:blipFill>
          <a:blip r:embed="rId2" cstate="print"/>
          <a:srcRect l="10680" t="71758" r="10933" b="6349"/>
          <a:stretch>
            <a:fillRect/>
          </a:stretch>
        </p:blipFill>
        <p:spPr bwMode="auto">
          <a:xfrm>
            <a:off x="215901" y="760810"/>
            <a:ext cx="5508625" cy="38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795963" y="995410"/>
            <a:ext cx="33131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如果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已知</a:t>
            </a:r>
            <a:r>
              <a:rPr lang="zh-CN" altLang="en-US" sz="3200" b="1" dirty="0" smtClean="0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所</a:t>
            </a:r>
            <a:r>
              <a:rPr lang="zh-CN" altLang="en-US" sz="3200" b="1" dirty="0">
                <a:solidFill>
                  <a:srgbClr val="FF00FF"/>
                </a:solidFill>
                <a:latin typeface="黑体" pitchFamily="2" charset="-122"/>
                <a:ea typeface="黑体" pitchFamily="2" charset="-122"/>
              </a:rPr>
              <a:t>需菌种的菌落特征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，可直接用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平板划线法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稀释涂布平板法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达到</a:t>
            </a:r>
            <a:r>
              <a:rPr lang="zh-CN" altLang="en-US" sz="32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分离纯化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目的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50825" y="141685"/>
            <a:ext cx="74168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如何对不同的微生物进行分离、纯化？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0826" y="4563666"/>
            <a:ext cx="688022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如果不知道所需菌种的菌落特征呢？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2654" y="228393"/>
            <a:ext cx="8961345" cy="468588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1.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土壤中分解尿素的细菌的分离与计数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(1)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分离原理：土壤中的细菌之所以能分解尿素，是因为它们能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合成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这种物质在把尿素分解成无机物的过程中起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到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_____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作用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(2)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统计菌落数目：统计样品中的活菌一般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用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_____________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法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(3)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实验流程：土壤取样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→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___________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→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微生物的培养与观察→细菌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的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lang="zh-CN" altLang="en-US" sz="2000" b="1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2.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分解纤维素的微生物的分离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(1)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纤维素酶     ①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组成：纤维素酶是一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种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_______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一般认为它至少包括三种组分，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即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_______________________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lang="zh-CN" altLang="en-US" sz="2000" b="1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②作用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纤维素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→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_________————→_______</a:t>
            </a:r>
            <a:endParaRPr lang="zh-CN" altLang="en-US" sz="2000" b="1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1017" y="716069"/>
            <a:ext cx="726108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脲酶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922" y="1196103"/>
            <a:ext cx="739170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催化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4535" y="1641142"/>
            <a:ext cx="2073350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稀释涂布平板</a:t>
            </a:r>
            <a:endParaRPr lang="zh-CN" altLang="zh-CN" sz="2000" b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0342" y="2078282"/>
            <a:ext cx="1702856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样品的稀释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9900" y="2092314"/>
            <a:ext cx="726889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计数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325" y="2962040"/>
            <a:ext cx="1224126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复合酶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0888" y="3448020"/>
            <a:ext cx="3740497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C</a:t>
            </a:r>
            <a:r>
              <a:rPr lang="en-US" altLang="zh-CN" sz="20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1</a:t>
            </a:r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酶、</a:t>
            </a:r>
            <a:r>
              <a:rPr lang="en-US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C</a:t>
            </a:r>
            <a:r>
              <a:rPr lang="en-US" altLang="zh-CN" sz="2000" b="1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X</a:t>
            </a:r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酶和葡萄糖苷酶</a:t>
            </a:r>
            <a:endParaRPr lang="zh-CN" altLang="zh-CN" sz="2000" b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217" y="4384346"/>
            <a:ext cx="1224126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纤维二糖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6008" y="4358758"/>
            <a:ext cx="1051476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葡萄糖</a:t>
            </a:r>
          </a:p>
        </p:txBody>
      </p:sp>
      <p:sp>
        <p:nvSpPr>
          <p:cNvPr id="5" name="矩形 4"/>
          <p:cNvSpPr/>
          <p:nvPr/>
        </p:nvSpPr>
        <p:spPr>
          <a:xfrm>
            <a:off x="1001014" y="4181681"/>
            <a:ext cx="613470" cy="346169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酶</a:t>
            </a:r>
          </a:p>
        </p:txBody>
      </p:sp>
      <p:sp>
        <p:nvSpPr>
          <p:cNvPr id="6" name="矩形 5"/>
          <p:cNvSpPr/>
          <p:nvPr/>
        </p:nvSpPr>
        <p:spPr>
          <a:xfrm>
            <a:off x="1001015" y="4493308"/>
            <a:ext cx="647137" cy="346169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b="1" baseline="-25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酶</a:t>
            </a:r>
          </a:p>
        </p:txBody>
      </p:sp>
      <p:sp>
        <p:nvSpPr>
          <p:cNvPr id="7" name="矩形 6"/>
          <p:cNvSpPr/>
          <p:nvPr/>
        </p:nvSpPr>
        <p:spPr>
          <a:xfrm>
            <a:off x="2797053" y="4221391"/>
            <a:ext cx="1292830" cy="346169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葡萄糖苷酶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8538002" y="4992455"/>
            <a:ext cx="605998" cy="15059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答案</a:t>
            </a:r>
            <a:endParaRPr lang="zh-CN" altLang="en-US" sz="11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-68240"/>
            <a:ext cx="414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一、基础知识梳理</a:t>
            </a:r>
            <a:endParaRPr lang="zh-CN" altLang="en-US" sz="28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21" grpId="0"/>
      <p:bldP spid="21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957" y="196036"/>
            <a:ext cx="8372020" cy="3747170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(2)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纤维素分解菌的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筛选</a:t>
            </a:r>
            <a:endParaRPr lang="zh-CN" altLang="en-US" sz="2000" b="1" dirty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  <a:p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①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原理                  </a:t>
            </a:r>
            <a:endParaRPr lang="en-US" altLang="zh-CN" sz="2000" b="1" dirty="0" smtClean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  <a:p>
            <a:r>
              <a:rPr lang="en-US" altLang="zh-CN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                  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   </a:t>
            </a:r>
            <a:r>
              <a:rPr lang="en-US" altLang="zh-CN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       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纤维素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分解菌</a:t>
            </a:r>
          </a:p>
          <a:p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　　　　　　　　　　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 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　↓</a:t>
            </a:r>
          </a:p>
          <a:p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            →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___________———→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红色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消失，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出现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</a:t>
            </a:r>
            <a:endParaRPr lang="zh-CN" altLang="en-US" sz="2000" b="1" dirty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②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筛选方法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染色法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，即通过是否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产生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来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筛选纤维素分解菌。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③培养基：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以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为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唯一碳源的选择培养基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。</a:t>
            </a:r>
            <a:endParaRPr lang="zh-CN" altLang="en-US" sz="2000" b="1" dirty="0"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2652" y="1507730"/>
            <a:ext cx="162039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红色复合物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2775" y="1507730"/>
            <a:ext cx="992513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透明圈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4266" y="2334228"/>
            <a:ext cx="1036675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刚果红</a:t>
            </a:r>
            <a:endParaRPr lang="zh-CN" altLang="zh-CN" sz="2000" b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5574" y="3279044"/>
            <a:ext cx="1399708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纤维素</a:t>
            </a:r>
          </a:p>
        </p:txBody>
      </p:sp>
      <p:sp>
        <p:nvSpPr>
          <p:cNvPr id="2" name="矩形 1"/>
          <p:cNvSpPr/>
          <p:nvPr/>
        </p:nvSpPr>
        <p:spPr>
          <a:xfrm>
            <a:off x="230048" y="1642672"/>
            <a:ext cx="831105" cy="346169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纤维素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0048" y="1300550"/>
            <a:ext cx="831105" cy="346169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刚果红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1011498" y="1509013"/>
            <a:ext cx="141129" cy="33506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78298" y="1465711"/>
            <a:ext cx="908059" cy="300013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5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纤维素酶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7943" y="2342935"/>
            <a:ext cx="1058392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透明圈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8538002" y="4992455"/>
            <a:ext cx="605998" cy="15059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答案</a:t>
            </a:r>
            <a:endParaRPr lang="zh-CN" altLang="en-US" sz="11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6668" y="88049"/>
            <a:ext cx="8372020" cy="482438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④实验流程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土壤取样：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富含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环境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　↓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选择培养：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用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___________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培养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，以增加纤维素分解菌的浓度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　↓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_________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：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制备系列稀释液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　↓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涂布平板：将样品涂布到鉴别纤维素分解菌的培养基上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　↓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挑选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产生</a:t>
            </a:r>
            <a:r>
              <a:rPr lang="en-US" altLang="zh-CN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_______</a:t>
            </a:r>
            <a:r>
              <a:rPr lang="zh-CN" altLang="en-US" sz="2000" b="1" dirty="0" smtClean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的</a:t>
            </a:r>
            <a:r>
              <a:rPr lang="zh-CN" altLang="en-US" sz="2000" b="1" dirty="0"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菌落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3046" y="1488987"/>
            <a:ext cx="1620391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选择培养基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403" y="2393052"/>
            <a:ext cx="1532643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梯度稀释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4821" y="605231"/>
            <a:ext cx="1399708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纤维素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2182" y="4167236"/>
            <a:ext cx="992513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/>
              </a:rPr>
              <a:t>透明圈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538002" y="4992455"/>
            <a:ext cx="605998" cy="15059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答案</a:t>
            </a:r>
            <a:endParaRPr lang="zh-CN" altLang="en-US" sz="11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04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89" y="567060"/>
            <a:ext cx="8634687" cy="44807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1.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判断下列说法的正误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选择培养基可以鉴定某种微生物的种类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  <a:p>
            <a:pPr>
              <a:lnSpc>
                <a:spcPts val="225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2)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从物理性状的角度看，选择培养基多属于固体培养基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  <a:p>
            <a:pPr>
              <a:lnSpc>
                <a:spcPts val="2250"/>
              </a:lnSpc>
            </a:pPr>
            <a:endParaRPr lang="en-US" altLang="zh-CN" sz="2000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3)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对细菌进行计数只能采用稀释涂布平板法，而不能用平板划线法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  <a:p>
            <a:pPr>
              <a:lnSpc>
                <a:spcPts val="2250"/>
              </a:lnSpc>
            </a:pPr>
            <a:endParaRPr lang="en-US" altLang="zh-CN" sz="2000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4)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筛选能分解尿素的细菌所利用的培养基中，尿素是唯一的氮源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  <a:p>
            <a:pPr>
              <a:lnSpc>
                <a:spcPts val="2250"/>
              </a:lnSpc>
            </a:pPr>
            <a:endParaRPr lang="en-US" altLang="zh-CN" sz="2000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5)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分解尿素的细菌在分解尿素时，可以将尿素转化为氨，使得培养基的酸碱度降低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</p:txBody>
      </p:sp>
      <p:sp>
        <p:nvSpPr>
          <p:cNvPr id="2" name="矩形 1"/>
          <p:cNvSpPr/>
          <p:nvPr/>
        </p:nvSpPr>
        <p:spPr>
          <a:xfrm>
            <a:off x="6473904" y="1779252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√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64960" y="1015745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×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17022" y="2533078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×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865" y="2941477"/>
            <a:ext cx="3995637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也可以用血细胞计数法</a:t>
            </a:r>
            <a:endParaRPr lang="zh-CN" altLang="zh-C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334" y="40944"/>
            <a:ext cx="3866106" cy="577051"/>
          </a:xfrm>
          <a:prstGeom prst="rect">
            <a:avLst/>
          </a:prstGeom>
        </p:spPr>
        <p:txBody>
          <a:bodyPr wrap="square" lIns="91411" tIns="45705" rIns="91411" bIns="45705">
            <a:spAutoFit/>
          </a:bodyPr>
          <a:lstStyle/>
          <a:p>
            <a:pPr>
              <a:lnSpc>
                <a:spcPct val="150000"/>
              </a:lnSpc>
              <a:tabLst>
                <a:tab pos="1417796" algn="l"/>
              </a:tabLst>
            </a:pPr>
            <a:r>
              <a:rPr lang="zh-CN" altLang="en-US" sz="2100" b="1" kern="100" dirty="0" smtClean="0">
                <a:solidFill>
                  <a:srgbClr val="0000FF"/>
                </a:solidFill>
                <a:latin typeface="+mj-ea"/>
                <a:cs typeface="Courier New"/>
              </a:rPr>
              <a:t>二、诊断</a:t>
            </a:r>
            <a:r>
              <a:rPr lang="zh-CN" altLang="en-US" sz="2100" b="1" kern="100" dirty="0" smtClean="0">
                <a:solidFill>
                  <a:srgbClr val="0000FF"/>
                </a:solidFill>
                <a:latin typeface="+mj-ea"/>
                <a:cs typeface="Courier New"/>
              </a:rPr>
              <a:t>与思考</a:t>
            </a:r>
            <a:endParaRPr lang="zh-CN" altLang="zh-CN" sz="2100" b="1" kern="100" dirty="0">
              <a:solidFill>
                <a:srgbClr val="0000FF"/>
              </a:solidFill>
              <a:latin typeface="+mj-ea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43768" y="3263561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√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464413" y="2958209"/>
            <a:ext cx="421304" cy="0"/>
          </a:xfrm>
          <a:prstGeom prst="straightConnector1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59865" y="1471801"/>
            <a:ext cx="4125096" cy="377016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选择培养基用于分离微生物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65571" y="4457007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×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565612" y="4935724"/>
            <a:ext cx="447224" cy="0"/>
          </a:xfrm>
          <a:prstGeom prst="straightConnector1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0275" y="4482719"/>
            <a:ext cx="3995637" cy="46934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氨使培养基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酸碱度升高</a:t>
            </a:r>
            <a:endParaRPr lang="zh-CN" altLang="zh-C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304944" y="4992967"/>
            <a:ext cx="845101" cy="144365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解析答案</a:t>
            </a:r>
            <a:endParaRPr lang="zh-CN" altLang="en-US" sz="11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0" grpId="0"/>
      <p:bldP spid="10" grpId="1"/>
      <p:bldP spid="12" grpId="0"/>
      <p:bldP spid="12" grpId="1"/>
      <p:bldP spid="17" grpId="0"/>
      <p:bldP spid="17" grpId="1"/>
      <p:bldP spid="7" grpId="0"/>
      <p:bldP spid="7" grpId="1"/>
      <p:bldP spid="18" grpId="0"/>
      <p:bldP spid="18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234" y="34056"/>
            <a:ext cx="8603208" cy="418575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(6)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纤维素是构成植物细胞壁的主要成分，在纤维素酶的作用下，纤维素可以水解成葡萄糖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  <a:p>
            <a:pPr>
              <a:lnSpc>
                <a:spcPts val="225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7)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刚果红可以与纤维素形成透明复合物，所以可以通过是否产生透明圈来筛选纤维素分解菌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  <a:p>
            <a:pPr>
              <a:lnSpc>
                <a:spcPts val="225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ts val="2250"/>
              </a:lnSpc>
            </a:pPr>
            <a:endParaRPr lang="en-US" altLang="zh-CN" sz="2000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8)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在筛选能分解纤维素的细菌的实验中，选择培养的目的是增大样品中目的菌株的浓度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endParaRPr lang="en-US" altLang="zh-CN" sz="2000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9)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刚果红染色法只能在培养微生物的时候加入刚果红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31" y="2119512"/>
            <a:ext cx="892414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刚果红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是一种染料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它可以与像纤维素这样的多糖物质形成红色复合物</a:t>
            </a:r>
            <a:endParaRPr lang="zh-CN" altLang="zh-C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2751" y="499707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√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60086" y="1669280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×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21415" y="3230262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√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87341" y="3577336"/>
            <a:ext cx="434757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rPr>
              <a:t>×</a:t>
            </a:r>
            <a:endParaRPr lang="zh-CN" altLang="en-US" sz="2000" b="1" kern="1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635" y="3660242"/>
            <a:ext cx="8672111" cy="154656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			            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刚果红染色法一般有两种：一是先培养微生物长出菌落后，再加入刚果红进行颜色反应；一种是配制好培养基灭菌后，倒平板时加入灭菌处理的刚果红，再接种微生物</a:t>
            </a:r>
            <a:endParaRPr lang="zh-CN" altLang="zh-C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304944" y="4992967"/>
            <a:ext cx="845101" cy="144365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解析答案</a:t>
            </a:r>
            <a:endParaRPr lang="zh-CN" altLang="en-US" sz="11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8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  <p:bldP spid="10" grpId="0"/>
      <p:bldP spid="10" grpId="1"/>
      <p:bldP spid="13" grpId="0"/>
      <p:bldP spid="13" grpId="1"/>
      <p:bldP spid="18" grpId="0"/>
      <p:bldP spid="18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957" y="358017"/>
            <a:ext cx="8750111" cy="330089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一种自养微生物与多种异养微生物混合在一起，如何将自养微生物选择出来？</a:t>
            </a: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3.2013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年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11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月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22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日凌晨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点，青岛黄岛区发生石油泄漏事件，一些微生物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可以</a:t>
            </a: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有效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地分解石油，如何配制选择培养基将这类微生物选择出来？</a:t>
            </a: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285" y="951870"/>
            <a:ext cx="818297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提示　用不含有机碳的培养基进行培养，因为自养微生物可以利用空气中的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而异养微生物不可以，所以能在培养基中生存的就是自养微生物。</a:t>
            </a:r>
            <a:endParaRPr lang="zh-CN" altLang="zh-C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57" y="3154767"/>
            <a:ext cx="8372020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提示　配制的选择培养基中，石油作为唯一的碳源，然后用这种培养基培养多种微生物，凡是能在该种培养基上生存的就是能分解石油的微生物。</a:t>
            </a:r>
            <a:endParaRPr lang="zh-CN" altLang="zh-C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538002" y="4992455"/>
            <a:ext cx="605998" cy="15059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答案</a:t>
            </a:r>
            <a:endParaRPr lang="zh-CN" altLang="en-US" sz="11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2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89" y="95191"/>
            <a:ext cx="8155968" cy="330089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4.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为什么测定活菌的数量不能用平板划线法？</a:t>
            </a: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5</a:t>
            </a:r>
            <a:r>
              <a:rPr lang="en-US" altLang="zh-CN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ea typeface="华文细黑" panose="02010600040101010101" pitchFamily="2" charset="-122"/>
              </a:rPr>
              <a:t>在分离纤维素分解菌的操作中，选择培养和鉴别培养的目的分别是什么？从物理性质的角度看，两种培养基分别是哪种培养基？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89" y="493278"/>
            <a:ext cx="8600661" cy="206978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提示　由于在所划的线中，一般只有最后一次划线的末端才会形成只由一个细菌形成的菌落，而其他一些菌落往往由两个细菌或多个细菌繁殖而成，而在计数时一个菌落对应着一个细菌，这样在划线所得的平板中，菌落数目低于活菌的实际数值，所以不能用平板划线法测定活菌数量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089" y="3303699"/>
            <a:ext cx="8505223" cy="166967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600" kern="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提示　选择培养的目的是增大纤维素分解菌在样品中的浓度，鉴别培养的目的是筛选出纤维素分解菌。选择培养的培养基中没有加入琼脂，所以属于液体培养基，而鉴别培养基属于固体培养基。</a:t>
            </a:r>
            <a:endParaRPr lang="zh-CN" altLang="zh-C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758768" y="4994315"/>
            <a:ext cx="605998" cy="15059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答案</a:t>
            </a:r>
            <a:endParaRPr lang="zh-CN" altLang="en-US" sz="11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1110</Words>
  <Application>Microsoft Office PowerPoint</Application>
  <PresentationFormat>全屏显示(16:9)</PresentationFormat>
  <Paragraphs>147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主题​​</vt:lpstr>
      <vt:lpstr>微生物的分离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23</cp:revision>
  <dcterms:created xsi:type="dcterms:W3CDTF">2020-02-01T11:21:51Z</dcterms:created>
  <dcterms:modified xsi:type="dcterms:W3CDTF">2020-02-08T13:11:18Z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