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74" r:id="rId2"/>
    <p:sldId id="280" r:id="rId3"/>
    <p:sldId id="284" r:id="rId4"/>
    <p:sldId id="281" r:id="rId5"/>
    <p:sldId id="277" r:id="rId6"/>
    <p:sldId id="278" r:id="rId7"/>
    <p:sldId id="282" r:id="rId8"/>
    <p:sldId id="276" r:id="rId9"/>
    <p:sldId id="279" r:id="rId10"/>
    <p:sldId id="285" r:id="rId11"/>
    <p:sldId id="283" r:id="rId12"/>
    <p:sldId id="286" r:id="rId13"/>
    <p:sldId id="275" r:id="rId1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19" d="100"/>
          <a:sy n="119" d="100"/>
        </p:scale>
        <p:origin x="164" y="5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-996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C9C0-B49A-4A86-876C-F5DA9F4DC03D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F43E4-DBD4-43FD-B0C5-99B53337B7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413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003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F43E4-DBD4-43FD-B0C5-99B53337B75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81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2397515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257301"/>
            <a:ext cx="7772400" cy="1153715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411015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05978"/>
            <a:ext cx="1471594" cy="450891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686568" cy="450891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4800600"/>
            <a:ext cx="3200400" cy="212850"/>
          </a:xfrm>
        </p:spPr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4800600"/>
            <a:ext cx="3733800" cy="2128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2357436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2357437"/>
            <a:ext cx="7772400" cy="1021556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232296"/>
            <a:ext cx="7772400" cy="11251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790160"/>
            <a:ext cx="59040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171450"/>
            <a:ext cx="5900752" cy="632210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857238"/>
            <a:ext cx="5900750" cy="38576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857238"/>
            <a:ext cx="2257408" cy="3857652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400800" cy="51435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857250"/>
            <a:ext cx="7223248" cy="2985129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4057650"/>
            <a:ext cx="5657888" cy="603647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008500"/>
            <a:ext cx="9144000" cy="135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1474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4800600"/>
            <a:ext cx="3200400" cy="21285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17D8EC45-DB38-44E3-AE20-56286E95035A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4800600"/>
            <a:ext cx="3733800" cy="21285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4800600"/>
            <a:ext cx="914400" cy="212598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81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606402" y="2370324"/>
            <a:ext cx="6480720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差序</a:t>
            </a:r>
            <a:r>
              <a:rPr lang="zh-CN" altLang="en-US" b="1" dirty="0" smtClean="0">
                <a:solidFill>
                  <a:srgbClr val="FF0000"/>
                </a:solidFill>
              </a:rPr>
              <a:t>格局与孔子</a:t>
            </a:r>
            <a:r>
              <a:rPr lang="zh-CN" altLang="en-US" b="1" dirty="0">
                <a:solidFill>
                  <a:srgbClr val="FF0000"/>
                </a:solidFill>
              </a:rPr>
              <a:t>的道德</a:t>
            </a:r>
            <a:r>
              <a:rPr lang="zh-CN" altLang="en-US" b="1" dirty="0" smtClean="0">
                <a:solidFill>
                  <a:srgbClr val="FF0000"/>
                </a:solidFill>
              </a:rPr>
              <a:t>体系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21" y="1194124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高一语文</a:t>
            </a:r>
            <a:r>
              <a:rPr lang="zh-CN" altLang="en-US" sz="24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6" y="3699510"/>
            <a:ext cx="5045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北京市朝阳外国语学校  王岩</a:t>
            </a:r>
            <a:endParaRPr lang="zh-CN" altLang="en-US" sz="20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96" y="465516"/>
            <a:ext cx="9001000" cy="857250"/>
          </a:xfrm>
        </p:spPr>
        <p:txBody>
          <a:bodyPr>
            <a:noAutofit/>
          </a:bodyPr>
          <a:lstStyle/>
          <a:p>
            <a:pPr algn="l"/>
            <a:r>
              <a:rPr lang="zh-CN" altLang="en-US" sz="3200" dirty="0" smtClean="0"/>
              <a:t>       </a:t>
            </a:r>
            <a:r>
              <a:rPr lang="zh-CN" altLang="en-US" sz="2400" dirty="0" smtClean="0"/>
              <a:t>有</a:t>
            </a:r>
            <a:r>
              <a:rPr lang="zh-CN" altLang="en-US" sz="2400" dirty="0"/>
              <a:t>子曰</a:t>
            </a:r>
            <a:r>
              <a:rPr lang="zh-CN" altLang="en-US" sz="2400" dirty="0" smtClean="0"/>
              <a:t>：“其</a:t>
            </a:r>
            <a:r>
              <a:rPr lang="zh-CN" altLang="en-US" sz="2400" dirty="0"/>
              <a:t>为人也孝弟，而好犯上者，鲜矣；不好犯上而好作乱者，未之有也。君子务本，本立而道生。</a:t>
            </a:r>
            <a:r>
              <a:rPr lang="zh-CN" altLang="en-US" sz="3200" dirty="0"/>
              <a:t>”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23785" y="1419622"/>
            <a:ext cx="8733656" cy="3514740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   </a:t>
            </a:r>
            <a:r>
              <a:rPr lang="zh-CN" altLang="en-US" sz="2800" dirty="0" smtClean="0"/>
              <a:t>人们</a:t>
            </a:r>
            <a:r>
              <a:rPr lang="zh-CN" altLang="en-US" sz="2800" dirty="0"/>
              <a:t>如果能够在家中对父母尽孝，尊爱兄长，那么他在外就可以对国家尽忠，忠是以孝悌为前提的，孝悌是以忠为目的的。儒家认为，家是国的基础，治国之前必须先齐家。家齐，而后国治，因为家就是人的调教之所，在家里把人调教好了，知道孝顺父母，尊敬兄长了，到社会上去，自然</a:t>
            </a:r>
            <a:r>
              <a:rPr lang="zh-CN" altLang="en-US" sz="2800" dirty="0" smtClean="0"/>
              <a:t>会尊</a:t>
            </a:r>
            <a:r>
              <a:rPr lang="zh-CN" altLang="en-US" sz="2800" dirty="0"/>
              <a:t>君爱上，知道服从与尊敬，也就自然能与社会</a:t>
            </a:r>
            <a:r>
              <a:rPr lang="zh-CN" altLang="en-US" sz="2800" dirty="0" smtClean="0"/>
              <a:t>和谐相处，这样</a:t>
            </a:r>
            <a:r>
              <a:rPr lang="zh-CN" altLang="en-US" sz="2800" dirty="0"/>
              <a:t>就可以维护国家和社会的</a:t>
            </a:r>
            <a:r>
              <a:rPr lang="zh-CN" altLang="en-US" sz="2800" dirty="0" smtClean="0"/>
              <a:t>安定了。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032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944" y="1063229"/>
            <a:ext cx="8229600" cy="3514740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4000" dirty="0" smtClean="0"/>
              <a:t>2.</a:t>
            </a:r>
            <a:r>
              <a:rPr lang="zh-CN" altLang="en-US" sz="4000" dirty="0" smtClean="0"/>
              <a:t>子</a:t>
            </a:r>
            <a:r>
              <a:rPr lang="zh-CN" altLang="en-US" sz="4000" dirty="0"/>
              <a:t>曰：“为政以德，譬如北辰，居其所而众</a:t>
            </a:r>
            <a:r>
              <a:rPr lang="zh-CN" altLang="en-US" sz="4000" dirty="0" smtClean="0"/>
              <a:t>星共（同“拱”）之。”</a:t>
            </a:r>
            <a:endParaRPr lang="en-US" altLang="zh-CN" sz="4000" dirty="0" smtClean="0"/>
          </a:p>
          <a:p>
            <a:pPr marL="0" indent="0">
              <a:buNone/>
            </a:pPr>
            <a:r>
              <a:rPr lang="en-US" altLang="zh-CN" sz="2800" dirty="0" smtClean="0"/>
              <a:t>                                ——《</a:t>
            </a:r>
            <a:r>
              <a:rPr lang="zh-CN" altLang="en-US" sz="2800" dirty="0"/>
              <a:t>论语 </a:t>
            </a:r>
            <a:r>
              <a:rPr lang="zh-CN" altLang="en-US" sz="2800" dirty="0" smtClean="0"/>
              <a:t>为政</a:t>
            </a:r>
            <a:r>
              <a:rPr lang="en-US" altLang="zh-CN" sz="2800" dirty="0" smtClean="0"/>
              <a:t>》</a:t>
            </a:r>
            <a:endParaRPr lang="en-US" altLang="zh-CN" sz="2800" dirty="0"/>
          </a:p>
          <a:p>
            <a:pPr marL="0" indent="0">
              <a:buNone/>
            </a:pPr>
            <a:endParaRPr lang="en-US" altLang="zh-CN" sz="2800" dirty="0" smtClean="0"/>
          </a:p>
          <a:p>
            <a:pPr marL="0" indent="0">
              <a:buNone/>
            </a:pPr>
            <a:r>
              <a:rPr lang="zh-CN" altLang="en-US" sz="2800" dirty="0" smtClean="0"/>
              <a:t>注：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dirty="0" smtClean="0"/>
              <a:t>1.《</a:t>
            </a:r>
            <a:r>
              <a:rPr lang="zh-CN" altLang="en-US" sz="2800" dirty="0"/>
              <a:t>尔雅</a:t>
            </a:r>
            <a:r>
              <a:rPr lang="en-US" altLang="zh-CN" sz="2800" dirty="0"/>
              <a:t>·</a:t>
            </a:r>
            <a:r>
              <a:rPr lang="zh-CN" altLang="en-US" sz="2800" dirty="0"/>
              <a:t>释天</a:t>
            </a:r>
            <a:r>
              <a:rPr lang="en-US" altLang="zh-CN" sz="2800" dirty="0"/>
              <a:t>》</a:t>
            </a:r>
            <a:r>
              <a:rPr lang="zh-CN" altLang="en-US" sz="2800" dirty="0"/>
              <a:t>：“北极谓之北辰。</a:t>
            </a:r>
            <a:r>
              <a:rPr lang="zh-CN" altLang="en-US" sz="2800" dirty="0" smtClean="0"/>
              <a:t>”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dirty="0" smtClean="0"/>
              <a:t>2.《</a:t>
            </a:r>
            <a:r>
              <a:rPr lang="zh-CN" altLang="en-US" sz="2800" dirty="0"/>
              <a:t>观象</a:t>
            </a:r>
            <a:r>
              <a:rPr lang="en-US" altLang="zh-CN" sz="2800" dirty="0"/>
              <a:t>》</a:t>
            </a:r>
            <a:r>
              <a:rPr lang="zh-CN" altLang="en-US" sz="2800" dirty="0"/>
              <a:t>载：北极星在紫微宫中，一曰北辰，天之最尊星也。其纽</a:t>
            </a:r>
            <a:r>
              <a:rPr lang="zh-CN" altLang="en-US" sz="2800" dirty="0" smtClean="0"/>
              <a:t>星，天</a:t>
            </a:r>
            <a:r>
              <a:rPr lang="zh-CN" altLang="en-US" sz="2800" dirty="0"/>
              <a:t>之枢也。天运无穷，而极星不移。故曰：“居其所而众星拱之。”</a:t>
            </a:r>
          </a:p>
        </p:txBody>
      </p:sp>
    </p:spTree>
    <p:extLst>
      <p:ext uri="{BB962C8B-B14F-4D97-AF65-F5344CB8AC3E}">
        <p14:creationId xmlns:p14="http://schemas.microsoft.com/office/powerpoint/2010/main" val="4001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dirty="0" smtClean="0"/>
              <a:t>       </a:t>
            </a:r>
            <a:r>
              <a:rPr lang="zh-CN" altLang="en-US" sz="2800" dirty="0" smtClean="0"/>
              <a:t>子</a:t>
            </a:r>
            <a:r>
              <a:rPr lang="zh-CN" altLang="en-US" sz="2800" dirty="0"/>
              <a:t>曰：“为政以德，譬如北辰，居其所而众星共（同“拱”）之。”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8214" y="1167594"/>
            <a:ext cx="8363272" cy="351474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    统治者</a:t>
            </a:r>
            <a:r>
              <a:rPr lang="zh-CN" altLang="en-US" dirty="0"/>
              <a:t>如果实行德治，群臣百姓就会自动围绕着你。这是强调道德对政治生活的决定作用，主张以道德教化为治国的</a:t>
            </a:r>
            <a:r>
              <a:rPr lang="zh-CN" altLang="en-US" dirty="0" smtClean="0"/>
              <a:t>原则。孔子</a:t>
            </a:r>
            <a:r>
              <a:rPr lang="zh-CN" altLang="en-US" dirty="0"/>
              <a:t>坚信，只要当权者修养自己的德行，并对天下百姓推行德政，人民就会凝聚在它的周围，百姓就会万众一心。</a:t>
            </a:r>
          </a:p>
        </p:txBody>
      </p:sp>
    </p:spTree>
    <p:extLst>
      <p:ext uri="{BB962C8B-B14F-4D97-AF65-F5344CB8AC3E}">
        <p14:creationId xmlns:p14="http://schemas.microsoft.com/office/powerpoint/2010/main" val="30951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7" y="2360295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1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382908" y="1634534"/>
            <a:ext cx="7772400" cy="1153715"/>
          </a:xfrm>
        </p:spPr>
        <p:txBody>
          <a:bodyPr/>
          <a:lstStyle/>
          <a:p>
            <a:r>
              <a:rPr lang="zh-CN" altLang="en-US" dirty="0"/>
              <a:t>差序格局与团体格局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480"/>
            <a:ext cx="2483768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40533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“</a:t>
            </a:r>
            <a:r>
              <a:rPr lang="zh-CN" altLang="en-US" dirty="0" smtClean="0"/>
              <a:t>差序格局</a:t>
            </a:r>
            <a:r>
              <a:rPr lang="en-US" altLang="zh-CN" dirty="0" smtClean="0"/>
              <a:t>”</a:t>
            </a:r>
            <a:r>
              <a:rPr lang="zh-CN" altLang="en-US" dirty="0" smtClean="0"/>
              <a:t>概念的</a:t>
            </a:r>
            <a:r>
              <a:rPr lang="zh-CN" altLang="en-US" dirty="0"/>
              <a:t>提出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dirty="0" smtClean="0"/>
              <a:t>涂尔干：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传统社会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有机团结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现代社会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机械团结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费孝通：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传统社会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差</a:t>
            </a:r>
            <a:r>
              <a:rPr lang="zh-CN" altLang="en-US" dirty="0"/>
              <a:t>序</a:t>
            </a:r>
            <a:r>
              <a:rPr lang="zh-CN" altLang="en-US" dirty="0" smtClean="0"/>
              <a:t>格局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现代社会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团体格局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125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差序格局与团体格局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318464"/>
              </p:ext>
            </p:extLst>
          </p:nvPr>
        </p:nvGraphicFramePr>
        <p:xfrm>
          <a:off x="251521" y="1200150"/>
          <a:ext cx="8712969" cy="3403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5700"/>
                <a:gridCol w="4008916"/>
                <a:gridCol w="3168353"/>
              </a:tblGrid>
              <a:tr h="785325"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对比点</a:t>
                      </a:r>
                      <a:endParaRPr lang="en-US" altLang="zh-CN" sz="1800" dirty="0" smtClean="0"/>
                    </a:p>
                    <a:p>
                      <a:endParaRPr lang="zh-CN" alt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差序格局</a:t>
                      </a:r>
                      <a:endParaRPr lang="zh-CN" alt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团体格局</a:t>
                      </a:r>
                      <a:endParaRPr lang="zh-CN" altLang="en-US" sz="1800" dirty="0"/>
                    </a:p>
                  </a:txBody>
                  <a:tcPr marT="34290" marB="34290"/>
                </a:tc>
              </a:tr>
              <a:tr h="785325"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结构模式</a:t>
                      </a:r>
                      <a:endParaRPr lang="en-US" altLang="zh-CN" sz="1800" dirty="0" smtClean="0"/>
                    </a:p>
                    <a:p>
                      <a:endParaRPr lang="zh-CN" alt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T="34290" marB="34290"/>
                </a:tc>
              </a:tr>
              <a:tr h="436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/>
                        <a:t>群己关系（界限）</a:t>
                      </a:r>
                      <a:endParaRPr lang="en-US" altLang="zh-CN" sz="1800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T="34290" marB="34290"/>
                </a:tc>
              </a:tr>
              <a:tr h="436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/>
                        <a:t>价值体系</a:t>
                      </a:r>
                      <a:endParaRPr lang="en-US" altLang="zh-CN" sz="1800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/>
                        <a:t>道德特点</a:t>
                      </a:r>
                      <a:endParaRPr lang="en-US" altLang="zh-CN" sz="1800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34290" marB="34290"/>
                </a:tc>
              </a:tr>
              <a:tr h="436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/>
                        <a:t>行为规范</a:t>
                      </a:r>
                      <a:endParaRPr lang="en-US" altLang="zh-CN" sz="1800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71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差序格局与团体格局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206640"/>
              </p:ext>
            </p:extLst>
          </p:nvPr>
        </p:nvGraphicFramePr>
        <p:xfrm>
          <a:off x="251521" y="1200150"/>
          <a:ext cx="8712969" cy="342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5700"/>
                <a:gridCol w="4008916"/>
                <a:gridCol w="3168353"/>
              </a:tblGrid>
              <a:tr h="617220"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对比点</a:t>
                      </a:r>
                      <a:endParaRPr lang="en-US" altLang="zh-CN" sz="1800" dirty="0" smtClean="0"/>
                    </a:p>
                    <a:p>
                      <a:endParaRPr lang="zh-CN" alt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差序格局</a:t>
                      </a:r>
                      <a:endParaRPr lang="zh-CN" alt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团体格局</a:t>
                      </a:r>
                      <a:endParaRPr lang="zh-CN" altLang="en-US" sz="1800" dirty="0"/>
                    </a:p>
                  </a:txBody>
                  <a:tcPr marT="34290" marB="34290"/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结构模式</a:t>
                      </a:r>
                      <a:endParaRPr lang="en-US" altLang="zh-CN" sz="1800" dirty="0" smtClean="0"/>
                    </a:p>
                    <a:p>
                      <a:endParaRPr lang="zh-CN" alt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乡土社会的结构模式</a:t>
                      </a:r>
                      <a:endParaRPr lang="zh-CN" alt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西洋社会的结构模式</a:t>
                      </a:r>
                    </a:p>
                    <a:p>
                      <a:endParaRPr lang="zh-CN" altLang="en-US" sz="1800" dirty="0"/>
                    </a:p>
                  </a:txBody>
                  <a:tcPr marT="34290" marB="34290"/>
                </a:tc>
              </a:tr>
              <a:tr h="617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/>
                        <a:t>群己关系（界限）</a:t>
                      </a:r>
                      <a:endParaRPr lang="en-US" altLang="zh-CN" sz="1800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/>
                        <a:t>以“己”为中心，群己关系是相对的，界限模糊，具有伸缩性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/>
                        <a:t>团体里的人对团体的关系是相同的，团体界限分明</a:t>
                      </a: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/>
                        <a:t>价值体系</a:t>
                      </a:r>
                      <a:endParaRPr lang="en-US" altLang="zh-CN" sz="1800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主张自我主义</a:t>
                      </a:r>
                      <a:endParaRPr lang="zh-CN" alt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主张个人主义</a:t>
                      </a:r>
                      <a:endParaRPr lang="zh-CN" altLang="en-US" sz="1800" dirty="0"/>
                    </a:p>
                  </a:txBody>
                  <a:tcPr marT="34290" marB="34290"/>
                </a:tc>
              </a:tr>
              <a:tr h="617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/>
                        <a:t>道德特点</a:t>
                      </a:r>
                      <a:endParaRPr lang="en-US" altLang="zh-CN" sz="1800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/>
                        <a:t>维系着私人的道德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人人平等，一视同仁</a:t>
                      </a:r>
                      <a:endParaRPr lang="zh-CN" altLang="en-US" sz="1800" dirty="0"/>
                    </a:p>
                  </a:txBody>
                  <a:tcPr marT="34290" marB="34290"/>
                </a:tc>
              </a:tr>
              <a:tr h="617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/>
                        <a:t>行为规范</a:t>
                      </a:r>
                      <a:endParaRPr lang="en-US" altLang="zh-CN" sz="1800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遵循私人（人伦）关系的道德要素</a:t>
                      </a:r>
                      <a:endParaRPr lang="zh-CN" alt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依据宪法，拥有权利，履行义务</a:t>
                      </a:r>
                      <a:endParaRPr lang="zh-CN" altLang="en-US" sz="18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1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同心圆波纹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9355" y="3489852"/>
            <a:ext cx="8229600" cy="3514740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差序格局：“差序格局”是发生在亲属关系、地缘关系中的，以自己为中心的，具有伸缩性的社会格局。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091353"/>
            <a:ext cx="3744416" cy="22876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992314"/>
            <a:ext cx="3837112" cy="238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社交网络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063229"/>
            <a:ext cx="6912768" cy="37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1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任务</a:t>
            </a:r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     </a:t>
            </a:r>
            <a:r>
              <a:rPr lang="zh-CN" altLang="en-US" sz="4000" dirty="0" smtClean="0"/>
              <a:t>费孝通</a:t>
            </a:r>
            <a:r>
              <a:rPr lang="zh-CN" altLang="en-US" sz="4000" dirty="0"/>
              <a:t>先生认为</a:t>
            </a:r>
            <a:r>
              <a:rPr lang="zh-CN" altLang="en-US" sz="4000" dirty="0" smtClean="0"/>
              <a:t>，“孔子</a:t>
            </a:r>
            <a:r>
              <a:rPr lang="zh-CN" altLang="en-US" sz="4000" dirty="0"/>
              <a:t>的道德系统里绝不肯离开差序格局的</a:t>
            </a:r>
            <a:r>
              <a:rPr lang="zh-CN" altLang="en-US" sz="4000" dirty="0" smtClean="0"/>
              <a:t>中心”，</a:t>
            </a:r>
            <a:r>
              <a:rPr lang="zh-CN" altLang="en-US" sz="4000" dirty="0"/>
              <a:t>请结合</a:t>
            </a:r>
            <a:r>
              <a:rPr lang="en-US" altLang="zh-CN" sz="4000" dirty="0"/>
              <a:t>《</a:t>
            </a:r>
            <a:r>
              <a:rPr lang="zh-CN" altLang="en-US" sz="4000" dirty="0"/>
              <a:t>论语</a:t>
            </a:r>
            <a:r>
              <a:rPr lang="en-US" altLang="zh-CN" sz="4000" dirty="0" smtClean="0"/>
              <a:t>》</a:t>
            </a:r>
            <a:r>
              <a:rPr lang="zh-CN" altLang="en-US" sz="4000" dirty="0" smtClean="0"/>
              <a:t>的相关语句分析</a:t>
            </a:r>
            <a:r>
              <a:rPr lang="zh-CN" altLang="en-US" sz="4000" dirty="0"/>
              <a:t>差序格局如何体现在孔子的道德体系中。</a:t>
            </a:r>
          </a:p>
        </p:txBody>
      </p:sp>
    </p:spTree>
    <p:extLst>
      <p:ext uri="{BB962C8B-B14F-4D97-AF65-F5344CB8AC3E}">
        <p14:creationId xmlns:p14="http://schemas.microsoft.com/office/powerpoint/2010/main" val="9204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sz="4000" dirty="0" smtClean="0"/>
              <a:t>1.</a:t>
            </a:r>
            <a:r>
              <a:rPr lang="zh-CN" altLang="en-US" sz="4000" dirty="0" smtClean="0"/>
              <a:t>有子曰：“</a:t>
            </a:r>
            <a:r>
              <a:rPr lang="zh-CN" altLang="en-US" sz="4000" dirty="0"/>
              <a:t>其为人也孝弟，而好犯上者，鲜矣；不好犯上而好作乱者，未之有也。君子务本，本立而道生。</a:t>
            </a:r>
            <a:r>
              <a:rPr lang="zh-CN" altLang="en-US" sz="3600" dirty="0" smtClean="0"/>
              <a:t>”</a:t>
            </a:r>
            <a:r>
              <a:rPr lang="en-US" altLang="zh-CN" sz="3600" dirty="0"/>
              <a:t> </a:t>
            </a:r>
            <a:r>
              <a:rPr lang="en-US" altLang="zh-CN" sz="3600" dirty="0" smtClean="0"/>
              <a:t>      </a:t>
            </a:r>
          </a:p>
          <a:p>
            <a:pPr marL="0" indent="0">
              <a:buNone/>
            </a:pPr>
            <a:r>
              <a:rPr lang="en-US" altLang="zh-CN" sz="3600" dirty="0" smtClean="0"/>
              <a:t>                     </a:t>
            </a:r>
            <a:r>
              <a:rPr lang="en-US" altLang="zh-CN" dirty="0" smtClean="0"/>
              <a:t>——《</a:t>
            </a:r>
            <a:r>
              <a:rPr lang="zh-CN" altLang="en-US" dirty="0"/>
              <a:t>论语 学而</a:t>
            </a:r>
            <a:r>
              <a:rPr lang="en-US" altLang="zh-CN" dirty="0"/>
              <a:t>》</a:t>
            </a:r>
            <a:endParaRPr lang="zh-CN" altLang="en-US" dirty="0"/>
          </a:p>
          <a:p>
            <a:endParaRPr lang="en-US" altLang="zh-CN" sz="3600" dirty="0" smtClean="0"/>
          </a:p>
          <a:p>
            <a:pPr marL="0" indent="0">
              <a:buNone/>
            </a:pPr>
            <a:r>
              <a:rPr lang="en-US" altLang="zh-CN" sz="3600" dirty="0"/>
              <a:t> </a:t>
            </a:r>
            <a:r>
              <a:rPr lang="en-US" altLang="zh-CN" sz="3600" dirty="0" smtClean="0"/>
              <a:t>                                                                   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065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535</TotalTime>
  <Words>699</Words>
  <Application>Microsoft Office PowerPoint</Application>
  <PresentationFormat>全屏显示(16:9)</PresentationFormat>
  <Paragraphs>64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Franklin Gothic Book</vt:lpstr>
      <vt:lpstr>汉仪旗黑-85S</vt:lpstr>
      <vt:lpstr>黑体</vt:lpstr>
      <vt:lpstr>楷体</vt:lpstr>
      <vt:lpstr>宋体</vt:lpstr>
      <vt:lpstr>微软雅黑</vt:lpstr>
      <vt:lpstr>Arial</vt:lpstr>
      <vt:lpstr>Calibri</vt:lpstr>
      <vt:lpstr>Franklin Gothic Medium</vt:lpstr>
      <vt:lpstr>Wingdings 2</vt:lpstr>
      <vt:lpstr>暗香扑面</vt:lpstr>
      <vt:lpstr>差序格局与孔子的道德体系</vt:lpstr>
      <vt:lpstr>差序格局与团体格局</vt:lpstr>
      <vt:lpstr>“差序格局”概念的提出 </vt:lpstr>
      <vt:lpstr>差序格局与团体格局</vt:lpstr>
      <vt:lpstr>差序格局与团体格局</vt:lpstr>
      <vt:lpstr>同心圆波纹</vt:lpstr>
      <vt:lpstr>社交网络</vt:lpstr>
      <vt:lpstr>任务2</vt:lpstr>
      <vt:lpstr>PowerPoint 演示文稿</vt:lpstr>
      <vt:lpstr>       有子曰：“其为人也孝弟，而好犯上者，鲜矣；不好犯上而好作乱者，未之有也。君子务本，本立而道生。”</vt:lpstr>
      <vt:lpstr>PowerPoint 演示文稿</vt:lpstr>
      <vt:lpstr>       子曰：“为政以德，譬如北辰，居其所而众星共（同“拱”）之。”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zhanghao</dc:creator>
  <cp:lastModifiedBy>wang yan</cp:lastModifiedBy>
  <cp:revision>87</cp:revision>
  <dcterms:created xsi:type="dcterms:W3CDTF">2020-02-01T16:43:00Z</dcterms:created>
  <dcterms:modified xsi:type="dcterms:W3CDTF">2020-02-04T08:13:03Z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