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4" r:id="rId3"/>
    <p:sldId id="290" r:id="rId5"/>
    <p:sldId id="291" r:id="rId6"/>
    <p:sldId id="292" r:id="rId7"/>
    <p:sldId id="300" r:id="rId8"/>
    <p:sldId id="301" r:id="rId9"/>
    <p:sldId id="302" r:id="rId10"/>
    <p:sldId id="303" r:id="rId11"/>
    <p:sldId id="262" r:id="rId12"/>
    <p:sldId id="304" r:id="rId13"/>
    <p:sldId id="261" r:id="rId14"/>
    <p:sldId id="275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>
      <p:cViewPr varScale="1">
        <p:scale>
          <a:sx n="87" d="100"/>
          <a:sy n="87" d="100"/>
        </p:scale>
        <p:origin x="-87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57301"/>
            <a:ext cx="7772400" cy="1153715"/>
          </a:xfrm>
        </p:spPr>
        <p:txBody>
          <a:bodyPr anchor="b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05978"/>
            <a:ext cx="1471594" cy="4508912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686568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2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4800600"/>
            <a:ext cx="3200400" cy="21285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0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857250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4057650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4800600"/>
            <a:ext cx="3733800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.xml"/><Relationship Id="rId2" Type="http://schemas.openxmlformats.org/officeDocument/2006/relationships/image" Target="../media/image7.jpe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987824" y="1923679"/>
            <a:ext cx="6012160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《西游记》阅读之意义解读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21" y="1194124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初一名著阅读 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87365" y="3327834"/>
            <a:ext cx="504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日坛中学   张伟锋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9600" dirty="0">
                <a:latin typeface="隶书" panose="02010509060101010101" pitchFamily="49" charset="-122"/>
                <a:ea typeface="隶书" panose="02010509060101010101" pitchFamily="49" charset="-122"/>
              </a:rPr>
              <a:t>南山大王？</a:t>
            </a:r>
            <a:endParaRPr lang="zh-CN" altLang="en-US" sz="9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491630"/>
            <a:ext cx="7802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       </a:t>
            </a:r>
            <a:r>
              <a:rPr lang="zh-CN" altLang="zh-CN" sz="3600" dirty="0" smtClean="0"/>
              <a:t>南</a:t>
            </a:r>
            <a:r>
              <a:rPr lang="zh-CN" altLang="zh-CN" sz="3600" dirty="0"/>
              <a:t>山大王</a:t>
            </a:r>
            <a:r>
              <a:rPr lang="zh-CN" altLang="en-US" sz="3600" dirty="0"/>
              <a:t>，</a:t>
            </a:r>
            <a:r>
              <a:rPr lang="zh-CN" altLang="zh-CN" sz="3600" dirty="0"/>
              <a:t>本是只艾叶花皮豹 子精，修行数百年成妖，在隐雾 山折岳连环洞作怪，使一根铁杵 ，勇猛异常。他使用分瓣梅花计 ，捉住唐僧。</a:t>
            </a:r>
            <a:endParaRPr lang="zh-CN" altLang="en-US" sz="3600" dirty="0">
              <a:latin typeface="+mn-ea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1907704" y="3890541"/>
            <a:ext cx="468052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F0000"/>
                </a:solidFill>
              </a:rPr>
              <a:t>勇猛</a:t>
            </a:r>
            <a:r>
              <a:rPr lang="zh-CN" altLang="zh-CN" sz="4400" dirty="0">
                <a:solidFill>
                  <a:srgbClr val="FF0000"/>
                </a:solidFill>
              </a:rPr>
              <a:t>，</a:t>
            </a:r>
            <a:r>
              <a:rPr lang="zh-CN" altLang="en-US" sz="4400" dirty="0">
                <a:solidFill>
                  <a:srgbClr val="FF0000"/>
                </a:solidFill>
              </a:rPr>
              <a:t>本领高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259632" y="465516"/>
            <a:ext cx="5904656" cy="666074"/>
          </a:xfrm>
          <a:prstGeom prst="line">
            <a:avLst/>
          </a:prstGeom>
          <a:ln w="254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Grp="1" noChangeArrowheads="1"/>
          </p:cNvSpPr>
          <p:nvPr>
            <p:ph idx="1"/>
          </p:nvPr>
        </p:nvSpPr>
        <p:spPr bwMode="auto">
          <a:xfrm>
            <a:off x="456566" y="519522"/>
            <a:ext cx="8003867" cy="388843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zh-CN" altLang="zh-CN" sz="72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八十一难坎坷路</a:t>
            </a:r>
            <a:endParaRPr kumimoji="0" lang="zh-CN" altLang="en-US" sz="72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 eaLnBrk="0" hangingPunct="0">
              <a:buNone/>
            </a:pPr>
            <a:r>
              <a:rPr lang="zh-CN" altLang="zh-CN" sz="72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初心不改取经人</a:t>
            </a:r>
            <a:br>
              <a:rPr kumimoji="0" lang="zh-CN" altLang="en-US" sz="4800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</a:br>
            <a:endParaRPr kumimoji="0" lang="zh-CN" altLang="en-US" sz="1800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539552" y="411510"/>
            <a:ext cx="5256584" cy="45259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  <a:spcBef>
                <a:spcPts val="0"/>
              </a:spcBef>
              <a:buNone/>
            </a:pP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你挑着担，我牵着马，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400"/>
              </a:lnSpc>
              <a:spcBef>
                <a:spcPts val="0"/>
              </a:spcBef>
              <a:buNone/>
            </a:pP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迎来日出送走晚霞。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400"/>
              </a:lnSpc>
              <a:spcBef>
                <a:spcPts val="0"/>
              </a:spcBef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踏平</a:t>
            </a:r>
            <a:r>
              <a:rPr lang="zh-CN" altLang="zh-CN" sz="28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坎坷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成大道，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400"/>
              </a:lnSpc>
              <a:spcBef>
                <a:spcPts val="0"/>
              </a:spcBef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斗罢</a:t>
            </a:r>
            <a:r>
              <a:rPr lang="zh-CN" altLang="zh-CN" sz="28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艰险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又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出发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，又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出发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400"/>
              </a:lnSpc>
              <a:spcBef>
                <a:spcPts val="0"/>
              </a:spcBef>
              <a:buNone/>
            </a:pP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啦……啦……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400"/>
              </a:lnSpc>
              <a:spcBef>
                <a:spcPts val="0"/>
              </a:spcBef>
              <a:buNone/>
            </a:pP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一番番春秋冬夏。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400"/>
              </a:lnSpc>
              <a:spcBef>
                <a:spcPts val="0"/>
              </a:spcBef>
              <a:buNone/>
            </a:pP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一场场</a:t>
            </a:r>
            <a:r>
              <a:rPr lang="zh-CN" altLang="zh-CN" sz="28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酸甜苦辣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400"/>
              </a:lnSpc>
              <a:spcBef>
                <a:spcPts val="0"/>
              </a:spcBef>
              <a:buNone/>
            </a:pPr>
            <a:r>
              <a:rPr lang="en-US" altLang="zh-CN" sz="2800" dirty="0" err="1">
                <a:latin typeface="楷体" panose="02010609060101010101" charset="-122"/>
                <a:ea typeface="楷体" panose="02010609060101010101" charset="-122"/>
              </a:rPr>
              <a:t>敢问路在何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方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路在脚下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26" name="Picture 2" descr="C:\Users\Administrator\Desktop\2.1西游记区里延期学习张伟锋\张伟锋 上交\名著阅读第三课时《西游记》阅读意义解读资源包（张伟锋）\西游记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64088" y="2427734"/>
            <a:ext cx="327539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636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ym typeface="+mn-ea"/>
              </a:rPr>
              <a:t>任务二</a:t>
            </a:r>
            <a:br>
              <a:rPr lang="zh-CN" altLang="en-US" b="1" dirty="0">
                <a:sym typeface="+mn-ea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dirty="0"/>
              <a:t>请从以下三个章回中，选一个章回，谈一谈师徒四人遇到的“坎坷”是什么</a:t>
            </a:r>
            <a:r>
              <a:rPr lang="zh-CN" altLang="en-US" dirty="0"/>
              <a:t>？</a:t>
            </a:r>
            <a:r>
              <a:rPr lang="zh-CN" altLang="zh-CN" dirty="0"/>
              <a:t>是如何应对的</a:t>
            </a:r>
            <a:r>
              <a:rPr lang="zh-CN" altLang="en-US" dirty="0"/>
              <a:t>？表现</a:t>
            </a:r>
            <a:r>
              <a:rPr lang="zh-CN" altLang="zh-CN" dirty="0"/>
              <a:t>了人物</a:t>
            </a:r>
            <a:r>
              <a:rPr lang="zh-CN" altLang="en-US" dirty="0"/>
              <a:t>什么</a:t>
            </a:r>
            <a:r>
              <a:rPr lang="zh-CN" altLang="zh-CN" dirty="0"/>
              <a:t>精神</a:t>
            </a:r>
            <a:r>
              <a:rPr lang="zh-CN" altLang="en-US" dirty="0"/>
              <a:t>？有怎样的意义？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8" y="205978"/>
            <a:ext cx="8892480" cy="857250"/>
          </a:xfrm>
        </p:spPr>
        <p:txBody>
          <a:bodyPr>
            <a:normAutofit/>
          </a:bodyPr>
          <a:lstStyle/>
          <a:p>
            <a:r>
              <a:rPr lang="zh-CN" altLang="zh-CN" sz="3200" dirty="0">
                <a:latin typeface="+mn-ea"/>
                <a:ea typeface="+mn-ea"/>
              </a:rPr>
              <a:t>第二十七回  尸魔三戏唐三藏　圣僧恨逐美猴王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zh-CN" dirty="0"/>
          </a:p>
          <a:p>
            <a:endParaRPr lang="zh-CN" altLang="en-US" dirty="0"/>
          </a:p>
        </p:txBody>
      </p:sp>
      <p:pic>
        <p:nvPicPr>
          <p:cNvPr id="4" name="图片 18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1059583"/>
            <a:ext cx="7848872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95486"/>
            <a:ext cx="8784976" cy="1566174"/>
          </a:xfrm>
        </p:spPr>
        <p:txBody>
          <a:bodyPr>
            <a:normAutofit fontScale="92500" lnSpcReduction="20000"/>
          </a:bodyPr>
          <a:lstStyle/>
          <a:p>
            <a:r>
              <a:rPr lang="zh-CN" altLang="zh-CN" b="1" dirty="0"/>
              <a:t>一打：</a:t>
            </a:r>
            <a:r>
              <a:rPr lang="zh-CN" altLang="zh-CN" dirty="0"/>
              <a:t>白骨精变成一村姑少女，被悟空识破，举棒便打，白骨精抛下假尸化作风逃走了。八戒挑拨，唐僧念咒，</a:t>
            </a:r>
            <a:r>
              <a:rPr lang="zh-CN" altLang="zh-CN" dirty="0">
                <a:solidFill>
                  <a:srgbClr val="00B0F0"/>
                </a:solidFill>
              </a:rPr>
              <a:t>可怜</a:t>
            </a:r>
            <a:r>
              <a:rPr lang="zh-CN" altLang="zh-CN" dirty="0"/>
              <a:t>把个行者头，</a:t>
            </a:r>
            <a:r>
              <a:rPr lang="zh-CN" altLang="zh-CN" dirty="0">
                <a:solidFill>
                  <a:srgbClr val="00B0F0"/>
                </a:solidFill>
              </a:rPr>
              <a:t>勒得似个亚腰儿葫芦</a:t>
            </a:r>
            <a:r>
              <a:rPr lang="zh-CN" altLang="zh-CN" dirty="0"/>
              <a:t>，</a:t>
            </a:r>
            <a:r>
              <a:rPr lang="zh-CN" altLang="zh-CN" dirty="0">
                <a:solidFill>
                  <a:srgbClr val="00B0F0"/>
                </a:solidFill>
              </a:rPr>
              <a:t>十分疼痛难忍</a:t>
            </a:r>
            <a:r>
              <a:rPr lang="zh-CN" altLang="zh-CN" dirty="0"/>
              <a:t>，</a:t>
            </a:r>
            <a:r>
              <a:rPr lang="zh-CN" altLang="zh-CN" dirty="0">
                <a:solidFill>
                  <a:srgbClr val="00B0F0"/>
                </a:solidFill>
              </a:rPr>
              <a:t>滚</a:t>
            </a:r>
            <a:r>
              <a:rPr lang="zh-CN" altLang="zh-CN" dirty="0"/>
              <a:t>将来</a:t>
            </a:r>
            <a:r>
              <a:rPr lang="zh-CN" altLang="zh-CN" dirty="0">
                <a:solidFill>
                  <a:srgbClr val="00B0F0"/>
                </a:solidFill>
              </a:rPr>
              <a:t>哀告</a:t>
            </a:r>
            <a:r>
              <a:rPr lang="zh-CN" altLang="zh-CN" dirty="0"/>
              <a:t>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椭圆形标注 6"/>
          <p:cNvSpPr/>
          <p:nvPr/>
        </p:nvSpPr>
        <p:spPr>
          <a:xfrm>
            <a:off x="6228184" y="249492"/>
            <a:ext cx="2736304" cy="918102"/>
          </a:xfrm>
          <a:prstGeom prst="wedgeEllipse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身体之痛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0" y="1815666"/>
            <a:ext cx="8784976" cy="1566174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ß"/>
            </a:pPr>
            <a:r>
              <a:rPr lang="zh-CN" altLang="en-US" sz="3200" b="1" dirty="0"/>
              <a:t>二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打：</a:t>
            </a:r>
            <a:r>
              <a:rPr lang="zh-CN" altLang="zh-CN" sz="3200" dirty="0"/>
              <a:t>白骨精变成老太婆寻找女儿，又被悟空识破，悟空举棒又打，妖怪又化风逃走了，唐僧看见假尸要赶走悟空，悟空要求取下头上的紧箍咒 ，唐僧取不下，只好再饶他一次。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6228184" y="1707654"/>
            <a:ext cx="2736304" cy="918102"/>
          </a:xfrm>
          <a:prstGeom prst="wedgeEllipse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误解之痛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35496" y="3381840"/>
            <a:ext cx="8784976" cy="1566174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ß"/>
            </a:pPr>
            <a:r>
              <a:rPr lang="zh-CN" altLang="en-US" sz="3200" b="1" dirty="0"/>
              <a:t>三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打：</a:t>
            </a:r>
            <a:r>
              <a:rPr lang="zh-CN" altLang="zh-CN" sz="3200" dirty="0"/>
              <a:t>白骨精变成一老翁来找他的妻子和女儿，看见唐僧便要拉唐僧下马，悟空定住妖怪的元神打死了白骨精。八戒又进谗言，唐僧一气之下写下贬书，把悟空赶走。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6228184" y="3273828"/>
            <a:ext cx="2736304" cy="918102"/>
          </a:xfrm>
          <a:prstGeom prst="wedgeEllipse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被逐之痛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303498"/>
            <a:ext cx="8472518" cy="38040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zh-CN" dirty="0"/>
              <a:t>      </a:t>
            </a:r>
            <a:r>
              <a:rPr lang="zh-CN" altLang="zh-CN" dirty="0"/>
              <a:t>唐僧见他言言语语，越添恼怒，滚鞍下马来，叫沙僧取出纸笔，即于涧下取水，石上磨墨，写了一纸贬书，递于行者道：“猴头！执此为照，再不要你做徒弟了！……那大圣见长老三番两复，不肯转意回心，</a:t>
            </a:r>
            <a:r>
              <a:rPr lang="zh-CN" altLang="zh-CN" dirty="0">
                <a:solidFill>
                  <a:srgbClr val="FF0000"/>
                </a:solidFill>
              </a:rPr>
              <a:t>没奈何</a:t>
            </a:r>
            <a:r>
              <a:rPr lang="zh-CN" altLang="zh-CN" dirty="0"/>
              <a:t>才去。你看他：</a:t>
            </a:r>
            <a:r>
              <a:rPr lang="zh-CN" altLang="zh-CN" dirty="0">
                <a:solidFill>
                  <a:srgbClr val="FF0000"/>
                </a:solidFill>
              </a:rPr>
              <a:t>噙泪叩头</a:t>
            </a:r>
            <a:r>
              <a:rPr lang="zh-CN" altLang="zh-CN" dirty="0"/>
              <a:t>辞长老，</a:t>
            </a:r>
            <a:r>
              <a:rPr lang="zh-CN" altLang="zh-CN" dirty="0">
                <a:solidFill>
                  <a:srgbClr val="FF0000"/>
                </a:solidFill>
              </a:rPr>
              <a:t>含悲留意</a:t>
            </a:r>
            <a:r>
              <a:rPr lang="zh-CN" altLang="zh-CN" dirty="0"/>
              <a:t>嘱沙僧。你看他忍气别了师父，纵筋斗云，径回花果山水帘洞去了。</a:t>
            </a:r>
            <a:r>
              <a:rPr lang="zh-CN" altLang="zh-CN" dirty="0">
                <a:solidFill>
                  <a:srgbClr val="FF0000"/>
                </a:solidFill>
              </a:rPr>
              <a:t>独自个凄凄惨惨</a:t>
            </a:r>
            <a:r>
              <a:rPr lang="zh-CN" altLang="zh-CN" dirty="0"/>
              <a:t>……又想起唐僧，</a:t>
            </a:r>
            <a:r>
              <a:rPr lang="zh-CN" altLang="zh-CN" dirty="0">
                <a:solidFill>
                  <a:srgbClr val="FF0000"/>
                </a:solidFill>
              </a:rPr>
              <a:t>止不住腮边泪坠</a:t>
            </a:r>
            <a:r>
              <a:rPr lang="zh-CN" altLang="zh-CN" dirty="0"/>
              <a:t>，停云住步，良久方去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339752" y="4245936"/>
            <a:ext cx="446449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有情有义，不失本心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5497" y="123478"/>
          <a:ext cx="9036495" cy="4969078"/>
        </p:xfrm>
        <a:graphic>
          <a:graphicData uri="http://schemas.openxmlformats.org/drawingml/2006/table">
            <a:tbl>
              <a:tblPr/>
              <a:tblGrid>
                <a:gridCol w="3024336"/>
                <a:gridCol w="1872208"/>
                <a:gridCol w="669602"/>
                <a:gridCol w="3470349"/>
              </a:tblGrid>
              <a:tr h="42713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我选择（</a:t>
                      </a:r>
                      <a:r>
                        <a:rPr lang="en-US" sz="1800" kern="0" dirty="0"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    27   </a:t>
                      </a:r>
                      <a:r>
                        <a:rPr lang="zh-CN" sz="1800" kern="0" dirty="0"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）章回</a:t>
                      </a:r>
                      <a:endParaRPr lang="zh-CN" sz="14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CN" sz="1800" kern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人物：（ 孙悟空）</a:t>
                      </a:r>
                      <a:endParaRPr kumimoji="0" lang="zh-CN" sz="1800" kern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CN" sz="1800" kern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坎坷</a:t>
                      </a:r>
                      <a:endParaRPr kumimoji="0" lang="zh-CN" sz="1800" kern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CN" sz="1800" kern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人物精神</a:t>
                      </a:r>
                      <a:endParaRPr kumimoji="0" lang="zh-CN" sz="1800" kern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CN" sz="1800" kern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意义</a:t>
                      </a:r>
                      <a:endParaRPr kumimoji="0" lang="zh-CN" sz="1800" kern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38442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被念紧箍咒之痛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被师父误解之痛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被逐出师门之痛</a:t>
                      </a:r>
                      <a:endParaRPr lang="en-US" altLang="zh-CN" sz="2100" kern="0" dirty="0"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100" kern="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……</a:t>
                      </a:r>
                      <a:endParaRPr lang="zh-CN" sz="2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CN" sz="2400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勇敢机智</a:t>
                      </a:r>
                      <a:endParaRPr kumimoji="0" lang="en-US" altLang="zh-CN" sz="2400" kern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CN" sz="2400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爱憎分明</a:t>
                      </a:r>
                      <a:endParaRPr kumimoji="0" lang="en-US" altLang="zh-CN" sz="2400" kern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CN" sz="2400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嫉恶如仇</a:t>
                      </a:r>
                      <a:endParaRPr kumimoji="0" lang="zh-CN" sz="2400" kern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kern="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kumimoji="0" lang="zh-CN" sz="2000" kern="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在任何时候别被假象迷惑，妖怪再怎么变也是妖，对坏人不能心慈手软，哪怕被误解也要勇往直前</a:t>
                      </a:r>
                      <a:r>
                        <a:rPr kumimoji="0" lang="zh-CN" altLang="en-US" sz="2000" kern="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、不失本心</a:t>
                      </a:r>
                      <a:r>
                        <a:rPr kumimoji="0" lang="zh-CN" sz="2000" kern="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。</a:t>
                      </a:r>
                      <a:endParaRPr kumimoji="0" lang="zh-CN" sz="2000" kern="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宋体" panose="02010600030101010101" pitchFamily="2" charset="-122"/>
                      </a:endParaRPr>
                    </a:p>
                    <a:p>
                      <a:pPr marL="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kern="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kumimoji="0" lang="zh-CN" sz="2000" kern="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孙悟空之英雄的文化意义： 对人性自由的向往和自我价值的肯定；呼唤着有个性、有能力的人性美；敢为理想而献身，坚定彻底的斗争精神。</a:t>
                      </a:r>
                      <a:endParaRPr kumimoji="0" lang="zh-CN" sz="2000" kern="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636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ym typeface="+mn-ea"/>
              </a:rPr>
              <a:t>任务三</a:t>
            </a:r>
            <a:br>
              <a:rPr lang="zh-CN" altLang="en-US" b="1" dirty="0">
                <a:sym typeface="+mn-ea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取经路上，为什么是唐僧、孙悟空、猪八戒和沙僧四人</a:t>
            </a:r>
            <a:r>
              <a:rPr lang="zh-CN" altLang="en-US" dirty="0"/>
              <a:t>组成</a:t>
            </a:r>
            <a:r>
              <a:rPr lang="zh-CN" altLang="zh-CN" dirty="0"/>
              <a:t>一个团队？可否增加或减少一个人？为什么？请说一说原因。同时，请把你的看法发到班级群，与同学们进行讨论。 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Autofit/>
          </a:bodyPr>
          <a:lstStyle/>
          <a:p>
            <a:r>
              <a:rPr lang="zh-CN" altLang="en-US" sz="9600" dirty="0">
                <a:latin typeface="隶书" panose="02010509060101010101" pitchFamily="49" charset="-122"/>
                <a:ea typeface="隶书" panose="02010509060101010101" pitchFamily="49" charset="-122"/>
              </a:rPr>
              <a:t>沙僧？</a:t>
            </a:r>
            <a:endParaRPr lang="zh-CN" altLang="en-US" sz="9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乘号 5"/>
          <p:cNvSpPr/>
          <p:nvPr/>
        </p:nvSpPr>
        <p:spPr>
          <a:xfrm>
            <a:off x="2699792" y="51723"/>
            <a:ext cx="2448272" cy="1080120"/>
          </a:xfrm>
          <a:prstGeom prst="mathMultiply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5536" y="1203598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latin typeface="+mn-ea"/>
              </a:rPr>
              <a:t>    </a:t>
            </a:r>
            <a:r>
              <a:rPr lang="zh-CN" altLang="zh-CN" sz="3600" dirty="0" smtClean="0">
                <a:latin typeface="+mn-ea"/>
              </a:rPr>
              <a:t>沙</a:t>
            </a:r>
            <a:r>
              <a:rPr lang="zh-CN" altLang="zh-CN" sz="3600" dirty="0">
                <a:latin typeface="+mn-ea"/>
              </a:rPr>
              <a:t>僧闻言，打了一个失惊，浑身麻木道：</a:t>
            </a:r>
            <a:r>
              <a:rPr lang="en-US" altLang="zh-CN" sz="3600" dirty="0">
                <a:latin typeface="+mn-ea"/>
              </a:rPr>
              <a:t>“</a:t>
            </a:r>
            <a:r>
              <a:rPr lang="zh-CN" altLang="zh-CN" sz="3600" dirty="0">
                <a:latin typeface="+mn-ea"/>
              </a:rPr>
              <a:t>师兄，你都说的是那里话。今日到此，</a:t>
            </a:r>
            <a:r>
              <a:rPr lang="en-US" altLang="zh-CN" sz="3600" dirty="0">
                <a:latin typeface="+mn-ea"/>
              </a:rPr>
              <a:t> </a:t>
            </a:r>
            <a:r>
              <a:rPr lang="zh-CN" altLang="zh-CN" sz="3600" dirty="0">
                <a:latin typeface="+mn-ea"/>
              </a:rPr>
              <a:t>一旦俱休，说出这等各寻头路的话来，可不违了菩萨的善果，坏了自己的德行，惹人耻笑，说我们有始无终也！</a:t>
            </a:r>
            <a:r>
              <a:rPr lang="en-US" altLang="zh-CN" sz="3600" dirty="0">
                <a:latin typeface="+mn-ea"/>
              </a:rPr>
              <a:t>”</a:t>
            </a:r>
            <a:endParaRPr lang="zh-CN" altLang="en-US" sz="3600" dirty="0">
              <a:latin typeface="+mn-ea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2123728" y="4191930"/>
            <a:ext cx="468052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zh-CN" sz="4400" dirty="0">
                <a:solidFill>
                  <a:srgbClr val="FF0000"/>
                </a:solidFill>
              </a:rPr>
              <a:t>粘合剂，调和剂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9" grpId="1"/>
      <p:bldP spid="10" grpId="1" animBg="1"/>
      <p:bldP spid="10" grpId="2" animBg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p="http://schemas.openxmlformats.org/presentationml/2006/main">
  <p:tag name="KSO_WM_UNIT_PLACING_PICTURE_USER_VIEWPORT" val="{&quot;height&quot;:1926,&quot;width&quot;:1944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1272</Words>
  <Application>WPS 演示</Application>
  <PresentationFormat>全屏显示(16:9)</PresentationFormat>
  <Paragraphs>98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Wingdings 2</vt:lpstr>
      <vt:lpstr>Arial</vt:lpstr>
      <vt:lpstr>微软雅黑</vt:lpstr>
      <vt:lpstr>汉仪旗黑-85S</vt:lpstr>
      <vt:lpstr>楷体</vt:lpstr>
      <vt:lpstr>Times New Roman</vt:lpstr>
      <vt:lpstr>Calibri</vt:lpstr>
      <vt:lpstr>仿宋</vt:lpstr>
      <vt:lpstr>隶书</vt:lpstr>
      <vt:lpstr>Franklin Gothic Book</vt:lpstr>
      <vt:lpstr>Arial Unicode MS</vt:lpstr>
      <vt:lpstr>Franklin Gothic Medium</vt:lpstr>
      <vt:lpstr>黑体</vt:lpstr>
      <vt:lpstr>暗香扑面</vt:lpstr>
      <vt:lpstr>《西游记》阅读之意义解读</vt:lpstr>
      <vt:lpstr>PowerPoint 演示文稿</vt:lpstr>
      <vt:lpstr>任务二 </vt:lpstr>
      <vt:lpstr>第二十七回  尸魔三戏唐三藏　圣僧恨逐美猴王</vt:lpstr>
      <vt:lpstr>PowerPoint 演示文稿</vt:lpstr>
      <vt:lpstr>PowerPoint 演示文稿</vt:lpstr>
      <vt:lpstr>PowerPoint 演示文稿</vt:lpstr>
      <vt:lpstr>任务三 </vt:lpstr>
      <vt:lpstr>沙僧？</vt:lpstr>
      <vt:lpstr>南山大王？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爱琴</cp:lastModifiedBy>
  <cp:revision>151</cp:revision>
  <dcterms:created xsi:type="dcterms:W3CDTF">2020-02-01T16:43:00Z</dcterms:created>
  <dcterms:modified xsi:type="dcterms:W3CDTF">2020-02-11T12:17:14Z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