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65" r:id="rId2"/>
    <p:sldId id="272" r:id="rId3"/>
    <p:sldId id="273" r:id="rId4"/>
    <p:sldId id="279" r:id="rId5"/>
    <p:sldId id="280" r:id="rId6"/>
    <p:sldId id="281" r:id="rId7"/>
    <p:sldId id="282" r:id="rId8"/>
    <p:sldId id="275" r:id="rId9"/>
    <p:sldId id="277" r:id="rId10"/>
    <p:sldId id="278" r:id="rId11"/>
    <p:sldId id="271" r:id="rId12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252" y="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576211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5609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8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7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pPr/>
              <a:t>2020/2/12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1" y="1918980"/>
            <a:ext cx="5412105" cy="728345"/>
          </a:xfrm>
        </p:spPr>
        <p:txBody>
          <a:bodyPr>
            <a:normAutofit/>
          </a:bodyPr>
          <a:lstStyle/>
          <a:p>
            <a:pPr algn="ctr"/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“述而篇”中的“学”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574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高一语文</a:t>
            </a:r>
            <a:endParaRPr lang="zh-CN" altLang="en-US" sz="2400" b="1" spc="226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北京市第八十中学  王圣洁</a:t>
            </a:r>
            <a:endParaRPr lang="zh-CN" altLang="en-US" sz="2000" spc="226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466"/>
            <a:ext cx="8139178" cy="570503"/>
          </a:xfrm>
        </p:spPr>
        <p:txBody>
          <a:bodyPr>
            <a:normAutofit/>
          </a:bodyPr>
          <a:lstStyle/>
          <a:p>
            <a:r>
              <a:rPr altLang="en-US" dirty="0" smtClean="0"/>
              <a:t>治学与修德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948690"/>
            <a:ext cx="8139178" cy="3807958"/>
          </a:xfrm>
        </p:spPr>
        <p:txBody>
          <a:bodyPr>
            <a:normAutofit/>
          </a:bodyPr>
          <a:lstStyle/>
          <a:p>
            <a:r>
              <a:rPr lang="en-US" altLang="zh-CN" sz="1800" b="1" dirty="0" smtClean="0">
                <a:solidFill>
                  <a:srgbClr val="FF0000"/>
                </a:solidFill>
              </a:rPr>
              <a:t>7.6 </a:t>
            </a:r>
            <a:r>
              <a:rPr sz="1800" b="1" dirty="0" smtClean="0">
                <a:solidFill>
                  <a:srgbClr val="FF0000"/>
                </a:solidFill>
              </a:rPr>
              <a:t>子曰：“志于道，据于德，依于仁，游于艺。”</a:t>
            </a:r>
            <a:endParaRPr lang="en-US" sz="18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zh-CN" sz="1800" dirty="0" smtClean="0"/>
              <a:t> 【</a:t>
            </a:r>
            <a:r>
              <a:rPr sz="1800" dirty="0" smtClean="0"/>
              <a:t>译文</a:t>
            </a:r>
            <a:r>
              <a:rPr lang="en-US" altLang="zh-CN" sz="1800" dirty="0" smtClean="0"/>
              <a:t>】</a:t>
            </a:r>
            <a:r>
              <a:rPr sz="1800" dirty="0" smtClean="0"/>
              <a:t>孔子说：“目标在‘道’，根据在‘德’，依靠在‘仁’，而游憩于礼、乐、射、御、书、数六艺之中。”</a:t>
            </a:r>
            <a:endParaRPr lang="zh-CN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02412" y="332466"/>
            <a:ext cx="8139178" cy="467633"/>
          </a:xfrm>
        </p:spPr>
        <p:txBody>
          <a:bodyPr>
            <a:normAutofit/>
          </a:bodyPr>
          <a:lstStyle/>
          <a:p>
            <a:r>
              <a:rPr altLang="en-US" dirty="0" smtClean="0"/>
              <a:t>“学”：孔子人生中的重要内容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sz="half" idx="1"/>
          </p:nvPr>
        </p:nvSpPr>
        <p:spPr>
          <a:xfrm>
            <a:off x="228600" y="971550"/>
            <a:ext cx="5680710" cy="3785098"/>
          </a:xfrm>
        </p:spPr>
        <p:txBody>
          <a:bodyPr>
            <a:normAutofit/>
          </a:bodyPr>
          <a:lstStyle/>
          <a:p>
            <a:r>
              <a:rPr sz="2400" b="1" dirty="0" smtClean="0">
                <a:latin typeface="华文楷体" pitchFamily="2" charset="-122"/>
                <a:ea typeface="华文楷体" pitchFamily="2" charset="-122"/>
              </a:rPr>
              <a:t>子曰</a:t>
            </a: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:“</a:t>
            </a:r>
            <a:r>
              <a:rPr sz="2400" b="1" dirty="0" smtClean="0">
                <a:latin typeface="华文楷体" pitchFamily="2" charset="-122"/>
                <a:ea typeface="华文楷体" pitchFamily="2" charset="-122"/>
              </a:rPr>
              <a:t>学而时习之，不亦说乎？”（</a:t>
            </a:r>
            <a:r>
              <a:rPr lang="en-US" sz="2400" b="1" dirty="0" smtClean="0">
                <a:latin typeface="华文楷体" pitchFamily="2" charset="-122"/>
                <a:ea typeface="华文楷体" pitchFamily="2" charset="-122"/>
              </a:rPr>
              <a:t>1</a:t>
            </a: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.1</a:t>
            </a:r>
            <a:r>
              <a:rPr sz="2400" b="1" dirty="0" smtClean="0">
                <a:latin typeface="华文楷体" pitchFamily="2" charset="-122"/>
                <a:ea typeface="华文楷体" pitchFamily="2" charset="-122"/>
              </a:rPr>
              <a:t>）</a:t>
            </a:r>
            <a:endParaRPr lang="en-US" sz="24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sz="2400" b="1" dirty="0" smtClean="0">
                <a:latin typeface="华文楷体" pitchFamily="2" charset="-122"/>
                <a:ea typeface="华文楷体" pitchFamily="2" charset="-122"/>
              </a:rPr>
              <a:t>子曰</a:t>
            </a: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:“</a:t>
            </a:r>
            <a:r>
              <a:rPr sz="2400" b="1" dirty="0" smtClean="0">
                <a:latin typeface="华文楷体" pitchFamily="2" charset="-122"/>
                <a:ea typeface="华文楷体" pitchFamily="2" charset="-122"/>
              </a:rPr>
              <a:t>十室之邑，必有忠信如丘者焉，不如丘之好学也。”（</a:t>
            </a:r>
            <a:r>
              <a:rPr lang="en-US" sz="2400" b="1" dirty="0" smtClean="0">
                <a:latin typeface="华文楷体" pitchFamily="2" charset="-122"/>
                <a:ea typeface="华文楷体" pitchFamily="2" charset="-122"/>
              </a:rPr>
              <a:t>5</a:t>
            </a: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.28</a:t>
            </a:r>
            <a:r>
              <a:rPr sz="2400" b="1" dirty="0" smtClean="0">
                <a:latin typeface="华文楷体" pitchFamily="2" charset="-122"/>
                <a:ea typeface="华文楷体" pitchFamily="2" charset="-122"/>
              </a:rPr>
              <a:t>）</a:t>
            </a:r>
            <a:endParaRPr lang="en-US" sz="24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sz="2400" b="1" dirty="0" smtClean="0">
                <a:latin typeface="华文楷体" pitchFamily="2" charset="-122"/>
                <a:ea typeface="华文楷体" pitchFamily="2" charset="-122"/>
              </a:rPr>
              <a:t>子曰</a:t>
            </a: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:“</a:t>
            </a:r>
            <a:r>
              <a:rPr sz="2400" b="1" dirty="0" smtClean="0">
                <a:latin typeface="华文楷体" pitchFamily="2" charset="-122"/>
                <a:ea typeface="华文楷体" pitchFamily="2" charset="-122"/>
              </a:rPr>
              <a:t>知之者不如好知者，好知者不如乐知者。”（</a:t>
            </a:r>
            <a:r>
              <a:rPr lang="en-US" sz="2400" b="1" dirty="0" smtClean="0">
                <a:latin typeface="华文楷体" pitchFamily="2" charset="-122"/>
                <a:ea typeface="华文楷体" pitchFamily="2" charset="-122"/>
              </a:rPr>
              <a:t>6.20</a:t>
            </a:r>
            <a:r>
              <a:rPr sz="2400" b="1" dirty="0" smtClean="0">
                <a:latin typeface="华文楷体" pitchFamily="2" charset="-122"/>
                <a:ea typeface="华文楷体" pitchFamily="2" charset="-122"/>
              </a:rPr>
              <a:t>）</a:t>
            </a:r>
            <a:endParaRPr lang="zh-CN" altLang="en-US" sz="2400" b="1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1026" name="Picture 2" descr="C:\Users\zhanghao\Desktop\孔子图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00800" y="187407"/>
            <a:ext cx="2137410" cy="4773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502412" y="332466"/>
            <a:ext cx="8139178" cy="661944"/>
          </a:xfrm>
        </p:spPr>
        <p:txBody>
          <a:bodyPr>
            <a:normAutofit/>
          </a:bodyPr>
          <a:lstStyle/>
          <a:p>
            <a:r>
              <a:rPr altLang="en-US" dirty="0" smtClean="0"/>
              <a:t>学习态度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502412" y="925830"/>
            <a:ext cx="8241538" cy="3783330"/>
          </a:xfrm>
        </p:spPr>
        <p:txBody>
          <a:bodyPr>
            <a:normAutofit/>
          </a:bodyPr>
          <a:lstStyle/>
          <a:p>
            <a:r>
              <a:rPr lang="en-US" altLang="zh-CN" sz="1800" b="1" dirty="0" smtClean="0">
                <a:solidFill>
                  <a:srgbClr val="FF0000"/>
                </a:solidFill>
              </a:rPr>
              <a:t>7.2 </a:t>
            </a:r>
            <a:r>
              <a:rPr sz="1800" b="1" dirty="0" smtClean="0">
                <a:solidFill>
                  <a:srgbClr val="FF0000"/>
                </a:solidFill>
              </a:rPr>
              <a:t>子曰：“默而识之，</a:t>
            </a:r>
            <a:r>
              <a:rPr sz="1800" b="1" u="sng" dirty="0" smtClean="0">
                <a:solidFill>
                  <a:srgbClr val="FF0000"/>
                </a:solidFill>
              </a:rPr>
              <a:t>学而不厌</a:t>
            </a:r>
            <a:r>
              <a:rPr sz="1800" b="1" dirty="0" smtClean="0">
                <a:solidFill>
                  <a:srgbClr val="FF0000"/>
                </a:solidFill>
              </a:rPr>
              <a:t>，诲人不倦，何有于我哉？”</a:t>
            </a:r>
            <a:endParaRPr lang="en-US" sz="18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zh-CN" sz="1800" dirty="0" smtClean="0"/>
              <a:t>【</a:t>
            </a:r>
            <a:r>
              <a:rPr sz="1800" dirty="0" smtClean="0"/>
              <a:t>译文</a:t>
            </a:r>
            <a:r>
              <a:rPr lang="en-US" altLang="zh-CN" sz="1800" dirty="0" smtClean="0"/>
              <a:t>】</a:t>
            </a:r>
            <a:r>
              <a:rPr sz="1800" dirty="0" smtClean="0"/>
              <a:t>孔子说：“（把所见所闻的）默默地记在心里，努力学习而不厌弃，教导别人而不疲倦，这些事情我做到了哪些呢？”</a:t>
            </a:r>
            <a:endParaRPr lang="en-US" sz="1800" dirty="0" smtClean="0"/>
          </a:p>
          <a:p>
            <a:pPr>
              <a:buNone/>
            </a:pPr>
            <a:r>
              <a:rPr altLang="en-US" sz="1800" dirty="0" smtClean="0"/>
              <a:t>  “</a:t>
            </a:r>
            <a:r>
              <a:rPr sz="1800" dirty="0" smtClean="0"/>
              <a:t>默而识之</a:t>
            </a:r>
            <a:r>
              <a:rPr altLang="en-US" sz="1800" dirty="0" smtClean="0"/>
              <a:t>”既是学习态度，也是学习方法，也包含着学习的内容。</a:t>
            </a:r>
            <a:endParaRPr lang="en-US" altLang="en-US" sz="1800" dirty="0" smtClean="0"/>
          </a:p>
          <a:p>
            <a:pPr>
              <a:buNone/>
            </a:pPr>
            <a:r>
              <a:rPr altLang="en-US" sz="1800" dirty="0" smtClean="0"/>
              <a:t>  “学而不厌，诲人不倦”强调“有恒”，是专门在说态度与精神。</a:t>
            </a:r>
            <a:endParaRPr lang="en-US" altLang="en-US" sz="1800" dirty="0" smtClean="0"/>
          </a:p>
          <a:p>
            <a:pPr>
              <a:buNone/>
            </a:pPr>
            <a:r>
              <a:rPr altLang="en-US" sz="1800" dirty="0" smtClean="0"/>
              <a:t>  “何于有我哉”看到的是孔子的反思精神和谦逊、严于律己的品格。</a:t>
            </a:r>
            <a:endParaRPr lang="en-US" altLang="en-US" sz="1800" dirty="0" smtClean="0"/>
          </a:p>
          <a:p>
            <a:endParaRPr lang="en-US" alt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0050" y="480060"/>
            <a:ext cx="8241540" cy="4276588"/>
          </a:xfrm>
        </p:spPr>
        <p:txBody>
          <a:bodyPr/>
          <a:lstStyle/>
          <a:p>
            <a:r>
              <a:rPr lang="en-US" altLang="zh-CN" sz="1800" b="1" dirty="0" smtClean="0">
                <a:solidFill>
                  <a:srgbClr val="FF0000"/>
                </a:solidFill>
              </a:rPr>
              <a:t>7.3 </a:t>
            </a:r>
            <a:r>
              <a:rPr sz="1800" b="1" dirty="0" smtClean="0">
                <a:solidFill>
                  <a:srgbClr val="FF0000"/>
                </a:solidFill>
              </a:rPr>
              <a:t>子曰：“德之不修，</a:t>
            </a:r>
            <a:r>
              <a:rPr sz="1800" b="1" u="sng" dirty="0" smtClean="0">
                <a:solidFill>
                  <a:srgbClr val="FF0000"/>
                </a:solidFill>
              </a:rPr>
              <a:t>学之不讲</a:t>
            </a:r>
            <a:r>
              <a:rPr sz="1800" b="1" dirty="0" smtClean="0">
                <a:solidFill>
                  <a:srgbClr val="FF0000"/>
                </a:solidFill>
              </a:rPr>
              <a:t>，闻义不能徙，不善不能改，是吾忧也。”</a:t>
            </a:r>
          </a:p>
          <a:p>
            <a:pPr>
              <a:buNone/>
            </a:pPr>
            <a:r>
              <a:rPr lang="en-US" altLang="zh-CN" sz="1800" dirty="0" smtClean="0"/>
              <a:t> 【</a:t>
            </a:r>
            <a:r>
              <a:rPr sz="1800" dirty="0" smtClean="0"/>
              <a:t>译文</a:t>
            </a:r>
            <a:r>
              <a:rPr lang="en-US" altLang="zh-CN" sz="1800" dirty="0" smtClean="0"/>
              <a:t>】</a:t>
            </a:r>
            <a:r>
              <a:rPr sz="1800" dirty="0" smtClean="0"/>
              <a:t>孔子说：“品德不培养；学问不讲习；听到义在那里，却不能亲身赴之；有缺点不能改正，这些都是我的忧虑啊。”</a:t>
            </a:r>
            <a:endParaRPr lang="en-US" sz="1800" dirty="0" smtClean="0"/>
          </a:p>
          <a:p>
            <a:r>
              <a:rPr lang="en-US" sz="1800" b="1" dirty="0" smtClean="0">
                <a:solidFill>
                  <a:srgbClr val="FF0000"/>
                </a:solidFill>
              </a:rPr>
              <a:t>7</a:t>
            </a:r>
            <a:r>
              <a:rPr lang="en-US" altLang="zh-CN" sz="1800" b="1" dirty="0" smtClean="0">
                <a:solidFill>
                  <a:srgbClr val="FF0000"/>
                </a:solidFill>
              </a:rPr>
              <a:t>.18 </a:t>
            </a:r>
            <a:r>
              <a:rPr sz="1800" b="1" dirty="0" smtClean="0">
                <a:solidFill>
                  <a:srgbClr val="FF0000"/>
                </a:solidFill>
              </a:rPr>
              <a:t>子所雅言，</a:t>
            </a:r>
            <a:r>
              <a:rPr lang="en-US" altLang="zh-CN" sz="1800" b="1" dirty="0" smtClean="0">
                <a:solidFill>
                  <a:srgbClr val="FF0000"/>
                </a:solidFill>
              </a:rPr>
              <a:t>《</a:t>
            </a:r>
            <a:r>
              <a:rPr sz="1800" b="1" dirty="0" smtClean="0">
                <a:solidFill>
                  <a:srgbClr val="FF0000"/>
                </a:solidFill>
              </a:rPr>
              <a:t>诗</a:t>
            </a:r>
            <a:r>
              <a:rPr lang="en-US" altLang="zh-CN" sz="1800" b="1" dirty="0" smtClean="0">
                <a:solidFill>
                  <a:srgbClr val="FF0000"/>
                </a:solidFill>
              </a:rPr>
              <a:t>》</a:t>
            </a:r>
            <a:r>
              <a:rPr sz="1800" b="1" dirty="0" smtClean="0">
                <a:solidFill>
                  <a:srgbClr val="FF0000"/>
                </a:solidFill>
              </a:rPr>
              <a:t>、</a:t>
            </a:r>
            <a:r>
              <a:rPr lang="en-US" altLang="zh-CN" sz="1800" b="1" dirty="0" smtClean="0">
                <a:solidFill>
                  <a:srgbClr val="FF0000"/>
                </a:solidFill>
              </a:rPr>
              <a:t>《</a:t>
            </a:r>
            <a:r>
              <a:rPr sz="1800" b="1" dirty="0" smtClean="0">
                <a:solidFill>
                  <a:srgbClr val="FF0000"/>
                </a:solidFill>
              </a:rPr>
              <a:t>书</a:t>
            </a:r>
            <a:r>
              <a:rPr lang="en-US" altLang="zh-CN" sz="1800" b="1" dirty="0" smtClean="0">
                <a:solidFill>
                  <a:srgbClr val="FF0000"/>
                </a:solidFill>
              </a:rPr>
              <a:t>》</a:t>
            </a:r>
            <a:r>
              <a:rPr sz="1800" b="1" dirty="0" smtClean="0">
                <a:solidFill>
                  <a:srgbClr val="FF0000"/>
                </a:solidFill>
              </a:rPr>
              <a:t>、执礼，皆雅言也。</a:t>
            </a:r>
            <a:endParaRPr lang="en-US" sz="18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zh-CN" sz="1800" dirty="0" smtClean="0"/>
              <a:t> 【</a:t>
            </a:r>
            <a:r>
              <a:rPr sz="1800" dirty="0" smtClean="0"/>
              <a:t>译文</a:t>
            </a:r>
            <a:r>
              <a:rPr lang="en-US" altLang="zh-CN" sz="1800" dirty="0" smtClean="0"/>
              <a:t>】</a:t>
            </a:r>
            <a:r>
              <a:rPr sz="1800" dirty="0" smtClean="0"/>
              <a:t>孔子有用普通话的时候，读</a:t>
            </a:r>
            <a:r>
              <a:rPr lang="en-US" altLang="zh-CN" sz="1800" dirty="0" smtClean="0"/>
              <a:t>《</a:t>
            </a:r>
            <a:r>
              <a:rPr sz="1800" dirty="0" smtClean="0"/>
              <a:t>诗经</a:t>
            </a:r>
            <a:r>
              <a:rPr lang="en-US" altLang="zh-CN" sz="1800" dirty="0" smtClean="0"/>
              <a:t>》《</a:t>
            </a:r>
            <a:r>
              <a:rPr sz="1800" dirty="0" smtClean="0"/>
              <a:t>尚书</a:t>
            </a:r>
            <a:r>
              <a:rPr lang="en-US" altLang="zh-CN" sz="1800" dirty="0" smtClean="0"/>
              <a:t>》</a:t>
            </a:r>
            <a:r>
              <a:rPr sz="1800" dirty="0" smtClean="0"/>
              <a:t>时，行礼时，都用普通话。</a:t>
            </a:r>
            <a:endParaRPr lang="en-US" sz="1800" dirty="0" smtClean="0"/>
          </a:p>
          <a:p>
            <a:pPr>
              <a:buNone/>
            </a:pPr>
            <a:r>
              <a:rPr sz="1800" dirty="0" smtClean="0"/>
              <a:t>   雅：正。雅言：当时的通行语、普通话、规范语。</a:t>
            </a:r>
            <a:endParaRPr lang="en-US" sz="1800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7190" y="388621"/>
            <a:ext cx="8264400" cy="4368028"/>
          </a:xfrm>
        </p:spPr>
        <p:txBody>
          <a:bodyPr>
            <a:no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</a:rPr>
              <a:t>7.19 </a:t>
            </a:r>
            <a:r>
              <a:rPr sz="1600" b="1" dirty="0" smtClean="0">
                <a:solidFill>
                  <a:srgbClr val="FF0000"/>
                </a:solidFill>
              </a:rPr>
              <a:t>叶公问孔子于子路，子路不对。子曰：“女奚不曰，其为人也，</a:t>
            </a:r>
            <a:r>
              <a:rPr sz="1600" b="1" u="sng" dirty="0" smtClean="0">
                <a:solidFill>
                  <a:srgbClr val="FF0000"/>
                </a:solidFill>
              </a:rPr>
              <a:t>发愤忘食</a:t>
            </a:r>
            <a:r>
              <a:rPr sz="1600" b="1" dirty="0" smtClean="0">
                <a:solidFill>
                  <a:srgbClr val="FF0000"/>
                </a:solidFill>
              </a:rPr>
              <a:t>，乐以忘忧，不知老之将至云而。”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zh-CN" sz="1600" dirty="0" smtClean="0"/>
              <a:t> 【</a:t>
            </a:r>
            <a:r>
              <a:rPr sz="1600" dirty="0" smtClean="0"/>
              <a:t>译文</a:t>
            </a:r>
            <a:r>
              <a:rPr lang="en-US" altLang="zh-CN" sz="1600" dirty="0" smtClean="0"/>
              <a:t>】</a:t>
            </a:r>
            <a:r>
              <a:rPr sz="1600" dirty="0" smtClean="0"/>
              <a:t>叶公向子路问孔子为人怎么样，子路不回答。孔子对子路说：“你为什么不这样说：他的为人，用功便忘记吃饭，快乐便忘记忧愁，不晓得衰老将要到来，如此罢了。”</a:t>
            </a:r>
            <a:endParaRPr lang="en-US" sz="1600" dirty="0" smtClean="0"/>
          </a:p>
          <a:p>
            <a:r>
              <a:rPr lang="en-US" altLang="zh-CN" sz="1600" b="1" dirty="0" smtClean="0">
                <a:solidFill>
                  <a:srgbClr val="FF0000"/>
                </a:solidFill>
              </a:rPr>
              <a:t>7.20 </a:t>
            </a:r>
            <a:r>
              <a:rPr sz="1600" b="1" dirty="0" smtClean="0">
                <a:solidFill>
                  <a:srgbClr val="FF0000"/>
                </a:solidFill>
              </a:rPr>
              <a:t>子曰：“我非生而知之者，好古，</a:t>
            </a:r>
            <a:r>
              <a:rPr sz="1600" b="1" u="sng" dirty="0" smtClean="0">
                <a:solidFill>
                  <a:srgbClr val="FF0000"/>
                </a:solidFill>
              </a:rPr>
              <a:t>敏以求之者也</a:t>
            </a:r>
            <a:r>
              <a:rPr sz="1600" b="1" dirty="0" smtClean="0">
                <a:solidFill>
                  <a:srgbClr val="FF0000"/>
                </a:solidFill>
              </a:rPr>
              <a:t>。”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zh-CN" sz="1600" dirty="0" smtClean="0"/>
              <a:t> 【</a:t>
            </a:r>
            <a:r>
              <a:rPr sz="1600" dirty="0" smtClean="0"/>
              <a:t>译文</a:t>
            </a:r>
            <a:r>
              <a:rPr lang="en-US" altLang="zh-CN" sz="1600" dirty="0" smtClean="0"/>
              <a:t>】</a:t>
            </a:r>
            <a:r>
              <a:rPr sz="1600" dirty="0" smtClean="0"/>
              <a:t>孔子说：“我不是生来就有知识的人，而是爱好古代文化，勤奋敏捷去求取的人。”</a:t>
            </a:r>
            <a:endParaRPr lang="en-US" sz="1600" dirty="0" smtClean="0"/>
          </a:p>
          <a:p>
            <a:pPr>
              <a:buNone/>
            </a:pPr>
            <a:r>
              <a:rPr altLang="en-US" sz="1600" dirty="0" smtClean="0"/>
              <a:t>  生而知之：孔子曰：“生而知之者，上也；学而知之者，次也；困而学之，又其次也；困而不学，民斯为下矣。”（</a:t>
            </a:r>
            <a:r>
              <a:rPr lang="en-US" altLang="en-US" sz="1600" dirty="0" smtClean="0"/>
              <a:t>16</a:t>
            </a:r>
            <a:r>
              <a:rPr lang="en-US" altLang="zh-CN" sz="1600" dirty="0" smtClean="0"/>
              <a:t>.9</a:t>
            </a:r>
            <a:r>
              <a:rPr altLang="en-US" sz="1600" dirty="0" smtClean="0"/>
              <a:t>）</a:t>
            </a:r>
            <a:endParaRPr lang="en-US" altLang="en-US" sz="1600" dirty="0" smtClean="0"/>
          </a:p>
          <a:p>
            <a:pPr>
              <a:buNone/>
            </a:pPr>
            <a:r>
              <a:rPr altLang="en-US" sz="1600" dirty="0" smtClean="0"/>
              <a:t>  敏：勤敏</a:t>
            </a:r>
            <a:endParaRPr lang="zh-CN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5770" y="388621"/>
            <a:ext cx="8195820" cy="4368028"/>
          </a:xfrm>
        </p:spPr>
        <p:txBody>
          <a:bodyPr/>
          <a:lstStyle/>
          <a:p>
            <a:r>
              <a:rPr lang="en-US" altLang="zh-CN" sz="1800" b="1" dirty="0" smtClean="0">
                <a:solidFill>
                  <a:srgbClr val="FF0000"/>
                </a:solidFill>
              </a:rPr>
              <a:t>7.22 </a:t>
            </a:r>
            <a:r>
              <a:rPr sz="1800" b="1" dirty="0" smtClean="0">
                <a:solidFill>
                  <a:srgbClr val="FF0000"/>
                </a:solidFill>
              </a:rPr>
              <a:t>子曰：“三人行，必有我师焉。择其善者而从之，其不善者而改之。”</a:t>
            </a:r>
            <a:endParaRPr lang="en-US" sz="18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zh-CN" sz="1800" dirty="0" smtClean="0"/>
              <a:t> 【</a:t>
            </a:r>
            <a:r>
              <a:rPr sz="1800" dirty="0" smtClean="0"/>
              <a:t>译文</a:t>
            </a:r>
            <a:r>
              <a:rPr lang="en-US" altLang="zh-CN" sz="1800" dirty="0" smtClean="0"/>
              <a:t>】</a:t>
            </a:r>
            <a:r>
              <a:rPr sz="1800" dirty="0" smtClean="0"/>
              <a:t>孔子说：“几个人一块走路，其中一定有可以为我所取法的人。择取其中好的地方学习，不好的地方改正。”</a:t>
            </a:r>
            <a:endParaRPr lang="en-US" sz="1800" dirty="0" smtClean="0"/>
          </a:p>
          <a:p>
            <a:r>
              <a:rPr lang="en-US" sz="1800" b="1" dirty="0" smtClean="0">
                <a:solidFill>
                  <a:srgbClr val="FF0000"/>
                </a:solidFill>
              </a:rPr>
              <a:t>7</a:t>
            </a:r>
            <a:r>
              <a:rPr lang="en-US" altLang="zh-CN" sz="1800" b="1" dirty="0" smtClean="0">
                <a:solidFill>
                  <a:srgbClr val="FF0000"/>
                </a:solidFill>
              </a:rPr>
              <a:t>.28 </a:t>
            </a:r>
            <a:r>
              <a:rPr sz="1800" b="1" dirty="0" smtClean="0">
                <a:solidFill>
                  <a:srgbClr val="FF0000"/>
                </a:solidFill>
              </a:rPr>
              <a:t>子曰：“盖有不知而作之者，我无是也。多闻，择其善者而从之；多见而识之；知之次也。”</a:t>
            </a:r>
            <a:endParaRPr lang="en-US" sz="18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zh-CN" sz="1800" dirty="0" smtClean="0"/>
              <a:t> 【</a:t>
            </a:r>
            <a:r>
              <a:rPr sz="1800" dirty="0" smtClean="0"/>
              <a:t>译文</a:t>
            </a:r>
            <a:r>
              <a:rPr lang="en-US" altLang="zh-CN" sz="1800" dirty="0" smtClean="0"/>
              <a:t>】</a:t>
            </a:r>
            <a:r>
              <a:rPr sz="1800" dirty="0" smtClean="0"/>
              <a:t>孔子说：“大概有一种自己不懂就妄作的人，我不是这样的。多多地听，选择其中好的加以接受；多多地看，全记在心里。这样的知，是仅次于‘生而知之’的。”</a:t>
            </a:r>
            <a:endParaRPr lang="en-US" sz="1800" dirty="0" smtClean="0"/>
          </a:p>
          <a:p>
            <a:pPr>
              <a:buNone/>
            </a:pPr>
            <a:r>
              <a:rPr sz="1800" dirty="0" smtClean="0"/>
              <a:t>  次：次一等。</a:t>
            </a:r>
            <a:endParaRPr lang="en-US" sz="1800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7190" y="400051"/>
            <a:ext cx="8264400" cy="4356598"/>
          </a:xfrm>
        </p:spPr>
        <p:txBody>
          <a:bodyPr>
            <a:normAutofit/>
          </a:bodyPr>
          <a:lstStyle/>
          <a:p>
            <a:r>
              <a:rPr lang="en-US" altLang="zh-CN" sz="1800" b="1" dirty="0" smtClean="0">
                <a:solidFill>
                  <a:srgbClr val="FF0000"/>
                </a:solidFill>
              </a:rPr>
              <a:t>7.32 </a:t>
            </a:r>
            <a:r>
              <a:rPr sz="1800" b="1" dirty="0" smtClean="0">
                <a:solidFill>
                  <a:srgbClr val="FF0000"/>
                </a:solidFill>
              </a:rPr>
              <a:t>子与人歌而善，必使反之，而后和之。</a:t>
            </a:r>
          </a:p>
          <a:p>
            <a:pPr>
              <a:buNone/>
            </a:pPr>
            <a:r>
              <a:rPr lang="en-US" altLang="zh-CN" sz="1800" dirty="0" smtClean="0"/>
              <a:t> 【</a:t>
            </a:r>
            <a:r>
              <a:rPr sz="1800" dirty="0" smtClean="0"/>
              <a:t>译文</a:t>
            </a:r>
            <a:r>
              <a:rPr lang="en-US" altLang="zh-CN" sz="1800" dirty="0" smtClean="0"/>
              <a:t>】</a:t>
            </a:r>
            <a:r>
              <a:rPr sz="1800" dirty="0" smtClean="0"/>
              <a:t>孔子同别人一起唱歌，如果唱得好，一定请他再唱一遍，然后自己又应和他。</a:t>
            </a:r>
            <a:endParaRPr lang="en-US" sz="1800" dirty="0" smtClean="0"/>
          </a:p>
          <a:p>
            <a:r>
              <a:rPr lang="en-US" altLang="zh-CN" sz="1800" b="1" dirty="0" smtClean="0">
                <a:solidFill>
                  <a:srgbClr val="FF0000"/>
                </a:solidFill>
              </a:rPr>
              <a:t>7.33 </a:t>
            </a:r>
            <a:r>
              <a:rPr sz="1800" b="1" dirty="0" smtClean="0">
                <a:solidFill>
                  <a:srgbClr val="FF0000"/>
                </a:solidFill>
              </a:rPr>
              <a:t>子曰：“文，莫吾犹人也。躬行君子，则吾未之有得。”</a:t>
            </a:r>
            <a:endParaRPr lang="en-US" sz="18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zh-CN" sz="1800" dirty="0" smtClean="0"/>
              <a:t> 【</a:t>
            </a:r>
            <a:r>
              <a:rPr sz="1800" dirty="0" smtClean="0"/>
              <a:t>译文</a:t>
            </a:r>
            <a:r>
              <a:rPr lang="en-US" altLang="zh-CN" sz="1800" dirty="0" smtClean="0"/>
              <a:t>】</a:t>
            </a:r>
            <a:r>
              <a:rPr sz="1800" dirty="0" smtClean="0"/>
              <a:t>孔子说：“书本上的学问，大约我同别人差不多。在生活实践中做一个君子，那我还没有成功。”</a:t>
            </a:r>
            <a:endParaRPr lang="en-US" sz="1800" dirty="0" smtClean="0"/>
          </a:p>
          <a:p>
            <a:pPr>
              <a:buNone/>
            </a:pPr>
            <a:r>
              <a:rPr altLang="en-US" sz="1800" dirty="0" smtClean="0"/>
              <a:t>  莫：或许，大概。一说“文莫”两字是双音词，连读，是勉强的意思。</a:t>
            </a:r>
            <a:endParaRPr lang="en-US" altLang="en-US" sz="1800" dirty="0" smtClean="0"/>
          </a:p>
          <a:p>
            <a:pPr>
              <a:buNone/>
            </a:pPr>
            <a:r>
              <a:rPr altLang="en-US" sz="1800" dirty="0" smtClean="0"/>
              <a:t>   犹人：朱熹</a:t>
            </a:r>
            <a:r>
              <a:rPr lang="en-US" altLang="zh-CN" sz="1800" dirty="0" smtClean="0"/>
              <a:t>《</a:t>
            </a:r>
            <a:r>
              <a:rPr sz="1800" dirty="0" smtClean="0"/>
              <a:t>集注</a:t>
            </a:r>
            <a:r>
              <a:rPr lang="en-US" altLang="zh-CN" sz="1800" dirty="0" smtClean="0"/>
              <a:t>》</a:t>
            </a:r>
            <a:r>
              <a:rPr sz="1800" dirty="0" smtClean="0"/>
              <a:t>云：“言不能过人而尚可以及人。”</a:t>
            </a: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692" y="195306"/>
            <a:ext cx="8139178" cy="547643"/>
          </a:xfrm>
        </p:spPr>
        <p:txBody>
          <a:bodyPr>
            <a:normAutofit/>
          </a:bodyPr>
          <a:lstStyle/>
          <a:p>
            <a:r>
              <a:rPr altLang="en-US" dirty="0" smtClean="0"/>
              <a:t>学习内容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0050" y="685800"/>
            <a:ext cx="8538210" cy="4286250"/>
          </a:xfrm>
        </p:spPr>
        <p:txBody>
          <a:bodyPr>
            <a:normAutofit/>
          </a:bodyPr>
          <a:lstStyle/>
          <a:p>
            <a:r>
              <a:rPr lang="en-US" altLang="zh-CN" sz="1500" b="1" dirty="0" smtClean="0">
                <a:solidFill>
                  <a:srgbClr val="FF0000"/>
                </a:solidFill>
              </a:rPr>
              <a:t>7.17 </a:t>
            </a:r>
            <a:r>
              <a:rPr sz="1500" b="1" dirty="0" smtClean="0">
                <a:solidFill>
                  <a:srgbClr val="FF0000"/>
                </a:solidFill>
              </a:rPr>
              <a:t>子曰：“加我数年，五十以学</a:t>
            </a:r>
            <a:r>
              <a:rPr lang="en-US" altLang="zh-CN" sz="1500" b="1" dirty="0" smtClean="0">
                <a:solidFill>
                  <a:srgbClr val="FF0000"/>
                </a:solidFill>
              </a:rPr>
              <a:t>《</a:t>
            </a:r>
            <a:r>
              <a:rPr sz="1500" b="1" dirty="0" smtClean="0">
                <a:solidFill>
                  <a:srgbClr val="FF0000"/>
                </a:solidFill>
              </a:rPr>
              <a:t>易</a:t>
            </a:r>
            <a:r>
              <a:rPr lang="en-US" altLang="zh-CN" sz="1500" b="1" dirty="0" smtClean="0">
                <a:solidFill>
                  <a:srgbClr val="FF0000"/>
                </a:solidFill>
              </a:rPr>
              <a:t>》</a:t>
            </a:r>
            <a:r>
              <a:rPr sz="1500" b="1" dirty="0" smtClean="0">
                <a:solidFill>
                  <a:srgbClr val="FF0000"/>
                </a:solidFill>
              </a:rPr>
              <a:t>，可以无大过矣。”</a:t>
            </a:r>
            <a:endParaRPr lang="en-US" sz="15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zh-CN" sz="1500" dirty="0" smtClean="0"/>
              <a:t>【</a:t>
            </a:r>
            <a:r>
              <a:rPr sz="1500" dirty="0" smtClean="0"/>
              <a:t>译文</a:t>
            </a:r>
            <a:r>
              <a:rPr lang="en-US" altLang="zh-CN" sz="1500" dirty="0" smtClean="0"/>
              <a:t>】</a:t>
            </a:r>
            <a:r>
              <a:rPr sz="1500" dirty="0" smtClean="0"/>
              <a:t>孔子说：“让我多活几年，到五十岁时去学习</a:t>
            </a:r>
            <a:r>
              <a:rPr lang="en-US" altLang="zh-CN" sz="1500" dirty="0" smtClean="0"/>
              <a:t>《</a:t>
            </a:r>
            <a:r>
              <a:rPr sz="1500" dirty="0" smtClean="0"/>
              <a:t>易经</a:t>
            </a:r>
            <a:r>
              <a:rPr lang="en-US" altLang="zh-CN" sz="1500" dirty="0" smtClean="0"/>
              <a:t>》</a:t>
            </a:r>
            <a:r>
              <a:rPr sz="1500" dirty="0" smtClean="0"/>
              <a:t>，便可以没有大过错了。”</a:t>
            </a:r>
            <a:endParaRPr lang="en-US" sz="1500" dirty="0" smtClean="0"/>
          </a:p>
          <a:p>
            <a:pPr>
              <a:buNone/>
            </a:pPr>
            <a:r>
              <a:rPr sz="1500" dirty="0" smtClean="0"/>
              <a:t>   五经：</a:t>
            </a:r>
            <a:r>
              <a:rPr lang="en-US" altLang="zh-CN" sz="1500" dirty="0" smtClean="0"/>
              <a:t>《</a:t>
            </a:r>
            <a:r>
              <a:rPr sz="1500" dirty="0" smtClean="0"/>
              <a:t>诗经</a:t>
            </a:r>
            <a:r>
              <a:rPr lang="en-US" altLang="zh-CN" sz="1500" dirty="0" smtClean="0"/>
              <a:t>》《</a:t>
            </a:r>
            <a:r>
              <a:rPr sz="1500" dirty="0" smtClean="0"/>
              <a:t>尚书</a:t>
            </a:r>
            <a:r>
              <a:rPr lang="en-US" altLang="zh-CN" sz="1500" dirty="0" smtClean="0"/>
              <a:t>》《</a:t>
            </a:r>
            <a:r>
              <a:rPr sz="1500" dirty="0" smtClean="0"/>
              <a:t>礼记</a:t>
            </a:r>
            <a:r>
              <a:rPr lang="en-US" altLang="zh-CN" sz="1500" dirty="0" smtClean="0"/>
              <a:t>》《</a:t>
            </a:r>
            <a:r>
              <a:rPr sz="1500" dirty="0" smtClean="0"/>
              <a:t>易经</a:t>
            </a:r>
            <a:r>
              <a:rPr lang="en-US" altLang="zh-CN" sz="1500" dirty="0" smtClean="0"/>
              <a:t>》《</a:t>
            </a:r>
            <a:r>
              <a:rPr sz="1500" dirty="0" smtClean="0"/>
              <a:t>春秋</a:t>
            </a:r>
            <a:r>
              <a:rPr lang="en-US" altLang="zh-CN" sz="1500" dirty="0" smtClean="0"/>
              <a:t>》</a:t>
            </a:r>
          </a:p>
          <a:p>
            <a:pPr>
              <a:buNone/>
            </a:pPr>
            <a:r>
              <a:rPr sz="1500" dirty="0" smtClean="0"/>
              <a:t>   相关成语：韦编三绝（</a:t>
            </a:r>
            <a:r>
              <a:rPr lang="en-US" altLang="zh-CN" sz="1500" dirty="0" smtClean="0"/>
              <a:t>《</a:t>
            </a:r>
            <a:r>
              <a:rPr sz="1500" dirty="0" smtClean="0"/>
              <a:t>史记  孔子世家</a:t>
            </a:r>
            <a:r>
              <a:rPr lang="en-US" altLang="zh-CN" sz="1500" dirty="0" smtClean="0"/>
              <a:t>》</a:t>
            </a:r>
            <a:r>
              <a:rPr sz="1500" dirty="0" smtClean="0"/>
              <a:t>）</a:t>
            </a:r>
            <a:endParaRPr lang="en-US" sz="1500" dirty="0" smtClean="0"/>
          </a:p>
          <a:p>
            <a:pPr>
              <a:buNone/>
            </a:pPr>
            <a:r>
              <a:rPr lang="en-US" altLang="zh-CN" sz="1500" b="1" dirty="0" smtClean="0">
                <a:solidFill>
                  <a:srgbClr val="FF0000"/>
                </a:solidFill>
              </a:rPr>
              <a:t>7.20 </a:t>
            </a:r>
            <a:r>
              <a:rPr sz="1500" b="1" dirty="0" smtClean="0">
                <a:solidFill>
                  <a:srgbClr val="FF0000"/>
                </a:solidFill>
              </a:rPr>
              <a:t>子曰：“我非生而知之者，</a:t>
            </a:r>
            <a:r>
              <a:rPr sz="1500" b="1" u="sng" dirty="0" smtClean="0">
                <a:solidFill>
                  <a:srgbClr val="FF0000"/>
                </a:solidFill>
              </a:rPr>
              <a:t>好古</a:t>
            </a:r>
            <a:r>
              <a:rPr sz="1500" b="1" dirty="0" smtClean="0">
                <a:solidFill>
                  <a:srgbClr val="FF0000"/>
                </a:solidFill>
              </a:rPr>
              <a:t>，敏以求之者也。”</a:t>
            </a:r>
            <a:endParaRPr lang="en-US" sz="1500" dirty="0" smtClean="0"/>
          </a:p>
          <a:p>
            <a:r>
              <a:rPr lang="en-US" altLang="zh-CN" sz="1500" b="1" dirty="0" smtClean="0">
                <a:solidFill>
                  <a:srgbClr val="FF0000"/>
                </a:solidFill>
              </a:rPr>
              <a:t>7.25 </a:t>
            </a:r>
            <a:r>
              <a:rPr sz="1500" b="1" dirty="0" smtClean="0">
                <a:solidFill>
                  <a:srgbClr val="FF0000"/>
                </a:solidFill>
              </a:rPr>
              <a:t>子以四教：文，行，忠，信。</a:t>
            </a:r>
            <a:endParaRPr lang="en-US" sz="15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sz="1500" dirty="0" smtClean="0"/>
              <a:t> </a:t>
            </a:r>
            <a:r>
              <a:rPr lang="en-US" altLang="zh-CN" sz="1500" dirty="0" smtClean="0"/>
              <a:t>【</a:t>
            </a:r>
            <a:r>
              <a:rPr sz="1500" dirty="0" smtClean="0"/>
              <a:t>译文</a:t>
            </a:r>
            <a:r>
              <a:rPr lang="en-US" altLang="zh-CN" sz="1500" dirty="0" smtClean="0"/>
              <a:t>】</a:t>
            </a:r>
            <a:r>
              <a:rPr sz="1500" dirty="0" smtClean="0"/>
              <a:t>孔子用四种内容教育学生：典制，德行，忠诚，守信。</a:t>
            </a:r>
          </a:p>
          <a:p>
            <a:pPr>
              <a:buNone/>
            </a:pPr>
            <a:r>
              <a:rPr sz="1500" dirty="0" smtClean="0"/>
              <a:t>    文：典制，历代文献，引申为学问。  </a:t>
            </a:r>
          </a:p>
          <a:p>
            <a:pPr>
              <a:buNone/>
            </a:pPr>
            <a:r>
              <a:rPr sz="1500" dirty="0" smtClean="0"/>
              <a:t>    行：一说为社会生活的实践。</a:t>
            </a:r>
            <a:endParaRPr lang="en-US" altLang="zh-CN" sz="1500" dirty="0" smtClean="0"/>
          </a:p>
          <a:p>
            <a:endParaRPr lang="en-US" sz="1800" dirty="0" smtClean="0"/>
          </a:p>
          <a:p>
            <a:endParaRPr sz="1800" dirty="0" smtClean="0"/>
          </a:p>
          <a:p>
            <a:endParaRPr lang="en-US" sz="1800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466"/>
            <a:ext cx="8139178" cy="593363"/>
          </a:xfrm>
        </p:spPr>
        <p:txBody>
          <a:bodyPr>
            <a:normAutofit/>
          </a:bodyPr>
          <a:lstStyle/>
          <a:p>
            <a:r>
              <a:rPr altLang="en-US" dirty="0" smtClean="0"/>
              <a:t>学习方法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4330" y="845820"/>
            <a:ext cx="8287260" cy="3910828"/>
          </a:xfrm>
        </p:spPr>
        <p:txBody>
          <a:bodyPr/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7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.8 </a:t>
            </a:r>
            <a:r>
              <a:rPr sz="1600" b="1" dirty="0" smtClean="0">
                <a:solidFill>
                  <a:srgbClr val="FF0000"/>
                </a:solidFill>
              </a:rPr>
              <a:t>子曰：“不愤不启，不悱不发。举一隅不以三隅反，则不复也。”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zh-CN" sz="1600" dirty="0" smtClean="0"/>
              <a:t> 【</a:t>
            </a:r>
            <a:r>
              <a:rPr sz="1600" dirty="0" smtClean="0"/>
              <a:t>译文</a:t>
            </a:r>
            <a:r>
              <a:rPr lang="en-US" altLang="zh-CN" sz="1600" dirty="0" smtClean="0"/>
              <a:t>】</a:t>
            </a:r>
            <a:r>
              <a:rPr sz="1600" dirty="0" smtClean="0"/>
              <a:t>孔子说：“教导学生，不到他想求明白而不得的时候，不去开导他；不到他想说出来却说不出的时候，不去启发他。教给他东方，他却不能由此推知西、南、北三方，便不再教他了。”</a:t>
            </a:r>
            <a:endParaRPr lang="en-US" sz="1600" dirty="0" smtClean="0"/>
          </a:p>
          <a:p>
            <a:pPr>
              <a:buNone/>
            </a:pPr>
            <a:r>
              <a:rPr sz="1600" dirty="0" smtClean="0"/>
              <a:t>   愤：心求通而未得之意。  悱：口欲言而未能之貌。</a:t>
            </a:r>
            <a:endParaRPr lang="en-US" sz="1600" dirty="0" smtClean="0"/>
          </a:p>
          <a:p>
            <a:r>
              <a:rPr lang="en-US" sz="1600" b="1" dirty="0" smtClean="0">
                <a:solidFill>
                  <a:srgbClr val="FF0000"/>
                </a:solidFill>
              </a:rPr>
              <a:t>7.22 </a:t>
            </a:r>
            <a:r>
              <a:rPr sz="1600" b="1" dirty="0" smtClean="0">
                <a:solidFill>
                  <a:srgbClr val="FF0000"/>
                </a:solidFill>
              </a:rPr>
              <a:t>子曰：“三人行，必有我师焉：择其善者而从之，其不善者而改之。”</a:t>
            </a:r>
            <a:endParaRPr lang="en-US" altLang="zh-CN" sz="1600" b="1" dirty="0" smtClean="0">
              <a:solidFill>
                <a:srgbClr val="FF0000"/>
              </a:solidFill>
            </a:endParaRPr>
          </a:p>
          <a:p>
            <a:r>
              <a:rPr lang="en-US" altLang="zh-CN" sz="1600" b="1" dirty="0" smtClean="0">
                <a:solidFill>
                  <a:srgbClr val="FF0000"/>
                </a:solidFill>
              </a:rPr>
              <a:t>7.28 </a:t>
            </a:r>
            <a:r>
              <a:rPr sz="1600" b="1" dirty="0" smtClean="0">
                <a:solidFill>
                  <a:srgbClr val="FF0000"/>
                </a:solidFill>
              </a:rPr>
              <a:t>子曰：“盖有不知而作之者，我无是也。多闻，择其善者而从之；多见而识之；知之次也。”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638</Words>
  <Application>Microsoft Office PowerPoint</Application>
  <PresentationFormat>全屏显示(16:9)</PresentationFormat>
  <Paragraphs>60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汉仪旗黑-85S</vt:lpstr>
      <vt:lpstr>华文楷体</vt:lpstr>
      <vt:lpstr>楷体</vt:lpstr>
      <vt:lpstr>微软雅黑</vt:lpstr>
      <vt:lpstr>Arial</vt:lpstr>
      <vt:lpstr>Calibri</vt:lpstr>
      <vt:lpstr>1_Office 主题​​</vt:lpstr>
      <vt:lpstr>“述而篇”中的“学”</vt:lpstr>
      <vt:lpstr>“学”：孔子人生中的重要内容</vt:lpstr>
      <vt:lpstr>学习态度</vt:lpstr>
      <vt:lpstr>PowerPoint 演示文稿</vt:lpstr>
      <vt:lpstr>PowerPoint 演示文稿</vt:lpstr>
      <vt:lpstr>PowerPoint 演示文稿</vt:lpstr>
      <vt:lpstr>PowerPoint 演示文稿</vt:lpstr>
      <vt:lpstr>学习内容</vt:lpstr>
      <vt:lpstr>学习方法</vt:lpstr>
      <vt:lpstr>治学与修德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Administrator</cp:lastModifiedBy>
  <cp:revision>74</cp:revision>
  <dcterms:created xsi:type="dcterms:W3CDTF">2020-02-01T11:21:51Z</dcterms:created>
  <dcterms:modified xsi:type="dcterms:W3CDTF">2020-02-12T01:45:21Z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