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6" r:id="rId2"/>
  </p:sldMasterIdLst>
  <p:notesMasterIdLst>
    <p:notesMasterId r:id="rId14"/>
  </p:notesMasterIdLst>
  <p:handoutMasterIdLst>
    <p:handoutMasterId r:id="rId15"/>
  </p:handoutMasterIdLst>
  <p:sldIdLst>
    <p:sldId id="265" r:id="rId3"/>
    <p:sldId id="259" r:id="rId4"/>
    <p:sldId id="272" r:id="rId5"/>
    <p:sldId id="266" r:id="rId6"/>
    <p:sldId id="297" r:id="rId7"/>
    <p:sldId id="294" r:id="rId8"/>
    <p:sldId id="299" r:id="rId9"/>
    <p:sldId id="295" r:id="rId10"/>
    <p:sldId id="298" r:id="rId11"/>
    <p:sldId id="296" r:id="rId12"/>
    <p:sldId id="271" r:id="rId13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6E0B8-4D4A-4B58-95CB-779C534F8E3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94166-6D30-4880-9D11-836C2CBA3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3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9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642418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96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558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837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65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80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23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64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8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4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761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735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635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634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479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19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5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4046159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8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34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七年级名著阅读 </a:t>
            </a:r>
          </a:p>
        </p:txBody>
      </p:sp>
      <p:sp>
        <p:nvSpPr>
          <p:cNvPr id="12" name="标题 14">
            <a:extLst>
              <a:ext uri="{FF2B5EF4-FFF2-40B4-BE49-F238E27FC236}">
                <a16:creationId xmlns:a16="http://schemas.microsoft.com/office/drawing/2014/main" id="{808AC2A5-16B3-234B-A840-0B3E28622C3D}"/>
              </a:ext>
            </a:extLst>
          </p:cNvPr>
          <p:cNvSpPr txBox="1">
            <a:spLocks/>
          </p:cNvSpPr>
          <p:nvPr/>
        </p:nvSpPr>
        <p:spPr>
          <a:xfrm>
            <a:off x="3125817" y="1808608"/>
            <a:ext cx="5819776" cy="14520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《西游记》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分门别类</a:t>
            </a:r>
            <a:r>
              <a:rPr lang="en-US" altLang="zh-CN" sz="2800" b="1" dirty="0">
                <a:solidFill>
                  <a:srgbClr val="FF0000"/>
                </a:solidFill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</a:rPr>
              <a:t>探究学习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F225DE-635E-EB4A-8E12-513308A6066F}"/>
              </a:ext>
            </a:extLst>
          </p:cNvPr>
          <p:cNvSpPr txBox="1"/>
          <p:nvPr/>
        </p:nvSpPr>
        <p:spPr>
          <a:xfrm>
            <a:off x="3716149" y="3702454"/>
            <a:ext cx="504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北京市日坛中学   宋玉萍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44071" y="340659"/>
            <a:ext cx="7728395" cy="29301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做完上面救场神仙分类梳理后，同学们开展了读书交流活动，有位同学提出这样的观点：如果说如来佛是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总导演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，那么观音菩萨就是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执行总监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兼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后勤保障</a:t>
            </a:r>
            <a:r>
              <a:rPr lang="zh-CN" altLang="en-U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。你是否认同这样的说法？请结合相关内容进行论述。</a:t>
            </a:r>
            <a:endParaRPr lang="en-US" altLang="zh-CN" sz="2000" b="1" kern="1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1490" y="2571750"/>
            <a:ext cx="7430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学法指导：</a:t>
            </a:r>
            <a:endParaRPr lang="en-US" altLang="zh-CN" sz="24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/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内容结合要有相关性。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先找到文本中与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执行总监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兼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后勤保障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相呼应、印证的内容</a:t>
            </a:r>
            <a:r>
              <a:rPr lang="zh-CN" altLang="en-US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。然后再展开具体论述，论述时内容结合应准确，有理有据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15480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335" y="747148"/>
            <a:ext cx="6684548" cy="366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700" b="1" dirty="0"/>
              <a:t>         </a:t>
            </a:r>
            <a:r>
              <a:rPr lang="en-US" altLang="zh-CN" sz="2700" dirty="0"/>
              <a:t>《</a:t>
            </a:r>
            <a:r>
              <a:rPr lang="zh-CN" altLang="en-US" sz="2700" dirty="0"/>
              <a:t>西游记</a:t>
            </a:r>
            <a:r>
              <a:rPr lang="en-US" altLang="zh-CN" sz="2700" dirty="0"/>
              <a:t>》</a:t>
            </a:r>
            <a:r>
              <a:rPr lang="zh-CN" altLang="zh-CN" sz="2700" dirty="0"/>
              <a:t>为我们描绘了形形色色的人物和故事，我们不妨对这些人物和故事进行一下分类</a:t>
            </a:r>
            <a:r>
              <a:rPr lang="zh-CN" altLang="en-US" sz="2700" dirty="0"/>
              <a:t>，</a:t>
            </a:r>
            <a:r>
              <a:rPr lang="zh-CN" altLang="en-US" sz="2700" dirty="0">
                <a:solidFill>
                  <a:schemeClr val="tx1"/>
                </a:solidFill>
              </a:rPr>
              <a:t>如：妖精故事、神仙故事，即使是师徒四人的故事，</a:t>
            </a:r>
            <a:r>
              <a:rPr lang="zh-CN" altLang="en-US" sz="2700" dirty="0"/>
              <a:t>也不是简单的故事叠加，如有：考验真心型、降魔除妖型、乐于助人型、教派斗争型等。下面就让我们围绕这些故事类型开展一次</a:t>
            </a:r>
            <a:r>
              <a:rPr lang="zh-CN" altLang="en-US" sz="2700" dirty="0">
                <a:solidFill>
                  <a:srgbClr val="0000FF"/>
                </a:solidFill>
              </a:rPr>
              <a:t>探究学习</a:t>
            </a:r>
            <a:r>
              <a:rPr lang="zh-CN" altLang="en-US" sz="2700" dirty="0"/>
              <a:t>吧。</a:t>
            </a:r>
          </a:p>
        </p:txBody>
      </p:sp>
    </p:spTree>
    <p:extLst>
      <p:ext uri="{BB962C8B-B14F-4D97-AF65-F5344CB8AC3E}">
        <p14:creationId xmlns:p14="http://schemas.microsoft.com/office/powerpoint/2010/main" val="426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35852" y="1067482"/>
            <a:ext cx="6186172" cy="205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学习任务：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Helvetica Neue"/>
              </a:rPr>
              <a:t>两个任务均为必做。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</a:tabLst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 Neue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Helvetica Neue"/>
              </a:rPr>
              <a:t>谁是最有特点的妖精</a:t>
            </a:r>
            <a:endParaRPr lang="zh-CN" altLang="zh-CN" sz="2400" kern="1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66700" algn="l"/>
                <a:tab pos="533400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</a:tabLst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 Neue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Helvetica Neue"/>
              </a:rPr>
              <a:t>谁是救场最多的神仙</a:t>
            </a:r>
            <a:endParaRPr lang="zh-CN" altLang="zh-CN" sz="2400" kern="1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37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5106" y="121319"/>
            <a:ext cx="8003623" cy="31866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72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7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任务一：谁是最有特点的妖精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8000" kern="100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8000" kern="1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选出最有特点的两个妖精，归纳总结他（她）们的特点是什么？概括出他（她）们的相关故事。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8000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      任务要求：</a:t>
            </a:r>
            <a:r>
              <a:rPr lang="en-US" altLang="zh-CN" sz="8000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8000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西游记</a:t>
            </a:r>
            <a:r>
              <a:rPr lang="en-US" altLang="zh-CN" sz="8000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8000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里的妖精众多，如白骨精、奎木狼（黄袍怪）、金角和银角大王、红孩儿、铁扇公主、牛魔王、车迟国虎鹿羊大仙、七个蜘蛛精等。</a:t>
            </a:r>
            <a:r>
              <a:rPr lang="zh-CN" altLang="en-US" sz="8000" b="1" kern="100" dirty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请你从中选择两个最熟悉的妖精，完成相关任务。</a:t>
            </a:r>
            <a:endParaRPr lang="en-US" altLang="zh-CN" sz="8000" b="1" kern="100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8000" kern="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80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zh-CN" altLang="en-US" sz="8000" kern="100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135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8889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F3B73-6385-4C96-AB1D-EB34D1E8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29742D-F868-400E-B11A-64DD186A10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028699"/>
            <a:ext cx="7897266" cy="378150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学法指导</a:t>
            </a:r>
            <a:r>
              <a:rPr lang="zh-CN" altLang="zh-CN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：</a:t>
            </a:r>
            <a:endParaRPr lang="en-US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故事要围绕特点进行概括，</a:t>
            </a:r>
            <a:r>
              <a:rPr lang="zh-CN" altLang="zh-CN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抓住</a:t>
            </a:r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最</a:t>
            </a:r>
            <a:r>
              <a:rPr lang="zh-CN" altLang="zh-CN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能表现该妖精</a:t>
            </a:r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特点</a:t>
            </a:r>
            <a:r>
              <a:rPr lang="zh-CN" altLang="zh-CN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的重要情节、细节，提取关键词</a:t>
            </a:r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句进行</a:t>
            </a:r>
            <a:r>
              <a:rPr lang="zh-CN" altLang="zh-CN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概括。</a:t>
            </a:r>
            <a:endParaRPr lang="en-US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如白骨精的特点是狡诈，具体表现：</a:t>
            </a:r>
            <a:endParaRPr lang="en-US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①白骨精三次幻化人形骗取唐僧信任。</a:t>
            </a:r>
            <a:endParaRPr lang="en-US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②白骨精为吃唐僧肉，三次幻化人形，骗得唐僧团团转，就连猪八戒也被她骗了，被孙悟空识破后，更是使出离间计，迫使唐僧逼走孙悟空，把唐僧捉住。</a:t>
            </a:r>
            <a:endParaRPr lang="en-US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②比①好，因为②围绕特点进行概括，有力地突出了白骨精狡诈的特点。</a:t>
            </a:r>
            <a:endParaRPr lang="zh-CN" altLang="zh-CN" sz="24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235605"/>
      </p:ext>
    </p:extLst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4292" y="123768"/>
            <a:ext cx="8404118" cy="46445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《西游记》中的这些妖精哪个给你印象最深刻？你会给她（他）颁什么奖（如最糊涂妖精奖、最有趣妖精奖……）</a:t>
            </a:r>
            <a:r>
              <a: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？请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说说你的理由。</a:t>
            </a:r>
            <a:endParaRPr lang="en-US" altLang="zh-CN" sz="2400" kern="1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800" b="1" kern="1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学法指导：</a:t>
            </a:r>
            <a:endParaRPr lang="en-US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为使你的理由被人信服，你应该结合文本内容进行说明，结合的内容应与获奖名称具有相关性，如“最有趣妖精奖”，这个妖精为什么有趣？哪些内容能证明他（她）有趣，这些内容应从小说中摘录或概括出来，因为这些内容与获奖名称具有相关性。</a:t>
            </a:r>
            <a:endParaRPr lang="zh-CN" altLang="en-US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386309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51012" y="393147"/>
            <a:ext cx="8892988" cy="347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例如，铁扇公主给我印象最深刻，我会给她颁发“最泼辣妖精奖”。</a:t>
            </a:r>
            <a:endParaRPr lang="en-US" altLang="zh-CN" sz="180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理由是：一听孙悟空来借芭蕉扇，文中写到“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罗刹听见孙悟空三字，便似撮盐入火，火上浇油；骨都都红生脸上，恶狠狠怒发心头，口中骂道：‘这泼猴！今日来了！’”通过神态和语言描写描画出铁扇公主的泼辣。即使和孙悟空酣斗，也不似一般女儿家的打斗动作，文中写到“那罗刹不容分说，双手轮剑，照行者头上乒乒乓乓砍有十数下。</a:t>
            </a:r>
            <a:r>
              <a:rPr lang="zh-CN" altLang="en-US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” 这一细节也写出了铁扇公主的泼辣。后来孙悟空变作飞虫，在公主腹中拳打脚踢，公主腹疼难忍，也不肯将真扇借给孙悟空，可见其倔强泼辣。所以，我会给她颁发“最泼辣妖精奖”。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5625" y="4072518"/>
            <a:ext cx="857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这个例子就很好，无论摘录或概括，都紧扣人物特点，与获奖名称紧密相关。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687230"/>
      </p:ext>
    </p:extLst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6514" y="179294"/>
            <a:ext cx="8519281" cy="4808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18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任务二：谁是救场最多的神仙</a:t>
            </a:r>
            <a:endParaRPr lang="en-US" altLang="zh-CN" sz="180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1.</a:t>
            </a:r>
            <a:r>
              <a:rPr lang="zh-CN" altLang="zh-CN" sz="1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按照表格要求，梳理全书主要神仙救场回目。</a:t>
            </a:r>
            <a:endParaRPr lang="zh-CN" altLang="zh-CN" sz="180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85069"/>
              </p:ext>
            </p:extLst>
          </p:nvPr>
        </p:nvGraphicFramePr>
        <p:xfrm>
          <a:off x="959224" y="1001783"/>
          <a:ext cx="7946573" cy="3250719"/>
        </p:xfrm>
        <a:graphic>
          <a:graphicData uri="http://schemas.openxmlformats.org/drawingml/2006/table">
            <a:tbl>
              <a:tblPr firstRow="1" firstCol="1" bandRow="1"/>
              <a:tblGrid>
                <a:gridCol w="224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观世音菩萨救场回目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太上老君救场回目</a:t>
                      </a: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弥勒佛救场回目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文殊菩萨救场回目</a:t>
                      </a: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5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例如：第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回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孙行者大闹黑风山 观世音收伏熊罴怪</a:t>
                      </a:r>
                      <a:r>
                        <a:rPr lang="zh-CN" altLang="zh-CN" sz="18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zh-CN" alt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939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结论：</a:t>
                      </a:r>
                      <a:r>
                        <a:rPr lang="en-US" sz="1800" u="sng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                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是救场最多的神仙</a:t>
                      </a:r>
                      <a:r>
                        <a:rPr lang="zh-CN" alt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《西游记》中写他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她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救场最多，可以看出他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她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r>
                        <a:rPr 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有什么特点？作者的用意是什么？结合回目内容和链接材料谈谈你的认识。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（链接材料见</a:t>
                      </a:r>
                      <a:r>
                        <a:rPr lang="en-US" alt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lang="zh-CN" alt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学习指南</a:t>
                      </a:r>
                      <a:r>
                        <a:rPr lang="en-US" altLang="zh-CN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》</a:t>
                      </a:r>
                      <a:r>
                        <a:rPr lang="zh-CN" alt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en-US" sz="1800" u="non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宋体" panose="02010600030101010101" pitchFamily="2" charset="-122"/>
                        </a:rPr>
                        <a:t>                                                             </a:t>
                      </a:r>
                      <a:endParaRPr lang="zh-CN" sz="1800" u="none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800" u="none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41842" marR="41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94216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00904-C8A1-454E-BAC6-4CD7FC61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16CA05-6684-405C-9287-1036E64C10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094015"/>
            <a:ext cx="8458200" cy="3086100"/>
          </a:xfrm>
        </p:spPr>
        <p:txBody>
          <a:bodyPr>
            <a:normAutofit fontScale="92500"/>
          </a:bodyPr>
          <a:lstStyle/>
          <a:p>
            <a:r>
              <a:rPr lang="zh-CN" altLang="en-US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学法指导：</a:t>
            </a:r>
            <a:endParaRPr lang="en-US" altLang="zh-CN" sz="32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zh-CN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查阅《西游记》原著目录</a:t>
            </a:r>
            <a:r>
              <a:rPr lang="zh-CN" altLang="en-US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只要涉及救场内容的回目都要分别摘录出来，不要有遗漏</a:t>
            </a:r>
            <a:r>
              <a:rPr lang="zh-CN" altLang="en-US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zh-CN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如果忘记回目内容</a:t>
            </a:r>
            <a:r>
              <a:rPr lang="zh-CN" altLang="en-US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应再次浏览，确保准确无遗漏。</a:t>
            </a:r>
            <a:r>
              <a:rPr lang="zh-CN" altLang="en-US" sz="32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“结合回目内容和链接材料谈认识”，注意结合的内容需能佐证“作者的用意”。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4554783"/>
      </p:ext>
    </p:extLst>
  </p:cSld>
  <p:clrMapOvr>
    <a:masterClrMapping/>
  </p:clrMapOvr>
  <p:transition spd="slow"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960</Words>
  <Application>Microsoft Office PowerPoint</Application>
  <PresentationFormat>全屏显示(16:9)</PresentationFormat>
  <Paragraphs>47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华文中宋</vt:lpstr>
      <vt:lpstr>楷体</vt:lpstr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Wingdings 3</vt:lpstr>
      <vt:lpstr>1_Office 主题​​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舒芳</cp:lastModifiedBy>
  <cp:revision>49</cp:revision>
  <cp:lastPrinted>2020-02-11T01:55:25Z</cp:lastPrinted>
  <dcterms:created xsi:type="dcterms:W3CDTF">2020-02-01T11:21:51Z</dcterms:created>
  <dcterms:modified xsi:type="dcterms:W3CDTF">2020-02-12T14:43:15Z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