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72" r:id="rId3"/>
    <p:sldId id="377" r:id="rId5"/>
    <p:sldId id="378" r:id="rId6"/>
    <p:sldId id="379" r:id="rId7"/>
    <p:sldId id="381" r:id="rId8"/>
    <p:sldId id="382" r:id="rId9"/>
    <p:sldId id="383" r:id="rId10"/>
    <p:sldId id="384" r:id="rId11"/>
    <p:sldId id="385" r:id="rId12"/>
    <p:sldId id="392" r:id="rId13"/>
    <p:sldId id="386" r:id="rId14"/>
    <p:sldId id="387" r:id="rId15"/>
    <p:sldId id="388" r:id="rId16"/>
    <p:sldId id="393" r:id="rId17"/>
    <p:sldId id="389" r:id="rId18"/>
    <p:sldId id="394" r:id="rId19"/>
    <p:sldId id="391" r:id="rId20"/>
    <p:sldId id="352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楷体" panose="02010609060101010101" pitchFamily="49" charset="-122"/>
      <p:regular r:id="rId29"/>
    </p:embeddedFont>
    <p:embeddedFont>
      <p:font typeface="黑体" panose="02010609060101010101" pitchFamily="2" charset="-122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华文中宋" panose="02010600040101010101" pitchFamily="2" charset="-122"/>
      <p:regular r:id="rId33"/>
    </p:embeddedFont>
    <p:embeddedFont>
      <p:font typeface="隶书" panose="02010509060101010101" pitchFamily="49" charset="-122"/>
      <p:regular r:id="rId34"/>
    </p:embeddedFont>
    <p:embeddedFont>
      <p:font typeface="Calibri" panose="020F0502020204030204"/>
      <p:regular r:id="rId35"/>
      <p:bold r:id="rId36"/>
      <p:italic r:id="rId37"/>
      <p:boldItalic r:id="rId38"/>
    </p:embeddedFont>
    <p:embeddedFont>
      <p:font typeface="微软雅黑" panose="020B0503020204020204" pitchFamily="34" charset="-122"/>
      <p:regular r:id="rId39"/>
    </p:embeddedFont>
  </p:embeddedFontLst>
  <p:custDataLst>
    <p:tags r:id="rId4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5" autoAdjust="0"/>
    <p:restoredTop sz="91371"/>
  </p:normalViewPr>
  <p:slideViewPr>
    <p:cSldViewPr snapToGrid="0" showGuides="1">
      <p:cViewPr>
        <p:scale>
          <a:sx n="80" d="100"/>
          <a:sy n="80" d="100"/>
        </p:scale>
        <p:origin x="108" y="-168"/>
      </p:cViewPr>
      <p:guideLst>
        <p:guide orient="horz" pos="1709"/>
        <p:guide pos="31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1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15.fntdata"/><Relationship Id="rId38" Type="http://schemas.openxmlformats.org/officeDocument/2006/relationships/font" Target="fonts/font14.fntdata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7B2754-4362-486C-8A9D-54EF54FD7B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E8775-6432-448F-A0ED-E463AE2439F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B59E72-1E64-412A-A85C-89991A4391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C3C324-1B18-4ABB-9571-4204EA57C47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CED2A2-67A6-406B-9CE1-82E0CEF3871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D1981-50E0-49F1-BD7B-0BE8A4B2F93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0F097-B031-45FC-B09B-164990A14BD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DC4CDC-37A8-40F1-B316-E8F2A8C676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47A805-D29A-4416-A42E-C907DABB0A0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43FFD3-2AFB-4894-BD5C-646E730E724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4032D3-D064-4F0A-BE60-E5A3956C958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191257-95DD-4125-B09A-5FB570AF57B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jpeg"/><Relationship Id="rId7" Type="http://schemas.openxmlformats.org/officeDocument/2006/relationships/hyperlink" Target="http://image.baidu.com/i?ct=503316480&amp;z=0&amp;tn=baiduimagedetail&amp;word=%CA%B3%CE%EF,%CF%BA&amp;in=2188&amp;cl=2&amp;cm=1&amp;sc=0&amp;lm=-1&amp;pn=67&amp;rn=1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://image.baidu.com/i?ct=503316480&amp;z=0&amp;tn=baiduimagedetail&amp;word=%CA%B3%CE%EF,%D3%E3&amp;in=24634&amp;cl=2&amp;cm=1&amp;sc=0&amp;lm=-1&amp;pn=34&amp;rn=1" TargetMode="External"/><Relationship Id="rId4" Type="http://schemas.openxmlformats.org/officeDocument/2006/relationships/image" Target="../media/image5.jpeg"/><Relationship Id="rId3" Type="http://schemas.openxmlformats.org/officeDocument/2006/relationships/hyperlink" Target="http://www.jianfeifangfawang.com/gb/jianfeishipu/200705/gb_20070509141720.html" TargetMode="External"/><Relationship Id="rId2" Type="http://schemas.openxmlformats.org/officeDocument/2006/relationships/image" Target="../media/image4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hyperlink" Target="http://www.moe.edu.c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hyperlink" Target="http://www.moe.edu.c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12"/>
          <p:cNvSpPr txBox="1"/>
          <p:nvPr/>
        </p:nvSpPr>
        <p:spPr>
          <a:xfrm>
            <a:off x="1441450" y="68263"/>
            <a:ext cx="68056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TextBox 12"/>
          <p:cNvSpPr txBox="1"/>
          <p:nvPr/>
        </p:nvSpPr>
        <p:spPr>
          <a:xfrm>
            <a:off x="118427" y="1928812"/>
            <a:ext cx="8905875" cy="7155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</a:t>
            </a:r>
            <a:r>
              <a:rPr lang="zh-CN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细胞中的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糖类和脂质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3303" y="3698875"/>
            <a:ext cx="4835525" cy="55308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人大附中朝阳学校    吕杰</a:t>
            </a:r>
            <a:endParaRPr kumimoji="0" lang="zh-CN" altLang="en-US" sz="2000" kern="1200" cap="none" spc="226" normalizeH="0" baseline="0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2675404" y="11272"/>
            <a:ext cx="15696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几丁质</a:t>
            </a:r>
            <a:endParaRPr lang="zh-CN" altLang="en-US" sz="36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618" y="803361"/>
            <a:ext cx="5546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N-</a:t>
            </a:r>
            <a:r>
              <a:rPr lang="zh-CN" altLang="en-US" sz="2800" b="1" dirty="0">
                <a:latin typeface="+mn-ea"/>
              </a:rPr>
              <a:t>乙酰</a:t>
            </a:r>
            <a:r>
              <a:rPr lang="zh-CN" altLang="en-US" sz="2800" b="1" dirty="0" smtClean="0">
                <a:latin typeface="+mn-ea"/>
              </a:rPr>
              <a:t>葡糖胺聚合</a:t>
            </a:r>
            <a:r>
              <a:rPr lang="zh-CN" altLang="en-US" sz="2800" b="1" dirty="0">
                <a:latin typeface="+mn-ea"/>
              </a:rPr>
              <a:t>而成</a:t>
            </a:r>
            <a:r>
              <a:rPr lang="zh-CN" altLang="en-US" sz="2800" b="1" dirty="0" smtClean="0">
                <a:latin typeface="+mn-ea"/>
              </a:rPr>
              <a:t>的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同多糖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858" y="1851170"/>
            <a:ext cx="6526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1</a:t>
            </a:r>
            <a:r>
              <a:rPr lang="zh-CN" altLang="en-US" sz="2800" dirty="0" smtClean="0">
                <a:latin typeface="+mn-ea"/>
              </a:rPr>
              <a:t>、能与溶液中的重金属离子有效结合，可用于废水净化。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3320026"/>
            <a:ext cx="64809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、可作为外科线，甲壳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</a:rPr>
              <a:t>素加速人体</a:t>
            </a:r>
            <a:r>
              <a:rPr lang="zh-CN" altLang="en-US" sz="28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伤口愈合。</a:t>
            </a:r>
            <a:endParaRPr lang="zh-CN" altLang="en-US" sz="28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7" name="Picture 2" descr="http://img.cnreagent.com/daily/2016/02/20/115259_266370_product_1000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13" y="119793"/>
            <a:ext cx="2058912" cy="178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59" y="2067675"/>
            <a:ext cx="2054431" cy="270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179512" y="132795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用途：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512" y="2805276"/>
            <a:ext cx="6554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rPr>
              <a:t>、可用于制作食品包装纸和食品添加剂。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7636" y="4179133"/>
            <a:ext cx="8002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</a:rPr>
              <a:t>、具有修复细胞之功效，并能减缓过敏性肌肤，具有抗氧化的能力，也能有效使肌肤含水保湿。</a:t>
            </a:r>
            <a:endParaRPr lang="zh-CN" altLang="en-US" sz="28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3" y="1057070"/>
            <a:ext cx="3467940" cy="3973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403" y="205944"/>
            <a:ext cx="4711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/>
              <a:t>你</a:t>
            </a:r>
            <a:r>
              <a:rPr lang="zh-CN" altLang="en-US" sz="4400" b="1" dirty="0" smtClean="0"/>
              <a:t>有这种烦恼吗？</a:t>
            </a:r>
            <a:endParaRPr lang="zh-CN" altLang="en-US" sz="4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04" y="1098495"/>
            <a:ext cx="3362557" cy="3931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7747" y="82832"/>
            <a:ext cx="1729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脂肪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1519" y="44624"/>
            <a:ext cx="4788024" cy="83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smtClean="0">
                <a:latin typeface="+mn-ea"/>
                <a:ea typeface="+mn-ea"/>
              </a:rPr>
              <a:t>二、细胞中的脂质</a:t>
            </a:r>
            <a:endParaRPr lang="zh-CN" altLang="en-US" b="1" dirty="0" smtClean="0">
              <a:latin typeface="+mn-ea"/>
              <a:ea typeface="+mn-ea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15876" y="585821"/>
            <a:ext cx="8938120" cy="150019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2" charset="-122"/>
                <a:cs typeface="+mj-cs"/>
              </a:rPr>
              <a:t>脂质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2" charset="-122"/>
                <a:cs typeface="+mj-cs"/>
              </a:rPr>
              <a:t>存在于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2" charset="-122"/>
                <a:cs typeface="+mj-cs"/>
              </a:rPr>
              <a:t>所有细胞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2" charset="-122"/>
                <a:cs typeface="+mj-cs"/>
              </a:rPr>
              <a:t>中，是组成细胞和生物体的重要的有机化合物。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0687" y="1812228"/>
            <a:ext cx="7494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</a:rPr>
              <a:t>不溶于水，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宋体" panose="02010600030101010101" pitchFamily="2" charset="-122"/>
              </a:rPr>
              <a:t>溶于脂溶性有机溶剂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</a:rPr>
              <a:t>。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8" y="2397003"/>
            <a:ext cx="3634645" cy="26586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39197" y="4524621"/>
            <a:ext cx="418204" cy="3489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5984" y="3382021"/>
            <a:ext cx="418204" cy="3489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56857" y="3400422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相似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相溶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原理”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92961" y="4046753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“萃取”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96211" y="2752350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化学小知识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9170" y="3126473"/>
            <a:ext cx="165576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 smtClean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固醇</a:t>
            </a:r>
            <a:endParaRPr lang="zh-CN" altLang="en-US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923227" y="163887"/>
            <a:ext cx="365997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、脂质的种类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：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1278906" y="1054477"/>
            <a:ext cx="250100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Ｃ、Ｈ、Ｏ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321298" y="3200222"/>
            <a:ext cx="250100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Ｃ、Ｈ、Ｏ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1187624" y="2334226"/>
            <a:ext cx="408477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Ｃ、Ｈ、Ｏ、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华文中宋" panose="02010600040101010101" pitchFamily="2" charset="-122"/>
                <a:sym typeface="+mn-ea"/>
              </a:rPr>
              <a:t>N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华文中宋" panose="02010600040101010101" pitchFamily="2" charset="-122"/>
                <a:sym typeface="+mn-ea"/>
              </a:rPr>
              <a:t>、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华文中宋" panose="02010600040101010101" pitchFamily="2" charset="-122"/>
                <a:sym typeface="+mn-ea"/>
              </a:rPr>
              <a:t>P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624"/>
            <a:ext cx="3885132" cy="32104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504" y="959908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脂肪</a:t>
            </a:r>
            <a:endParaRPr lang="en-US" altLang="zh-CN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838" y="2262218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磷脂</a:t>
            </a:r>
            <a:endParaRPr lang="en-US" altLang="zh-CN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648447" y="1625935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甘油三酯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72397" y="116633"/>
            <a:ext cx="739763" cy="309634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4168" y="62209"/>
            <a:ext cx="3021036" cy="7745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4168" y="1043944"/>
            <a:ext cx="3021036" cy="7745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4168" y="2078433"/>
            <a:ext cx="3021036" cy="113454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50512" y="116633"/>
            <a:ext cx="477672" cy="64008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773324" y="2173045"/>
            <a:ext cx="477672" cy="64008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96136" y="1106360"/>
            <a:ext cx="477672" cy="64008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10436"/>
            <a:ext cx="3384376" cy="3113627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-1145" y="4077072"/>
            <a:ext cx="422331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、脂质元素组成？</a:t>
            </a:r>
            <a:endParaRPr lang="en-US" altLang="zh-CN" sz="3600" b="1" dirty="0"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458926" y="1556792"/>
            <a:ext cx="2140966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22" name="直接连接符 21"/>
          <p:cNvCxnSpPr/>
          <p:nvPr/>
        </p:nvCxnSpPr>
        <p:spPr>
          <a:xfrm>
            <a:off x="1385252" y="2838282"/>
            <a:ext cx="2140966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23" name="直接连接符 22"/>
          <p:cNvCxnSpPr/>
          <p:nvPr/>
        </p:nvCxnSpPr>
        <p:spPr>
          <a:xfrm>
            <a:off x="1501318" y="3710208"/>
            <a:ext cx="2140966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24" name="直接连接符 23"/>
          <p:cNvCxnSpPr/>
          <p:nvPr/>
        </p:nvCxnSpPr>
        <p:spPr>
          <a:xfrm>
            <a:off x="4090351" y="2910290"/>
            <a:ext cx="985705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25" name="矩形 24"/>
          <p:cNvSpPr/>
          <p:nvPr/>
        </p:nvSpPr>
        <p:spPr>
          <a:xfrm>
            <a:off x="7596336" y="1746440"/>
            <a:ext cx="1152128" cy="9624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83334" y="2708920"/>
            <a:ext cx="1258785" cy="201448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84" y="3114072"/>
            <a:ext cx="4188820" cy="20294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25500" y="131632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三、细胞中的糖类和脂质可以相互转化</a:t>
            </a:r>
            <a:endParaRPr lang="zh-CN" altLang="en-US" sz="3600" b="1" dirty="0"/>
          </a:p>
        </p:txBody>
      </p:sp>
      <p:pic>
        <p:nvPicPr>
          <p:cNvPr id="12" name="Picture 2" descr="http://www.pinyafang.com/uploadfiles/image/20180702/20180702103503_44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8" y="1362738"/>
            <a:ext cx="449610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g.article.pchome.net/00/32/70/15/3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31" y="1663798"/>
            <a:ext cx="4386340" cy="25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25197" y="46645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北京烤鸭</a:t>
            </a:r>
            <a:endParaRPr lang="zh-CN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67639" y="437226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汶川地震中的猪坚强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2685514" y="77796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糖类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5957645" y="76925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</a:rPr>
              <a:t>脂质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694123" y="921979"/>
            <a:ext cx="226352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3684874" y="1138003"/>
            <a:ext cx="220935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4" y="17463"/>
            <a:ext cx="7284461" cy="513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024" y="369972"/>
            <a:ext cx="848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思考：糖与脂肪哪个是更好的储能物质？</a:t>
            </a:r>
            <a:endParaRPr lang="zh-CN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1478" y="1526458"/>
            <a:ext cx="596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1g</a:t>
            </a:r>
            <a:r>
              <a:rPr lang="zh-CN" altLang="en-US" sz="3200" dirty="0" smtClean="0"/>
              <a:t>糖原氧化分解释放能量约</a:t>
            </a:r>
            <a:r>
              <a:rPr lang="en-US" altLang="zh-CN" sz="3200" dirty="0" smtClean="0"/>
              <a:t>17 kJ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38348" y="2093811"/>
            <a:ext cx="596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1g</a:t>
            </a:r>
            <a:r>
              <a:rPr lang="zh-CN" altLang="en-US" sz="3200" dirty="0" smtClean="0"/>
              <a:t>脂肪氧化分解释放能量约</a:t>
            </a:r>
            <a:r>
              <a:rPr lang="en-US" altLang="zh-CN" sz="3200" dirty="0" smtClean="0"/>
              <a:t>39 kJ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22324" y="4334770"/>
            <a:ext cx="667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脂肪是细胞内良好的储能物质。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2324" y="282260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等</a:t>
            </a:r>
            <a:r>
              <a:rPr lang="zh-CN" altLang="en-US" sz="3200" dirty="0"/>
              <a:t>质量</a:t>
            </a:r>
            <a:r>
              <a:rPr lang="zh-CN" altLang="en-US" sz="3200" dirty="0" smtClean="0"/>
              <a:t>的糖原和脂肪，糖原</a:t>
            </a:r>
            <a:r>
              <a:rPr lang="zh-CN" altLang="en-US" sz="3200" dirty="0"/>
              <a:t>所占体积</a:t>
            </a:r>
            <a:r>
              <a:rPr lang="zh-CN" altLang="en-US" sz="3200" dirty="0" smtClean="0"/>
              <a:t>是脂肪的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倍左右。</a:t>
            </a:r>
            <a:endParaRPr lang="zh-CN" altLang="en-US" sz="32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9613" y="908050"/>
            <a:ext cx="6858000" cy="386460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61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3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5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7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一、细胞中的糖类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元素组成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种类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功能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二、细胞中的脂质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元素组成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种类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功能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14744" y="1258311"/>
            <a:ext cx="2249334" cy="7943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单糖、二糖、多糖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14744" y="2818079"/>
            <a:ext cx="3038011" cy="7943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      C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脂肪、磷脂、固醇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39411" y="2420938"/>
            <a:ext cx="331311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主要的能源物质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14744" y="3612399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</a:rPr>
              <a:t>细胞中良好的储能物质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670855" y="4165184"/>
            <a:ext cx="6089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17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99"/>
              </a:buClr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三、细胞中的糖类和</a:t>
            </a:r>
            <a:r>
              <a:rPr lang="zh-CN" altLang="en-US" sz="2000" b="1" kern="0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脂质是可以</a:t>
            </a:r>
            <a:r>
              <a:rPr lang="zh-CN" altLang="en-US" sz="2000" b="1" kern="0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相互</a:t>
            </a:r>
            <a:r>
              <a:rPr lang="zh-CN" altLang="en-US" sz="2000" b="1" kern="0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转化的</a:t>
            </a:r>
            <a:endParaRPr lang="zh-CN" altLang="en-US" sz="2000" b="1" kern="0" dirty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9491" y="95140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/>
              <a:t>小结：细胞中的糖类和脂质</a:t>
            </a:r>
            <a:endParaRPr lang="zh-CN" alt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904875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61" name="组合 10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65" name="组合 10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3311573" y="103853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69" name="组合 11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73" name="组合 11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4662487" y="234640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1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79" name="组合 11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83" name="组合 11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87" name="组合 12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91" name="组合 12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2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97" name="组合 12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501" name="组合 12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505" name="组合 13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509" name="组合 13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9513" name="矩形 158"/>
          <p:cNvSpPr/>
          <p:nvPr/>
        </p:nvSpPr>
        <p:spPr>
          <a:xfrm>
            <a:off x="3224213" y="4289425"/>
            <a:ext cx="1997075" cy="561975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29"/>
          <p:cNvPicPr>
            <a:picLocks noChangeAspect="1" noChangeArrowheads="1"/>
          </p:cNvPicPr>
          <p:nvPr/>
        </p:nvPicPr>
        <p:blipFill>
          <a:blip r:embed="rId2"/>
          <a:srcRect l="9779" r="5417" b="-319"/>
          <a:stretch>
            <a:fillRect/>
          </a:stretch>
        </p:blipFill>
        <p:spPr bwMode="auto">
          <a:xfrm>
            <a:off x="1184040" y="489556"/>
            <a:ext cx="2143108" cy="1779118"/>
          </a:xfrm>
          <a:prstGeom prst="rect">
            <a:avLst/>
          </a:prstGeom>
          <a:noFill/>
        </p:spPr>
      </p:pic>
      <p:pic>
        <p:nvPicPr>
          <p:cNvPr id="8" name="Picture 5" descr="20075914172094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9158" y="514412"/>
            <a:ext cx="2357453" cy="1643074"/>
          </a:xfrm>
          <a:prstGeom prst="rect">
            <a:avLst/>
          </a:prstGeom>
          <a:noFill/>
        </p:spPr>
      </p:pic>
      <p:pic>
        <p:nvPicPr>
          <p:cNvPr id="9" name="Picture 6" descr="u=3072358539,100034842&amp;gp=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9689" y="2304692"/>
            <a:ext cx="2428892" cy="1672605"/>
          </a:xfrm>
          <a:prstGeom prst="rect">
            <a:avLst/>
          </a:prstGeom>
          <a:noFill/>
        </p:spPr>
      </p:pic>
      <p:pic>
        <p:nvPicPr>
          <p:cNvPr id="10" name="Picture 7" descr="u=4201017015,1150895935&amp;gp=1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17956" y="489556"/>
            <a:ext cx="2143108" cy="1692786"/>
          </a:xfrm>
          <a:prstGeom prst="rect">
            <a:avLst/>
          </a:prstGeom>
          <a:noFill/>
        </p:spPr>
      </p:pic>
      <p:pic>
        <p:nvPicPr>
          <p:cNvPr id="11" name="图片 10" descr="QQ截图2013091618515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4040" y="2304069"/>
            <a:ext cx="2143108" cy="16430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3059" y="4093027"/>
            <a:ext cx="354965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平日膳食的几种主要食物</a:t>
            </a:r>
            <a:endParaRPr lang="zh-CN" altLang="en-US" sz="2400" b="1" dirty="0" smtClean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2794" y="2322677"/>
            <a:ext cx="2395855" cy="164274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25500" y="23018"/>
            <a:ext cx="4846320" cy="8362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b="1" dirty="0" smtClean="0">
                <a:latin typeface="+mn-ea"/>
                <a:ea typeface="+mn-ea"/>
              </a:rPr>
              <a:t>一、细胞中的糖类</a:t>
            </a:r>
            <a:endParaRPr lang="zh-CN" altLang="en-US" b="1" dirty="0" smtClean="0">
              <a:latin typeface="+mn-ea"/>
              <a:ea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1" y="3142096"/>
            <a:ext cx="4975855" cy="17088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5" y="891781"/>
            <a:ext cx="4314351" cy="21393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61" y="2204826"/>
            <a:ext cx="3459018" cy="26461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90" y="536168"/>
            <a:ext cx="3170359" cy="152028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383" y="96684"/>
            <a:ext cx="4846320" cy="836295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一、细胞中的糖类</a:t>
            </a:r>
            <a:endParaRPr lang="zh-CN" altLang="en-US" b="1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9778" y="3189427"/>
            <a:ext cx="222186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、种类：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13385" y="814478"/>
            <a:ext cx="21050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C</a:t>
            </a:r>
            <a:r>
              <a:rPr lang="zh-CN" altLang="en-US" sz="3600" b="1" dirty="0">
                <a:solidFill>
                  <a:srgbClr val="FF0066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solidFill>
                  <a:srgbClr val="FF0066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H</a:t>
            </a:r>
            <a:r>
              <a:rPr lang="zh-CN" altLang="en-US" sz="3600" b="1" dirty="0">
                <a:solidFill>
                  <a:srgbClr val="FF0066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solidFill>
                  <a:srgbClr val="FF0066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O</a:t>
            </a:r>
            <a:endParaRPr lang="en-US" altLang="zh-CN" sz="3600" b="1" dirty="0">
              <a:solidFill>
                <a:srgbClr val="FF0066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32598" y="1867080"/>
            <a:ext cx="1655763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 smtClean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单糖</a:t>
            </a:r>
            <a:endParaRPr lang="en-US" altLang="zh-CN" sz="4000" b="1" dirty="0" smtClean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endParaRPr lang="zh-CN" altLang="en-US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r>
              <a:rPr lang="zh-CN" altLang="en-US" sz="4000" b="1" dirty="0" smtClean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二糖</a:t>
            </a:r>
            <a:endParaRPr lang="en-US" altLang="zh-CN" sz="4000" b="1" dirty="0" smtClean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endParaRPr lang="zh-CN" altLang="en-US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r>
              <a:rPr lang="zh-CN" alt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多糖</a:t>
            </a:r>
            <a:endParaRPr lang="zh-CN" altLang="en-US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8" name="AutoShape 9"/>
          <p:cNvSpPr/>
          <p:nvPr/>
        </p:nvSpPr>
        <p:spPr bwMode="auto">
          <a:xfrm>
            <a:off x="2403970" y="2155112"/>
            <a:ext cx="215900" cy="2736303"/>
          </a:xfrm>
          <a:prstGeom prst="leftBrace">
            <a:avLst>
              <a:gd name="adj1" fmla="val 61152"/>
              <a:gd name="adj2" fmla="val 50000"/>
            </a:avLst>
          </a:prstGeom>
          <a:noFill/>
          <a:ln w="222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文本框 1"/>
          <p:cNvSpPr txBox="1"/>
          <p:nvPr/>
        </p:nvSpPr>
        <p:spPr>
          <a:xfrm>
            <a:off x="388821" y="1534558"/>
            <a:ext cx="29590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charset="0"/>
                <a:ea typeface="华文中宋" panose="02010600040101010101" pitchFamily="2" charset="-122"/>
                <a:sym typeface="+mn-ea"/>
              </a:rPr>
              <a:t>H : O = ____</a:t>
            </a:r>
            <a:endParaRPr lang="zh-CN" altLang="en-US" sz="2800" b="1" dirty="0" smtClean="0">
              <a:latin typeface="Times New Roman" panose="02020603050405020304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229908" y="845593"/>
            <a:ext cx="2837815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、元素组成：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15" y="3732164"/>
            <a:ext cx="3990094" cy="1332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99" y="2302641"/>
            <a:ext cx="1903326" cy="13001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19" y="1979049"/>
            <a:ext cx="925259" cy="108478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748618" y="1916818"/>
            <a:ext cx="925259" cy="1147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2899" y="2254660"/>
            <a:ext cx="775029" cy="929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44562" y="2305871"/>
            <a:ext cx="951663" cy="909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86476" y="4230133"/>
            <a:ext cx="780460" cy="818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76596" y="4218258"/>
            <a:ext cx="780460" cy="818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13458" y="4218258"/>
            <a:ext cx="780460" cy="818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30689" y="4218258"/>
            <a:ext cx="780460" cy="818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35736" y="1455828"/>
            <a:ext cx="5585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charset="0"/>
                <a:ea typeface="华文中宋" panose="02010600040101010101" pitchFamily="2" charset="-122"/>
                <a:sym typeface="+mn-ea"/>
              </a:rPr>
              <a:t>类似于水所以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2" charset="-122"/>
                <a:sym typeface="+mn-ea"/>
              </a:rPr>
              <a:t>又称“碳水化合物”</a:t>
            </a:r>
            <a:endParaRPr lang="zh-CN" altLang="en-US" sz="2800" b="1" dirty="0">
              <a:latin typeface="Times New Roman" panose="02020603050405020304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2" name="文本框 1"/>
          <p:cNvSpPr txBox="1"/>
          <p:nvPr/>
        </p:nvSpPr>
        <p:spPr>
          <a:xfrm>
            <a:off x="1664858" y="1445067"/>
            <a:ext cx="101482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charset="0"/>
                <a:ea typeface="华文中宋" panose="02010600040101010101" pitchFamily="2" charset="-122"/>
                <a:sym typeface="+mn-ea"/>
              </a:rPr>
              <a:t>2 : 1</a:t>
            </a:r>
            <a:endParaRPr lang="zh-CN" altLang="en-US" sz="2800" b="1" dirty="0" smtClean="0">
              <a:latin typeface="Times New Roman" panose="02020603050405020304" charset="0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2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１</a:t>
            </a:r>
            <a:r>
              <a:rPr lang="en-US" altLang="zh-CN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单糖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1" name="AutoShape 4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rgbClr val="66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179388" y="692150"/>
            <a:ext cx="882176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3200" b="1" dirty="0">
                <a:latin typeface="Times New Roman" panose="02020603050405020304" charset="0"/>
              </a:rPr>
              <a:t>单糖：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charset="0"/>
              </a:rPr>
              <a:t>不能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charset="0"/>
              </a:rPr>
              <a:t>水解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charset="0"/>
              </a:rPr>
              <a:t>的糖</a:t>
            </a:r>
            <a:r>
              <a:rPr kumimoji="1" lang="zh-CN" altLang="en-US" b="1" dirty="0">
                <a:solidFill>
                  <a:srgbClr val="0000FF"/>
                </a:solidFill>
                <a:latin typeface="Times New Roman" panose="02020603050405020304" charset="0"/>
              </a:rPr>
              <a:t>（可直接被细胞吸收）</a:t>
            </a:r>
            <a:endParaRPr kumimoji="1" lang="zh-CN" altLang="en-US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69" y="1220956"/>
            <a:ext cx="7113321" cy="382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AutoShape 4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rgbClr val="66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743227"/>
            <a:ext cx="849694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b="1" kern="0" dirty="0">
                <a:solidFill>
                  <a:sysClr val="windowText" lastClr="000000"/>
                </a:solidFill>
                <a:latin typeface="Times New Roman" panose="02020603050405020304" charset="0"/>
              </a:rPr>
              <a:t>二糖：</a:t>
            </a:r>
            <a:r>
              <a:rPr kumimoji="1" lang="zh-CN" altLang="en-US" sz="2800" b="1" kern="0" dirty="0">
                <a:solidFill>
                  <a:srgbClr val="0000FF"/>
                </a:solidFill>
                <a:latin typeface="Times New Roman" panose="02020603050405020304" charset="0"/>
              </a:rPr>
              <a:t>由两分子单糖</a:t>
            </a:r>
            <a:r>
              <a:rPr kumimoji="1" lang="zh-CN" altLang="en-US" sz="2800" b="1" kern="0" dirty="0">
                <a:solidFill>
                  <a:srgbClr val="FF0000"/>
                </a:solidFill>
                <a:latin typeface="Times New Roman" panose="02020603050405020304" charset="0"/>
              </a:rPr>
              <a:t>脱水缩合</a:t>
            </a:r>
            <a:r>
              <a:rPr kumimoji="1" lang="zh-CN" altLang="en-US" sz="2800" b="1" kern="0" dirty="0">
                <a:solidFill>
                  <a:srgbClr val="0000FF"/>
                </a:solidFill>
                <a:latin typeface="Times New Roman" panose="02020603050405020304" charset="0"/>
              </a:rPr>
              <a:t>形成，水解后形成两分子单糖。</a:t>
            </a:r>
            <a:endParaRPr kumimoji="1" lang="zh-CN" altLang="en-US" sz="2800" b="1" kern="0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grpSp>
        <p:nvGrpSpPr>
          <p:cNvPr id="6" name="Group 10"/>
          <p:cNvGrpSpPr/>
          <p:nvPr/>
        </p:nvGrpSpPr>
        <p:grpSpPr bwMode="auto">
          <a:xfrm>
            <a:off x="1235037" y="1757152"/>
            <a:ext cx="7208227" cy="3037323"/>
            <a:chOff x="902" y="816"/>
            <a:chExt cx="3696" cy="1428"/>
          </a:xfrm>
        </p:grpSpPr>
        <p:grpSp>
          <p:nvGrpSpPr>
            <p:cNvPr id="7" name="Group 11"/>
            <p:cNvGrpSpPr/>
            <p:nvPr/>
          </p:nvGrpSpPr>
          <p:grpSpPr bwMode="auto">
            <a:xfrm>
              <a:off x="902" y="816"/>
              <a:ext cx="768" cy="1152"/>
              <a:chOff x="902" y="816"/>
              <a:chExt cx="768" cy="1152"/>
            </a:xfrm>
          </p:grpSpPr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902" y="816"/>
                <a:ext cx="768" cy="115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1276" y="816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927" y="1104"/>
              <a:ext cx="320" cy="72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32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葡萄糖</a:t>
              </a:r>
              <a:endParaRPr kumimoji="1" lang="zh-CN" altLang="en-US" sz="32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322" y="1104"/>
              <a:ext cx="320" cy="67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32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葡萄糖</a:t>
              </a:r>
              <a:endParaRPr kumimoji="1" lang="zh-CN" altLang="en-US" sz="32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grpSp>
          <p:nvGrpSpPr>
            <p:cNvPr id="10" name="Group 16"/>
            <p:cNvGrpSpPr/>
            <p:nvPr/>
          </p:nvGrpSpPr>
          <p:grpSpPr bwMode="auto">
            <a:xfrm>
              <a:off x="3830" y="816"/>
              <a:ext cx="768" cy="1152"/>
              <a:chOff x="3830" y="816"/>
              <a:chExt cx="768" cy="1152"/>
            </a:xfrm>
          </p:grpSpPr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4217" y="816"/>
                <a:ext cx="381" cy="1152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3830" y="816"/>
                <a:ext cx="384" cy="115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3869" y="1056"/>
                <a:ext cx="320" cy="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kumimoji="1" lang="zh-CN" altLang="en-US" sz="3200" b="1" kern="0" dirty="0" smtClean="0">
                    <a:solidFill>
                      <a:srgbClr val="000000"/>
                    </a:solidFill>
                    <a:latin typeface="Times New Roman" panose="02020603050405020304" charset="0"/>
                  </a:rPr>
                  <a:t>葡萄糖</a:t>
                </a:r>
                <a:endParaRPr kumimoji="1" lang="zh-CN" altLang="en-US" sz="3200" b="1" kern="0" dirty="0" smtClean="0">
                  <a:solidFill>
                    <a:srgbClr val="000000"/>
                  </a:solidFill>
                  <a:latin typeface="Times New Roman" panose="02020603050405020304" charset="0"/>
                </a:endParaRPr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4247" y="1056"/>
                <a:ext cx="320" cy="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kumimoji="1" lang="zh-CN" altLang="en-US" sz="3200" b="1" kern="0" smtClean="0">
                    <a:solidFill>
                      <a:srgbClr val="000000"/>
                    </a:solidFill>
                    <a:latin typeface="Times New Roman" panose="02020603050405020304" charset="0"/>
                  </a:rPr>
                  <a:t>半乳糖</a:t>
                </a:r>
                <a:endParaRPr kumimoji="1" lang="zh-CN" altLang="en-US" sz="3200" b="1" kern="0" smtClean="0">
                  <a:solidFill>
                    <a:srgbClr val="000000"/>
                  </a:solidFill>
                  <a:latin typeface="Times New Roman" panose="02020603050405020304" charset="0"/>
                </a:endParaRPr>
              </a:p>
            </p:txBody>
          </p:sp>
        </p:grp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784" y="816"/>
              <a:ext cx="384" cy="1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2400" y="816"/>
              <a:ext cx="384" cy="115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2424" y="1056"/>
              <a:ext cx="320" cy="76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32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葡萄糖</a:t>
              </a:r>
              <a:endParaRPr kumimoji="1" lang="zh-CN" altLang="en-US" sz="32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809" y="1104"/>
              <a:ext cx="320" cy="62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32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果   糖</a:t>
              </a:r>
              <a:endParaRPr kumimoji="1" lang="zh-CN" altLang="en-US" sz="32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968" y="1998"/>
              <a:ext cx="756" cy="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8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麦芽糖</a:t>
              </a:r>
              <a:endParaRPr kumimoji="1" lang="zh-CN" altLang="en-US" sz="28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5" y="1975"/>
              <a:ext cx="680" cy="2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8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蔗糖</a:t>
              </a:r>
              <a:endParaRPr kumimoji="1" lang="zh-CN" altLang="en-US" sz="28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4022" y="1968"/>
              <a:ext cx="502" cy="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8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乳糖</a:t>
              </a:r>
              <a:endParaRPr kumimoji="1" lang="zh-CN" altLang="en-US" sz="28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</p:grp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2332417" y="4433304"/>
            <a:ext cx="611983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图</a:t>
            </a:r>
            <a:r>
              <a:rPr lang="en-US" altLang="zh-CN" sz="24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2-11 </a:t>
            </a:r>
            <a:r>
              <a:rPr lang="zh-CN" altLang="en-US" sz="24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几种二糖的组成示意图</a:t>
            </a:r>
            <a:endParaRPr lang="zh-CN" altLang="en-US" sz="24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42680" y="-103121"/>
            <a:ext cx="2448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２．二糖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-26376" y="407806"/>
          <a:ext cx="9144000" cy="4627944"/>
        </p:xfrm>
        <a:graphic>
          <a:graphicData uri="http://schemas.openxmlformats.org/drawingml/2006/table">
            <a:tbl>
              <a:tblPr/>
              <a:tblGrid>
                <a:gridCol w="1114425"/>
                <a:gridCol w="1297335"/>
                <a:gridCol w="1169640"/>
                <a:gridCol w="3200400"/>
                <a:gridCol w="2362200"/>
              </a:tblGrid>
              <a:tr h="7826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种类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分布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功能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2033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二糖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18745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vMerge="1"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vMerge="1">
                  <a:tcPr/>
                </a:tc>
              </a:tr>
              <a:tr h="12192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116850" y="1596231"/>
            <a:ext cx="1250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麦芽糖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1336512" y="2962964"/>
            <a:ext cx="895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蔗糖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233256" y="4062544"/>
            <a:ext cx="895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乳糖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682024" y="1452273"/>
            <a:ext cx="3167063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如发芽的小麦、谷粒中含量丰富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707424" y="2756354"/>
            <a:ext cx="29114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如甘蔗、甜菜中含量丰富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783624" y="3908482"/>
            <a:ext cx="29114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人和动物乳汁中含量丰富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773498" y="2531900"/>
            <a:ext cx="231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都能提供能量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2516773" y="2079141"/>
            <a:ext cx="931545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植物</a:t>
            </a:r>
            <a:r>
              <a:rPr lang="zh-CN" altLang="en-US" sz="2800" b="1" dirty="0" smtClean="0">
                <a:ln>
                  <a:noFill/>
                </a:ln>
                <a:effectLst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细胞</a:t>
            </a:r>
            <a:endParaRPr lang="zh-CN" altLang="en-US" sz="2800" b="1" dirty="0" smtClean="0">
              <a:ln>
                <a:noFill/>
              </a:ln>
              <a:effectLst/>
              <a:latin typeface="Arial" panose="020B0604020202020204" pitchFamily="34" charset="0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2516773" y="3990536"/>
            <a:ext cx="931545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6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动物</a:t>
            </a:r>
            <a:r>
              <a:rPr lang="zh-CN" altLang="en-US" sz="2600" b="1" dirty="0" smtClean="0">
                <a:ln>
                  <a:noFill/>
                </a:ln>
                <a:effectLst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细胞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utoUpdateAnimBg="0"/>
      <p:bldP spid="8" grpId="0" autoUpdateAnimBg="0"/>
      <p:bldP spid="9" grpId="0" autoUpdateAnimBg="0"/>
      <p:bldP spid="10" grpId="0" autoUpdateAnimBg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1475656" y="1367713"/>
            <a:ext cx="6687320" cy="3441793"/>
            <a:chOff x="547" y="1035"/>
            <a:chExt cx="4461" cy="3207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547" y="1035"/>
            <a:ext cx="3249" cy="3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BMP 图像" r:id="rId1" imgW="3886200" imgH="3009900" progId="PBrush">
                    <p:embed/>
                  </p:oleObj>
                </mc:Choice>
                <mc:Fallback>
                  <p:oleObj name="BMP 图像" r:id="rId1" imgW="3886200" imgH="3009900" progId="PBrush">
                    <p:embed/>
                    <p:pic>
                      <p:nvPicPr>
                        <p:cNvPr id="0" name="图片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EFF3F2"/>
                            </a:clrFrom>
                            <a:clrTo>
                              <a:srgbClr val="EFF3F2">
                                <a:alpha val="0"/>
                              </a:srgbClr>
                            </a:clrTo>
                          </a:clrChange>
                          <a:lum contrast="12000"/>
                        </a:blip>
                        <a:srcRect l="3061" r="25618" b="9731"/>
                        <a:stretch>
                          <a:fillRect/>
                        </a:stretch>
                      </p:blipFill>
                      <p:spPr>
                        <a:xfrm>
                          <a:off x="547" y="1035"/>
                          <a:ext cx="3249" cy="32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" descr="2006911_ef577b58e6119d9e02e04be906f0bfd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66" y="1448"/>
              <a:ext cx="1542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3498" y="2038"/>
              <a:ext cx="363" cy="31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3731" y="2310"/>
              <a:ext cx="130" cy="503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466" y="1529"/>
              <a:ext cx="395" cy="14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1755" y="857232"/>
            <a:ext cx="892971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/>
              <a:t>多糖：由</a:t>
            </a:r>
            <a:r>
              <a:rPr lang="zh-CN" altLang="en-US" sz="2800" b="1" dirty="0"/>
              <a:t>多个单糖（葡萄糖）脱水缩合而成。</a:t>
            </a:r>
            <a:endParaRPr lang="zh-CN" altLang="en-US" sz="2800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43551" y="3497019"/>
            <a:ext cx="2514600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基本单位：葡萄糖分子</a:t>
            </a:r>
            <a:endParaRPr lang="zh-CN" altLang="en-US" sz="3600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985"/>
            <a:ext cx="9144000" cy="639763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8330" y="-99392"/>
            <a:ext cx="2165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</a:rPr>
              <a:t>3</a:t>
            </a: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</a:rPr>
              <a:t>．多糖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3688" y="1465343"/>
            <a:ext cx="360040" cy="214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99978" y="2626124"/>
            <a:ext cx="350174" cy="312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14888" y="4063263"/>
            <a:ext cx="389640" cy="173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44565" y="4051387"/>
            <a:ext cx="305558" cy="156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46620" y="1465343"/>
            <a:ext cx="344128" cy="202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0123" y="1243367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……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706" y="2736059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……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4689" y="3913626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……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2592674" y="2643900"/>
            <a:ext cx="344128" cy="202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15875" y="60000"/>
          <a:ext cx="9180514" cy="5037138"/>
        </p:xfrm>
        <a:graphic>
          <a:graphicData uri="http://schemas.openxmlformats.org/drawingml/2006/table">
            <a:tbl>
              <a:tblPr/>
              <a:tblGrid>
                <a:gridCol w="1011238"/>
                <a:gridCol w="2013100"/>
                <a:gridCol w="745976"/>
                <a:gridCol w="3048000"/>
                <a:gridCol w="2362200"/>
              </a:tblGrid>
              <a:tr h="5334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种类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      分布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     功能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524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多糖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998538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14300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83820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Text Box 3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1533426" y="1064144"/>
            <a:ext cx="895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淀粉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5" name="Text Box 3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29222" y="2343803"/>
            <a:ext cx="1250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纤维素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633588" y="3512813"/>
            <a:ext cx="1250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肝糖原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1633588" y="4376413"/>
            <a:ext cx="1250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肌糖原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8" name="Text Box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56051" y="704525"/>
            <a:ext cx="29718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粮食作物的</a:t>
            </a: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种子</a:t>
            </a:r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变态茎</a:t>
            </a:r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或</a:t>
            </a: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根</a:t>
            </a:r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等储藏器官中</a:t>
            </a:r>
            <a:endParaRPr lang="zh-CN" altLang="en-US" sz="2800" b="1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9" name="Text Box 3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76688" y="2217413"/>
            <a:ext cx="25908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植物细胞的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细</a:t>
            </a:r>
            <a:endParaRPr lang="zh-CN" altLang="en-US" sz="2800" b="1" dirty="0">
              <a:solidFill>
                <a:srgbClr val="FF0000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胞壁</a:t>
            </a:r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中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0" name="Text Box 3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14788" y="3512813"/>
            <a:ext cx="231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动物的</a:t>
            </a: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肝脏</a:t>
            </a:r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中</a:t>
            </a:r>
            <a:endParaRPr lang="zh-CN" altLang="en-US" sz="2800" b="1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744913" y="4449438"/>
            <a:ext cx="3111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动物的</a:t>
            </a: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肌肉组织</a:t>
            </a:r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中</a:t>
            </a:r>
            <a:endParaRPr lang="zh-CN" altLang="en-US" sz="2800" b="1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7145338" y="113632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储存能量</a:t>
            </a:r>
            <a:endParaRPr lang="zh-CN" altLang="en-US" sz="2800" b="1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6878638" y="2360288"/>
            <a:ext cx="231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支持保护细胞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7180263" y="3296913"/>
            <a:ext cx="198120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储存能量</a:t>
            </a:r>
            <a:endParaRPr lang="zh-CN" altLang="en-US" sz="2800" b="1">
              <a:solidFill>
                <a:srgbClr val="FF0000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7072313" y="4376413"/>
            <a:ext cx="1606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储存能量</a:t>
            </a:r>
            <a:endParaRPr lang="zh-CN" altLang="en-US" sz="2800" b="1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6" name="AutoShape 48"/>
          <p:cNvSpPr/>
          <p:nvPr/>
        </p:nvSpPr>
        <p:spPr bwMode="auto">
          <a:xfrm>
            <a:off x="1633588" y="3512813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25400">
            <a:solidFill>
              <a:srgbClr val="000000"/>
            </a:solidFill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4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23988" y="3801738"/>
            <a:ext cx="457200" cy="94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糖原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Oval 50"/>
          <p:cNvSpPr>
            <a:spLocks noChangeArrowheads="1"/>
          </p:cNvSpPr>
          <p:nvPr/>
        </p:nvSpPr>
        <p:spPr bwMode="auto">
          <a:xfrm>
            <a:off x="1023988" y="3584250"/>
            <a:ext cx="609600" cy="1295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auto">
          <a:xfrm>
            <a:off x="1388964" y="992706"/>
            <a:ext cx="12192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3057117" y="943444"/>
            <a:ext cx="706755" cy="167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植物细胞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3119346" y="3296913"/>
            <a:ext cx="582295" cy="167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动物细胞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7180898" y="3802055"/>
            <a:ext cx="161290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  <a:sym typeface="+mn-ea"/>
              </a:rPr>
              <a:t>调节血糖</a:t>
            </a:r>
            <a:endParaRPr lang="zh-CN" altLang="en-US" sz="2800" b="1">
              <a:solidFill>
                <a:srgbClr val="FF0000"/>
              </a:solidFill>
              <a:latin typeface="Tahoma" panose="020B0604030504040204" pitchFamily="34" charset="0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</p:bldLst>
  </p:timing>
</p:sld>
</file>

<file path=ppt/tags/tag1.xml><?xml version="1.0" encoding="utf-8"?>
<p:tagLst xmlns:p="http://schemas.openxmlformats.org/presentationml/2006/main">
  <p:tag name="ISPRING_PRESENTATION_TITLE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WPS 演示</Application>
  <PresentationFormat>全屏显示(16:9)</PresentationFormat>
  <Paragraphs>295</Paragraphs>
  <Slides>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楷体</vt:lpstr>
      <vt:lpstr>黑体</vt:lpstr>
      <vt:lpstr>Tahoma</vt:lpstr>
      <vt:lpstr>华文中宋</vt:lpstr>
      <vt:lpstr>隶书</vt:lpstr>
      <vt:lpstr>Times New Roman</vt:lpstr>
      <vt:lpstr>Calibri</vt:lpstr>
      <vt:lpstr>微软雅黑</vt:lpstr>
      <vt:lpstr>Arial</vt:lpstr>
      <vt:lpstr>Arial Unicode MS</vt:lpstr>
      <vt:lpstr>Office 主题​​</vt:lpstr>
      <vt:lpstr>PBrush</vt:lpstr>
      <vt:lpstr>PowerPoint 演示文稿</vt:lpstr>
      <vt:lpstr>PowerPoint 演示文稿</vt:lpstr>
      <vt:lpstr>PowerPoint 演示文稿</vt:lpstr>
      <vt:lpstr>一、细胞中的糖类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VV</cp:lastModifiedBy>
  <cp:revision>86</cp:revision>
  <dcterms:created xsi:type="dcterms:W3CDTF">2016-05-28T08:56:00Z</dcterms:created>
  <dcterms:modified xsi:type="dcterms:W3CDTF">2020-02-10T03:50:00Z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