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60" r:id="rId2"/>
  </p:sldMasterIdLst>
  <p:notesMasterIdLst>
    <p:notesMasterId r:id="rId13"/>
  </p:notesMasterIdLst>
  <p:sldIdLst>
    <p:sldId id="265" r:id="rId3"/>
    <p:sldId id="283" r:id="rId4"/>
    <p:sldId id="272" r:id="rId5"/>
    <p:sldId id="273" r:id="rId6"/>
    <p:sldId id="274" r:id="rId7"/>
    <p:sldId id="275" r:id="rId8"/>
    <p:sldId id="276" r:id="rId9"/>
    <p:sldId id="281" r:id="rId10"/>
    <p:sldId id="277" r:id="rId11"/>
    <p:sldId id="271" r:id="rId1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36"/>
    <p:restoredTop sz="94609"/>
  </p:normalViewPr>
  <p:slideViewPr>
    <p:cSldViewPr snapToGrid="0">
      <p:cViewPr varScale="1">
        <p:scale>
          <a:sx n="83" d="100"/>
          <a:sy n="83" d="100"/>
        </p:scale>
        <p:origin x="1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49238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98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729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956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6901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699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05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212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514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0821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2020/2/13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789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130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2840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2876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8247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40228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74492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63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23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71728" y="2068331"/>
            <a:ext cx="6036257" cy="728345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zh-CN" sz="4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4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重温</a:t>
            </a:r>
            <a:r>
              <a:rPr lang="en-US" altLang="zh-CN" sz="4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4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西游记</a:t>
            </a:r>
            <a:r>
              <a:rPr lang="en-US" altLang="zh-CN" sz="4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endParaRPr lang="zh-CN" alt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53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七年级名著阅读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65961" y="3784368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北京市日坛中学 张剑锋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F43DF9-55CC-5447-845F-9B8C76793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95" y="656526"/>
            <a:ext cx="6447501" cy="990600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  <a:latin typeface="+mn-ea"/>
                <a:ea typeface="+mn-ea"/>
              </a:rPr>
              <a:t>重温目录</a:t>
            </a:r>
            <a:endParaRPr kumimoji="1" lang="zh-CN" altLang="en-US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ED9558-645A-9C41-AF0B-E979624B4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661" y="1163242"/>
            <a:ext cx="6447501" cy="291058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2400" dirty="0"/>
              <a:t>任务一：整体回顾</a:t>
            </a:r>
            <a:r>
              <a:rPr lang="en-US" altLang="zh-CN" sz="2400" dirty="0"/>
              <a:t>——</a:t>
            </a:r>
            <a:r>
              <a:rPr lang="zh-CN" altLang="en-US" sz="2400" dirty="0"/>
              <a:t>内容梳理概括</a:t>
            </a:r>
            <a:endParaRPr lang="en-US" altLang="zh-CN" sz="2400" dirty="0"/>
          </a:p>
          <a:p>
            <a:pPr>
              <a:lnSpc>
                <a:spcPct val="200000"/>
              </a:lnSpc>
            </a:pPr>
            <a:r>
              <a:rPr lang="zh-CN" altLang="en-US" sz="2400" dirty="0"/>
              <a:t>任务二：经典再现</a:t>
            </a:r>
            <a:r>
              <a:rPr lang="en-US" altLang="zh-CN" sz="2400" dirty="0"/>
              <a:t>——</a:t>
            </a:r>
            <a:r>
              <a:rPr lang="zh-CN" altLang="en-US" sz="2400" dirty="0"/>
              <a:t>故事精彩讲述</a:t>
            </a:r>
            <a:endParaRPr lang="en-US" altLang="zh-CN" sz="2400" dirty="0"/>
          </a:p>
          <a:p>
            <a:pPr>
              <a:lnSpc>
                <a:spcPct val="200000"/>
              </a:lnSpc>
            </a:pPr>
            <a:r>
              <a:rPr lang="zh-CN" altLang="en-US" sz="2400" dirty="0"/>
              <a:t>任务三：情景创意</a:t>
            </a:r>
            <a:r>
              <a:rPr lang="en-US" altLang="zh-CN" sz="2400" dirty="0"/>
              <a:t>——</a:t>
            </a:r>
            <a:r>
              <a:rPr lang="zh-CN" altLang="en-US" sz="2400" dirty="0"/>
              <a:t>朋友圈设计</a:t>
            </a:r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BE7CDD0-AB32-A540-BA96-92C98A2C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354" y="2618532"/>
            <a:ext cx="3092211" cy="242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1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CC00176B-357B-544D-B9DF-0F596A7CC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0221" y="69936"/>
            <a:ext cx="2000901" cy="1965798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34D11246-79A7-FF4E-8816-9ECAC236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1" y="582501"/>
            <a:ext cx="6447501" cy="516054"/>
          </a:xfrm>
        </p:spPr>
        <p:txBody>
          <a:bodyPr>
            <a:normAutofit/>
          </a:bodyPr>
          <a:lstStyle/>
          <a:p>
            <a:r>
              <a:rPr kumimoji="1" lang="zh-CN" altLang="en-US" dirty="0">
                <a:solidFill>
                  <a:srgbClr val="0070C0"/>
                </a:solidFill>
                <a:latin typeface="+mn-ea"/>
                <a:ea typeface="+mn-ea"/>
              </a:rPr>
              <a:t>一、</a:t>
            </a:r>
            <a:r>
              <a:rPr lang="zh-CN" altLang="zh-CN" dirty="0">
                <a:solidFill>
                  <a:srgbClr val="0070C0"/>
                </a:solidFill>
                <a:latin typeface="+mn-ea"/>
                <a:ea typeface="+mn-ea"/>
              </a:rPr>
              <a:t>《西游记》</a:t>
            </a:r>
            <a:r>
              <a:rPr kumimoji="1" lang="zh-CN" altLang="en-US" dirty="0">
                <a:solidFill>
                  <a:srgbClr val="0070C0"/>
                </a:solidFill>
                <a:latin typeface="+mn-ea"/>
                <a:ea typeface="+mn-ea"/>
              </a:rPr>
              <a:t>整体回顾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D5F7608-3B70-436F-99EA-269C8BA1EDD5}"/>
              </a:ext>
            </a:extLst>
          </p:cNvPr>
          <p:cNvSpPr txBox="1"/>
          <p:nvPr/>
        </p:nvSpPr>
        <p:spPr>
          <a:xfrm>
            <a:off x="583288" y="1098555"/>
            <a:ext cx="2539172" cy="3436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b="1" dirty="0"/>
              <a:t>1.</a:t>
            </a:r>
            <a:r>
              <a:rPr lang="zh-CN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b="1" dirty="0"/>
              <a:t>作者：</a:t>
            </a:r>
            <a:endParaRPr lang="en-US" altLang="zh-CN" b="1" dirty="0"/>
          </a:p>
          <a:p>
            <a:pPr>
              <a:lnSpc>
                <a:spcPct val="250000"/>
              </a:lnSpc>
            </a:pPr>
            <a:r>
              <a:rPr lang="en-US" altLang="zh-CN" b="1" dirty="0"/>
              <a:t>2.</a:t>
            </a:r>
            <a:r>
              <a:rPr lang="zh-CN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b="1" dirty="0"/>
              <a:t>体裁：</a:t>
            </a:r>
            <a:endParaRPr lang="en-US" altLang="zh-CN" b="1" dirty="0"/>
          </a:p>
          <a:p>
            <a:pPr>
              <a:lnSpc>
                <a:spcPct val="250000"/>
              </a:lnSpc>
            </a:pPr>
            <a:r>
              <a:rPr lang="en-US" altLang="zh-CN" b="1" dirty="0"/>
              <a:t>3.</a:t>
            </a:r>
            <a:r>
              <a:rPr lang="zh-CN" altLang="en-US" b="1" dirty="0"/>
              <a:t>故事取材：</a:t>
            </a:r>
            <a:endParaRPr lang="en-US" altLang="zh-CN" b="1" dirty="0"/>
          </a:p>
          <a:p>
            <a:pPr>
              <a:lnSpc>
                <a:spcPct val="250000"/>
              </a:lnSpc>
            </a:pPr>
            <a:r>
              <a:rPr lang="en-US" altLang="zh-CN" b="1" dirty="0"/>
              <a:t>4.</a:t>
            </a:r>
            <a:r>
              <a:rPr lang="zh-CN" altLang="en-US" b="1" dirty="0"/>
              <a:t>内容概括：</a:t>
            </a:r>
            <a:endParaRPr lang="en-US" altLang="zh-CN" b="1" dirty="0"/>
          </a:p>
          <a:p>
            <a:pPr>
              <a:lnSpc>
                <a:spcPct val="250000"/>
              </a:lnSpc>
            </a:pPr>
            <a:r>
              <a:rPr lang="en-US" altLang="zh-CN" b="1" dirty="0"/>
              <a:t>5.</a:t>
            </a:r>
            <a:r>
              <a:rPr lang="zh-CN" altLang="en-US" b="1" dirty="0"/>
              <a:t>主题思想：</a:t>
            </a:r>
            <a:endParaRPr lang="en-US" altLang="zh-CN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66E6734-E7B3-804E-9141-AB82A6D8E089}"/>
              </a:ext>
            </a:extLst>
          </p:cNvPr>
          <p:cNvSpPr/>
          <p:nvPr/>
        </p:nvSpPr>
        <p:spPr>
          <a:xfrm>
            <a:off x="1725976" y="1345684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+mn-ea"/>
                <a:ea typeface="+mn-ea"/>
              </a:rPr>
              <a:t>明代小说家吴承恩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33490E1-CADB-504D-B176-90FFD2D38E55}"/>
              </a:ext>
            </a:extLst>
          </p:cNvPr>
          <p:cNvSpPr/>
          <p:nvPr/>
        </p:nvSpPr>
        <p:spPr>
          <a:xfrm>
            <a:off x="1725976" y="2015136"/>
            <a:ext cx="569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333333"/>
                </a:solidFill>
                <a:latin typeface="+mn-ea"/>
                <a:ea typeface="+mn-ea"/>
              </a:rPr>
              <a:t>中国古代第一部浪漫主义的长篇章回体神魔小说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18F9AF9-0485-0A4A-B924-0C0FA142D408}"/>
              </a:ext>
            </a:extLst>
          </p:cNvPr>
          <p:cNvSpPr/>
          <p:nvPr/>
        </p:nvSpPr>
        <p:spPr>
          <a:xfrm>
            <a:off x="1964608" y="2543618"/>
            <a:ext cx="5819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latin typeface="+mn-ea"/>
                <a:ea typeface="+mn-ea"/>
              </a:rPr>
              <a:t>《大唐西域记》和民间传说、元杂剧</a:t>
            </a:r>
            <a:r>
              <a:rPr lang="zh-CN" altLang="en-US" sz="2000" dirty="0">
                <a:latin typeface="+mn-ea"/>
                <a:ea typeface="+mn-ea"/>
              </a:rPr>
              <a:t>，</a:t>
            </a:r>
            <a:r>
              <a:rPr lang="zh-CN" altLang="zh-CN" sz="2000" dirty="0">
                <a:latin typeface="+mn-ea"/>
                <a:ea typeface="+mn-ea"/>
              </a:rPr>
              <a:t>其中，唐僧就是以玄奘法师为原型</a:t>
            </a:r>
            <a:r>
              <a:rPr lang="zh-CN" altLang="en-US" sz="2000" dirty="0">
                <a:latin typeface="+mn-ea"/>
                <a:ea typeface="+mn-ea"/>
              </a:rPr>
              <a:t>塑造</a:t>
            </a:r>
            <a:r>
              <a:rPr lang="zh-CN" altLang="zh-CN" sz="2000" dirty="0">
                <a:latin typeface="+mn-ea"/>
                <a:ea typeface="+mn-ea"/>
              </a:rPr>
              <a:t>的</a:t>
            </a:r>
            <a:r>
              <a:rPr lang="zh-CN" altLang="en-US" sz="2000" dirty="0">
                <a:latin typeface="+mn-ea"/>
                <a:ea typeface="+mn-ea"/>
              </a:rPr>
              <a:t>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2E2F2F6-74C0-A44B-8CC9-7D750C86136C}"/>
              </a:ext>
            </a:extLst>
          </p:cNvPr>
          <p:cNvSpPr/>
          <p:nvPr/>
        </p:nvSpPr>
        <p:spPr>
          <a:xfrm>
            <a:off x="1965206" y="3260823"/>
            <a:ext cx="6095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latin typeface="+mn-ea"/>
                <a:ea typeface="+mn-ea"/>
              </a:rPr>
              <a:t>主要描述了唐僧师徒四人西天取经途中战胜各路妖魔鬼怪，历经81难，最终取得真经的故事。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4F2B9F-B258-0048-B98F-C8CA7A83EAAD}"/>
              </a:ext>
            </a:extLst>
          </p:cNvPr>
          <p:cNvSpPr/>
          <p:nvPr/>
        </p:nvSpPr>
        <p:spPr>
          <a:xfrm>
            <a:off x="1980071" y="4044945"/>
            <a:ext cx="5080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latin typeface="+mn-ea"/>
                <a:ea typeface="+mn-ea"/>
              </a:rPr>
              <a:t>赞扬了以孙悟空为主的师徒四人为了目标不畏艰险、百折不挠、奋勇前进的可贵精神。</a:t>
            </a:r>
            <a:endParaRPr lang="zh-CN" alt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16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C2945E-A83A-324D-82ED-9B3EF5507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0791"/>
            <a:ext cx="4225786" cy="463848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zh-CN" altLang="en-US" sz="1600" dirty="0">
                <a:solidFill>
                  <a:schemeClr val="tx1"/>
                </a:solidFill>
                <a:latin typeface="Libian SC" panose="02010600040101010101" pitchFamily="2" charset="-122"/>
                <a:ea typeface="Libian SC" panose="02010600040101010101" pitchFamily="2" charset="-122"/>
              </a:rPr>
              <a:t>     </a:t>
            </a:r>
            <a:r>
              <a:rPr lang="zh-CN" altLang="en-US" sz="1600" b="1" dirty="0">
                <a:solidFill>
                  <a:schemeClr val="tx1"/>
                </a:solidFill>
                <a:latin typeface="Libian SC" panose="02010600040101010101" pitchFamily="2" charset="-122"/>
                <a:ea typeface="Libian SC" panose="02010600040101010101" pitchFamily="2" charset="-122"/>
              </a:rPr>
              <a:t>全书共</a:t>
            </a:r>
            <a:r>
              <a:rPr lang="en-US" altLang="zh-CN" sz="1600" b="1" dirty="0">
                <a:solidFill>
                  <a:schemeClr val="tx1"/>
                </a:solidFill>
                <a:latin typeface="Libian SC" panose="02010600040101010101" pitchFamily="2" charset="-122"/>
                <a:ea typeface="Libian SC" panose="02010600040101010101" pitchFamily="2" charset="-122"/>
              </a:rPr>
              <a:t>100</a:t>
            </a:r>
            <a:r>
              <a:rPr lang="zh-CN" altLang="en-US" sz="1600" b="1" dirty="0">
                <a:solidFill>
                  <a:schemeClr val="tx1"/>
                </a:solidFill>
                <a:latin typeface="Libian SC" panose="02010600040101010101" pitchFamily="2" charset="-122"/>
                <a:ea typeface="Libian SC" panose="02010600040101010101" pitchFamily="2" charset="-122"/>
              </a:rPr>
              <a:t>回，大致可分为三部分：</a:t>
            </a:r>
          </a:p>
          <a:p>
            <a:pPr algn="just">
              <a:buNone/>
            </a:pPr>
            <a:r>
              <a:rPr lang="zh-CN" altLang="en-US" sz="1600" dirty="0">
                <a:solidFill>
                  <a:schemeClr val="tx1"/>
                </a:solidFill>
                <a:latin typeface="Libian SC" panose="02010600040101010101" pitchFamily="2" charset="-122"/>
                <a:ea typeface="Libian SC" panose="02010600040101010101" pitchFamily="2" charset="-122"/>
              </a:rPr>
              <a:t>     第一部分（</a:t>
            </a:r>
            <a:r>
              <a:rPr lang="en-US" altLang="zh-CN" sz="1600" dirty="0">
                <a:solidFill>
                  <a:schemeClr val="tx1"/>
                </a:solidFill>
                <a:latin typeface="Libian SC" panose="02010600040101010101" pitchFamily="2" charset="-122"/>
                <a:ea typeface="Libian SC" panose="02010600040101010101" pitchFamily="2" charset="-122"/>
              </a:rPr>
              <a:t>1—7</a:t>
            </a:r>
            <a:r>
              <a:rPr lang="zh-CN" altLang="en-US" sz="1600" dirty="0">
                <a:solidFill>
                  <a:schemeClr val="tx1"/>
                </a:solidFill>
                <a:latin typeface="Libian SC" panose="02010600040101010101" pitchFamily="2" charset="-122"/>
                <a:ea typeface="Libian SC" panose="02010600040101010101" pitchFamily="2" charset="-122"/>
              </a:rPr>
              <a:t>回）：写孙悟空的出身和“大闹天宫”的故事，集中表现了孙悟空的反叛性格。</a:t>
            </a:r>
          </a:p>
          <a:p>
            <a:pPr algn="just">
              <a:buNone/>
            </a:pPr>
            <a:r>
              <a:rPr lang="zh-CN" altLang="en-US" sz="1600" dirty="0">
                <a:solidFill>
                  <a:schemeClr val="tx1"/>
                </a:solidFill>
                <a:latin typeface="Libian SC" panose="02010600040101010101" pitchFamily="2" charset="-122"/>
                <a:ea typeface="Libian SC" panose="02010600040101010101" pitchFamily="2" charset="-122"/>
              </a:rPr>
              <a:t>     第二部分（</a:t>
            </a:r>
            <a:r>
              <a:rPr lang="en-US" altLang="zh-CN" sz="1600" dirty="0">
                <a:solidFill>
                  <a:schemeClr val="tx1"/>
                </a:solidFill>
                <a:latin typeface="Libian SC" panose="02010600040101010101" pitchFamily="2" charset="-122"/>
                <a:ea typeface="Libian SC" panose="02010600040101010101" pitchFamily="2" charset="-122"/>
              </a:rPr>
              <a:t>8—12</a:t>
            </a:r>
            <a:r>
              <a:rPr lang="zh-CN" altLang="en-US" sz="1600" dirty="0">
                <a:solidFill>
                  <a:schemeClr val="tx1"/>
                </a:solidFill>
                <a:latin typeface="Libian SC" panose="02010600040101010101" pitchFamily="2" charset="-122"/>
                <a:ea typeface="Libian SC" panose="02010600040101010101" pitchFamily="2" charset="-122"/>
              </a:rPr>
              <a:t>回）：写如来说法、观音访僧、魏征斩龙、唐僧出世等故事，交代取经的缘由。这部分主要起过渡和连接的作用。</a:t>
            </a:r>
          </a:p>
          <a:p>
            <a:pPr algn="just">
              <a:buNone/>
            </a:pPr>
            <a:r>
              <a:rPr lang="zh-CN" altLang="en-US" sz="1600" dirty="0">
                <a:solidFill>
                  <a:schemeClr val="tx1"/>
                </a:solidFill>
                <a:latin typeface="Libian SC" panose="02010600040101010101" pitchFamily="2" charset="-122"/>
                <a:ea typeface="Libian SC" panose="02010600040101010101" pitchFamily="2" charset="-122"/>
              </a:rPr>
              <a:t>     第三部分（</a:t>
            </a:r>
            <a:r>
              <a:rPr lang="en-US" altLang="zh-CN" sz="1600" dirty="0">
                <a:solidFill>
                  <a:schemeClr val="tx1"/>
                </a:solidFill>
                <a:latin typeface="Libian SC" panose="02010600040101010101" pitchFamily="2" charset="-122"/>
                <a:ea typeface="Libian SC" panose="02010600040101010101" pitchFamily="2" charset="-122"/>
              </a:rPr>
              <a:t>13—100</a:t>
            </a:r>
            <a:r>
              <a:rPr lang="zh-CN" altLang="en-US" sz="1600" dirty="0">
                <a:solidFill>
                  <a:schemeClr val="tx1"/>
                </a:solidFill>
                <a:latin typeface="Libian SC" panose="02010600040101010101" pitchFamily="2" charset="-122"/>
                <a:ea typeface="Libian SC" panose="02010600040101010101" pitchFamily="2" charset="-122"/>
              </a:rPr>
              <a:t>回）：写孙悟空在猪八戒、沙僧的协助下保护唐僧前往西天取经，一路克服八十一难，终于取回真经，修成正果。这部分是全书的重点。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FD72D02-F39F-3E48-B0AD-CA6D9614537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86" y="1283386"/>
            <a:ext cx="4918214" cy="29200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AA658525-B2AD-8D46-BAD3-7719E93C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339" y="266639"/>
            <a:ext cx="6447501" cy="516054"/>
          </a:xfrm>
        </p:spPr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运用思维导图梳理情节</a:t>
            </a:r>
          </a:p>
        </p:txBody>
      </p:sp>
    </p:spTree>
    <p:extLst>
      <p:ext uri="{BB962C8B-B14F-4D97-AF65-F5344CB8AC3E}">
        <p14:creationId xmlns:p14="http://schemas.microsoft.com/office/powerpoint/2010/main" val="3782688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40819955-2F83-8E4E-AB24-44F34EB54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821" y="1038368"/>
            <a:ext cx="620101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048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kumimoji="1" lang="en-US" altLang="zh-CN" sz="2400" kern="1200" dirty="0">
                <a:latin typeface="Libian SC" panose="02010600040101010101" pitchFamily="2" charset="-122"/>
                <a:ea typeface="Libian SC" panose="02010600040101010101" pitchFamily="2" charset="-122"/>
              </a:rPr>
              <a:t>   《</a:t>
            </a:r>
            <a:r>
              <a:rPr kumimoji="1" lang="zh-CN" altLang="en-US" sz="2400" kern="1200" dirty="0">
                <a:latin typeface="Libian SC" panose="02010600040101010101" pitchFamily="2" charset="-122"/>
                <a:ea typeface="Libian SC" panose="02010600040101010101" pitchFamily="2" charset="-122"/>
              </a:rPr>
              <a:t>西游记</a:t>
            </a:r>
            <a:r>
              <a:rPr kumimoji="1" lang="en-US" altLang="zh-CN" sz="2400" kern="1200" dirty="0">
                <a:latin typeface="Libian SC" panose="02010600040101010101" pitchFamily="2" charset="-122"/>
                <a:ea typeface="Libian SC" panose="02010600040101010101" pitchFamily="2" charset="-122"/>
              </a:rPr>
              <a:t>》</a:t>
            </a:r>
            <a:r>
              <a:rPr kumimoji="1" lang="zh-CN" altLang="en-US" sz="2400" kern="1200" dirty="0">
                <a:latin typeface="Libian SC" panose="02010600040101010101" pitchFamily="2" charset="-122"/>
                <a:ea typeface="Libian SC" panose="02010600040101010101" pitchFamily="2" charset="-122"/>
              </a:rPr>
              <a:t>结构相当完整，以取经人物的活动为中心依次展开情节，基本上每个故事都有具体的时间、地点、人物、事件（包括起因、经过、结果）等基本要素，只要抓住了这几个要素，就不难概括每个回目的故事情节。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E6B4D3F-FC4F-EA4D-AC99-D02F35F1159A}"/>
              </a:ext>
            </a:extLst>
          </p:cNvPr>
          <p:cNvGrpSpPr>
            <a:grpSpLocks/>
          </p:cNvGrpSpPr>
          <p:nvPr/>
        </p:nvGrpSpPr>
        <p:grpSpPr bwMode="auto">
          <a:xfrm>
            <a:off x="1383224" y="3612688"/>
            <a:ext cx="6318647" cy="1134666"/>
            <a:chOff x="204" y="2704"/>
            <a:chExt cx="5307" cy="953"/>
          </a:xfrm>
        </p:grpSpPr>
        <p:sp>
          <p:nvSpPr>
            <p:cNvPr id="6" name="文本框 363523">
              <a:extLst>
                <a:ext uri="{FF2B5EF4-FFF2-40B4-BE49-F238E27FC236}">
                  <a16:creationId xmlns:a16="http://schemas.microsoft.com/office/drawing/2014/main" id="{8CFB4E30-5695-4F42-AD9F-128F2E4BD2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2750"/>
              <a:ext cx="5080" cy="853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30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时间</a:t>
              </a:r>
              <a:r>
                <a:rPr lang="en-US" altLang="zh-CN" sz="30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+</a:t>
              </a:r>
              <a:r>
                <a:rPr lang="zh-CN" altLang="en-US" sz="30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地点</a:t>
              </a:r>
              <a:r>
                <a:rPr lang="en-US" altLang="zh-CN" sz="30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+</a:t>
              </a:r>
              <a:r>
                <a:rPr lang="zh-CN" altLang="en-US" sz="30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人物（谁）</a:t>
              </a:r>
              <a:r>
                <a:rPr lang="en-US" altLang="zh-CN" sz="30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+ </a:t>
              </a:r>
              <a:r>
                <a:rPr lang="zh-CN" altLang="en-US" sz="30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事情起因</a:t>
              </a:r>
              <a:r>
                <a:rPr lang="en-US" altLang="zh-CN" sz="30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+</a:t>
              </a:r>
              <a:r>
                <a:rPr lang="zh-CN" altLang="en-US" sz="30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经过 </a:t>
              </a:r>
              <a:r>
                <a:rPr lang="en-US" altLang="zh-CN" sz="30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+</a:t>
              </a:r>
              <a:r>
                <a:rPr lang="zh-CN" altLang="en-US" sz="30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结果</a:t>
              </a:r>
            </a:p>
          </p:txBody>
        </p:sp>
        <p:sp>
          <p:nvSpPr>
            <p:cNvPr id="7" name="圆角矩形标注 363526">
              <a:extLst>
                <a:ext uri="{FF2B5EF4-FFF2-40B4-BE49-F238E27FC236}">
                  <a16:creationId xmlns:a16="http://schemas.microsoft.com/office/drawing/2014/main" id="{0CA54A9A-4B15-D745-91DC-B7E10A2D5F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04" y="2704"/>
              <a:ext cx="5307" cy="953"/>
            </a:xfrm>
            <a:prstGeom prst="wedgeRoundRectCallout">
              <a:avLst>
                <a:gd name="adj1" fmla="val 44287"/>
                <a:gd name="adj2" fmla="val 75181"/>
                <a:gd name="adj3" fmla="val 16667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>
              <a:lvl1pPr marL="342900" indent="-3429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Clr>
                  <a:schemeClr val="hlink"/>
                </a:buClr>
                <a:buSzPct val="75000"/>
                <a:buFont typeface="Wingdings" pitchFamily="2" charset="2"/>
                <a:buChar char="v"/>
              </a:pPr>
              <a:endParaRPr lang="zh-CN" altLang="zh-CN" sz="2400"/>
            </a:p>
          </p:txBody>
        </p:sp>
      </p:grpSp>
      <p:sp>
        <p:nvSpPr>
          <p:cNvPr id="8" name="标题 1">
            <a:extLst>
              <a:ext uri="{FF2B5EF4-FFF2-40B4-BE49-F238E27FC236}">
                <a16:creationId xmlns:a16="http://schemas.microsoft.com/office/drawing/2014/main" id="{90B7E91F-75F6-A441-BF23-DD0882343404}"/>
              </a:ext>
            </a:extLst>
          </p:cNvPr>
          <p:cNvSpPr txBox="1">
            <a:spLocks/>
          </p:cNvSpPr>
          <p:nvPr/>
        </p:nvSpPr>
        <p:spPr>
          <a:xfrm>
            <a:off x="509821" y="460440"/>
            <a:ext cx="7842724" cy="5231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zh-CN" altLang="en-US" sz="28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二、经典再现</a:t>
            </a:r>
            <a:r>
              <a:rPr kumimoji="1" lang="en-US" altLang="zh-CN" sz="28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kumimoji="1" lang="zh-CN" altLang="en-US" sz="28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采用要素串联法进行情节概括</a:t>
            </a:r>
          </a:p>
        </p:txBody>
      </p:sp>
    </p:spTree>
    <p:extLst>
      <p:ext uri="{BB962C8B-B14F-4D97-AF65-F5344CB8AC3E}">
        <p14:creationId xmlns:p14="http://schemas.microsoft.com/office/powerpoint/2010/main" val="239528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4AE772-7C4F-9945-BC9F-D7679CD35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88" y="163230"/>
            <a:ext cx="8008273" cy="990600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大闹天宫</a:t>
            </a:r>
            <a:r>
              <a:rPr kumimoji="1" lang="en-US" altLang="zh-CN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kumimoji="1" lang="zh-CN" altLang="en-US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情节概括</a:t>
            </a:r>
            <a:endParaRPr kumimoji="1" lang="zh-CN" altLang="en-US" i="1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D4EF3B-D36B-2545-9182-29D267A5E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220" y="622360"/>
            <a:ext cx="6447501" cy="1042371"/>
          </a:xfrm>
        </p:spPr>
        <p:txBody>
          <a:bodyPr>
            <a:noAutofit/>
          </a:bodyPr>
          <a:lstStyle/>
          <a:p>
            <a:r>
              <a:rPr lang="zh-CN" altLang="zh-CN" sz="1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第四回 官封弼马心何足 名注齐天意未宁</a:t>
            </a:r>
            <a:endParaRPr lang="en-US" altLang="zh-CN" sz="1400" b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1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第五回 乱蟠桃大圣偷丹 反天宫诸神捉怪</a:t>
            </a:r>
          </a:p>
          <a:p>
            <a:r>
              <a:rPr lang="zh-CN" altLang="zh-CN" sz="1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第六回 观音赴会问原因</a:t>
            </a:r>
            <a:r>
              <a:rPr lang="en-US" altLang="zh-CN" sz="1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  <a:r>
              <a:rPr lang="zh-CN" altLang="zh-CN" sz="1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小圣施威降大圣 </a:t>
            </a:r>
          </a:p>
          <a:p>
            <a:r>
              <a:rPr lang="zh-CN" altLang="zh-CN" sz="1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第七回 八卦炉中逃大圣 五行山下定心猿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DF98E9F-97AE-574F-8140-FC3738C217C5}"/>
              </a:ext>
            </a:extLst>
          </p:cNvPr>
          <p:cNvSpPr txBox="1"/>
          <p:nvPr/>
        </p:nvSpPr>
        <p:spPr>
          <a:xfrm>
            <a:off x="1004470" y="1704173"/>
            <a:ext cx="9646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dirty="0">
                <a:solidFill>
                  <a:srgbClr val="002060"/>
                </a:solidFill>
              </a:rPr>
              <a:t>时间：</a:t>
            </a:r>
            <a:endParaRPr kumimoji="1" lang="en-US" altLang="zh-CN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kumimoji="1" lang="zh-CN" altLang="en-US" dirty="0">
                <a:solidFill>
                  <a:srgbClr val="002060"/>
                </a:solidFill>
              </a:rPr>
              <a:t>地点：</a:t>
            </a:r>
            <a:endParaRPr kumimoji="1" lang="en-US" altLang="zh-CN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kumimoji="1" lang="zh-CN" altLang="en-US" dirty="0">
                <a:solidFill>
                  <a:srgbClr val="002060"/>
                </a:solidFill>
              </a:rPr>
              <a:t>人物：</a:t>
            </a:r>
            <a:endParaRPr kumimoji="1" lang="en-US" altLang="zh-CN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kumimoji="1" lang="zh-CN" altLang="en-US" dirty="0">
                <a:solidFill>
                  <a:srgbClr val="002060"/>
                </a:solidFill>
              </a:rPr>
              <a:t>起因：</a:t>
            </a:r>
            <a:endParaRPr kumimoji="1" lang="en-US" altLang="zh-CN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kumimoji="1" lang="zh-CN" altLang="en-US" dirty="0">
                <a:solidFill>
                  <a:srgbClr val="002060"/>
                </a:solidFill>
              </a:rPr>
              <a:t>经过：</a:t>
            </a:r>
            <a:endParaRPr kumimoji="1" lang="en-US" altLang="zh-CN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kumimoji="1" lang="zh-CN" altLang="en-US" dirty="0">
                <a:solidFill>
                  <a:srgbClr val="002060"/>
                </a:solidFill>
              </a:rPr>
              <a:t>结果：</a:t>
            </a:r>
            <a:endParaRPr kumimoji="1" lang="en-US" altLang="zh-CN" dirty="0">
              <a:solidFill>
                <a:srgbClr val="002060"/>
              </a:solidFill>
            </a:endParaRPr>
          </a:p>
          <a:p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4C7ABF7-77FF-2045-BE4C-F9A0BA066E91}"/>
              </a:ext>
            </a:extLst>
          </p:cNvPr>
          <p:cNvSpPr txBox="1"/>
          <p:nvPr/>
        </p:nvSpPr>
        <p:spPr>
          <a:xfrm>
            <a:off x="1933188" y="1899435"/>
            <a:ext cx="504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太白金星赴花果山招安</a:t>
            </a:r>
            <a:endParaRPr kumimoji="1" lang="zh-CN" altLang="en-US" i="1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2F4D706-53DA-F74C-A588-DDAA71B21484}"/>
              </a:ext>
            </a:extLst>
          </p:cNvPr>
          <p:cNvSpPr txBox="1"/>
          <p:nvPr/>
        </p:nvSpPr>
        <p:spPr>
          <a:xfrm>
            <a:off x="1955705" y="245260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天宫、花果山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677E92F-3271-7540-8991-AA169E1FE35A}"/>
              </a:ext>
            </a:extLst>
          </p:cNvPr>
          <p:cNvSpPr txBox="1"/>
          <p:nvPr/>
        </p:nvSpPr>
        <p:spPr>
          <a:xfrm>
            <a:off x="1945657" y="3010170"/>
            <a:ext cx="5287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孙悟空、玉帝、二郎真君、太上老君、如来佛祖</a:t>
            </a:r>
            <a:r>
              <a:rPr kumimoji="1" lang="en-US" altLang="zh-CN" dirty="0"/>
              <a:t>···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DB0323B-EC00-C745-912C-AEAD47D20A0B}"/>
              </a:ext>
            </a:extLst>
          </p:cNvPr>
          <p:cNvSpPr txBox="1"/>
          <p:nvPr/>
        </p:nvSpPr>
        <p:spPr>
          <a:xfrm>
            <a:off x="1955704" y="4088714"/>
            <a:ext cx="680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大</a:t>
            </a:r>
            <a:r>
              <a:rPr lang="zh-CN" altLang="zh-CN" dirty="0"/>
              <a:t>闹瑶池 </a:t>
            </a:r>
            <a:r>
              <a:rPr kumimoji="1" lang="zh-CN" altLang="en-US" dirty="0"/>
              <a:t>、</a:t>
            </a:r>
            <a:r>
              <a:rPr lang="zh-CN" altLang="zh-CN" dirty="0"/>
              <a:t>盗食</a:t>
            </a:r>
            <a:r>
              <a:rPr lang="zh-CN" altLang="en-US" dirty="0"/>
              <a:t>金丹、大小圣斗法、</a:t>
            </a:r>
            <a:r>
              <a:rPr lang="zh-CN" altLang="zh-CN" dirty="0"/>
              <a:t>丹炉炼身 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5077D62-F357-3648-BB5F-75D5B90EC07E}"/>
              </a:ext>
            </a:extLst>
          </p:cNvPr>
          <p:cNvSpPr txBox="1"/>
          <p:nvPr/>
        </p:nvSpPr>
        <p:spPr>
          <a:xfrm>
            <a:off x="1960647" y="3549442"/>
            <a:ext cx="417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嫌官小、回到花果山自称</a:t>
            </a:r>
            <a:r>
              <a:rPr lang="zh-CN" altLang="zh-CN" dirty="0"/>
              <a:t>“齐天大圣” </a:t>
            </a:r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3ECA2D0-1C23-1446-8D49-4F8EF3F42538}"/>
              </a:ext>
            </a:extLst>
          </p:cNvPr>
          <p:cNvSpPr txBox="1"/>
          <p:nvPr/>
        </p:nvSpPr>
        <p:spPr>
          <a:xfrm>
            <a:off x="1969111" y="4601878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孙悟空被如来佛祖压在五行山下</a:t>
            </a:r>
          </a:p>
        </p:txBody>
      </p:sp>
    </p:spTree>
    <p:extLst>
      <p:ext uri="{BB962C8B-B14F-4D97-AF65-F5344CB8AC3E}">
        <p14:creationId xmlns:p14="http://schemas.microsoft.com/office/powerpoint/2010/main" val="330571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B7FEE7-A471-CD49-9BD4-9992B48B5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896" y="1454043"/>
            <a:ext cx="7298165" cy="31896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latin typeface="Libian SC" panose="02010600040101010101" pitchFamily="2" charset="-122"/>
                <a:ea typeface="Libian SC" panose="02010600040101010101" pitchFamily="2" charset="-122"/>
              </a:rPr>
              <a:t>      </a:t>
            </a:r>
            <a:r>
              <a:rPr lang="zh-CN" altLang="en-US" sz="1800" dirty="0">
                <a:latin typeface="Libian SC" panose="02010600040101010101" pitchFamily="2" charset="-122"/>
                <a:ea typeface="Libian SC" panose="02010600040101010101" pitchFamily="2" charset="-122"/>
              </a:rPr>
              <a:t>  </a:t>
            </a:r>
            <a:r>
              <a:rPr lang="zh-CN" altLang="zh-CN" sz="1800" dirty="0">
                <a:latin typeface="Libian SC" panose="02010600040101010101" pitchFamily="2" charset="-122"/>
                <a:ea typeface="Libian SC" panose="02010600040101010101" pitchFamily="2" charset="-122"/>
              </a:rPr>
              <a:t>玉帝派太白金星招孙悟空上界做弼马温</a:t>
            </a:r>
            <a:r>
              <a:rPr lang="zh-CN" altLang="en-US" sz="1800" dirty="0">
                <a:latin typeface="Libian SC" panose="02010600040101010101" pitchFamily="2" charset="-122"/>
                <a:ea typeface="Libian SC" panose="02010600040101010101" pitchFamily="2" charset="-122"/>
              </a:rPr>
              <a:t>，他</a:t>
            </a:r>
            <a:r>
              <a:rPr lang="zh-CN" altLang="zh-CN" sz="1800" dirty="0">
                <a:latin typeface="Libian SC" panose="02010600040101010101" pitchFamily="2" charset="-122"/>
                <a:ea typeface="Libian SC" panose="02010600040101010101" pitchFamily="2" charset="-122"/>
              </a:rPr>
              <a:t>嫌官小，</a:t>
            </a:r>
            <a:r>
              <a:rPr lang="zh-CN" altLang="en-US" sz="1800" dirty="0">
                <a:latin typeface="Libian SC" panose="02010600040101010101" pitchFamily="2" charset="-122"/>
                <a:ea typeface="Libian SC" panose="02010600040101010101" pitchFamily="2" charset="-122"/>
              </a:rPr>
              <a:t>重回</a:t>
            </a:r>
            <a:r>
              <a:rPr lang="zh-CN" altLang="zh-CN" sz="1800" dirty="0">
                <a:latin typeface="Libian SC" panose="02010600040101010101" pitchFamily="2" charset="-122"/>
                <a:ea typeface="Libian SC" panose="02010600040101010101" pitchFamily="2" charset="-122"/>
              </a:rPr>
              <a:t>花果山，树起“齐天大圣”旗号。玉帝派十万天兵天将捉拿孙悟空，没有成功，便请</a:t>
            </a:r>
            <a:r>
              <a:rPr lang="zh-CN" altLang="en-US" sz="1800" dirty="0">
                <a:latin typeface="Libian SC" panose="02010600040101010101" pitchFamily="2" charset="-122"/>
                <a:ea typeface="Libian SC" panose="02010600040101010101" pitchFamily="2" charset="-122"/>
              </a:rPr>
              <a:t>其</a:t>
            </a:r>
            <a:r>
              <a:rPr lang="zh-CN" altLang="zh-CN" sz="1800" dirty="0">
                <a:latin typeface="Libian SC" panose="02010600040101010101" pitchFamily="2" charset="-122"/>
                <a:ea typeface="Libian SC" panose="02010600040101010101" pitchFamily="2" charset="-122"/>
              </a:rPr>
              <a:t>管理蟠桃园。孙悟空偷吃蟠桃，大闹瑶池，又盗食金丹</a:t>
            </a:r>
            <a:r>
              <a:rPr lang="zh-CN" altLang="en-US" sz="1800" dirty="0">
                <a:latin typeface="Libian SC" panose="02010600040101010101" pitchFamily="2" charset="-122"/>
                <a:ea typeface="Libian SC" panose="02010600040101010101" pitchFamily="2" charset="-122"/>
              </a:rPr>
              <a:t>，</a:t>
            </a:r>
            <a:r>
              <a:rPr lang="zh-CN" altLang="zh-CN" sz="1800" dirty="0">
                <a:latin typeface="Libian SC" panose="02010600040101010101" pitchFamily="2" charset="-122"/>
                <a:ea typeface="Libian SC" panose="02010600040101010101" pitchFamily="2" charset="-122"/>
              </a:rPr>
              <a:t>逃离天宫。玉帝令托塔天王率十万天兵捉拿悟空。悟空打退了众天神。观音菩萨举荐二郎真君助战；太上老君在旁使暗器帮助，</a:t>
            </a:r>
            <a:r>
              <a:rPr lang="zh-CN" altLang="en-US" sz="1800" dirty="0">
                <a:latin typeface="Libian SC" panose="02010600040101010101" pitchFamily="2" charset="-122"/>
                <a:ea typeface="Libian SC" panose="02010600040101010101" pitchFamily="2" charset="-122"/>
              </a:rPr>
              <a:t>后来</a:t>
            </a:r>
            <a:r>
              <a:rPr lang="zh-CN" altLang="zh-CN" sz="1800" dirty="0">
                <a:latin typeface="Libian SC" panose="02010600040101010101" pitchFamily="2" charset="-122"/>
                <a:ea typeface="Libian SC" panose="02010600040101010101" pitchFamily="2" charset="-122"/>
              </a:rPr>
              <a:t>悟空被擒。悟空被刀砍斧剁、火烧雷击，丹炉炼身，依然毫发无损，还炼成火眼金睛。</a:t>
            </a:r>
            <a:r>
              <a:rPr lang="zh-CN" altLang="en-US" sz="1800" dirty="0">
                <a:latin typeface="Libian SC" panose="02010600040101010101" pitchFamily="2" charset="-122"/>
                <a:ea typeface="Libian SC" panose="02010600040101010101" pitchFamily="2" charset="-122"/>
              </a:rPr>
              <a:t>最后，</a:t>
            </a:r>
            <a:r>
              <a:rPr lang="zh-CN" altLang="zh-CN" sz="1800" dirty="0">
                <a:latin typeface="Libian SC" panose="02010600040101010101" pitchFamily="2" charset="-122"/>
                <a:ea typeface="Libian SC" panose="02010600040101010101" pitchFamily="2" charset="-122"/>
              </a:rPr>
              <a:t>玉帝请来如来佛祖，才把</a:t>
            </a:r>
            <a:r>
              <a:rPr lang="zh-CN" altLang="en-US" sz="1800" dirty="0">
                <a:latin typeface="Libian SC" panose="02010600040101010101" pitchFamily="2" charset="-122"/>
                <a:ea typeface="Libian SC" panose="02010600040101010101" pitchFamily="2" charset="-122"/>
              </a:rPr>
              <a:t>他</a:t>
            </a:r>
            <a:r>
              <a:rPr lang="zh-CN" altLang="zh-CN" sz="1800" dirty="0">
                <a:latin typeface="Libian SC" panose="02010600040101010101" pitchFamily="2" charset="-122"/>
                <a:ea typeface="Libian SC" panose="02010600040101010101" pitchFamily="2" charset="-122"/>
              </a:rPr>
              <a:t>压在五行山下。</a:t>
            </a:r>
            <a:endParaRPr lang="zh-CN" altLang="en-US" sz="3200" i="1" dirty="0">
              <a:solidFill>
                <a:srgbClr val="FF0000"/>
              </a:solidFill>
              <a:latin typeface="Libian SC" panose="02010600040101010101" pitchFamily="2" charset="-122"/>
              <a:ea typeface="Libian SC" panose="02010600040101010101" pitchFamily="2" charset="-122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9C2C742C-19CE-4341-BB21-83BB55D10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213" y="808843"/>
            <a:ext cx="6447501" cy="645200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dirty="0">
                <a:solidFill>
                  <a:srgbClr val="0070C0"/>
                </a:solidFill>
                <a:latin typeface="+mn-ea"/>
                <a:ea typeface="+mn-ea"/>
              </a:rPr>
              <a:t>大闹天宫</a:t>
            </a:r>
            <a:r>
              <a:rPr kumimoji="1" lang="en-US" altLang="zh-CN" dirty="0">
                <a:solidFill>
                  <a:srgbClr val="0070C0"/>
                </a:solidFill>
                <a:latin typeface="+mn-ea"/>
                <a:ea typeface="+mn-ea"/>
              </a:rPr>
              <a:t>·</a:t>
            </a:r>
            <a:r>
              <a:rPr kumimoji="1" lang="zh-CN" altLang="en-US" dirty="0">
                <a:solidFill>
                  <a:srgbClr val="0070C0"/>
                </a:solidFill>
                <a:latin typeface="+mn-ea"/>
                <a:ea typeface="+mn-ea"/>
              </a:rPr>
              <a:t>情节概括</a:t>
            </a:r>
          </a:p>
        </p:txBody>
      </p:sp>
    </p:spTree>
    <p:extLst>
      <p:ext uri="{BB962C8B-B14F-4D97-AF65-F5344CB8AC3E}">
        <p14:creationId xmlns:p14="http://schemas.microsoft.com/office/powerpoint/2010/main" val="2045571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6343CB-1BBF-3846-BEB2-A2B1C02F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63" y="1085363"/>
            <a:ext cx="8764437" cy="3780350"/>
          </a:xfrm>
        </p:spPr>
        <p:txBody>
          <a:bodyPr>
            <a:normAutofit/>
          </a:bodyPr>
          <a:lstStyle/>
          <a:p>
            <a:r>
              <a:rPr lang="zh-CN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任务二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要求</a:t>
            </a:r>
            <a:r>
              <a:rPr lang="zh-CN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跳读《西游记》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重点回目</a:t>
            </a:r>
            <a:r>
              <a:rPr lang="zh-CN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选取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个故事设计</a:t>
            </a:r>
            <a:r>
              <a:rPr lang="zh-CN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连环画（绘画及脚本设计均可） 。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A5691B6C-FA43-4343-80D3-B0CE78B98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757780"/>
              </p:ext>
            </p:extLst>
          </p:nvPr>
        </p:nvGraphicFramePr>
        <p:xfrm>
          <a:off x="682480" y="1598797"/>
          <a:ext cx="6977102" cy="3266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8551">
                  <a:extLst>
                    <a:ext uri="{9D8B030D-6E8A-4147-A177-3AD203B41FA5}">
                      <a16:colId xmlns:a16="http://schemas.microsoft.com/office/drawing/2014/main" val="3274773436"/>
                    </a:ext>
                  </a:extLst>
                </a:gridCol>
                <a:gridCol w="3488551">
                  <a:extLst>
                    <a:ext uri="{9D8B030D-6E8A-4147-A177-3AD203B41FA5}">
                      <a16:colId xmlns:a16="http://schemas.microsoft.com/office/drawing/2014/main" val="62682968"/>
                    </a:ext>
                  </a:extLst>
                </a:gridCol>
              </a:tblGrid>
              <a:tr h="1633458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LingWai SC Medium" panose="03050602040302020204" pitchFamily="66" charset="-122"/>
                          <a:ea typeface="LingWai SC Medium" panose="03050602040302020204" pitchFamily="66" charset="-122"/>
                          <a:cs typeface="LingWai SC Medium" panose="03050602040302020204" pitchFamily="66" charset="-122"/>
                        </a:rPr>
                        <a:t>①</a:t>
                      </a:r>
                    </a:p>
                    <a:p>
                      <a:endParaRPr lang="zh-CN" altLang="en-US" sz="2000" dirty="0">
                        <a:latin typeface="LingWai SC Medium" panose="03050602040302020204" pitchFamily="66" charset="-122"/>
                        <a:ea typeface="LingWai SC Medium" panose="03050602040302020204" pitchFamily="66" charset="-122"/>
                        <a:cs typeface="LingWai SC Medium" panose="03050602040302020204" pitchFamily="66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LingWai SC Medium" panose="03050602040302020204" pitchFamily="66" charset="-122"/>
                          <a:ea typeface="LingWai SC Medium" panose="03050602040302020204" pitchFamily="66" charset="-122"/>
                          <a:cs typeface="LingWai SC Medium" panose="03050602040302020204" pitchFamily="66" charset="-122"/>
                        </a:rPr>
                        <a:t>②</a:t>
                      </a:r>
                      <a:r>
                        <a:rPr lang="zh-CN" altLang="zh-CN" sz="2000" dirty="0">
                          <a:effectLst/>
                          <a:latin typeface="LingWai SC Medium" panose="03050602040302020204" pitchFamily="66" charset="-122"/>
                          <a:ea typeface="LingWai SC Medium" panose="03050602040302020204" pitchFamily="66" charset="-122"/>
                          <a:cs typeface="LingWai SC Medium" panose="03050602040302020204" pitchFamily="66" charset="-122"/>
                        </a:rPr>
                        <a:t> </a:t>
                      </a:r>
                      <a:endParaRPr lang="zh-CN" altLang="en-US" sz="2000" dirty="0">
                        <a:latin typeface="LingWai SC Medium" panose="03050602040302020204" pitchFamily="66" charset="-122"/>
                        <a:ea typeface="LingWai SC Medium" panose="03050602040302020204" pitchFamily="66" charset="-122"/>
                        <a:cs typeface="LingWai SC Medium" panose="03050602040302020204" pitchFamily="66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113528"/>
                  </a:ext>
                </a:extLst>
              </a:tr>
              <a:tr h="1633458">
                <a:tc>
                  <a:txBody>
                    <a:bodyPr/>
                    <a:lstStyle/>
                    <a:p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LingWai SC Medium" panose="03050602040302020204" pitchFamily="66" charset="-122"/>
                          <a:ea typeface="LingWai SC Medium" panose="03050602040302020204" pitchFamily="66" charset="-122"/>
                          <a:cs typeface="LingWai SC Medium" panose="03050602040302020204" pitchFamily="66" charset="-122"/>
                        </a:rPr>
                        <a:t>③</a:t>
                      </a:r>
                      <a:r>
                        <a:rPr lang="zh-CN" altLang="zh-CN" sz="2000" dirty="0">
                          <a:effectLst/>
                          <a:latin typeface="LingWai SC Medium" panose="03050602040302020204" pitchFamily="66" charset="-122"/>
                          <a:ea typeface="LingWai SC Medium" panose="03050602040302020204" pitchFamily="66" charset="-122"/>
                          <a:cs typeface="LingWai SC Medium" panose="03050602040302020204" pitchFamily="66" charset="-122"/>
                        </a:rPr>
                        <a:t> </a:t>
                      </a:r>
                      <a:endParaRPr lang="zh-CN" altLang="en-US" sz="2000" dirty="0">
                        <a:latin typeface="LingWai SC Medium" panose="03050602040302020204" pitchFamily="66" charset="-122"/>
                        <a:ea typeface="LingWai SC Medium" panose="03050602040302020204" pitchFamily="66" charset="-122"/>
                        <a:cs typeface="LingWai SC Medium" panose="03050602040302020204" pitchFamily="66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LingWai SC Medium" panose="03050602040302020204" pitchFamily="66" charset="-122"/>
                          <a:ea typeface="LingWai SC Medium" panose="03050602040302020204" pitchFamily="66" charset="-122"/>
                          <a:cs typeface="LingWai SC Medium" panose="03050602040302020204" pitchFamily="66" charset="-122"/>
                        </a:rPr>
                        <a:t>④</a:t>
                      </a:r>
                      <a:r>
                        <a:rPr lang="zh-CN" altLang="zh-CN" sz="2000" dirty="0">
                          <a:effectLst/>
                          <a:latin typeface="LingWai SC Medium" panose="03050602040302020204" pitchFamily="66" charset="-122"/>
                          <a:ea typeface="LingWai SC Medium" panose="03050602040302020204" pitchFamily="66" charset="-122"/>
                          <a:cs typeface="LingWai SC Medium" panose="03050602040302020204" pitchFamily="66" charset="-122"/>
                        </a:rPr>
                        <a:t> </a:t>
                      </a:r>
                      <a:endParaRPr lang="zh-CN" altLang="en-US" sz="2000" dirty="0">
                        <a:latin typeface="LingWai SC Medium" panose="03050602040302020204" pitchFamily="66" charset="-122"/>
                        <a:ea typeface="LingWai SC Medium" panose="03050602040302020204" pitchFamily="66" charset="-122"/>
                        <a:cs typeface="LingWai SC Medium" panose="03050602040302020204" pitchFamily="66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534031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555AF74B-04CF-2E49-A222-A60FC7102A0D}"/>
              </a:ext>
            </a:extLst>
          </p:cNvPr>
          <p:cNvSpPr txBox="1"/>
          <p:nvPr/>
        </p:nvSpPr>
        <p:spPr>
          <a:xfrm>
            <a:off x="1484418" y="165577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孙悟空大闹蟠桃宴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3504F5E-EC1E-3747-A99A-46DA8F468B03}"/>
              </a:ext>
            </a:extLst>
          </p:cNvPr>
          <p:cNvSpPr txBox="1"/>
          <p:nvPr/>
        </p:nvSpPr>
        <p:spPr>
          <a:xfrm>
            <a:off x="4823246" y="3221055"/>
            <a:ext cx="2948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孙悟空被压在五行山下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DA612F7-AE8F-3846-8BEE-681785FA7F5D}"/>
              </a:ext>
            </a:extLst>
          </p:cNvPr>
          <p:cNvSpPr txBox="1"/>
          <p:nvPr/>
        </p:nvSpPr>
        <p:spPr>
          <a:xfrm>
            <a:off x="4823246" y="161622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孙悟空大战天兵天将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9BB2E88-ACAF-9F4F-9910-4F52080A1710}"/>
              </a:ext>
            </a:extLst>
          </p:cNvPr>
          <p:cNvSpPr txBox="1"/>
          <p:nvPr/>
        </p:nvSpPr>
        <p:spPr>
          <a:xfrm>
            <a:off x="1799989" y="32144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dirty="0"/>
              <a:t>丹炉炼身</a:t>
            </a:r>
            <a:endParaRPr kumimoji="1"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3677B59-48A3-EA44-BED1-07311EDE6FD0}"/>
              </a:ext>
            </a:extLst>
          </p:cNvPr>
          <p:cNvSpPr/>
          <p:nvPr/>
        </p:nvSpPr>
        <p:spPr>
          <a:xfrm>
            <a:off x="742768" y="2035232"/>
            <a:ext cx="3399898" cy="1144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>
              <a:lnSpc>
                <a:spcPts val="2080"/>
              </a:lnSpc>
            </a:pPr>
            <a:r>
              <a:rPr lang="zh-CN" altLang="en-US" sz="1400" b="1" cap="none" spc="0" dirty="0">
                <a:ln/>
                <a:solidFill>
                  <a:srgbClr val="0070C0"/>
                </a:solidFill>
                <a:effectLst/>
              </a:rPr>
              <a:t>       孙悟空醉倒在蟠桃宴桌边一角，一只手拿着酒壶，另一只手拿着蟠桃，周围一团凌乱。远处的神仙们还在忙着端酒上菜，相互打招呼，丝毫没有注意到他。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2F5167F-9B16-714C-9AF6-710183A22189}"/>
              </a:ext>
            </a:extLst>
          </p:cNvPr>
          <p:cNvSpPr/>
          <p:nvPr/>
        </p:nvSpPr>
        <p:spPr>
          <a:xfrm>
            <a:off x="4228972" y="1976126"/>
            <a:ext cx="3450706" cy="12311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>
              <a:lnSpc>
                <a:spcPts val="1780"/>
              </a:lnSpc>
            </a:pPr>
            <a:r>
              <a:rPr lang="zh-CN" altLang="en-US" sz="1400" b="1" cap="none" spc="0" dirty="0">
                <a:ln/>
                <a:solidFill>
                  <a:srgbClr val="0070C0"/>
                </a:solidFill>
                <a:effectLst/>
              </a:rPr>
              <a:t>       天上，在云端有数不清的天兵天将，还有一面大旗，上面赫然写着一个“李”字。地面上，孙悟空与二郎神打在一处，二郎神身边跟着哮天犬，孙悟空身后是花果山，有一群猴子在呐喊助威。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B58DB8A-19C8-484E-A4CD-57F34AE660D4}"/>
              </a:ext>
            </a:extLst>
          </p:cNvPr>
          <p:cNvSpPr/>
          <p:nvPr/>
        </p:nvSpPr>
        <p:spPr>
          <a:xfrm>
            <a:off x="774317" y="3533266"/>
            <a:ext cx="3328157" cy="1352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>
              <a:lnSpc>
                <a:spcPts val="1980"/>
              </a:lnSpc>
            </a:pPr>
            <a:r>
              <a:rPr lang="zh-CN" altLang="en-US" sz="1400" b="1" dirty="0">
                <a:ln/>
                <a:solidFill>
                  <a:srgbClr val="0070C0"/>
                </a:solidFill>
              </a:rPr>
              <a:t>       孙悟空破炉而出，只见他浑身黢黑，衣服都已经烧坏，他腾空而起，一只脚还踹着炼丹炉。此时炼丹炉已经破碎、倾斜，在炉子周围有太上老君和两个童子，都面露惊慌之色。</a:t>
            </a:r>
            <a:endParaRPr lang="zh-CN" altLang="en-US" sz="14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EE36974-B475-4040-8B8C-8AD99610522B}"/>
              </a:ext>
            </a:extLst>
          </p:cNvPr>
          <p:cNvSpPr/>
          <p:nvPr/>
        </p:nvSpPr>
        <p:spPr>
          <a:xfrm>
            <a:off x="4170250" y="3587696"/>
            <a:ext cx="3469236" cy="1292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>
              <a:lnSpc>
                <a:spcPts val="1880"/>
              </a:lnSpc>
            </a:pPr>
            <a:r>
              <a:rPr lang="zh-CN" altLang="en-US" sz="1400" b="1" cap="none" spc="0" dirty="0">
                <a:ln/>
                <a:solidFill>
                  <a:srgbClr val="0070C0"/>
                </a:solidFill>
                <a:effectLst/>
              </a:rPr>
              <a:t>       如来佛祖坐在云端，周围还有玉帝等众人，孙悟空被压在地上一座高山之下，山上赫然写着“五行山”三个字，孙悟空抬头看着天上的众人，显出一副不甘心的模样。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D653DA4E-9EEF-3E46-A292-A7E91FA57514}"/>
              </a:ext>
            </a:extLst>
          </p:cNvPr>
          <p:cNvSpPr txBox="1">
            <a:spLocks/>
          </p:cNvSpPr>
          <p:nvPr/>
        </p:nvSpPr>
        <p:spPr>
          <a:xfrm>
            <a:off x="1120656" y="419718"/>
            <a:ext cx="6447501" cy="64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kumimoji="1" lang="zh-CN" altLang="en-US" sz="2800" dirty="0">
                <a:solidFill>
                  <a:srgbClr val="0070C0"/>
                </a:solidFill>
                <a:latin typeface="+mn-ea"/>
                <a:ea typeface="+mn-ea"/>
              </a:rPr>
              <a:t>大闹天宫</a:t>
            </a:r>
            <a:r>
              <a:rPr kumimoji="1" lang="en-US" altLang="zh-CN" sz="2800" dirty="0">
                <a:solidFill>
                  <a:srgbClr val="0070C0"/>
                </a:solidFill>
                <a:latin typeface="+mn-ea"/>
                <a:ea typeface="+mn-ea"/>
              </a:rPr>
              <a:t>·</a:t>
            </a:r>
            <a:r>
              <a:rPr kumimoji="1" lang="zh-CN" altLang="en-US" sz="2800" dirty="0">
                <a:solidFill>
                  <a:srgbClr val="0070C0"/>
                </a:solidFill>
                <a:latin typeface="+mn-ea"/>
                <a:ea typeface="+mn-ea"/>
              </a:rPr>
              <a:t>设计连环画脚本</a:t>
            </a:r>
          </a:p>
        </p:txBody>
      </p:sp>
    </p:spTree>
    <p:extLst>
      <p:ext uri="{BB962C8B-B14F-4D97-AF65-F5344CB8AC3E}">
        <p14:creationId xmlns:p14="http://schemas.microsoft.com/office/powerpoint/2010/main" val="273111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B514D5C-FB18-436E-9F45-8ADF2EDD1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790" y="1419868"/>
            <a:ext cx="6576898" cy="295782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zh-CN" sz="2000" kern="100" dirty="0">
                <a:latin typeface="Libian SC" panose="02010600040101010101" pitchFamily="2" charset="-122"/>
                <a:ea typeface="Libian SC" panose="02010600040101010101" pitchFamily="2" charset="-122"/>
                <a:cs typeface="Times New Roman" panose="02020603050405020304" pitchFamily="18" charset="0"/>
              </a:rPr>
              <a:t>想想自己和好友们的微信头像、昵称</a:t>
            </a:r>
            <a:r>
              <a:rPr lang="zh-CN" altLang="en-US" sz="2000" kern="100" dirty="0">
                <a:latin typeface="Libian SC" panose="02010600040101010101" pitchFamily="2" charset="-122"/>
                <a:ea typeface="Libian SC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zh-CN" sz="2000" kern="100" dirty="0">
                <a:latin typeface="Libian SC" panose="02010600040101010101" pitchFamily="2" charset="-122"/>
                <a:ea typeface="Libian SC" panose="02010600040101010101" pitchFamily="2" charset="-122"/>
                <a:cs typeface="Times New Roman" panose="02020603050405020304" pitchFamily="18" charset="0"/>
              </a:rPr>
              <a:t>个性签名都有什么特点。如果《西游记》中也流行发微信</a:t>
            </a:r>
            <a:r>
              <a:rPr lang="zh-CN" altLang="en-US" sz="2000" kern="100" dirty="0">
                <a:latin typeface="Libian SC" panose="02010600040101010101" pitchFamily="2" charset="-122"/>
                <a:ea typeface="Libian SC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zh-CN" sz="2000" kern="100" dirty="0">
                <a:latin typeface="Libian SC" panose="02010600040101010101" pitchFamily="2" charset="-122"/>
                <a:ea typeface="Libian SC" panose="02010600040101010101" pitchFamily="2" charset="-122"/>
                <a:cs typeface="Times New Roman" panose="02020603050405020304" pitchFamily="18" charset="0"/>
              </a:rPr>
              <a:t>朋友圈，请结合人物故事和性格特点，为唐僧师徒四人</a:t>
            </a:r>
            <a:r>
              <a:rPr lang="zh-CN" altLang="en-US" sz="2000" kern="100" dirty="0">
                <a:latin typeface="Libian SC" panose="02010600040101010101" pitchFamily="2" charset="-122"/>
                <a:ea typeface="Libian SC" panose="02010600040101010101" pitchFamily="2" charset="-122"/>
                <a:cs typeface="Times New Roman" panose="02020603050405020304" pitchFamily="18" charset="0"/>
              </a:rPr>
              <a:t>分别</a:t>
            </a:r>
            <a:r>
              <a:rPr lang="zh-CN" altLang="zh-CN" sz="2000" kern="100" dirty="0">
                <a:latin typeface="Libian SC" panose="02010600040101010101" pitchFamily="2" charset="-122"/>
                <a:ea typeface="Libian SC" panose="02010600040101010101" pitchFamily="2" charset="-122"/>
                <a:cs typeface="Times New Roman" panose="02020603050405020304" pitchFamily="18" charset="0"/>
              </a:rPr>
              <a:t>设计微信头像、昵称、个性签名。</a:t>
            </a:r>
            <a:r>
              <a:rPr lang="zh-CN" altLang="zh-CN" sz="2000" dirty="0">
                <a:latin typeface="Libian SC" panose="02010600040101010101" pitchFamily="2" charset="-122"/>
                <a:ea typeface="Libian SC" panose="02010600040101010101" pitchFamily="2" charset="-122"/>
              </a:rPr>
              <a:t> </a:t>
            </a:r>
            <a:endParaRPr lang="en-US" altLang="zh-CN" sz="2000" kern="100" dirty="0">
              <a:latin typeface="Libian SC" panose="02010600040101010101" pitchFamily="2" charset="-122"/>
              <a:ea typeface="Libian SC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zh-CN" sz="2000" kern="100" dirty="0">
                <a:latin typeface="Libian SC" panose="02010600040101010101" pitchFamily="2" charset="-122"/>
                <a:ea typeface="Libian SC" panose="02010600040101010101" pitchFamily="2" charset="-122"/>
                <a:cs typeface="Times New Roman" panose="02020603050405020304" pitchFamily="18" charset="0"/>
              </a:rPr>
              <a:t>假设他们在路过白虎岭时，</a:t>
            </a:r>
            <a:r>
              <a:rPr lang="zh-CN" altLang="zh-CN" sz="2000" b="1" u="sng" kern="100" dirty="0">
                <a:latin typeface="Libian SC" panose="02010600040101010101" pitchFamily="2" charset="-122"/>
                <a:ea typeface="Libian SC" panose="02010600040101010101" pitchFamily="2" charset="-122"/>
                <a:cs typeface="Times New Roman" panose="02020603050405020304" pitchFamily="18" charset="0"/>
              </a:rPr>
              <a:t>一打白骨精后</a:t>
            </a:r>
            <a:r>
              <a:rPr lang="zh-CN" altLang="zh-CN" sz="2000" b="1" kern="100" dirty="0">
                <a:latin typeface="Libian SC" panose="02010600040101010101" pitchFamily="2" charset="-122"/>
                <a:ea typeface="Libian SC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000" kern="100" dirty="0">
                <a:latin typeface="Libian SC" panose="02010600040101010101" pitchFamily="2" charset="-122"/>
                <a:ea typeface="Libian SC" panose="02010600040101010101" pitchFamily="2" charset="-122"/>
                <a:cs typeface="Times New Roman" panose="02020603050405020304" pitchFamily="18" charset="0"/>
              </a:rPr>
              <a:t>师徒四人都发了朋友圈，设想一下他们会发什么内容</a:t>
            </a:r>
            <a:r>
              <a:rPr lang="zh-CN" altLang="en-US" sz="2000" kern="100" dirty="0">
                <a:latin typeface="Libian SC" panose="02010600040101010101" pitchFamily="2" charset="-122"/>
                <a:ea typeface="Libian SC" panose="02010600040101010101" pitchFamily="2" charset="-122"/>
                <a:cs typeface="Times New Roman" panose="02020603050405020304" pitchFamily="18" charset="0"/>
              </a:rPr>
              <a:t>。</a:t>
            </a:r>
            <a:r>
              <a:rPr lang="zh-CN" altLang="zh-CN" sz="2000" kern="100" dirty="0">
                <a:latin typeface="Libian SC" panose="02010600040101010101" pitchFamily="2" charset="-122"/>
                <a:ea typeface="Libian SC" panose="02010600040101010101" pitchFamily="2" charset="-122"/>
                <a:cs typeface="Times New Roman" panose="02020603050405020304" pitchFamily="18" charset="0"/>
              </a:rPr>
              <a:t>请同学们发挥想象力，支持创意</a:t>
            </a:r>
            <a:r>
              <a:rPr lang="zh-CN" altLang="en-US" sz="2000" kern="100" dirty="0">
                <a:latin typeface="Libian SC" panose="02010600040101010101" pitchFamily="2" charset="-122"/>
                <a:ea typeface="Libian SC" panose="02010600040101010101" pitchFamily="2" charset="-122"/>
                <a:cs typeface="Times New Roman" panose="02020603050405020304" pitchFamily="18" charset="0"/>
              </a:rPr>
              <a:t>！</a:t>
            </a:r>
            <a:endParaRPr lang="zh-CN" altLang="en-US" sz="2000" dirty="0">
              <a:latin typeface="Libian SC" panose="02010600040101010101" pitchFamily="2" charset="-122"/>
              <a:ea typeface="Libian SC" panose="02010600040101010101" pitchFamily="2" charset="-122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D740A3D-A601-A64C-BCF7-78F74D9B6503}"/>
              </a:ext>
            </a:extLst>
          </p:cNvPr>
          <p:cNvSpPr txBox="1">
            <a:spLocks/>
          </p:cNvSpPr>
          <p:nvPr/>
        </p:nvSpPr>
        <p:spPr>
          <a:xfrm>
            <a:off x="436727" y="665082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zh-CN" altLang="en-US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三、情景创意</a:t>
            </a:r>
            <a:r>
              <a:rPr kumimoji="1" lang="en-US" altLang="zh-CN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28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朋友圈设计</a:t>
            </a:r>
            <a:endParaRPr kumimoji="1" lang="zh-CN" altLang="en-US" dirty="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43629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1018</Words>
  <Application>Microsoft Office PowerPoint</Application>
  <PresentationFormat>全屏显示(16:9)</PresentationFormat>
  <Paragraphs>66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Libian SC</vt:lpstr>
      <vt:lpstr>LingWai SC Medium</vt:lpstr>
      <vt:lpstr>华文新魏</vt:lpstr>
      <vt:lpstr>楷体</vt:lpstr>
      <vt:lpstr>楷体_GB2312</vt:lpstr>
      <vt:lpstr>宋体</vt:lpstr>
      <vt:lpstr>Microsoft YaHei</vt:lpstr>
      <vt:lpstr>Microsoft YaHei</vt:lpstr>
      <vt:lpstr>Arial</vt:lpstr>
      <vt:lpstr>Calibri</vt:lpstr>
      <vt:lpstr>Trebuchet MS</vt:lpstr>
      <vt:lpstr>Wingdings</vt:lpstr>
      <vt:lpstr>Wingdings 3</vt:lpstr>
      <vt:lpstr>1_Office 主题​​</vt:lpstr>
      <vt:lpstr>平面</vt:lpstr>
      <vt:lpstr> 重温《西游记》</vt:lpstr>
      <vt:lpstr>重温目录</vt:lpstr>
      <vt:lpstr>一、《西游记》整体回顾</vt:lpstr>
      <vt:lpstr>运用思维导图梳理情节</vt:lpstr>
      <vt:lpstr>PowerPoint 演示文稿</vt:lpstr>
      <vt:lpstr>大闹天宫·情节概括</vt:lpstr>
      <vt:lpstr>大闹天宫·情节概括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舒芳</cp:lastModifiedBy>
  <cp:revision>80</cp:revision>
  <dcterms:created xsi:type="dcterms:W3CDTF">2020-02-01T11:21:51Z</dcterms:created>
  <dcterms:modified xsi:type="dcterms:W3CDTF">2020-02-13T02:17:36Z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