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75" r:id="rId2"/>
    <p:sldId id="282" r:id="rId3"/>
    <p:sldId id="259" r:id="rId4"/>
    <p:sldId id="27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0" r:id="rId13"/>
    <p:sldId id="281" r:id="rId14"/>
    <p:sldId id="267" r:id="rId15"/>
    <p:sldId id="268" r:id="rId16"/>
    <p:sldId id="269" r:id="rId17"/>
    <p:sldId id="270" r:id="rId18"/>
    <p:sldId id="271" r:id="rId19"/>
    <p:sldId id="277" r:id="rId20"/>
    <p:sldId id="278" r:id="rId21"/>
    <p:sldId id="274" r:id="rId22"/>
    <p:sldId id="279" r:id="rId23"/>
    <p:sldId id="273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85"/>
    <p:restoredTop sz="94712"/>
  </p:normalViewPr>
  <p:slideViewPr>
    <p:cSldViewPr snapToGrid="0" snapToObjects="1">
      <p:cViewPr varScale="1">
        <p:scale>
          <a:sx n="50" d="100"/>
          <a:sy n="50" d="100"/>
        </p:scale>
        <p:origin x="-595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C45CF-9C29-5D45-8B49-A4E8C1DB3D99}" type="datetimeFigureOut">
              <a:rPr kumimoji="1" lang="zh-CN" altLang="en-US" smtClean="0"/>
              <a:pPr/>
              <a:t>2020/2/11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E1739-8FC4-5D44-BD3E-40CBF4478EDD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80051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150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fld id="{66132AF0-A05B-6B4F-9505-33436CACABED}" type="slidenum">
              <a:rPr lang="zh-CN" altLang="en-US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23474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3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253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fld id="{6DE093A9-9527-634A-8B1D-D79461DBB82E}" type="slidenum">
              <a:rPr lang="zh-CN" altLang="en-US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23221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A069DA-56F6-8F46-B66E-5D6505EA6C24}" type="datetimeFigureOut">
              <a:rPr kumimoji="1" lang="zh-CN" altLang="en-US" smtClean="0"/>
              <a:pPr/>
              <a:t>2020/2/11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5B90A-35BA-4A4A-821D-1DCFA96DF95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/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A069DA-56F6-8F46-B66E-5D6505EA6C24}" type="datetimeFigureOut">
              <a:rPr kumimoji="1" lang="zh-CN" altLang="en-US" smtClean="0"/>
              <a:pPr/>
              <a:t>2020/2/11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5B90A-35BA-4A4A-821D-1DCFA96DF95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/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A069DA-56F6-8F46-B66E-5D6505EA6C24}" type="datetimeFigureOut">
              <a:rPr kumimoji="1" lang="zh-CN" altLang="en-US" smtClean="0"/>
              <a:pPr/>
              <a:t>2020/2/11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5B90A-35BA-4A4A-821D-1DCFA96DF95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/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933451"/>
          </a:xfrm>
          <a:prstGeom prst="rect">
            <a:avLst/>
          </a:prstGeom>
          <a:solidFill>
            <a:srgbClr val="568D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/>
          </a:p>
        </p:txBody>
      </p:sp>
      <p:pic>
        <p:nvPicPr>
          <p:cNvPr id="3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185" y="-27517"/>
            <a:ext cx="2273300" cy="96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/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A069DA-56F6-8F46-B66E-5D6505EA6C24}" type="datetimeFigureOut">
              <a:rPr kumimoji="1" lang="zh-CN" altLang="en-US" smtClean="0"/>
              <a:pPr/>
              <a:t>2020/2/11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5B90A-35BA-4A4A-821D-1DCFA96DF95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/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A069DA-56F6-8F46-B66E-5D6505EA6C24}" type="datetimeFigureOut">
              <a:rPr kumimoji="1" lang="zh-CN" altLang="en-US" smtClean="0"/>
              <a:pPr/>
              <a:t>2020/2/11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5B90A-35BA-4A4A-821D-1DCFA96DF95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/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A069DA-56F6-8F46-B66E-5D6505EA6C24}" type="datetimeFigureOut">
              <a:rPr kumimoji="1" lang="zh-CN" altLang="en-US" smtClean="0"/>
              <a:pPr/>
              <a:t>2020/2/11</a:t>
            </a:fld>
            <a:endParaRPr kumimoji="1"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5B90A-35BA-4A4A-821D-1DCFA96DF95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/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A069DA-56F6-8F46-B66E-5D6505EA6C24}" type="datetimeFigureOut">
              <a:rPr kumimoji="1" lang="zh-CN" altLang="en-US" smtClean="0"/>
              <a:pPr/>
              <a:t>2020/2/11</a:t>
            </a:fld>
            <a:endParaRPr kumimoji="1"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5B90A-35BA-4A4A-821D-1DCFA96DF95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/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A069DA-56F6-8F46-B66E-5D6505EA6C24}" type="datetimeFigureOut">
              <a:rPr kumimoji="1" lang="zh-CN" altLang="en-US" smtClean="0"/>
              <a:pPr/>
              <a:t>2020/2/11</a:t>
            </a:fld>
            <a:endParaRPr kumimoji="1"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5B90A-35BA-4A4A-821D-1DCFA96DF95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/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A069DA-56F6-8F46-B66E-5D6505EA6C24}" type="datetimeFigureOut">
              <a:rPr kumimoji="1" lang="zh-CN" altLang="en-US" smtClean="0"/>
              <a:pPr/>
              <a:t>2020/2/11</a:t>
            </a:fld>
            <a:endParaRPr kumimoji="1"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5B90A-35BA-4A4A-821D-1DCFA96DF95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/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A069DA-56F6-8F46-B66E-5D6505EA6C24}" type="datetimeFigureOut">
              <a:rPr kumimoji="1" lang="zh-CN" altLang="en-US" smtClean="0"/>
              <a:pPr/>
              <a:t>2020/2/11</a:t>
            </a:fld>
            <a:endParaRPr kumimoji="1"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5B90A-35BA-4A4A-821D-1DCFA96DF95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/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zh-CN" altLang="en-US" noProof="0" smtClean="0"/>
              <a:t>将图片拖动到占位符，或单击添加图标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A069DA-56F6-8F46-B66E-5D6505EA6C24}" type="datetimeFigureOut">
              <a:rPr kumimoji="1" lang="zh-CN" altLang="en-US" smtClean="0"/>
              <a:pPr/>
              <a:t>2020/2/11</a:t>
            </a:fld>
            <a:endParaRPr kumimoji="1"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5B90A-35BA-4A4A-821D-1DCFA96DF95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/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9BA069DA-56F6-8F46-B66E-5D6505EA6C24}" type="datetimeFigureOut">
              <a:rPr kumimoji="1" lang="zh-CN" altLang="en-US" smtClean="0"/>
              <a:pPr/>
              <a:t>2020/2/11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fld id="{3D05B90A-35BA-4A4A-821D-1DCFA96DF95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6484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pull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67" y="23284"/>
            <a:ext cx="1145117" cy="113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12"/>
          <p:cNvSpPr txBox="1">
            <a:spLocks noChangeArrowheads="1"/>
          </p:cNvSpPr>
          <p:nvPr/>
        </p:nvSpPr>
        <p:spPr bwMode="auto">
          <a:xfrm>
            <a:off x="1921934" y="91017"/>
            <a:ext cx="907415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r>
              <a:rPr lang="zh-CN" altLang="en-US" sz="3733" b="1" dirty="0">
                <a:latin typeface="楷体" charset="-122"/>
                <a:ea typeface="楷体" charset="-122"/>
              </a:rPr>
              <a:t>人教版高中生物必修</a:t>
            </a:r>
            <a:r>
              <a:rPr lang="en-US" altLang="zh-CN" sz="3733" b="1" dirty="0">
                <a:latin typeface="楷体" charset="-122"/>
                <a:ea typeface="楷体" charset="-122"/>
              </a:rPr>
              <a:t>3</a:t>
            </a:r>
            <a:r>
              <a:rPr lang="zh-CN" altLang="en-US" sz="3733" b="1" dirty="0" smtClean="0">
                <a:latin typeface="楷体" charset="-122"/>
                <a:ea typeface="楷体" charset="-122"/>
              </a:rPr>
              <a:t>第</a:t>
            </a:r>
            <a:r>
              <a:rPr lang="en-US" altLang="zh-CN" sz="3733" b="1" dirty="0" smtClean="0">
                <a:latin typeface="楷体" charset="-122"/>
                <a:ea typeface="楷体" charset="-122"/>
              </a:rPr>
              <a:t>4</a:t>
            </a:r>
            <a:r>
              <a:rPr lang="zh-CN" altLang="en-US" sz="3733" b="1" dirty="0" smtClean="0">
                <a:latin typeface="楷体" charset="-122"/>
                <a:ea typeface="楷体" charset="-122"/>
              </a:rPr>
              <a:t>章</a:t>
            </a:r>
            <a:endParaRPr lang="zh-CN" altLang="zh-CN" sz="3733" b="1" dirty="0">
              <a:latin typeface="楷体" charset="-122"/>
              <a:ea typeface="楷体" charset="-122"/>
            </a:endParaRPr>
          </a:p>
        </p:txBody>
      </p:sp>
      <p:sp>
        <p:nvSpPr>
          <p:cNvPr id="15364" name="TextBox 12"/>
          <p:cNvSpPr txBox="1">
            <a:spLocks noChangeArrowheads="1"/>
          </p:cNvSpPr>
          <p:nvPr/>
        </p:nvSpPr>
        <p:spPr bwMode="auto">
          <a:xfrm>
            <a:off x="179918" y="2584451"/>
            <a:ext cx="11874500" cy="107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4267" b="1" dirty="0">
                <a:solidFill>
                  <a:srgbClr val="0033CC"/>
                </a:solidFill>
                <a:latin typeface="楷体" charset="-122"/>
                <a:ea typeface="楷体" charset="-122"/>
              </a:rPr>
              <a:t> </a:t>
            </a:r>
            <a:r>
              <a:rPr lang="zh-CN" altLang="en-US" sz="4267" b="1" dirty="0" smtClean="0">
                <a:solidFill>
                  <a:srgbClr val="0033CC"/>
                </a:solidFill>
                <a:latin typeface="楷体" charset="-122"/>
                <a:ea typeface="楷体" charset="-122"/>
              </a:rPr>
              <a:t>第</a:t>
            </a:r>
            <a:r>
              <a:rPr lang="en-US" altLang="zh-CN" sz="4267" b="1" dirty="0" smtClean="0">
                <a:solidFill>
                  <a:srgbClr val="0033CC"/>
                </a:solidFill>
                <a:latin typeface="楷体" charset="-122"/>
                <a:ea typeface="楷体" charset="-122"/>
              </a:rPr>
              <a:t>4</a:t>
            </a:r>
            <a:r>
              <a:rPr lang="zh-CN" altLang="en-US" sz="4267" b="1" dirty="0" smtClean="0">
                <a:solidFill>
                  <a:srgbClr val="0033CC"/>
                </a:solidFill>
                <a:latin typeface="楷体" charset="-122"/>
                <a:ea typeface="楷体" charset="-122"/>
              </a:rPr>
              <a:t>节 群落的演替</a:t>
            </a:r>
            <a:endParaRPr lang="zh-CN" altLang="zh-CN" sz="4267" b="1" dirty="0">
              <a:solidFill>
                <a:srgbClr val="0033CC"/>
              </a:solidFill>
              <a:latin typeface="楷体" charset="-122"/>
              <a:ea typeface="楷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85900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1524001" y="318324"/>
            <a:ext cx="6213475" cy="525401"/>
          </a:xfrm>
          <a:prstGeom prst="rect">
            <a:avLst/>
          </a:prstGeom>
          <a:noFill/>
          <a:ln w="88900" algn="ctr">
            <a:noFill/>
            <a:miter lim="800000"/>
          </a:ln>
          <a:effectLst/>
        </p:spPr>
        <p:txBody>
          <a:bodyPr lIns="180000" tIns="46800" rIns="90000" bIns="468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二、演替的类型： 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524000" y="836613"/>
            <a:ext cx="6769100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2800" b="1"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1.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例：发生在裸岩上的演替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4079876" y="6092825"/>
            <a:ext cx="4752975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（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6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）森林阶段</a:t>
            </a:r>
          </a:p>
        </p:txBody>
      </p:sp>
      <p:pic>
        <p:nvPicPr>
          <p:cNvPr id="19464" name="Picture 8" descr="tsfaekmql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58" b="7182"/>
          <a:stretch>
            <a:fillRect/>
          </a:stretch>
        </p:blipFill>
        <p:spPr bwMode="auto">
          <a:xfrm>
            <a:off x="6024564" y="1700213"/>
            <a:ext cx="4643437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 descr="16-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00213"/>
            <a:ext cx="4427538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67" y="23284"/>
            <a:ext cx="1145117" cy="113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843492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19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7314" name="AutoShape 2"/>
          <p:cNvSpPr>
            <a:spLocks noChangeArrowheads="1"/>
          </p:cNvSpPr>
          <p:nvPr/>
        </p:nvSpPr>
        <p:spPr bwMode="auto">
          <a:xfrm>
            <a:off x="1878014" y="533400"/>
            <a:ext cx="8428037" cy="585788"/>
          </a:xfrm>
          <a:prstGeom prst="roundRect">
            <a:avLst>
              <a:gd name="adj" fmla="val 9704"/>
            </a:avLst>
          </a:prstGeom>
          <a:solidFill>
            <a:schemeClr val="tx1">
              <a:alpha val="8000"/>
            </a:schemeClr>
          </a:solidFill>
          <a:ln w="57150" algn="ctr">
            <a:noFill/>
            <a:rou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zh-CN" baseline="-25000">
              <a:effectLst>
                <a:outerShdw blurRad="38100" dist="38100" dir="2700000" algn="tl">
                  <a:srgbClr val="FFFFFF"/>
                </a:outerShdw>
              </a:effectLst>
              <a:latin typeface="+mn-lt"/>
              <a:ea typeface="幼圆" panose="02010509060101010101" pitchFamily="49" charset="-122"/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962150" y="639763"/>
            <a:ext cx="8705850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zh-CN" altLang="en-US" sz="2800" dirty="0">
                <a:solidFill>
                  <a:srgbClr val="0E2E4E"/>
                </a:solidFill>
                <a:latin typeface="KaiTi" charset="-122"/>
                <a:ea typeface="KaiTi" charset="-122"/>
                <a:cs typeface="KaiTi" charset="-122"/>
              </a:rPr>
              <a:t>裸岩上的演替</a:t>
            </a:r>
          </a:p>
        </p:txBody>
      </p:sp>
      <p:grpSp>
        <p:nvGrpSpPr>
          <p:cNvPr id="3" name="Group 4"/>
          <p:cNvGrpSpPr/>
          <p:nvPr/>
        </p:nvGrpSpPr>
        <p:grpSpPr bwMode="auto">
          <a:xfrm>
            <a:off x="5880100" y="1196976"/>
            <a:ext cx="4344988" cy="5256213"/>
            <a:chOff x="2713" y="1023"/>
            <a:chExt cx="2494" cy="3017"/>
          </a:xfrm>
        </p:grpSpPr>
        <p:pic>
          <p:nvPicPr>
            <p:cNvPr id="32790" name="Picture 27" descr="16-4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1" y="1042"/>
              <a:ext cx="2462" cy="2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17318" name="AutoShape 6"/>
            <p:cNvSpPr>
              <a:spLocks noChangeArrowheads="1"/>
            </p:cNvSpPr>
            <p:nvPr/>
          </p:nvSpPr>
          <p:spPr bwMode="auto">
            <a:xfrm>
              <a:off x="2713" y="1023"/>
              <a:ext cx="2494" cy="3017"/>
            </a:xfrm>
            <a:prstGeom prst="roundRect">
              <a:avLst>
                <a:gd name="adj" fmla="val 2685"/>
              </a:avLst>
            </a:prstGeom>
            <a:noFill/>
            <a:ln w="57150" algn="ctr">
              <a:solidFill>
                <a:srgbClr val="969696"/>
              </a:solidFill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zh-CN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幼圆" panose="02010509060101010101" pitchFamily="49" charset="-122"/>
              </a:endParaRPr>
            </a:p>
          </p:txBody>
        </p:sp>
      </p:grpSp>
      <p:sp>
        <p:nvSpPr>
          <p:cNvPr id="32773" name="Text Box 7"/>
          <p:cNvSpPr txBox="1">
            <a:spLocks noChangeArrowheads="1"/>
          </p:cNvSpPr>
          <p:nvPr/>
        </p:nvSpPr>
        <p:spPr bwMode="auto">
          <a:xfrm>
            <a:off x="1871664" y="1311276"/>
            <a:ext cx="3584575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zh-CN" altLang="en-US" sz="2800">
                <a:solidFill>
                  <a:srgbClr val="292929"/>
                </a:solidFill>
                <a:latin typeface="KaiTi" charset="-122"/>
                <a:ea typeface="KaiTi" charset="-122"/>
                <a:cs typeface="KaiTi" charset="-122"/>
              </a:rPr>
              <a:t>裸岩阶段</a:t>
            </a:r>
          </a:p>
        </p:txBody>
      </p:sp>
      <p:sp>
        <p:nvSpPr>
          <p:cNvPr id="32774" name="AutoShape 8"/>
          <p:cNvSpPr>
            <a:spLocks noChangeArrowheads="1"/>
          </p:cNvSpPr>
          <p:nvPr/>
        </p:nvSpPr>
        <p:spPr bwMode="auto">
          <a:xfrm>
            <a:off x="1909764" y="1216026"/>
            <a:ext cx="3514725" cy="5746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9313D">
                  <a:alpha val="14998"/>
                </a:srgbClr>
              </a:gs>
              <a:gs pos="100000">
                <a:srgbClr val="3F171C">
                  <a:alpha val="1999"/>
                </a:srgbClr>
              </a:gs>
            </a:gsLst>
            <a:lin ang="18900000" scaled="1"/>
          </a:gradFill>
          <a:ln w="12700" algn="ctr">
            <a:solidFill>
              <a:srgbClr val="C0C0C0"/>
            </a:solidFill>
            <a:round/>
          </a:ln>
        </p:spPr>
        <p:txBody>
          <a:bodyPr wrap="none" lIns="0" tIns="0" rIns="0" bIns="0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endParaRPr lang="zh-CN" altLang="zh-CN" sz="2800">
              <a:solidFill>
                <a:srgbClr val="292929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32775" name="Line 9"/>
          <p:cNvSpPr>
            <a:spLocks noChangeShapeType="1"/>
          </p:cNvSpPr>
          <p:nvPr/>
        </p:nvSpPr>
        <p:spPr bwMode="auto">
          <a:xfrm>
            <a:off x="3708401" y="1830388"/>
            <a:ext cx="3175" cy="303212"/>
          </a:xfrm>
          <a:prstGeom prst="line">
            <a:avLst/>
          </a:prstGeom>
          <a:noFill/>
          <a:ln w="57150">
            <a:solidFill>
              <a:srgbClr val="969696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zh-CN" altLang="en-US" sz="280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32776" name="Text Box 10"/>
          <p:cNvSpPr txBox="1">
            <a:spLocks noChangeArrowheads="1"/>
          </p:cNvSpPr>
          <p:nvPr/>
        </p:nvSpPr>
        <p:spPr bwMode="auto">
          <a:xfrm>
            <a:off x="1871664" y="2244726"/>
            <a:ext cx="3584575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zh-CN" altLang="en-US" sz="2800">
                <a:solidFill>
                  <a:srgbClr val="292929"/>
                </a:solidFill>
                <a:latin typeface="KaiTi" charset="-122"/>
                <a:ea typeface="KaiTi" charset="-122"/>
                <a:cs typeface="KaiTi" charset="-122"/>
              </a:rPr>
              <a:t>地衣阶段</a:t>
            </a:r>
          </a:p>
        </p:txBody>
      </p:sp>
      <p:sp>
        <p:nvSpPr>
          <p:cNvPr id="32777" name="AutoShape 11"/>
          <p:cNvSpPr>
            <a:spLocks noChangeArrowheads="1"/>
          </p:cNvSpPr>
          <p:nvPr/>
        </p:nvSpPr>
        <p:spPr bwMode="auto">
          <a:xfrm>
            <a:off x="1909764" y="2149476"/>
            <a:ext cx="3514725" cy="5746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9313D">
                  <a:alpha val="14998"/>
                </a:srgbClr>
              </a:gs>
              <a:gs pos="100000">
                <a:srgbClr val="3F171C">
                  <a:alpha val="1999"/>
                </a:srgbClr>
              </a:gs>
            </a:gsLst>
            <a:lin ang="18900000" scaled="1"/>
          </a:gradFill>
          <a:ln w="12700" algn="ctr">
            <a:solidFill>
              <a:srgbClr val="C0C0C0"/>
            </a:solidFill>
            <a:round/>
          </a:ln>
        </p:spPr>
        <p:txBody>
          <a:bodyPr wrap="none" lIns="0" tIns="0" rIns="0" bIns="0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endParaRPr lang="zh-CN" altLang="zh-CN" sz="2800">
              <a:solidFill>
                <a:srgbClr val="292929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32778" name="Line 12"/>
          <p:cNvSpPr>
            <a:spLocks noChangeShapeType="1"/>
          </p:cNvSpPr>
          <p:nvPr/>
        </p:nvSpPr>
        <p:spPr bwMode="auto">
          <a:xfrm>
            <a:off x="3708401" y="2763838"/>
            <a:ext cx="3175" cy="303212"/>
          </a:xfrm>
          <a:prstGeom prst="line">
            <a:avLst/>
          </a:prstGeom>
          <a:noFill/>
          <a:ln w="57150">
            <a:solidFill>
              <a:srgbClr val="969696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zh-CN" altLang="en-US" sz="280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32779" name="Text Box 13"/>
          <p:cNvSpPr txBox="1">
            <a:spLocks noChangeArrowheads="1"/>
          </p:cNvSpPr>
          <p:nvPr/>
        </p:nvSpPr>
        <p:spPr bwMode="auto">
          <a:xfrm>
            <a:off x="1871664" y="3187701"/>
            <a:ext cx="3584575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zh-CN" altLang="en-US" sz="2800">
                <a:solidFill>
                  <a:srgbClr val="292929"/>
                </a:solidFill>
                <a:latin typeface="KaiTi" charset="-122"/>
                <a:ea typeface="KaiTi" charset="-122"/>
                <a:cs typeface="KaiTi" charset="-122"/>
              </a:rPr>
              <a:t>苔藓阶段</a:t>
            </a:r>
          </a:p>
        </p:txBody>
      </p:sp>
      <p:sp>
        <p:nvSpPr>
          <p:cNvPr id="32780" name="AutoShape 14"/>
          <p:cNvSpPr>
            <a:spLocks noChangeArrowheads="1"/>
          </p:cNvSpPr>
          <p:nvPr/>
        </p:nvSpPr>
        <p:spPr bwMode="auto">
          <a:xfrm>
            <a:off x="1909764" y="3092451"/>
            <a:ext cx="3514725" cy="5746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9313D">
                  <a:alpha val="14998"/>
                </a:srgbClr>
              </a:gs>
              <a:gs pos="100000">
                <a:srgbClr val="3F171C">
                  <a:alpha val="1999"/>
                </a:srgbClr>
              </a:gs>
            </a:gsLst>
            <a:lin ang="18900000" scaled="1"/>
          </a:gradFill>
          <a:ln w="12700" algn="ctr">
            <a:solidFill>
              <a:srgbClr val="C0C0C0"/>
            </a:solidFill>
            <a:round/>
          </a:ln>
        </p:spPr>
        <p:txBody>
          <a:bodyPr wrap="none" lIns="0" tIns="0" rIns="0" bIns="0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endParaRPr lang="zh-CN" altLang="zh-CN" sz="2800">
              <a:solidFill>
                <a:srgbClr val="292929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32781" name="Line 15"/>
          <p:cNvSpPr>
            <a:spLocks noChangeShapeType="1"/>
          </p:cNvSpPr>
          <p:nvPr/>
        </p:nvSpPr>
        <p:spPr bwMode="auto">
          <a:xfrm>
            <a:off x="3708401" y="3706813"/>
            <a:ext cx="3175" cy="303212"/>
          </a:xfrm>
          <a:prstGeom prst="line">
            <a:avLst/>
          </a:prstGeom>
          <a:noFill/>
          <a:ln w="57150">
            <a:solidFill>
              <a:srgbClr val="969696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zh-CN" altLang="en-US" sz="280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32782" name="Text Box 16"/>
          <p:cNvSpPr txBox="1">
            <a:spLocks noChangeArrowheads="1"/>
          </p:cNvSpPr>
          <p:nvPr/>
        </p:nvSpPr>
        <p:spPr bwMode="auto">
          <a:xfrm>
            <a:off x="1871664" y="4121151"/>
            <a:ext cx="3584575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zh-CN" altLang="en-US" sz="2800">
                <a:solidFill>
                  <a:srgbClr val="292929"/>
                </a:solidFill>
                <a:latin typeface="KaiTi" charset="-122"/>
                <a:ea typeface="KaiTi" charset="-122"/>
                <a:cs typeface="KaiTi" charset="-122"/>
              </a:rPr>
              <a:t>草本植物阶段</a:t>
            </a:r>
          </a:p>
        </p:txBody>
      </p:sp>
      <p:sp>
        <p:nvSpPr>
          <p:cNvPr id="32783" name="AutoShape 17"/>
          <p:cNvSpPr>
            <a:spLocks noChangeArrowheads="1"/>
          </p:cNvSpPr>
          <p:nvPr/>
        </p:nvSpPr>
        <p:spPr bwMode="auto">
          <a:xfrm>
            <a:off x="1909764" y="4025901"/>
            <a:ext cx="3514725" cy="5746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9313D">
                  <a:alpha val="14998"/>
                </a:srgbClr>
              </a:gs>
              <a:gs pos="100000">
                <a:srgbClr val="3F171C">
                  <a:alpha val="1999"/>
                </a:srgbClr>
              </a:gs>
            </a:gsLst>
            <a:lin ang="18900000" scaled="1"/>
          </a:gradFill>
          <a:ln w="12700" algn="ctr">
            <a:solidFill>
              <a:srgbClr val="C0C0C0"/>
            </a:solidFill>
            <a:round/>
          </a:ln>
        </p:spPr>
        <p:txBody>
          <a:bodyPr wrap="none" lIns="0" tIns="0" rIns="0" bIns="0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endParaRPr lang="zh-CN" altLang="zh-CN" sz="2800">
              <a:solidFill>
                <a:srgbClr val="292929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32784" name="Line 18"/>
          <p:cNvSpPr>
            <a:spLocks noChangeShapeType="1"/>
          </p:cNvSpPr>
          <p:nvPr/>
        </p:nvSpPr>
        <p:spPr bwMode="auto">
          <a:xfrm>
            <a:off x="3708401" y="4640263"/>
            <a:ext cx="3175" cy="303212"/>
          </a:xfrm>
          <a:prstGeom prst="line">
            <a:avLst/>
          </a:prstGeom>
          <a:noFill/>
          <a:ln w="57150">
            <a:solidFill>
              <a:srgbClr val="969696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zh-CN" altLang="en-US" sz="280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32785" name="Text Box 19"/>
          <p:cNvSpPr txBox="1">
            <a:spLocks noChangeArrowheads="1"/>
          </p:cNvSpPr>
          <p:nvPr/>
        </p:nvSpPr>
        <p:spPr bwMode="auto">
          <a:xfrm>
            <a:off x="1871664" y="5054601"/>
            <a:ext cx="3584575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zh-CN" altLang="en-US" sz="2800">
                <a:solidFill>
                  <a:srgbClr val="292929"/>
                </a:solidFill>
                <a:latin typeface="KaiTi" charset="-122"/>
                <a:ea typeface="KaiTi" charset="-122"/>
                <a:cs typeface="KaiTi" charset="-122"/>
              </a:rPr>
              <a:t>灌木阶段</a:t>
            </a:r>
          </a:p>
        </p:txBody>
      </p:sp>
      <p:sp>
        <p:nvSpPr>
          <p:cNvPr id="32786" name="AutoShape 20"/>
          <p:cNvSpPr>
            <a:spLocks noChangeArrowheads="1"/>
          </p:cNvSpPr>
          <p:nvPr/>
        </p:nvSpPr>
        <p:spPr bwMode="auto">
          <a:xfrm>
            <a:off x="1909764" y="4959351"/>
            <a:ext cx="3514725" cy="5746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9313D">
                  <a:alpha val="14998"/>
                </a:srgbClr>
              </a:gs>
              <a:gs pos="100000">
                <a:srgbClr val="3F171C">
                  <a:alpha val="1999"/>
                </a:srgbClr>
              </a:gs>
            </a:gsLst>
            <a:lin ang="18900000" scaled="1"/>
          </a:gradFill>
          <a:ln w="12700" algn="ctr">
            <a:solidFill>
              <a:srgbClr val="C0C0C0"/>
            </a:solidFill>
            <a:round/>
          </a:ln>
        </p:spPr>
        <p:txBody>
          <a:bodyPr wrap="none" lIns="0" tIns="0" rIns="0" bIns="0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endParaRPr lang="zh-CN" altLang="zh-CN" sz="2800">
              <a:solidFill>
                <a:srgbClr val="292929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32787" name="Line 21"/>
          <p:cNvSpPr>
            <a:spLocks noChangeShapeType="1"/>
          </p:cNvSpPr>
          <p:nvPr/>
        </p:nvSpPr>
        <p:spPr bwMode="auto">
          <a:xfrm>
            <a:off x="3708401" y="5573713"/>
            <a:ext cx="3175" cy="303212"/>
          </a:xfrm>
          <a:prstGeom prst="line">
            <a:avLst/>
          </a:prstGeom>
          <a:noFill/>
          <a:ln w="57150">
            <a:solidFill>
              <a:srgbClr val="969696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zh-CN" altLang="en-US" sz="280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32788" name="Text Box 22"/>
          <p:cNvSpPr txBox="1">
            <a:spLocks noChangeArrowheads="1"/>
          </p:cNvSpPr>
          <p:nvPr/>
        </p:nvSpPr>
        <p:spPr bwMode="auto">
          <a:xfrm>
            <a:off x="1362076" y="5995988"/>
            <a:ext cx="4608513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zh-CN" altLang="en-US" sz="2800">
                <a:solidFill>
                  <a:srgbClr val="292929"/>
                </a:solidFill>
                <a:latin typeface="KaiTi" charset="-122"/>
                <a:ea typeface="KaiTi" charset="-122"/>
                <a:cs typeface="KaiTi" charset="-122"/>
              </a:rPr>
              <a:t>森林阶段</a:t>
            </a:r>
            <a:r>
              <a:rPr lang="en-US" altLang="zh-CN" sz="2800" dirty="0">
                <a:solidFill>
                  <a:srgbClr val="89313D"/>
                </a:solidFill>
                <a:latin typeface="KaiTi" charset="-122"/>
                <a:ea typeface="KaiTi" charset="-122"/>
                <a:cs typeface="KaiTi" charset="-122"/>
              </a:rPr>
              <a:t>(</a:t>
            </a:r>
            <a:r>
              <a:rPr lang="zh-CN" altLang="en-US" sz="2800" dirty="0">
                <a:solidFill>
                  <a:srgbClr val="89313D"/>
                </a:solidFill>
                <a:latin typeface="KaiTi" charset="-122"/>
                <a:ea typeface="KaiTi" charset="-122"/>
                <a:cs typeface="KaiTi" charset="-122"/>
              </a:rPr>
              <a:t>乔木阶段</a:t>
            </a:r>
            <a:r>
              <a:rPr lang="en-US" altLang="zh-CN" sz="2800" dirty="0">
                <a:solidFill>
                  <a:srgbClr val="89313D"/>
                </a:solidFill>
                <a:latin typeface="KaiTi" charset="-122"/>
                <a:ea typeface="KaiTi" charset="-122"/>
                <a:cs typeface="KaiTi" charset="-122"/>
              </a:rPr>
              <a:t>)</a:t>
            </a:r>
          </a:p>
        </p:txBody>
      </p:sp>
      <p:sp>
        <p:nvSpPr>
          <p:cNvPr id="32789" name="AutoShape 23"/>
          <p:cNvSpPr>
            <a:spLocks noChangeArrowheads="1"/>
          </p:cNvSpPr>
          <p:nvPr/>
        </p:nvSpPr>
        <p:spPr bwMode="auto">
          <a:xfrm>
            <a:off x="1912802" y="5835428"/>
            <a:ext cx="3514725" cy="5746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9313D">
                  <a:alpha val="14998"/>
                </a:srgbClr>
              </a:gs>
              <a:gs pos="100000">
                <a:srgbClr val="3F171C">
                  <a:alpha val="1999"/>
                </a:srgbClr>
              </a:gs>
            </a:gsLst>
            <a:lin ang="18900000" scaled="1"/>
          </a:gradFill>
          <a:ln w="12700" algn="ctr">
            <a:solidFill>
              <a:srgbClr val="C0C0C0"/>
            </a:solidFill>
            <a:round/>
          </a:ln>
        </p:spPr>
        <p:txBody>
          <a:bodyPr wrap="none" lIns="0" tIns="0" rIns="0" bIns="0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endParaRPr lang="zh-CN" altLang="zh-CN" sz="2800" dirty="0">
              <a:solidFill>
                <a:srgbClr val="292929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55840" y="533401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KaiTi" charset="-122"/>
                <a:ea typeface="KaiTi" charset="-122"/>
                <a:cs typeface="KaiTi" charset="-122"/>
              </a:rPr>
              <a:t>初生演替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67" y="23284"/>
            <a:ext cx="1145117" cy="113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001625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67" y="23284"/>
            <a:ext cx="1145117" cy="113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3127766" y="632480"/>
            <a:ext cx="7366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 smtClean="0">
                <a:latin typeface="KaiTi" charset="-122"/>
                <a:ea typeface="KaiTi" charset="-122"/>
                <a:cs typeface="KaiTi" charset="-122"/>
              </a:rPr>
              <a:t>美国北卡罗来纳州弃耕农田中植物种数的变化</a:t>
            </a:r>
            <a:endParaRPr kumimoji="1" lang="zh-CN" altLang="en-US" sz="2800" b="1" dirty="0">
              <a:latin typeface="KaiTi" charset="-122"/>
              <a:ea typeface="KaiTi" charset="-122"/>
              <a:cs typeface="KaiTi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8847171"/>
              </p:ext>
            </p:extLst>
          </p:nvPr>
        </p:nvGraphicFramePr>
        <p:xfrm>
          <a:off x="2006810" y="1559926"/>
          <a:ext cx="8965990" cy="4297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3198"/>
                <a:gridCol w="1793198"/>
                <a:gridCol w="1793198"/>
                <a:gridCol w="1793198"/>
                <a:gridCol w="1793198"/>
              </a:tblGrid>
              <a:tr h="716196">
                <a:tc>
                  <a:txBody>
                    <a:bodyPr/>
                    <a:lstStyle/>
                    <a:p>
                      <a:pPr algn="ctr"/>
                      <a:endParaRPr lang="zh-CN" altLang="en-US" sz="2800" dirty="0"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草本</a:t>
                      </a:r>
                      <a:endParaRPr lang="zh-CN" altLang="en-US" sz="2800" dirty="0"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灌木</a:t>
                      </a:r>
                      <a:endParaRPr lang="zh-CN" altLang="en-US" sz="2800" dirty="0"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乔木</a:t>
                      </a:r>
                      <a:endParaRPr lang="zh-CN" altLang="en-US" sz="2800" dirty="0"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总数</a:t>
                      </a:r>
                      <a:endParaRPr lang="zh-CN" altLang="en-US" sz="2800" dirty="0"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/>
                </a:tc>
              </a:tr>
              <a:tr h="71619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1</a:t>
                      </a:r>
                      <a:r>
                        <a:rPr lang="zh-CN" altLang="en-US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年</a:t>
                      </a:r>
                      <a:endParaRPr lang="zh-CN" altLang="en-US" sz="2800" dirty="0"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31</a:t>
                      </a:r>
                      <a:endParaRPr lang="zh-CN" altLang="en-US" sz="2800" dirty="0"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0</a:t>
                      </a:r>
                      <a:endParaRPr lang="zh-CN" altLang="en-US" sz="2800" dirty="0"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0</a:t>
                      </a:r>
                      <a:endParaRPr lang="zh-CN" altLang="en-US" sz="2800" dirty="0"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31</a:t>
                      </a:r>
                      <a:endParaRPr lang="zh-CN" altLang="en-US" sz="2800" dirty="0"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/>
                </a:tc>
              </a:tr>
              <a:tr h="71619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4</a:t>
                      </a:r>
                      <a:r>
                        <a:rPr lang="zh-CN" altLang="en-US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年</a:t>
                      </a:r>
                      <a:endParaRPr lang="zh-CN" altLang="en-US" sz="2800" dirty="0"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27</a:t>
                      </a:r>
                      <a:endParaRPr lang="zh-CN" altLang="en-US" sz="2800" dirty="0"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3</a:t>
                      </a:r>
                      <a:endParaRPr lang="zh-CN" altLang="en-US" sz="2800" dirty="0"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0</a:t>
                      </a:r>
                      <a:endParaRPr lang="zh-CN" altLang="en-US" sz="2800" dirty="0"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30</a:t>
                      </a:r>
                      <a:endParaRPr lang="zh-CN" altLang="en-US" sz="2800" dirty="0"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/>
                </a:tc>
              </a:tr>
              <a:tr h="71619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15</a:t>
                      </a:r>
                      <a:r>
                        <a:rPr lang="zh-CN" altLang="en-US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年</a:t>
                      </a:r>
                      <a:endParaRPr lang="zh-CN" altLang="en-US" sz="2800" dirty="0"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26</a:t>
                      </a:r>
                      <a:endParaRPr lang="zh-CN" altLang="en-US" sz="2800" dirty="0"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4</a:t>
                      </a:r>
                      <a:endParaRPr lang="zh-CN" altLang="en-US" sz="2800" dirty="0"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0</a:t>
                      </a:r>
                      <a:endParaRPr lang="zh-CN" altLang="en-US" sz="2800" dirty="0"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30</a:t>
                      </a:r>
                      <a:endParaRPr lang="zh-CN" altLang="en-US" sz="2800" dirty="0"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/>
                </a:tc>
              </a:tr>
              <a:tr h="71619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25</a:t>
                      </a:r>
                      <a:r>
                        <a:rPr lang="zh-CN" altLang="en-US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年</a:t>
                      </a:r>
                      <a:endParaRPr lang="zh-CN" altLang="en-US" sz="2800" dirty="0"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30</a:t>
                      </a:r>
                      <a:endParaRPr lang="zh-CN" altLang="en-US" sz="2800" dirty="0"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7</a:t>
                      </a:r>
                      <a:endParaRPr lang="zh-CN" altLang="en-US" sz="2800" dirty="0"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14</a:t>
                      </a:r>
                      <a:endParaRPr lang="zh-CN" altLang="en-US" sz="2800" dirty="0"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51</a:t>
                      </a:r>
                      <a:endParaRPr lang="zh-CN" altLang="en-US" sz="2800" dirty="0"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/>
                </a:tc>
              </a:tr>
              <a:tr h="71619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40</a:t>
                      </a:r>
                      <a:r>
                        <a:rPr lang="zh-CN" altLang="en-US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年</a:t>
                      </a:r>
                      <a:endParaRPr lang="zh-CN" altLang="en-US" sz="2800" dirty="0"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34</a:t>
                      </a:r>
                      <a:endParaRPr lang="zh-CN" altLang="en-US" sz="2800" dirty="0"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19</a:t>
                      </a:r>
                      <a:endParaRPr lang="zh-CN" altLang="en-US" sz="2800" dirty="0"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23</a:t>
                      </a:r>
                      <a:endParaRPr lang="zh-CN" altLang="en-US" sz="2800" dirty="0"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KaiTi" charset="-122"/>
                          <a:ea typeface="KaiTi" charset="-122"/>
                          <a:cs typeface="KaiTi" charset="-122"/>
                        </a:rPr>
                        <a:t>76</a:t>
                      </a:r>
                      <a:endParaRPr lang="zh-CN" altLang="en-US" sz="2800" dirty="0"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020926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09816" y="1186249"/>
            <a:ext cx="10330249" cy="3384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2800" b="1" dirty="0" smtClean="0">
                <a:latin typeface="KaiTi" charset="-122"/>
                <a:ea typeface="KaiTi" charset="-122"/>
                <a:cs typeface="KaiTi" charset="-122"/>
              </a:rPr>
              <a:t>问题</a:t>
            </a:r>
            <a:r>
              <a:rPr kumimoji="1" lang="en-US" altLang="zh-CN" sz="2800" b="1" dirty="0" smtClean="0">
                <a:latin typeface="KaiTi" charset="-122"/>
                <a:ea typeface="KaiTi" charset="-122"/>
                <a:cs typeface="KaiTi" charset="-122"/>
              </a:rPr>
              <a:t>1:</a:t>
            </a:r>
            <a:r>
              <a:rPr kumimoji="1" lang="zh-CN" altLang="en-US" sz="2800" b="1" dirty="0" smtClean="0">
                <a:latin typeface="KaiTi" charset="-122"/>
                <a:ea typeface="KaiTi" charset="-122"/>
                <a:cs typeface="KaiTi" charset="-122"/>
              </a:rPr>
              <a:t>弃耕农田中动植物种数变化有什么特点？</a:t>
            </a:r>
            <a:endParaRPr kumimoji="1" lang="en-US" altLang="zh-CN" sz="2800" b="1" dirty="0" smtClean="0"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200000"/>
              </a:lnSpc>
            </a:pPr>
            <a:r>
              <a:rPr kumimoji="1" lang="zh-CN" altLang="en-US" sz="2800" b="1" dirty="0" smtClean="0">
                <a:latin typeface="KaiTi" charset="-122"/>
                <a:ea typeface="KaiTi" charset="-122"/>
                <a:cs typeface="KaiTi" charset="-122"/>
              </a:rPr>
              <a:t>问题</a:t>
            </a:r>
            <a:r>
              <a:rPr kumimoji="1" lang="en-US" altLang="zh-CN" sz="2800" b="1" dirty="0" smtClean="0">
                <a:latin typeface="KaiTi" charset="-122"/>
                <a:ea typeface="KaiTi" charset="-122"/>
                <a:cs typeface="KaiTi" charset="-122"/>
              </a:rPr>
              <a:t>2:</a:t>
            </a:r>
            <a:r>
              <a:rPr kumimoji="1" lang="zh-CN" altLang="en-US" sz="2800" b="1" dirty="0" smtClean="0">
                <a:latin typeface="KaiTi" charset="-122"/>
                <a:ea typeface="KaiTi" charset="-122"/>
                <a:cs typeface="KaiTi" charset="-122"/>
              </a:rPr>
              <a:t>那种植物类型是先行者？为什么是这种植物类型呢？</a:t>
            </a:r>
            <a:endParaRPr kumimoji="1" lang="en-US" altLang="zh-CN" sz="2800" b="1" dirty="0" smtClean="0"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200000"/>
              </a:lnSpc>
            </a:pPr>
            <a:r>
              <a:rPr kumimoji="1" lang="zh-CN" altLang="en-US" sz="2800" b="1" dirty="0" smtClean="0">
                <a:latin typeface="KaiTi" charset="-122"/>
                <a:ea typeface="KaiTi" charset="-122"/>
                <a:cs typeface="KaiTi" charset="-122"/>
              </a:rPr>
              <a:t>问题</a:t>
            </a:r>
            <a:r>
              <a:rPr kumimoji="1" lang="en-US" altLang="zh-CN" sz="2800" b="1" dirty="0" smtClean="0">
                <a:latin typeface="KaiTi" charset="-122"/>
                <a:ea typeface="KaiTi" charset="-122"/>
                <a:cs typeface="KaiTi" charset="-122"/>
              </a:rPr>
              <a:t>3:</a:t>
            </a:r>
            <a:r>
              <a:rPr kumimoji="1" lang="zh-CN" altLang="en-US" sz="2800" b="1" dirty="0" smtClean="0">
                <a:latin typeface="KaiTi" charset="-122"/>
                <a:ea typeface="KaiTi" charset="-122"/>
                <a:cs typeface="KaiTi" charset="-122"/>
              </a:rPr>
              <a:t>接下来占优势的植物类型是什么？为什么这种植物能够战胜草本植物？</a:t>
            </a:r>
            <a:endParaRPr kumimoji="1" lang="en-US" altLang="zh-CN" sz="2800" b="1" dirty="0" smtClean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67" y="23284"/>
            <a:ext cx="1145117" cy="113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697971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519738" y="6253490"/>
            <a:ext cx="5148262" cy="52322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anchor="ctr">
            <a:spAutoFit/>
          </a:bodyPr>
          <a:lstStyle/>
          <a:p>
            <a:pPr indent="3175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（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1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）杂草阶段</a:t>
            </a: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1524001" y="318324"/>
            <a:ext cx="6213475" cy="525401"/>
          </a:xfrm>
          <a:prstGeom prst="rect">
            <a:avLst/>
          </a:prstGeom>
          <a:noFill/>
          <a:ln w="88900" algn="ctr">
            <a:noFill/>
            <a:miter lim="800000"/>
          </a:ln>
          <a:effectLst/>
        </p:spPr>
        <p:txBody>
          <a:bodyPr lIns="180000" tIns="46800" rIns="90000" bIns="468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二、演替的类型： 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558925" y="987425"/>
            <a:ext cx="6769100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2800" b="1"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2.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例：弃耕农田上的演替</a:t>
            </a: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1524001" y="6224915"/>
            <a:ext cx="4284663" cy="52322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anchor="ctr">
            <a:spAutoFit/>
          </a:bodyPr>
          <a:lstStyle/>
          <a:p>
            <a:pPr indent="3175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耕种的农田</a:t>
            </a:r>
          </a:p>
        </p:txBody>
      </p:sp>
      <p:pic>
        <p:nvPicPr>
          <p:cNvPr id="22537" name="Picture 9" descr="20090602_f68d91f924b8ecf70056Q4faBQAgNBn7"/>
          <p:cNvPicPr>
            <a:picLocks noChangeAspect="1" noChangeArrowheads="1"/>
          </p:cNvPicPr>
          <p:nvPr/>
        </p:nvPicPr>
        <p:blipFill>
          <a:blip r:embed="rId2">
            <a:lum bright="6000" contrast="4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59" t="28859" b="20343"/>
          <a:stretch>
            <a:fillRect/>
          </a:stretch>
        </p:blipFill>
        <p:spPr bwMode="auto">
          <a:xfrm>
            <a:off x="5880100" y="1773239"/>
            <a:ext cx="478790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0" descr="2009540235058351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50" t="38245"/>
          <a:stretch>
            <a:fillRect/>
          </a:stretch>
        </p:blipFill>
        <p:spPr bwMode="auto">
          <a:xfrm>
            <a:off x="1524001" y="1773239"/>
            <a:ext cx="4284663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67" y="23284"/>
            <a:ext cx="1145117" cy="113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44364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  <p:bldP spid="225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3143251" y="6231265"/>
            <a:ext cx="5148263" cy="52322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anchor="ctr">
            <a:spAutoFit/>
          </a:bodyPr>
          <a:lstStyle/>
          <a:p>
            <a:pPr indent="3175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（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2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）灌木阶段</a:t>
            </a: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1524001" y="318324"/>
            <a:ext cx="6213475" cy="525401"/>
          </a:xfrm>
          <a:prstGeom prst="rect">
            <a:avLst/>
          </a:prstGeom>
          <a:noFill/>
          <a:ln w="88900" algn="ctr">
            <a:noFill/>
            <a:miter lim="800000"/>
          </a:ln>
          <a:effectLst/>
        </p:spPr>
        <p:txBody>
          <a:bodyPr lIns="180000" tIns="46800" rIns="90000" bIns="468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二、演替的类型： 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1524000" y="836613"/>
            <a:ext cx="6769100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2800" b="1"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2.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例：弃耕农田上的演替</a:t>
            </a:r>
          </a:p>
        </p:txBody>
      </p:sp>
      <p:pic>
        <p:nvPicPr>
          <p:cNvPr id="24584" name="Picture 8" descr="20090602_d1d590b9c428e5b66196GsJnIVlEJiPN"/>
          <p:cNvPicPr>
            <a:picLocks noChangeAspect="1" noChangeArrowheads="1"/>
          </p:cNvPicPr>
          <p:nvPr/>
        </p:nvPicPr>
        <p:blipFill>
          <a:blip r:embed="rId2">
            <a:lum contras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79" t="15680" r="15218" b="19481"/>
          <a:stretch>
            <a:fillRect/>
          </a:stretch>
        </p:blipFill>
        <p:spPr bwMode="auto">
          <a:xfrm>
            <a:off x="1524000" y="1773239"/>
            <a:ext cx="4643438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 descr="20090602_16f836a2c32c4c3d12c7aR1Wd94c26lK"/>
          <p:cNvPicPr>
            <a:picLocks noChangeAspect="1" noChangeArrowheads="1"/>
          </p:cNvPicPr>
          <p:nvPr/>
        </p:nvPicPr>
        <p:blipFill>
          <a:blip r:embed="rId3">
            <a:lum contrast="3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88" t="28505" r="5304" b="21675"/>
          <a:stretch>
            <a:fillRect/>
          </a:stretch>
        </p:blipFill>
        <p:spPr bwMode="auto">
          <a:xfrm>
            <a:off x="6203950" y="1989139"/>
            <a:ext cx="4464050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67" y="23284"/>
            <a:ext cx="1145117" cy="113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552168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3143251" y="6231265"/>
            <a:ext cx="5400675" cy="52322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anchor="ctr">
            <a:spAutoFit/>
          </a:bodyPr>
          <a:lstStyle/>
          <a:p>
            <a:pPr indent="3175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（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3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）乔木（树林）阶段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1524001" y="318324"/>
            <a:ext cx="6213475" cy="525401"/>
          </a:xfrm>
          <a:prstGeom prst="rect">
            <a:avLst/>
          </a:prstGeom>
          <a:noFill/>
          <a:ln w="88900" algn="ctr">
            <a:noFill/>
            <a:miter lim="800000"/>
          </a:ln>
          <a:effectLst/>
        </p:spPr>
        <p:txBody>
          <a:bodyPr lIns="180000" tIns="46800" rIns="90000" bIns="468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二、演替的类型： 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524000" y="836613"/>
            <a:ext cx="6769100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2800" b="1"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2.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例：弃耕农田上的演替</a:t>
            </a:r>
          </a:p>
        </p:txBody>
      </p:sp>
      <p:pic>
        <p:nvPicPr>
          <p:cNvPr id="26632" name="Picture 8" descr="056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72" r="9277" b="7417"/>
          <a:stretch>
            <a:fillRect/>
          </a:stretch>
        </p:blipFill>
        <p:spPr bwMode="auto">
          <a:xfrm>
            <a:off x="6240464" y="1700214"/>
            <a:ext cx="4427537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 descr="20081219115158178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64" t="7368" r="8282" b="42963"/>
          <a:stretch>
            <a:fillRect/>
          </a:stretch>
        </p:blipFill>
        <p:spPr bwMode="auto">
          <a:xfrm>
            <a:off x="1524000" y="1700214"/>
            <a:ext cx="4643438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67" y="23284"/>
            <a:ext cx="1145117" cy="113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126139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2"/>
          <p:cNvSpPr>
            <a:spLocks noChangeArrowheads="1"/>
          </p:cNvSpPr>
          <p:nvPr/>
        </p:nvSpPr>
        <p:spPr bwMode="auto">
          <a:xfrm>
            <a:off x="4117976" y="1016001"/>
            <a:ext cx="3514725" cy="5746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9313D">
                  <a:alpha val="14998"/>
                </a:srgbClr>
              </a:gs>
              <a:gs pos="100000">
                <a:srgbClr val="3F171C">
                  <a:alpha val="1999"/>
                </a:srgbClr>
              </a:gs>
            </a:gsLst>
            <a:lin ang="18900000" scaled="1"/>
          </a:gradFill>
          <a:ln w="12700" algn="ctr">
            <a:solidFill>
              <a:srgbClr val="C0C0C0"/>
            </a:solidFill>
            <a:round/>
          </a:ln>
        </p:spPr>
        <p:txBody>
          <a:bodyPr wrap="none" lIns="0" tIns="0" rIns="0" bIns="0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endParaRPr lang="zh-CN" altLang="zh-CN" sz="2800">
              <a:solidFill>
                <a:srgbClr val="292929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39939" name="AutoShape 3"/>
          <p:cNvSpPr>
            <a:spLocks noChangeArrowheads="1"/>
          </p:cNvSpPr>
          <p:nvPr/>
        </p:nvSpPr>
        <p:spPr bwMode="auto">
          <a:xfrm>
            <a:off x="4117976" y="1949451"/>
            <a:ext cx="3514725" cy="5746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9313D">
                  <a:alpha val="14998"/>
                </a:srgbClr>
              </a:gs>
              <a:gs pos="100000">
                <a:srgbClr val="3F171C">
                  <a:alpha val="1999"/>
                </a:srgbClr>
              </a:gs>
            </a:gsLst>
            <a:lin ang="18900000" scaled="1"/>
          </a:gradFill>
          <a:ln w="12700" algn="ctr">
            <a:solidFill>
              <a:srgbClr val="C0C0C0"/>
            </a:solidFill>
            <a:round/>
          </a:ln>
        </p:spPr>
        <p:txBody>
          <a:bodyPr wrap="none" lIns="0" tIns="0" rIns="0" bIns="0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endParaRPr lang="zh-CN" altLang="zh-CN" sz="2800">
              <a:solidFill>
                <a:srgbClr val="292929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39940" name="AutoShape 4"/>
          <p:cNvSpPr>
            <a:spLocks noChangeArrowheads="1"/>
          </p:cNvSpPr>
          <p:nvPr/>
        </p:nvSpPr>
        <p:spPr bwMode="auto">
          <a:xfrm>
            <a:off x="4117976" y="2892426"/>
            <a:ext cx="3514725" cy="5746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9313D">
                  <a:alpha val="14998"/>
                </a:srgbClr>
              </a:gs>
              <a:gs pos="100000">
                <a:srgbClr val="3F171C">
                  <a:alpha val="1999"/>
                </a:srgbClr>
              </a:gs>
            </a:gsLst>
            <a:lin ang="18900000" scaled="1"/>
          </a:gradFill>
          <a:ln w="12700" algn="ctr">
            <a:solidFill>
              <a:srgbClr val="C0C0C0"/>
            </a:solidFill>
            <a:round/>
          </a:ln>
        </p:spPr>
        <p:txBody>
          <a:bodyPr wrap="none" lIns="0" tIns="0" rIns="0" bIns="0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endParaRPr lang="zh-CN" altLang="zh-CN" sz="2800">
              <a:solidFill>
                <a:srgbClr val="292929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39941" name="AutoShape 5"/>
          <p:cNvSpPr>
            <a:spLocks noChangeArrowheads="1"/>
          </p:cNvSpPr>
          <p:nvPr/>
        </p:nvSpPr>
        <p:spPr bwMode="auto">
          <a:xfrm>
            <a:off x="4117976" y="3825876"/>
            <a:ext cx="3514725" cy="5746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9313D">
                  <a:alpha val="14998"/>
                </a:srgbClr>
              </a:gs>
              <a:gs pos="100000">
                <a:srgbClr val="3F171C">
                  <a:alpha val="1999"/>
                </a:srgbClr>
              </a:gs>
            </a:gsLst>
            <a:lin ang="18900000" scaled="1"/>
          </a:gradFill>
          <a:ln w="12700" algn="ctr">
            <a:solidFill>
              <a:srgbClr val="C0C0C0"/>
            </a:solidFill>
            <a:round/>
          </a:ln>
        </p:spPr>
        <p:txBody>
          <a:bodyPr wrap="none" lIns="0" tIns="0" rIns="0" bIns="0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endParaRPr lang="zh-CN" altLang="zh-CN" sz="2800">
              <a:solidFill>
                <a:srgbClr val="292929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39942" name="AutoShape 6"/>
          <p:cNvSpPr>
            <a:spLocks noChangeArrowheads="1"/>
          </p:cNvSpPr>
          <p:nvPr/>
        </p:nvSpPr>
        <p:spPr bwMode="auto">
          <a:xfrm>
            <a:off x="4117976" y="4759326"/>
            <a:ext cx="3514725" cy="5746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9313D">
                  <a:alpha val="14998"/>
                </a:srgbClr>
              </a:gs>
              <a:gs pos="100000">
                <a:srgbClr val="3F171C">
                  <a:alpha val="1999"/>
                </a:srgbClr>
              </a:gs>
            </a:gsLst>
            <a:lin ang="18900000" scaled="1"/>
          </a:gradFill>
          <a:ln w="12700" algn="ctr">
            <a:solidFill>
              <a:srgbClr val="C0C0C0"/>
            </a:solidFill>
            <a:round/>
          </a:ln>
        </p:spPr>
        <p:txBody>
          <a:bodyPr wrap="none" lIns="0" tIns="0" rIns="0" bIns="0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endParaRPr lang="zh-CN" altLang="zh-CN" sz="2800">
              <a:solidFill>
                <a:srgbClr val="292929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8723463" name="AutoShape 7"/>
          <p:cNvSpPr>
            <a:spLocks noChangeArrowheads="1"/>
          </p:cNvSpPr>
          <p:nvPr/>
        </p:nvSpPr>
        <p:spPr bwMode="auto">
          <a:xfrm>
            <a:off x="1878014" y="333375"/>
            <a:ext cx="8428037" cy="585788"/>
          </a:xfrm>
          <a:prstGeom prst="roundRect">
            <a:avLst>
              <a:gd name="adj" fmla="val 9704"/>
            </a:avLst>
          </a:prstGeom>
          <a:solidFill>
            <a:schemeClr val="tx1">
              <a:alpha val="8000"/>
            </a:schemeClr>
          </a:solidFill>
          <a:ln w="57150" algn="ctr">
            <a:noFill/>
            <a:rou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zh-CN" sz="2800" baseline="-25000">
              <a:effectLst>
                <a:outerShdw blurRad="38100" dist="38100" dir="2700000" algn="tl">
                  <a:srgbClr val="FFFFFF"/>
                </a:outerShdw>
              </a:effectLst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1962150" y="439738"/>
            <a:ext cx="8705850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0E2E4E"/>
                </a:solidFill>
                <a:latin typeface="KaiTi" charset="-122"/>
                <a:ea typeface="KaiTi" charset="-122"/>
                <a:cs typeface="KaiTi" charset="-122"/>
              </a:rPr>
              <a:t>弃耕农田上的演替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4079876" y="1111251"/>
            <a:ext cx="3584575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zh-CN" altLang="en-US" sz="2800">
                <a:solidFill>
                  <a:srgbClr val="292929"/>
                </a:solidFill>
                <a:latin typeface="KaiTi" charset="-122"/>
                <a:ea typeface="KaiTi" charset="-122"/>
                <a:cs typeface="KaiTi" charset="-122"/>
              </a:rPr>
              <a:t>一年生杂草   </a:t>
            </a:r>
          </a:p>
        </p:txBody>
      </p:sp>
      <p:sp>
        <p:nvSpPr>
          <p:cNvPr id="39946" name="Line 10"/>
          <p:cNvSpPr>
            <a:spLocks noChangeShapeType="1"/>
          </p:cNvSpPr>
          <p:nvPr/>
        </p:nvSpPr>
        <p:spPr bwMode="auto">
          <a:xfrm>
            <a:off x="5916614" y="1630363"/>
            <a:ext cx="3175" cy="303212"/>
          </a:xfrm>
          <a:prstGeom prst="line">
            <a:avLst/>
          </a:prstGeom>
          <a:noFill/>
          <a:ln w="57150">
            <a:solidFill>
              <a:srgbClr val="969696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zh-CN" altLang="en-US" sz="280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4079876" y="2044701"/>
            <a:ext cx="3584575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zh-CN" altLang="en-US" sz="2800">
                <a:solidFill>
                  <a:srgbClr val="292929"/>
                </a:solidFill>
                <a:latin typeface="KaiTi" charset="-122"/>
                <a:ea typeface="KaiTi" charset="-122"/>
                <a:cs typeface="KaiTi" charset="-122"/>
              </a:rPr>
              <a:t>多年生杂草</a:t>
            </a:r>
          </a:p>
        </p:txBody>
      </p:sp>
      <p:sp>
        <p:nvSpPr>
          <p:cNvPr id="39948" name="Line 12"/>
          <p:cNvSpPr>
            <a:spLocks noChangeShapeType="1"/>
          </p:cNvSpPr>
          <p:nvPr/>
        </p:nvSpPr>
        <p:spPr bwMode="auto">
          <a:xfrm>
            <a:off x="5916614" y="2563813"/>
            <a:ext cx="3175" cy="303212"/>
          </a:xfrm>
          <a:prstGeom prst="line">
            <a:avLst/>
          </a:prstGeom>
          <a:noFill/>
          <a:ln w="57150">
            <a:solidFill>
              <a:srgbClr val="969696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zh-CN" altLang="en-US" sz="280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39949" name="Text Box 13"/>
          <p:cNvSpPr txBox="1">
            <a:spLocks noChangeArrowheads="1"/>
          </p:cNvSpPr>
          <p:nvPr/>
        </p:nvSpPr>
        <p:spPr bwMode="auto">
          <a:xfrm>
            <a:off x="4079876" y="2987676"/>
            <a:ext cx="3584575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zh-CN" altLang="en-US" sz="2800">
                <a:solidFill>
                  <a:srgbClr val="292929"/>
                </a:solidFill>
                <a:latin typeface="KaiTi" charset="-122"/>
                <a:ea typeface="KaiTi" charset="-122"/>
                <a:cs typeface="KaiTi" charset="-122"/>
              </a:rPr>
              <a:t>小灌木</a:t>
            </a:r>
          </a:p>
        </p:txBody>
      </p:sp>
      <p:sp>
        <p:nvSpPr>
          <p:cNvPr id="39950" name="Line 14"/>
          <p:cNvSpPr>
            <a:spLocks noChangeShapeType="1"/>
          </p:cNvSpPr>
          <p:nvPr/>
        </p:nvSpPr>
        <p:spPr bwMode="auto">
          <a:xfrm>
            <a:off x="5916614" y="3506788"/>
            <a:ext cx="3175" cy="303212"/>
          </a:xfrm>
          <a:prstGeom prst="line">
            <a:avLst/>
          </a:prstGeom>
          <a:noFill/>
          <a:ln w="57150">
            <a:solidFill>
              <a:srgbClr val="969696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zh-CN" altLang="en-US" sz="280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39951" name="Text Box 15"/>
          <p:cNvSpPr txBox="1">
            <a:spLocks noChangeArrowheads="1"/>
          </p:cNvSpPr>
          <p:nvPr/>
        </p:nvSpPr>
        <p:spPr bwMode="auto">
          <a:xfrm>
            <a:off x="4079876" y="3921126"/>
            <a:ext cx="3584575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zh-CN" altLang="en-US" sz="2800">
                <a:solidFill>
                  <a:srgbClr val="292929"/>
                </a:solidFill>
                <a:latin typeface="KaiTi" charset="-122"/>
                <a:ea typeface="KaiTi" charset="-122"/>
                <a:cs typeface="KaiTi" charset="-122"/>
              </a:rPr>
              <a:t>灌木林</a:t>
            </a:r>
          </a:p>
        </p:txBody>
      </p:sp>
      <p:sp>
        <p:nvSpPr>
          <p:cNvPr id="39952" name="Line 16"/>
          <p:cNvSpPr>
            <a:spLocks noChangeShapeType="1"/>
          </p:cNvSpPr>
          <p:nvPr/>
        </p:nvSpPr>
        <p:spPr bwMode="auto">
          <a:xfrm>
            <a:off x="5916614" y="4440238"/>
            <a:ext cx="3175" cy="303212"/>
          </a:xfrm>
          <a:prstGeom prst="line">
            <a:avLst/>
          </a:prstGeom>
          <a:noFill/>
          <a:ln w="57150">
            <a:solidFill>
              <a:srgbClr val="969696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zh-CN" altLang="en-US" sz="280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39953" name="Text Box 17"/>
          <p:cNvSpPr txBox="1">
            <a:spLocks noChangeArrowheads="1"/>
          </p:cNvSpPr>
          <p:nvPr/>
        </p:nvSpPr>
        <p:spPr bwMode="auto">
          <a:xfrm>
            <a:off x="4214814" y="4854576"/>
            <a:ext cx="3584575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zh-CN" altLang="en-US" sz="2800">
                <a:solidFill>
                  <a:srgbClr val="292929"/>
                </a:solidFill>
                <a:latin typeface="KaiTi" charset="-122"/>
                <a:ea typeface="KaiTi" charset="-122"/>
                <a:cs typeface="KaiTi" charset="-122"/>
              </a:rPr>
              <a:t>乔木（树林）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75920" y="366426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KaiTi" charset="-122"/>
                <a:ea typeface="KaiTi" charset="-122"/>
                <a:cs typeface="KaiTi" charset="-122"/>
              </a:rPr>
              <a:t>次生演替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67" y="23284"/>
            <a:ext cx="1145117" cy="113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5702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2060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17308647"/>
              </p:ext>
            </p:extLst>
          </p:nvPr>
        </p:nvGraphicFramePr>
        <p:xfrm>
          <a:off x="1847851" y="549276"/>
          <a:ext cx="8569325" cy="4843463"/>
        </p:xfrm>
        <a:graphic>
          <a:graphicData uri="http://schemas.openxmlformats.org/drawingml/2006/table">
            <a:tbl>
              <a:tblPr/>
              <a:tblGrid>
                <a:gridCol w="1223963"/>
                <a:gridCol w="3640137"/>
                <a:gridCol w="3705225"/>
              </a:tblGrid>
              <a:tr h="11523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zh-CN" altLang="zh-CN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zh-CN" altLang="zh-CN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zh-CN" altLang="zh-CN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5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" charset="-122"/>
                          <a:ea typeface="KaiTi" charset="-122"/>
                          <a:cs typeface="KaiTi" charset="-122"/>
                        </a:rPr>
                        <a:t>实例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" charset="-122"/>
                          <a:ea typeface="KaiTi" charset="-122"/>
                          <a:cs typeface="KaiTi" charset="-122"/>
                        </a:rPr>
                        <a:t>裸岩上的演替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" charset="-122"/>
                          <a:ea typeface="KaiTi" charset="-122"/>
                          <a:cs typeface="KaiTi" charset="-122"/>
                        </a:rPr>
                        <a:t>弃耕农田上的演替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41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" charset="-122"/>
                          <a:ea typeface="KaiTi" charset="-122"/>
                          <a:cs typeface="KaiTi" charset="-122"/>
                        </a:rPr>
                        <a:t>起点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en-US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zh-CN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zh-CN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14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" charset="-122"/>
                          <a:ea typeface="KaiTi" charset="-122"/>
                          <a:cs typeface="KaiTi" charset="-122"/>
                        </a:rPr>
                        <a:t>时间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zh-CN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zh-CN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98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" charset="-122"/>
                          <a:ea typeface="KaiTi" charset="-122"/>
                          <a:cs typeface="KaiTi" charset="-122"/>
                        </a:rPr>
                        <a:t>速度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zh-CN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zh-CN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" charset="-122"/>
                        <a:ea typeface="KaiTi" charset="-122"/>
                        <a:cs typeface="KaiTi" charset="-122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42061" name="Text Box 45"/>
          <p:cNvSpPr txBox="1">
            <a:spLocks noChangeArrowheads="1"/>
          </p:cNvSpPr>
          <p:nvPr/>
        </p:nvSpPr>
        <p:spPr bwMode="auto">
          <a:xfrm>
            <a:off x="3432176" y="2565400"/>
            <a:ext cx="28797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tx2"/>
                </a:solidFill>
                <a:latin typeface="KaiTi" charset="-122"/>
                <a:ea typeface="KaiTi" charset="-122"/>
                <a:cs typeface="KaiTi" charset="-122"/>
              </a:rPr>
              <a:t>原先从没有过植被的环境</a:t>
            </a:r>
          </a:p>
        </p:txBody>
      </p:sp>
      <p:sp>
        <p:nvSpPr>
          <p:cNvPr id="342062" name="Text Box 46"/>
          <p:cNvSpPr txBox="1">
            <a:spLocks noChangeArrowheads="1"/>
          </p:cNvSpPr>
          <p:nvPr/>
        </p:nvSpPr>
        <p:spPr bwMode="auto">
          <a:xfrm>
            <a:off x="6816726" y="2492375"/>
            <a:ext cx="35274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tx2"/>
                </a:solidFill>
                <a:latin typeface="KaiTi" charset="-122"/>
                <a:ea typeface="KaiTi" charset="-122"/>
                <a:cs typeface="KaiTi" charset="-122"/>
              </a:rPr>
              <a:t>原有群落环境只是失去了原有植被</a:t>
            </a:r>
          </a:p>
        </p:txBody>
      </p:sp>
      <p:sp>
        <p:nvSpPr>
          <p:cNvPr id="342063" name="Text Box 47"/>
          <p:cNvSpPr txBox="1">
            <a:spLocks noChangeArrowheads="1"/>
          </p:cNvSpPr>
          <p:nvPr/>
        </p:nvSpPr>
        <p:spPr bwMode="auto">
          <a:xfrm>
            <a:off x="3359151" y="3789364"/>
            <a:ext cx="2879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tx2"/>
                </a:solidFill>
                <a:latin typeface="KaiTi" charset="-122"/>
                <a:ea typeface="KaiTi" charset="-122"/>
                <a:cs typeface="KaiTi" charset="-122"/>
              </a:rPr>
              <a:t>经历的时间长</a:t>
            </a:r>
          </a:p>
        </p:txBody>
      </p:sp>
      <p:sp>
        <p:nvSpPr>
          <p:cNvPr id="342064" name="Text Box 48"/>
          <p:cNvSpPr txBox="1">
            <a:spLocks noChangeArrowheads="1"/>
          </p:cNvSpPr>
          <p:nvPr/>
        </p:nvSpPr>
        <p:spPr bwMode="auto">
          <a:xfrm>
            <a:off x="6959601" y="3789364"/>
            <a:ext cx="2879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tx2"/>
                </a:solidFill>
                <a:latin typeface="KaiTi" charset="-122"/>
                <a:ea typeface="KaiTi" charset="-122"/>
                <a:cs typeface="KaiTi" charset="-122"/>
              </a:rPr>
              <a:t>经历的时间短</a:t>
            </a:r>
          </a:p>
        </p:txBody>
      </p:sp>
      <p:sp>
        <p:nvSpPr>
          <p:cNvPr id="342065" name="Text Box 49"/>
          <p:cNvSpPr txBox="1">
            <a:spLocks noChangeArrowheads="1"/>
          </p:cNvSpPr>
          <p:nvPr/>
        </p:nvSpPr>
        <p:spPr bwMode="auto">
          <a:xfrm>
            <a:off x="4079876" y="4652964"/>
            <a:ext cx="14398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tx2"/>
                </a:solidFill>
                <a:latin typeface="KaiTi" charset="-122"/>
                <a:ea typeface="KaiTi" charset="-122"/>
                <a:cs typeface="KaiTi" charset="-122"/>
              </a:rPr>
              <a:t>缓慢</a:t>
            </a:r>
          </a:p>
        </p:txBody>
      </p:sp>
      <p:sp>
        <p:nvSpPr>
          <p:cNvPr id="342066" name="Text Box 50"/>
          <p:cNvSpPr txBox="1">
            <a:spLocks noChangeArrowheads="1"/>
          </p:cNvSpPr>
          <p:nvPr/>
        </p:nvSpPr>
        <p:spPr bwMode="auto">
          <a:xfrm>
            <a:off x="7824789" y="4652964"/>
            <a:ext cx="1296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tx2"/>
                </a:solidFill>
                <a:latin typeface="KaiTi" charset="-122"/>
                <a:ea typeface="KaiTi" charset="-122"/>
                <a:cs typeface="KaiTi" charset="-122"/>
              </a:rPr>
              <a:t>较快</a:t>
            </a:r>
          </a:p>
        </p:txBody>
      </p:sp>
      <p:sp>
        <p:nvSpPr>
          <p:cNvPr id="45090" name="Text Box 51"/>
          <p:cNvSpPr txBox="1">
            <a:spLocks noChangeArrowheads="1"/>
          </p:cNvSpPr>
          <p:nvPr/>
        </p:nvSpPr>
        <p:spPr bwMode="auto">
          <a:xfrm>
            <a:off x="3648076" y="765176"/>
            <a:ext cx="3311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000FF"/>
                </a:solidFill>
                <a:latin typeface="KaiTi" charset="-122"/>
                <a:ea typeface="KaiTi" charset="-122"/>
                <a:cs typeface="KaiTi" charset="-122"/>
              </a:rPr>
              <a:t>初生演替</a:t>
            </a:r>
          </a:p>
        </p:txBody>
      </p:sp>
      <p:sp>
        <p:nvSpPr>
          <p:cNvPr id="45091" name="Text Box 52"/>
          <p:cNvSpPr txBox="1">
            <a:spLocks noChangeArrowheads="1"/>
          </p:cNvSpPr>
          <p:nvPr/>
        </p:nvSpPr>
        <p:spPr bwMode="auto">
          <a:xfrm>
            <a:off x="7391400" y="836614"/>
            <a:ext cx="28082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000FF"/>
                </a:solidFill>
                <a:latin typeface="KaiTi" charset="-122"/>
                <a:ea typeface="KaiTi" charset="-122"/>
                <a:cs typeface="KaiTi" charset="-122"/>
              </a:rPr>
              <a:t>次生演替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67" y="23284"/>
            <a:ext cx="1145117" cy="113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022877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4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4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4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4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61" grpId="0"/>
      <p:bldP spid="342062" grpId="0"/>
      <p:bldP spid="342063" grpId="0"/>
      <p:bldP spid="342064" grpId="0"/>
      <p:bldP spid="342065" grpId="0"/>
      <p:bldP spid="34206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697356" y="496958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800" b="1" dirty="0" smtClean="0">
                <a:latin typeface="KaiTi" charset="-122"/>
                <a:ea typeface="KaiTi" charset="-122"/>
                <a:cs typeface="KaiTi" charset="-122"/>
              </a:rPr>
              <a:t>人类</a:t>
            </a:r>
            <a:r>
              <a:rPr kumimoji="1" lang="zh-CN" altLang="en-US" sz="2800" b="1" smtClean="0">
                <a:latin typeface="KaiTi" charset="-122"/>
                <a:ea typeface="KaiTi" charset="-122"/>
                <a:cs typeface="KaiTi" charset="-122"/>
              </a:rPr>
              <a:t>活动对群落演替的影响</a:t>
            </a:r>
            <a:endParaRPr kumimoji="1" lang="zh-CN" altLang="en-US" sz="2800" b="1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8783" t="18487" r="6070" b="5966"/>
          <a:stretch/>
        </p:blipFill>
        <p:spPr>
          <a:xfrm>
            <a:off x="477074" y="1411357"/>
            <a:ext cx="5406887" cy="359796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71600" y="5138892"/>
            <a:ext cx="3954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latin typeface="KaiTi" charset="-122"/>
                <a:ea typeface="KaiTi" charset="-122"/>
                <a:cs typeface="KaiTi" charset="-122"/>
              </a:rPr>
              <a:t>过度放牧 导致草场退化</a:t>
            </a:r>
            <a:endParaRPr kumimoji="1" lang="zh-CN" altLang="en-US" sz="2800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648" y="1411357"/>
            <a:ext cx="5396948" cy="35979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982657" y="5138892"/>
            <a:ext cx="3954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latin typeface="KaiTi" charset="-122"/>
                <a:ea typeface="KaiTi" charset="-122"/>
                <a:cs typeface="KaiTi" charset="-122"/>
              </a:rPr>
              <a:t>过度砍伐 导致森林破坏</a:t>
            </a:r>
            <a:endParaRPr kumimoji="1" lang="zh-CN" altLang="en-US" sz="2800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67" y="23284"/>
            <a:ext cx="1145117" cy="113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245261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" y="1530462"/>
            <a:ext cx="5986118" cy="33699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67" y="23284"/>
            <a:ext cx="1145117" cy="113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626467" y="4900425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 smtClean="0">
                <a:latin typeface="KaiTi" charset="-122"/>
                <a:ea typeface="KaiTi" charset="-122"/>
                <a:cs typeface="KaiTi" charset="-122"/>
              </a:rPr>
              <a:t>原始</a:t>
            </a:r>
            <a:r>
              <a:rPr kumimoji="1" lang="zh-CN" altLang="en-US" sz="2800" b="1" smtClean="0">
                <a:latin typeface="KaiTi" charset="-122"/>
                <a:ea typeface="KaiTi" charset="-122"/>
                <a:cs typeface="KaiTi" charset="-122"/>
              </a:rPr>
              <a:t>地球的想象图</a:t>
            </a:r>
            <a:endParaRPr kumimoji="1" lang="zh-CN" altLang="en-US" sz="2800" b="1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492" y="1"/>
            <a:ext cx="5074508" cy="339710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7492" y="3478378"/>
            <a:ext cx="5074508" cy="337962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450227" y="790832"/>
            <a:ext cx="6672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smtClean="0">
                <a:latin typeface="KaiTi" charset="-122"/>
                <a:ea typeface="KaiTi" charset="-122"/>
                <a:cs typeface="KaiTi" charset="-122"/>
              </a:rPr>
              <a:t>大兴安岭</a:t>
            </a:r>
            <a:endParaRPr kumimoji="1" lang="zh-CN" altLang="en-US" sz="2800" b="1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50227" y="4273870"/>
            <a:ext cx="6672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latin typeface="KaiTi" charset="-122"/>
                <a:ea typeface="KaiTi" charset="-122"/>
                <a:cs typeface="KaiTi" charset="-122"/>
              </a:rPr>
              <a:t>锡林郭勒</a:t>
            </a:r>
            <a:endParaRPr kumimoji="1" lang="zh-CN" altLang="en-US" sz="2800" b="1" dirty="0">
              <a:latin typeface="KaiTi" charset="-122"/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21434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697356" y="496958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800" b="1" dirty="0" smtClean="0">
                <a:latin typeface="KaiTi" charset="-122"/>
                <a:ea typeface="KaiTi" charset="-122"/>
                <a:cs typeface="KaiTi" charset="-122"/>
              </a:rPr>
              <a:t>人类</a:t>
            </a:r>
            <a:r>
              <a:rPr kumimoji="1" lang="zh-CN" altLang="en-US" sz="2800" b="1" smtClean="0">
                <a:latin typeface="KaiTi" charset="-122"/>
                <a:ea typeface="KaiTi" charset="-122"/>
                <a:cs typeface="KaiTi" charset="-122"/>
              </a:rPr>
              <a:t>活动对群落演替的影响</a:t>
            </a:r>
            <a:endParaRPr kumimoji="1" lang="zh-CN" altLang="en-US" sz="2800" b="1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39" y="1466022"/>
            <a:ext cx="5517874" cy="394133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86711" y="5407361"/>
            <a:ext cx="4673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latin typeface="KaiTi" charset="-122"/>
                <a:ea typeface="KaiTi" charset="-122"/>
                <a:cs typeface="KaiTi" charset="-122"/>
              </a:rPr>
              <a:t>污水排放 破坏水域生物群落</a:t>
            </a:r>
            <a:endParaRPr kumimoji="1" lang="zh-CN" altLang="en-US" sz="2800" dirty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79705" y="3796748"/>
            <a:ext cx="51484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>
                <a:latin typeface="KaiTi" charset="-122"/>
                <a:ea typeface="KaiTi" charset="-122"/>
                <a:cs typeface="KaiTi" charset="-122"/>
              </a:rPr>
              <a:t>人类活动往往会使群落演替按照不同与自然演替</a:t>
            </a:r>
            <a:r>
              <a:rPr kumimoji="1" lang="zh-CN" altLang="en-US" sz="2800" smtClean="0">
                <a:latin typeface="KaiTi" charset="-122"/>
                <a:ea typeface="KaiTi" charset="-122"/>
                <a:cs typeface="KaiTi" charset="-122"/>
              </a:rPr>
              <a:t>的速度和方向进行</a:t>
            </a:r>
            <a:endParaRPr kumimoji="1" lang="zh-CN" altLang="en-US" sz="2800" dirty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79705" y="2051696"/>
            <a:ext cx="51484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>
                <a:latin typeface="KaiTi" charset="-122"/>
                <a:ea typeface="KaiTi" charset="-122"/>
                <a:cs typeface="KaiTi" charset="-122"/>
              </a:rPr>
              <a:t>人类活动对群落演替产生了什么影响？</a:t>
            </a:r>
            <a:endParaRPr kumimoji="1" lang="zh-CN" altLang="en-US" sz="2800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67" y="23284"/>
            <a:ext cx="1145117" cy="113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06437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7"/>
          <p:cNvSpPr>
            <a:spLocks noChangeArrowheads="1"/>
          </p:cNvSpPr>
          <p:nvPr/>
        </p:nvSpPr>
        <p:spPr bwMode="auto">
          <a:xfrm>
            <a:off x="2053167" y="124885"/>
            <a:ext cx="7054851" cy="65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4267" b="1">
                <a:solidFill>
                  <a:srgbClr val="0033CC"/>
                </a:solidFill>
                <a:latin typeface="楷体" charset="-122"/>
                <a:ea typeface="楷体" charset="-122"/>
                <a:sym typeface="微软雅黑" charset="-122"/>
              </a:rPr>
              <a:t>知识归纳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67" y="23285"/>
            <a:ext cx="1176867" cy="116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974035" y="1908313"/>
            <a:ext cx="10793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latin typeface="KaiTi" charset="-122"/>
                <a:ea typeface="KaiTi" charset="-122"/>
                <a:cs typeface="KaiTi" charset="-122"/>
              </a:rPr>
              <a:t>1.</a:t>
            </a:r>
            <a:r>
              <a:rPr kumimoji="1" lang="zh-CN" altLang="en-US" sz="2800" dirty="0" smtClean="0">
                <a:latin typeface="KaiTi" charset="-122"/>
                <a:ea typeface="KaiTi" charset="-122"/>
                <a:cs typeface="KaiTi" charset="-122"/>
              </a:rPr>
              <a:t>群落演替的概念：随着时间的推移，一个群落被另一个群落代替的过</a:t>
            </a:r>
            <a:r>
              <a:rPr kumimoji="1" lang="zh-CN" altLang="en-US" sz="2800" dirty="0" smtClean="0">
                <a:latin typeface="KaiTi" charset="-122"/>
                <a:ea typeface="KaiTi" charset="-122"/>
                <a:cs typeface="KaiTi" charset="-122"/>
              </a:rPr>
              <a:t>程。</a:t>
            </a:r>
            <a:endParaRPr kumimoji="1" lang="en-US" altLang="zh-CN" sz="2800" dirty="0" smtClean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en-US" altLang="zh-CN" sz="2800" dirty="0" smtClean="0">
                <a:latin typeface="KaiTi" charset="-122"/>
                <a:ea typeface="KaiTi" charset="-122"/>
                <a:cs typeface="KaiTi" charset="-122"/>
              </a:rPr>
              <a:t>2.</a:t>
            </a:r>
            <a:r>
              <a:rPr kumimoji="1" lang="zh-CN" altLang="en-US" sz="2800" dirty="0" smtClean="0">
                <a:latin typeface="KaiTi" charset="-122"/>
                <a:ea typeface="KaiTi" charset="-122"/>
                <a:cs typeface="KaiTi" charset="-122"/>
              </a:rPr>
              <a:t>初生演替：从来没有被植物覆盖的地面，或原来存在过植被、但被彻底消灭了的地</a:t>
            </a:r>
            <a:r>
              <a:rPr kumimoji="1" lang="zh-CN" altLang="en-US" sz="2800" dirty="0" smtClean="0">
                <a:latin typeface="KaiTi" charset="-122"/>
                <a:ea typeface="KaiTi" charset="-122"/>
                <a:cs typeface="KaiTi" charset="-122"/>
              </a:rPr>
              <a:t>方。</a:t>
            </a:r>
            <a:endParaRPr kumimoji="1" lang="en-US" altLang="zh-CN" sz="2800" dirty="0" smtClean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en-US" altLang="zh-CN" sz="2800" dirty="0" smtClean="0">
                <a:latin typeface="KaiTi" charset="-122"/>
                <a:ea typeface="KaiTi" charset="-122"/>
                <a:cs typeface="KaiTi" charset="-122"/>
              </a:rPr>
              <a:t>3.</a:t>
            </a:r>
            <a:r>
              <a:rPr kumimoji="1" lang="zh-CN" altLang="en-US" sz="2800" dirty="0" smtClean="0">
                <a:latin typeface="KaiTi" charset="-122"/>
                <a:ea typeface="KaiTi" charset="-122"/>
                <a:cs typeface="KaiTi" charset="-122"/>
              </a:rPr>
              <a:t>次生演替：原有植被虽已不存在，但原有土壤条件基本保留，甚至还保留了植物种子或其他繁殖体的地</a:t>
            </a:r>
            <a:r>
              <a:rPr kumimoji="1" lang="zh-CN" altLang="en-US" sz="2800" dirty="0" smtClean="0">
                <a:latin typeface="KaiTi" charset="-122"/>
                <a:ea typeface="KaiTi" charset="-122"/>
                <a:cs typeface="KaiTi" charset="-122"/>
              </a:rPr>
              <a:t>方。</a:t>
            </a:r>
            <a:endParaRPr kumimoji="1" lang="en-US" altLang="zh-CN" sz="2800" dirty="0" smtClean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en-US" altLang="zh-CN" sz="2800" dirty="0" smtClean="0">
                <a:latin typeface="KaiTi" charset="-122"/>
                <a:ea typeface="KaiTi" charset="-122"/>
                <a:cs typeface="KaiTi" charset="-122"/>
              </a:rPr>
              <a:t>4.</a:t>
            </a:r>
            <a:r>
              <a:rPr kumimoji="1" lang="zh-CN" altLang="en-US" sz="2800" dirty="0" smtClean="0">
                <a:latin typeface="KaiTi" charset="-122"/>
                <a:ea typeface="KaiTi" charset="-122"/>
                <a:cs typeface="KaiTi" charset="-122"/>
              </a:rPr>
              <a:t>人类活动对群落演替的影响：使群落演替按照不同与自然演替的速度和方向进</a:t>
            </a:r>
            <a:r>
              <a:rPr kumimoji="1" lang="zh-CN" altLang="en-US" sz="2800" dirty="0" smtClean="0">
                <a:latin typeface="KaiTi" charset="-122"/>
                <a:ea typeface="KaiTi" charset="-122"/>
                <a:cs typeface="KaiTi" charset="-122"/>
              </a:rPr>
              <a:t>行。</a:t>
            </a:r>
            <a:endParaRPr kumimoji="1" lang="en-US" altLang="zh-CN" sz="2800" dirty="0" smtClean="0">
              <a:latin typeface="KaiTi" charset="-122"/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4933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>
            <a:spLocks noChangeArrowheads="1"/>
          </p:cNvSpPr>
          <p:nvPr/>
        </p:nvSpPr>
        <p:spPr bwMode="auto">
          <a:xfrm>
            <a:off x="2053167" y="124885"/>
            <a:ext cx="7054851" cy="65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4267" b="1" dirty="0" smtClean="0">
                <a:solidFill>
                  <a:srgbClr val="0033CC"/>
                </a:solidFill>
                <a:latin typeface="楷体" charset="-122"/>
                <a:ea typeface="楷体" charset="-122"/>
                <a:sym typeface="微软雅黑" charset="-122"/>
              </a:rPr>
              <a:t>学法指导</a:t>
            </a:r>
            <a:endParaRPr lang="zh-CN" altLang="en-US" sz="4267" b="1" dirty="0">
              <a:solidFill>
                <a:srgbClr val="0033CC"/>
              </a:solidFill>
              <a:latin typeface="楷体" charset="-122"/>
              <a:ea typeface="楷体" charset="-122"/>
              <a:sym typeface="微软雅黑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67" y="23285"/>
            <a:ext cx="1176867" cy="116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800100" y="1514476"/>
            <a:ext cx="4386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latin typeface="KaiTi" charset="-122"/>
                <a:ea typeface="KaiTi" charset="-122"/>
                <a:cs typeface="KaiTi" charset="-122"/>
              </a:rPr>
              <a:t>判断初生演替和次生演替：</a:t>
            </a:r>
            <a:endParaRPr kumimoji="1" lang="en-US" altLang="zh-CN" sz="2800" b="1" dirty="0" smtClean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39365" y="2037696"/>
            <a:ext cx="110145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latin typeface="KaiTi" charset="-122"/>
                <a:ea typeface="KaiTi" charset="-122"/>
                <a:cs typeface="KaiTi" charset="-122"/>
              </a:rPr>
              <a:t>1.</a:t>
            </a:r>
            <a:r>
              <a:rPr kumimoji="1" lang="zh-CN" altLang="en-US" sz="2400" b="1" dirty="0" smtClean="0">
                <a:latin typeface="KaiTi" charset="-122"/>
                <a:ea typeface="KaiTi" charset="-122"/>
                <a:cs typeface="KaiTi" charset="-122"/>
              </a:rPr>
              <a:t>看初始条件：从没有植被也没有任何植物繁殖体存在的裸露地段开始的演</a:t>
            </a:r>
            <a:r>
              <a:rPr kumimoji="1" lang="zh-CN" altLang="en-US" sz="2400" b="1" dirty="0" smtClean="0">
                <a:latin typeface="KaiTi" charset="-122"/>
                <a:ea typeface="KaiTi" charset="-122"/>
                <a:cs typeface="KaiTi" charset="-122"/>
              </a:rPr>
              <a:t>替。</a:t>
            </a:r>
            <a:endParaRPr kumimoji="1" lang="en-US" altLang="zh-CN" sz="2400" b="1" dirty="0" smtClean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sz="2400" b="1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kumimoji="1" lang="zh-CN" altLang="en-US" sz="2400" b="1" dirty="0" smtClean="0">
                <a:latin typeface="KaiTi" charset="-122"/>
                <a:ea typeface="KaiTi" charset="-122"/>
                <a:cs typeface="KaiTi" charset="-122"/>
              </a:rPr>
              <a:t>                                                       </a:t>
            </a:r>
            <a:r>
              <a:rPr kumimoji="1" lang="en-US" altLang="zh-CN" sz="2400" b="1" dirty="0" smtClean="0">
                <a:latin typeface="KaiTi" charset="-122"/>
                <a:ea typeface="KaiTi" charset="-122"/>
                <a:cs typeface="KaiTi" charset="-122"/>
              </a:rPr>
              <a:t>——</a:t>
            </a:r>
            <a:r>
              <a:rPr kumimoji="1" lang="zh-CN" altLang="en-US" sz="2400" b="1" dirty="0" smtClean="0">
                <a:latin typeface="KaiTi" charset="-122"/>
                <a:ea typeface="KaiTi" charset="-122"/>
                <a:cs typeface="KaiTi" charset="-122"/>
              </a:rPr>
              <a:t>初生演替</a:t>
            </a:r>
            <a:endParaRPr kumimoji="1" lang="en-US" altLang="zh-CN" sz="2400" b="1" dirty="0" smtClean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sz="2400" b="1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kumimoji="1" lang="zh-CN" altLang="en-US" sz="2400" b="1" dirty="0" smtClean="0">
                <a:latin typeface="KaiTi" charset="-122"/>
                <a:ea typeface="KaiTi" charset="-122"/>
                <a:cs typeface="KaiTi" charset="-122"/>
              </a:rPr>
              <a:t>             从没有植被但保留土壤或植物繁殖体的裸露地段开始的演</a:t>
            </a:r>
            <a:r>
              <a:rPr kumimoji="1" lang="zh-CN" altLang="en-US" sz="2400" b="1" dirty="0" smtClean="0">
                <a:latin typeface="KaiTi" charset="-122"/>
                <a:ea typeface="KaiTi" charset="-122"/>
                <a:cs typeface="KaiTi" charset="-122"/>
              </a:rPr>
              <a:t>替。</a:t>
            </a:r>
            <a:endParaRPr kumimoji="1" lang="en-US" altLang="zh-CN" sz="2400" b="1" dirty="0" smtClean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sz="2400" b="1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kumimoji="1" lang="zh-CN" altLang="en-US" sz="2400" b="1" dirty="0" smtClean="0">
                <a:latin typeface="KaiTi" charset="-122"/>
                <a:ea typeface="KaiTi" charset="-122"/>
                <a:cs typeface="KaiTi" charset="-122"/>
              </a:rPr>
              <a:t>                                                       </a:t>
            </a:r>
            <a:r>
              <a:rPr kumimoji="1" lang="en-US" altLang="zh-CN" sz="2400" b="1" dirty="0" smtClean="0">
                <a:latin typeface="KaiTi" charset="-122"/>
                <a:ea typeface="KaiTi" charset="-122"/>
                <a:cs typeface="KaiTi" charset="-122"/>
              </a:rPr>
              <a:t>——</a:t>
            </a:r>
            <a:r>
              <a:rPr kumimoji="1" lang="zh-CN" altLang="en-US" sz="2400" b="1" dirty="0" smtClean="0">
                <a:latin typeface="KaiTi" charset="-122"/>
                <a:ea typeface="KaiTi" charset="-122"/>
                <a:cs typeface="KaiTi" charset="-122"/>
              </a:rPr>
              <a:t>次生演替</a:t>
            </a:r>
            <a:endParaRPr kumimoji="1" lang="zh-CN" altLang="en-US" sz="2400" b="1" dirty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08884" y="4078682"/>
            <a:ext cx="106490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latin typeface="KaiTi" charset="-122"/>
                <a:ea typeface="KaiTi" charset="-122"/>
                <a:cs typeface="KaiTi" charset="-122"/>
              </a:rPr>
              <a:t>2.</a:t>
            </a:r>
            <a:r>
              <a:rPr kumimoji="1" lang="zh-CN" altLang="en-US" sz="2400" b="1" dirty="0" smtClean="0">
                <a:latin typeface="KaiTi" charset="-122"/>
                <a:ea typeface="KaiTi" charset="-122"/>
                <a:cs typeface="KaiTi" charset="-122"/>
              </a:rPr>
              <a:t>看演替过程：从地衣开始，演替过程完整，经历时间长，速度缓</a:t>
            </a:r>
            <a:r>
              <a:rPr kumimoji="1" lang="zh-CN" altLang="en-US" sz="2400" b="1" dirty="0" smtClean="0">
                <a:latin typeface="KaiTi" charset="-122"/>
                <a:ea typeface="KaiTi" charset="-122"/>
                <a:cs typeface="KaiTi" charset="-122"/>
              </a:rPr>
              <a:t>慢。</a:t>
            </a:r>
            <a:endParaRPr kumimoji="1" lang="en-US" altLang="zh-CN" sz="2400" b="1" dirty="0" smtClean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sz="2400" b="1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kumimoji="1" lang="zh-CN" altLang="en-US" sz="2400" b="1" dirty="0" smtClean="0">
                <a:latin typeface="KaiTi" charset="-122"/>
                <a:ea typeface="KaiTi" charset="-122"/>
                <a:cs typeface="KaiTi" charset="-122"/>
              </a:rPr>
              <a:t>                                                       </a:t>
            </a:r>
            <a:r>
              <a:rPr kumimoji="1" lang="en-US" altLang="zh-CN" sz="2400" b="1" dirty="0" smtClean="0">
                <a:latin typeface="KaiTi" charset="-122"/>
                <a:ea typeface="KaiTi" charset="-122"/>
                <a:cs typeface="KaiTi" charset="-122"/>
              </a:rPr>
              <a:t>——</a:t>
            </a:r>
            <a:r>
              <a:rPr kumimoji="1" lang="zh-CN" altLang="en-US" sz="2400" b="1" dirty="0" smtClean="0">
                <a:latin typeface="KaiTi" charset="-122"/>
                <a:ea typeface="KaiTi" charset="-122"/>
                <a:cs typeface="KaiTi" charset="-122"/>
              </a:rPr>
              <a:t>初生演替</a:t>
            </a:r>
            <a:endParaRPr kumimoji="1" lang="en-US" altLang="zh-CN" sz="2400" b="1" dirty="0" smtClean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sz="2400" b="1" dirty="0" smtClean="0">
                <a:latin typeface="KaiTi" charset="-122"/>
                <a:ea typeface="KaiTi" charset="-122"/>
                <a:cs typeface="KaiTi" charset="-122"/>
              </a:rPr>
              <a:t>              原有的演替过程被打断，重新开始的演替，演替过程有时不完</a:t>
            </a:r>
            <a:endParaRPr kumimoji="1" lang="en-US" altLang="zh-CN" sz="2400" b="1" dirty="0" smtClean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sz="2400" b="1" dirty="0" smtClean="0">
                <a:latin typeface="KaiTi" charset="-122"/>
                <a:ea typeface="KaiTi" charset="-122"/>
                <a:cs typeface="KaiTi" charset="-122"/>
              </a:rPr>
              <a:t>              整，经历时间短，速度较</a:t>
            </a:r>
            <a:r>
              <a:rPr kumimoji="1" lang="zh-CN" altLang="en-US" sz="2400" b="1" dirty="0" smtClean="0">
                <a:latin typeface="KaiTi" charset="-122"/>
                <a:ea typeface="KaiTi" charset="-122"/>
                <a:cs typeface="KaiTi" charset="-122"/>
              </a:rPr>
              <a:t>快。</a:t>
            </a:r>
            <a:endParaRPr kumimoji="1" lang="en-US" altLang="zh-CN" sz="2400" b="1" dirty="0" smtClean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sz="2400" b="1" dirty="0" smtClean="0">
                <a:latin typeface="KaiTi" charset="-122"/>
                <a:ea typeface="KaiTi" charset="-122"/>
                <a:cs typeface="KaiTi" charset="-122"/>
              </a:rPr>
              <a:t>                                                        </a:t>
            </a:r>
            <a:r>
              <a:rPr kumimoji="1" lang="en-US" altLang="zh-CN" sz="2400" b="1" dirty="0" smtClean="0">
                <a:latin typeface="KaiTi" charset="-122"/>
                <a:ea typeface="KaiTi" charset="-122"/>
                <a:cs typeface="KaiTi" charset="-122"/>
              </a:rPr>
              <a:t>——</a:t>
            </a:r>
            <a:r>
              <a:rPr kumimoji="1" lang="zh-CN" altLang="en-US" sz="2400" b="1" dirty="0" smtClean="0">
                <a:latin typeface="KaiTi" charset="-122"/>
                <a:ea typeface="KaiTi" charset="-122"/>
                <a:cs typeface="KaiTi" charset="-122"/>
              </a:rPr>
              <a:t>次生演替</a:t>
            </a:r>
            <a:endParaRPr kumimoji="1" lang="zh-CN" altLang="en-US" sz="2400" b="1" dirty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543925" y="6488668"/>
            <a:ext cx="3214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以教材中涉及的</a:t>
            </a:r>
            <a:r>
              <a:rPr kumimoji="1" lang="zh-CN" altLang="en-US" smtClean="0">
                <a:latin typeface="KaiTi" charset="-122"/>
                <a:ea typeface="KaiTi" charset="-122"/>
                <a:cs typeface="KaiTi" charset="-122"/>
              </a:rPr>
              <a:t>旱生演替为例</a:t>
            </a:r>
            <a:endParaRPr kumimoji="1" lang="zh-CN" altLang="en-US">
              <a:latin typeface="KaiTi" charset="-122"/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21409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67" y="23284"/>
            <a:ext cx="12065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Oval 9"/>
          <p:cNvSpPr/>
          <p:nvPr/>
        </p:nvSpPr>
        <p:spPr>
          <a:xfrm>
            <a:off x="4152900" y="1847851"/>
            <a:ext cx="3175000" cy="3175000"/>
          </a:xfrm>
          <a:prstGeom prst="ellipse">
            <a:avLst/>
          </a:prstGeom>
          <a:noFill/>
          <a:ln>
            <a:solidFill>
              <a:srgbClr val="59595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86" name="Oval 10"/>
          <p:cNvSpPr/>
          <p:nvPr/>
        </p:nvSpPr>
        <p:spPr>
          <a:xfrm>
            <a:off x="2573867" y="1644651"/>
            <a:ext cx="3175000" cy="3177116"/>
          </a:xfrm>
          <a:prstGeom prst="ellipse">
            <a:avLst/>
          </a:prstGeom>
          <a:noFill/>
          <a:ln>
            <a:solidFill>
              <a:srgbClr val="59595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19461" name="组合 106"/>
          <p:cNvGrpSpPr>
            <a:grpSpLocks/>
          </p:cNvGrpSpPr>
          <p:nvPr/>
        </p:nvGrpSpPr>
        <p:grpSpPr bwMode="auto">
          <a:xfrm>
            <a:off x="1267884" y="1253067"/>
            <a:ext cx="3122083" cy="3126317"/>
            <a:chOff x="6379728" y="2488775"/>
            <a:chExt cx="2513016" cy="2513016"/>
          </a:xfrm>
        </p:grpSpPr>
        <p:sp>
          <p:nvSpPr>
            <p:cNvPr id="157" name="任意多边形 156"/>
            <p:cNvSpPr>
              <a:spLocks/>
            </p:cNvSpPr>
            <p:nvPr/>
          </p:nvSpPr>
          <p:spPr bwMode="auto">
            <a:xfrm rot="3738964">
              <a:off x="6379728" y="2488775"/>
              <a:ext cx="2513016" cy="2513016"/>
            </a:xfrm>
            <a:custGeom>
              <a:avLst/>
              <a:gdLst>
                <a:gd name="T0" fmla="*/ 0 w 1800200"/>
                <a:gd name="T1" fmla="*/ 1256508 h 1800200"/>
                <a:gd name="T2" fmla="*/ 368024 w 1800200"/>
                <a:gd name="T3" fmla="*/ 368022 h 1800200"/>
                <a:gd name="T4" fmla="*/ 1256509 w 1800200"/>
                <a:gd name="T5" fmla="*/ 1 h 1800200"/>
                <a:gd name="T6" fmla="*/ 2144995 w 1800200"/>
                <a:gd name="T7" fmla="*/ 368025 h 1800200"/>
                <a:gd name="T8" fmla="*/ 2513016 w 1800200"/>
                <a:gd name="T9" fmla="*/ 1256511 h 1800200"/>
                <a:gd name="T10" fmla="*/ 2144994 w 1800200"/>
                <a:gd name="T11" fmla="*/ 2144996 h 1800200"/>
                <a:gd name="T12" fmla="*/ 1256508 w 1800200"/>
                <a:gd name="T13" fmla="*/ 2513019 h 1800200"/>
                <a:gd name="T14" fmla="*/ 368022 w 1800200"/>
                <a:gd name="T15" fmla="*/ 2144995 h 1800200"/>
                <a:gd name="T16" fmla="*/ 0 w 1800200"/>
                <a:gd name="T17" fmla="*/ 1256509 h 1800200"/>
                <a:gd name="T18" fmla="*/ 0 w 1800200"/>
                <a:gd name="T19" fmla="*/ 1256508 h 1800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7000">
                  <a:srgbClr val="FFFFFF"/>
                </a:gs>
                <a:gs pos="100000">
                  <a:srgbClr val="B8B8B8"/>
                </a:gs>
              </a:gsLst>
              <a:lin ang="2700000" scaled="1"/>
            </a:gradFill>
            <a:ln>
              <a:noFill/>
            </a:ln>
            <a:effectLst>
              <a:outerShdw blurRad="127000" dist="63501" dir="7380007" sx="102000" sy="102000" algn="tr" rotWithShape="0">
                <a:srgbClr val="000000">
                  <a:alpha val="39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254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2400"/>
            </a:p>
          </p:txBody>
        </p:sp>
        <p:sp>
          <p:nvSpPr>
            <p:cNvPr id="158" name="任意多边形 157"/>
            <p:cNvSpPr/>
            <p:nvPr/>
          </p:nvSpPr>
          <p:spPr>
            <a:xfrm rot="16377237">
              <a:off x="6409518" y="2506880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defPPr>
                <a:defRPr lang="zh-CN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zh-CN" altLang="en-US" sz="2400" kern="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108" name="椭圆 107"/>
          <p:cNvSpPr/>
          <p:nvPr/>
        </p:nvSpPr>
        <p:spPr bwMode="auto">
          <a:xfrm>
            <a:off x="1725036" y="1694705"/>
            <a:ext cx="2255344" cy="2259915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defPPr>
              <a:defRPr lang="zh-CN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13333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谢</a:t>
            </a:r>
          </a:p>
        </p:txBody>
      </p:sp>
      <p:grpSp>
        <p:nvGrpSpPr>
          <p:cNvPr id="19465" name="组合 108"/>
          <p:cNvGrpSpPr>
            <a:grpSpLocks/>
          </p:cNvGrpSpPr>
          <p:nvPr/>
        </p:nvGrpSpPr>
        <p:grpSpPr bwMode="auto">
          <a:xfrm>
            <a:off x="3989918" y="973667"/>
            <a:ext cx="2908300" cy="2912533"/>
            <a:chOff x="6379730" y="2488773"/>
            <a:chExt cx="2513016" cy="2513016"/>
          </a:xfrm>
        </p:grpSpPr>
        <p:sp>
          <p:nvSpPr>
            <p:cNvPr id="155" name="任意多边形 154"/>
            <p:cNvSpPr>
              <a:spLocks/>
            </p:cNvSpPr>
            <p:nvPr/>
          </p:nvSpPr>
          <p:spPr bwMode="auto">
            <a:xfrm rot="3738964">
              <a:off x="6379731" y="2488772"/>
              <a:ext cx="2513016" cy="2513016"/>
            </a:xfrm>
            <a:custGeom>
              <a:avLst/>
              <a:gdLst>
                <a:gd name="T0" fmla="*/ 0 w 1800200"/>
                <a:gd name="T1" fmla="*/ 1256508 h 1800200"/>
                <a:gd name="T2" fmla="*/ 368024 w 1800200"/>
                <a:gd name="T3" fmla="*/ 368022 h 1800200"/>
                <a:gd name="T4" fmla="*/ 1256509 w 1800200"/>
                <a:gd name="T5" fmla="*/ 1 h 1800200"/>
                <a:gd name="T6" fmla="*/ 2144995 w 1800200"/>
                <a:gd name="T7" fmla="*/ 368025 h 1800200"/>
                <a:gd name="T8" fmla="*/ 2513016 w 1800200"/>
                <a:gd name="T9" fmla="*/ 1256511 h 1800200"/>
                <a:gd name="T10" fmla="*/ 2144994 w 1800200"/>
                <a:gd name="T11" fmla="*/ 2144996 h 1800200"/>
                <a:gd name="T12" fmla="*/ 1256508 w 1800200"/>
                <a:gd name="T13" fmla="*/ 2513019 h 1800200"/>
                <a:gd name="T14" fmla="*/ 368022 w 1800200"/>
                <a:gd name="T15" fmla="*/ 2144995 h 1800200"/>
                <a:gd name="T16" fmla="*/ 0 w 1800200"/>
                <a:gd name="T17" fmla="*/ 1256509 h 1800200"/>
                <a:gd name="T18" fmla="*/ 0 w 1800200"/>
                <a:gd name="T19" fmla="*/ 1256508 h 1800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7000">
                  <a:srgbClr val="FFFFFF"/>
                </a:gs>
                <a:gs pos="100000">
                  <a:srgbClr val="B8B8B8"/>
                </a:gs>
              </a:gsLst>
              <a:lin ang="2700000" scaled="1"/>
            </a:gradFill>
            <a:ln>
              <a:noFill/>
            </a:ln>
            <a:effectLst>
              <a:outerShdw blurRad="127000" dist="63501" dir="7380007" sx="102000" sy="102000" algn="tr" rotWithShape="0">
                <a:srgbClr val="000000">
                  <a:alpha val="39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254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2400"/>
            </a:p>
          </p:txBody>
        </p:sp>
        <p:sp>
          <p:nvSpPr>
            <p:cNvPr id="156" name="任意多边形 155"/>
            <p:cNvSpPr/>
            <p:nvPr/>
          </p:nvSpPr>
          <p:spPr>
            <a:xfrm rot="16377237">
              <a:off x="6409518" y="2506880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defPPr>
                <a:defRPr lang="zh-CN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zh-CN" altLang="en-US" sz="2400" kern="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110" name="椭圆 109"/>
          <p:cNvSpPr/>
          <p:nvPr/>
        </p:nvSpPr>
        <p:spPr bwMode="auto">
          <a:xfrm>
            <a:off x="4415431" y="1384707"/>
            <a:ext cx="2100635" cy="2104892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defPPr>
              <a:defRPr lang="zh-CN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12666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谢</a:t>
            </a:r>
          </a:p>
        </p:txBody>
      </p:sp>
      <p:grpSp>
        <p:nvGrpSpPr>
          <p:cNvPr id="19469" name="组合 110"/>
          <p:cNvGrpSpPr>
            <a:grpSpLocks/>
          </p:cNvGrpSpPr>
          <p:nvPr/>
        </p:nvGrpSpPr>
        <p:grpSpPr bwMode="auto">
          <a:xfrm>
            <a:off x="7827434" y="1234018"/>
            <a:ext cx="3141133" cy="3145367"/>
            <a:chOff x="6379728" y="2488775"/>
            <a:chExt cx="2513016" cy="2513016"/>
          </a:xfrm>
        </p:grpSpPr>
        <p:sp>
          <p:nvSpPr>
            <p:cNvPr id="153" name="任意多边形 152"/>
            <p:cNvSpPr>
              <a:spLocks/>
            </p:cNvSpPr>
            <p:nvPr/>
          </p:nvSpPr>
          <p:spPr bwMode="auto">
            <a:xfrm rot="3738964">
              <a:off x="6379727" y="2488776"/>
              <a:ext cx="2513016" cy="2513016"/>
            </a:xfrm>
            <a:custGeom>
              <a:avLst/>
              <a:gdLst>
                <a:gd name="T0" fmla="*/ 0 w 1800200"/>
                <a:gd name="T1" fmla="*/ 1256508 h 1800200"/>
                <a:gd name="T2" fmla="*/ 368024 w 1800200"/>
                <a:gd name="T3" fmla="*/ 368022 h 1800200"/>
                <a:gd name="T4" fmla="*/ 1256509 w 1800200"/>
                <a:gd name="T5" fmla="*/ 1 h 1800200"/>
                <a:gd name="T6" fmla="*/ 2144995 w 1800200"/>
                <a:gd name="T7" fmla="*/ 368025 h 1800200"/>
                <a:gd name="T8" fmla="*/ 2513016 w 1800200"/>
                <a:gd name="T9" fmla="*/ 1256511 h 1800200"/>
                <a:gd name="T10" fmla="*/ 2144994 w 1800200"/>
                <a:gd name="T11" fmla="*/ 2144996 h 1800200"/>
                <a:gd name="T12" fmla="*/ 1256508 w 1800200"/>
                <a:gd name="T13" fmla="*/ 2513019 h 1800200"/>
                <a:gd name="T14" fmla="*/ 368022 w 1800200"/>
                <a:gd name="T15" fmla="*/ 2144995 h 1800200"/>
                <a:gd name="T16" fmla="*/ 0 w 1800200"/>
                <a:gd name="T17" fmla="*/ 1256509 h 1800200"/>
                <a:gd name="T18" fmla="*/ 0 w 1800200"/>
                <a:gd name="T19" fmla="*/ 1256508 h 1800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7000">
                  <a:srgbClr val="FFFFFF"/>
                </a:gs>
                <a:gs pos="100000">
                  <a:srgbClr val="B8B8B8"/>
                </a:gs>
              </a:gsLst>
              <a:lin ang="2700000" scaled="1"/>
            </a:gradFill>
            <a:ln>
              <a:noFill/>
            </a:ln>
            <a:effectLst>
              <a:outerShdw blurRad="127000" dist="63501" dir="7380007" sx="102000" sy="102000" algn="tr" rotWithShape="0">
                <a:srgbClr val="000000">
                  <a:alpha val="39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254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2400"/>
            </a:p>
          </p:txBody>
        </p:sp>
        <p:sp>
          <p:nvSpPr>
            <p:cNvPr id="154" name="任意多边形 153"/>
            <p:cNvSpPr/>
            <p:nvPr/>
          </p:nvSpPr>
          <p:spPr>
            <a:xfrm rot="16377237">
              <a:off x="6409518" y="2506880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defPPr>
                <a:defRPr lang="zh-CN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zh-CN" altLang="en-US" sz="2400" kern="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112" name="椭圆 111"/>
          <p:cNvSpPr/>
          <p:nvPr/>
        </p:nvSpPr>
        <p:spPr bwMode="auto">
          <a:xfrm>
            <a:off x="8287383" y="1678503"/>
            <a:ext cx="2268776" cy="2273373"/>
          </a:xfrm>
          <a:prstGeom prst="ellipse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defPPr>
              <a:defRPr lang="zh-CN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12666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看</a:t>
            </a:r>
          </a:p>
        </p:txBody>
      </p:sp>
      <p:grpSp>
        <p:nvGrpSpPr>
          <p:cNvPr id="19473" name="组合 112"/>
          <p:cNvGrpSpPr>
            <a:grpSpLocks/>
          </p:cNvGrpSpPr>
          <p:nvPr/>
        </p:nvGrpSpPr>
        <p:grpSpPr bwMode="auto">
          <a:xfrm>
            <a:off x="5842001" y="2766484"/>
            <a:ext cx="2561167" cy="2565400"/>
            <a:chOff x="6379730" y="2488773"/>
            <a:chExt cx="2513016" cy="2513016"/>
          </a:xfrm>
        </p:grpSpPr>
        <p:sp>
          <p:nvSpPr>
            <p:cNvPr id="151" name="任意多边形 150"/>
            <p:cNvSpPr>
              <a:spLocks/>
            </p:cNvSpPr>
            <p:nvPr/>
          </p:nvSpPr>
          <p:spPr bwMode="auto">
            <a:xfrm rot="3738964">
              <a:off x="6379731" y="2488772"/>
              <a:ext cx="2513016" cy="2513016"/>
            </a:xfrm>
            <a:custGeom>
              <a:avLst/>
              <a:gdLst>
                <a:gd name="T0" fmla="*/ 0 w 1800200"/>
                <a:gd name="T1" fmla="*/ 1256508 h 1800200"/>
                <a:gd name="T2" fmla="*/ 368024 w 1800200"/>
                <a:gd name="T3" fmla="*/ 368022 h 1800200"/>
                <a:gd name="T4" fmla="*/ 1256509 w 1800200"/>
                <a:gd name="T5" fmla="*/ 1 h 1800200"/>
                <a:gd name="T6" fmla="*/ 2144995 w 1800200"/>
                <a:gd name="T7" fmla="*/ 368025 h 1800200"/>
                <a:gd name="T8" fmla="*/ 2513016 w 1800200"/>
                <a:gd name="T9" fmla="*/ 1256511 h 1800200"/>
                <a:gd name="T10" fmla="*/ 2144994 w 1800200"/>
                <a:gd name="T11" fmla="*/ 2144996 h 1800200"/>
                <a:gd name="T12" fmla="*/ 1256508 w 1800200"/>
                <a:gd name="T13" fmla="*/ 2513019 h 1800200"/>
                <a:gd name="T14" fmla="*/ 368022 w 1800200"/>
                <a:gd name="T15" fmla="*/ 2144995 h 1800200"/>
                <a:gd name="T16" fmla="*/ 0 w 1800200"/>
                <a:gd name="T17" fmla="*/ 1256509 h 1800200"/>
                <a:gd name="T18" fmla="*/ 0 w 1800200"/>
                <a:gd name="T19" fmla="*/ 1256508 h 1800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7000">
                  <a:srgbClr val="FFFFFF"/>
                </a:gs>
                <a:gs pos="100000">
                  <a:srgbClr val="B8B8B8"/>
                </a:gs>
              </a:gsLst>
              <a:lin ang="2700000" scaled="1"/>
            </a:gradFill>
            <a:ln>
              <a:noFill/>
            </a:ln>
            <a:effectLst>
              <a:outerShdw blurRad="127000" dist="63501" dir="7380007" sx="102000" sy="102000" algn="tr" rotWithShape="0">
                <a:srgbClr val="000000">
                  <a:alpha val="39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254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2400"/>
            </a:p>
          </p:txBody>
        </p:sp>
        <p:sp>
          <p:nvSpPr>
            <p:cNvPr id="152" name="任意多边形 151"/>
            <p:cNvSpPr/>
            <p:nvPr/>
          </p:nvSpPr>
          <p:spPr>
            <a:xfrm rot="16377237">
              <a:off x="6409518" y="2506880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defPPr>
                <a:defRPr lang="zh-CN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zh-CN" altLang="en-US" sz="2400" kern="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114" name="椭圆 113"/>
          <p:cNvSpPr/>
          <p:nvPr/>
        </p:nvSpPr>
        <p:spPr bwMode="auto">
          <a:xfrm>
            <a:off x="6216650" y="3128535"/>
            <a:ext cx="1850455" cy="1854200"/>
          </a:xfrm>
          <a:prstGeom prst="ellipse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defPPr>
              <a:defRPr lang="zh-CN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10666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观</a:t>
            </a:r>
          </a:p>
        </p:txBody>
      </p:sp>
      <p:sp>
        <p:nvSpPr>
          <p:cNvPr id="115" name="Oval 9"/>
          <p:cNvSpPr/>
          <p:nvPr/>
        </p:nvSpPr>
        <p:spPr>
          <a:xfrm>
            <a:off x="4152900" y="1847851"/>
            <a:ext cx="3175000" cy="3175000"/>
          </a:xfrm>
          <a:prstGeom prst="ellipse">
            <a:avLst/>
          </a:prstGeom>
          <a:noFill/>
          <a:ln>
            <a:solidFill>
              <a:srgbClr val="59595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16" name="Oval 10"/>
          <p:cNvSpPr/>
          <p:nvPr/>
        </p:nvSpPr>
        <p:spPr>
          <a:xfrm>
            <a:off x="2573867" y="1644651"/>
            <a:ext cx="3175000" cy="3177116"/>
          </a:xfrm>
          <a:prstGeom prst="ellipse">
            <a:avLst/>
          </a:prstGeom>
          <a:noFill/>
          <a:ln>
            <a:solidFill>
              <a:srgbClr val="59595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19479" name="组合 116"/>
          <p:cNvGrpSpPr>
            <a:grpSpLocks/>
          </p:cNvGrpSpPr>
          <p:nvPr/>
        </p:nvGrpSpPr>
        <p:grpSpPr bwMode="auto">
          <a:xfrm>
            <a:off x="1267884" y="1253067"/>
            <a:ext cx="3122083" cy="3126317"/>
            <a:chOff x="6379728" y="2488775"/>
            <a:chExt cx="2513016" cy="2513016"/>
          </a:xfrm>
        </p:grpSpPr>
        <p:sp>
          <p:nvSpPr>
            <p:cNvPr id="149" name="任意多边形 148"/>
            <p:cNvSpPr>
              <a:spLocks/>
            </p:cNvSpPr>
            <p:nvPr/>
          </p:nvSpPr>
          <p:spPr bwMode="auto">
            <a:xfrm rot="3738964">
              <a:off x="6379728" y="2488775"/>
              <a:ext cx="2513016" cy="2513016"/>
            </a:xfrm>
            <a:custGeom>
              <a:avLst/>
              <a:gdLst>
                <a:gd name="T0" fmla="*/ 0 w 1800200"/>
                <a:gd name="T1" fmla="*/ 1256508 h 1800200"/>
                <a:gd name="T2" fmla="*/ 368024 w 1800200"/>
                <a:gd name="T3" fmla="*/ 368022 h 1800200"/>
                <a:gd name="T4" fmla="*/ 1256509 w 1800200"/>
                <a:gd name="T5" fmla="*/ 1 h 1800200"/>
                <a:gd name="T6" fmla="*/ 2144995 w 1800200"/>
                <a:gd name="T7" fmla="*/ 368025 h 1800200"/>
                <a:gd name="T8" fmla="*/ 2513016 w 1800200"/>
                <a:gd name="T9" fmla="*/ 1256511 h 1800200"/>
                <a:gd name="T10" fmla="*/ 2144994 w 1800200"/>
                <a:gd name="T11" fmla="*/ 2144996 h 1800200"/>
                <a:gd name="T12" fmla="*/ 1256508 w 1800200"/>
                <a:gd name="T13" fmla="*/ 2513019 h 1800200"/>
                <a:gd name="T14" fmla="*/ 368022 w 1800200"/>
                <a:gd name="T15" fmla="*/ 2144995 h 1800200"/>
                <a:gd name="T16" fmla="*/ 0 w 1800200"/>
                <a:gd name="T17" fmla="*/ 1256509 h 1800200"/>
                <a:gd name="T18" fmla="*/ 0 w 1800200"/>
                <a:gd name="T19" fmla="*/ 1256508 h 1800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7000">
                  <a:srgbClr val="FFFFFF"/>
                </a:gs>
                <a:gs pos="100000">
                  <a:srgbClr val="B8B8B8"/>
                </a:gs>
              </a:gsLst>
              <a:lin ang="2700000" scaled="1"/>
            </a:gradFill>
            <a:ln>
              <a:noFill/>
            </a:ln>
            <a:effectLst>
              <a:outerShdw blurRad="127000" dist="63501" dir="7380007" sx="102000" sy="102000" algn="tr" rotWithShape="0">
                <a:srgbClr val="000000">
                  <a:alpha val="39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254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2400"/>
            </a:p>
          </p:txBody>
        </p:sp>
        <p:sp>
          <p:nvSpPr>
            <p:cNvPr id="150" name="任意多边形 149"/>
            <p:cNvSpPr/>
            <p:nvPr/>
          </p:nvSpPr>
          <p:spPr>
            <a:xfrm rot="16377237">
              <a:off x="6409518" y="2506880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defPPr>
                <a:defRPr lang="zh-CN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zh-CN" altLang="en-US" sz="2400" kern="0">
                <a:solidFill>
                  <a:srgbClr val="FFFFFF"/>
                </a:solidFill>
              </a:endParaRPr>
            </a:p>
          </p:txBody>
        </p:sp>
      </p:grpSp>
      <p:sp>
        <p:nvSpPr>
          <p:cNvPr id="118" name="椭圆 117"/>
          <p:cNvSpPr/>
          <p:nvPr/>
        </p:nvSpPr>
        <p:spPr bwMode="auto">
          <a:xfrm>
            <a:off x="1725036" y="1694705"/>
            <a:ext cx="2255344" cy="2259915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defPPr>
              <a:defRPr lang="zh-CN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13333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谢</a:t>
            </a:r>
          </a:p>
        </p:txBody>
      </p:sp>
      <p:grpSp>
        <p:nvGrpSpPr>
          <p:cNvPr id="19483" name="组合 118"/>
          <p:cNvGrpSpPr>
            <a:grpSpLocks/>
          </p:cNvGrpSpPr>
          <p:nvPr/>
        </p:nvGrpSpPr>
        <p:grpSpPr bwMode="auto">
          <a:xfrm>
            <a:off x="3989918" y="973667"/>
            <a:ext cx="2908300" cy="2912533"/>
            <a:chOff x="6379730" y="2488773"/>
            <a:chExt cx="2513016" cy="2513016"/>
          </a:xfrm>
        </p:grpSpPr>
        <p:sp>
          <p:nvSpPr>
            <p:cNvPr id="147" name="任意多边形 146"/>
            <p:cNvSpPr>
              <a:spLocks/>
            </p:cNvSpPr>
            <p:nvPr/>
          </p:nvSpPr>
          <p:spPr bwMode="auto">
            <a:xfrm rot="3738964">
              <a:off x="6379731" y="2488772"/>
              <a:ext cx="2513016" cy="2513016"/>
            </a:xfrm>
            <a:custGeom>
              <a:avLst/>
              <a:gdLst>
                <a:gd name="T0" fmla="*/ 0 w 1800200"/>
                <a:gd name="T1" fmla="*/ 1256508 h 1800200"/>
                <a:gd name="T2" fmla="*/ 368024 w 1800200"/>
                <a:gd name="T3" fmla="*/ 368022 h 1800200"/>
                <a:gd name="T4" fmla="*/ 1256509 w 1800200"/>
                <a:gd name="T5" fmla="*/ 1 h 1800200"/>
                <a:gd name="T6" fmla="*/ 2144995 w 1800200"/>
                <a:gd name="T7" fmla="*/ 368025 h 1800200"/>
                <a:gd name="T8" fmla="*/ 2513016 w 1800200"/>
                <a:gd name="T9" fmla="*/ 1256511 h 1800200"/>
                <a:gd name="T10" fmla="*/ 2144994 w 1800200"/>
                <a:gd name="T11" fmla="*/ 2144996 h 1800200"/>
                <a:gd name="T12" fmla="*/ 1256508 w 1800200"/>
                <a:gd name="T13" fmla="*/ 2513019 h 1800200"/>
                <a:gd name="T14" fmla="*/ 368022 w 1800200"/>
                <a:gd name="T15" fmla="*/ 2144995 h 1800200"/>
                <a:gd name="T16" fmla="*/ 0 w 1800200"/>
                <a:gd name="T17" fmla="*/ 1256509 h 1800200"/>
                <a:gd name="T18" fmla="*/ 0 w 1800200"/>
                <a:gd name="T19" fmla="*/ 1256508 h 1800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7000">
                  <a:srgbClr val="FFFFFF"/>
                </a:gs>
                <a:gs pos="100000">
                  <a:srgbClr val="B8B8B8"/>
                </a:gs>
              </a:gsLst>
              <a:lin ang="2700000" scaled="1"/>
            </a:gradFill>
            <a:ln>
              <a:noFill/>
            </a:ln>
            <a:effectLst>
              <a:outerShdw blurRad="127000" dist="63501" dir="7380007" sx="102000" sy="102000" algn="tr" rotWithShape="0">
                <a:srgbClr val="000000">
                  <a:alpha val="39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254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2400"/>
            </a:p>
          </p:txBody>
        </p:sp>
        <p:sp>
          <p:nvSpPr>
            <p:cNvPr id="148" name="任意多边形 147"/>
            <p:cNvSpPr/>
            <p:nvPr/>
          </p:nvSpPr>
          <p:spPr>
            <a:xfrm rot="16377237">
              <a:off x="6409518" y="2506880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defPPr>
                <a:defRPr lang="zh-CN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zh-CN" altLang="en-US" sz="2400" kern="0">
                <a:solidFill>
                  <a:srgbClr val="FFFFFF"/>
                </a:solidFill>
              </a:endParaRPr>
            </a:p>
          </p:txBody>
        </p:sp>
      </p:grpSp>
      <p:sp>
        <p:nvSpPr>
          <p:cNvPr id="120" name="椭圆 119"/>
          <p:cNvSpPr/>
          <p:nvPr/>
        </p:nvSpPr>
        <p:spPr bwMode="auto">
          <a:xfrm>
            <a:off x="4415431" y="1384707"/>
            <a:ext cx="2100636" cy="2104892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defPPr>
              <a:defRPr lang="zh-CN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12666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谢</a:t>
            </a:r>
          </a:p>
        </p:txBody>
      </p:sp>
      <p:grpSp>
        <p:nvGrpSpPr>
          <p:cNvPr id="19487" name="组合 120"/>
          <p:cNvGrpSpPr>
            <a:grpSpLocks/>
          </p:cNvGrpSpPr>
          <p:nvPr/>
        </p:nvGrpSpPr>
        <p:grpSpPr bwMode="auto">
          <a:xfrm>
            <a:off x="7827434" y="1234018"/>
            <a:ext cx="3141133" cy="3145367"/>
            <a:chOff x="6379728" y="2488775"/>
            <a:chExt cx="2513016" cy="2513016"/>
          </a:xfrm>
        </p:grpSpPr>
        <p:sp>
          <p:nvSpPr>
            <p:cNvPr id="145" name="任意多边形 144"/>
            <p:cNvSpPr>
              <a:spLocks/>
            </p:cNvSpPr>
            <p:nvPr/>
          </p:nvSpPr>
          <p:spPr bwMode="auto">
            <a:xfrm rot="3738964">
              <a:off x="6379727" y="2488776"/>
              <a:ext cx="2513016" cy="2513016"/>
            </a:xfrm>
            <a:custGeom>
              <a:avLst/>
              <a:gdLst>
                <a:gd name="T0" fmla="*/ 0 w 1800200"/>
                <a:gd name="T1" fmla="*/ 1256508 h 1800200"/>
                <a:gd name="T2" fmla="*/ 368024 w 1800200"/>
                <a:gd name="T3" fmla="*/ 368022 h 1800200"/>
                <a:gd name="T4" fmla="*/ 1256509 w 1800200"/>
                <a:gd name="T5" fmla="*/ 1 h 1800200"/>
                <a:gd name="T6" fmla="*/ 2144995 w 1800200"/>
                <a:gd name="T7" fmla="*/ 368025 h 1800200"/>
                <a:gd name="T8" fmla="*/ 2513016 w 1800200"/>
                <a:gd name="T9" fmla="*/ 1256511 h 1800200"/>
                <a:gd name="T10" fmla="*/ 2144994 w 1800200"/>
                <a:gd name="T11" fmla="*/ 2144996 h 1800200"/>
                <a:gd name="T12" fmla="*/ 1256508 w 1800200"/>
                <a:gd name="T13" fmla="*/ 2513019 h 1800200"/>
                <a:gd name="T14" fmla="*/ 368022 w 1800200"/>
                <a:gd name="T15" fmla="*/ 2144995 h 1800200"/>
                <a:gd name="T16" fmla="*/ 0 w 1800200"/>
                <a:gd name="T17" fmla="*/ 1256509 h 1800200"/>
                <a:gd name="T18" fmla="*/ 0 w 1800200"/>
                <a:gd name="T19" fmla="*/ 1256508 h 1800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7000">
                  <a:srgbClr val="FFFFFF"/>
                </a:gs>
                <a:gs pos="100000">
                  <a:srgbClr val="B8B8B8"/>
                </a:gs>
              </a:gsLst>
              <a:lin ang="2700000" scaled="1"/>
            </a:gradFill>
            <a:ln>
              <a:noFill/>
            </a:ln>
            <a:effectLst>
              <a:outerShdw blurRad="127000" dist="63501" dir="7380007" sx="102000" sy="102000" algn="tr" rotWithShape="0">
                <a:srgbClr val="000000">
                  <a:alpha val="39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254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2400"/>
            </a:p>
          </p:txBody>
        </p:sp>
        <p:sp>
          <p:nvSpPr>
            <p:cNvPr id="146" name="任意多边形 145"/>
            <p:cNvSpPr/>
            <p:nvPr/>
          </p:nvSpPr>
          <p:spPr>
            <a:xfrm rot="16377237">
              <a:off x="6409518" y="2506880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defPPr>
                <a:defRPr lang="zh-CN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zh-CN" altLang="en-US" sz="2400" kern="0">
                <a:solidFill>
                  <a:srgbClr val="FFFFFF"/>
                </a:solidFill>
              </a:endParaRPr>
            </a:p>
          </p:txBody>
        </p:sp>
      </p:grpSp>
      <p:sp>
        <p:nvSpPr>
          <p:cNvPr id="122" name="椭圆 121"/>
          <p:cNvSpPr/>
          <p:nvPr/>
        </p:nvSpPr>
        <p:spPr bwMode="auto">
          <a:xfrm>
            <a:off x="8287383" y="1678503"/>
            <a:ext cx="2268776" cy="2273373"/>
          </a:xfrm>
          <a:prstGeom prst="ellipse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defPPr>
              <a:defRPr lang="zh-CN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12666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看</a:t>
            </a:r>
          </a:p>
        </p:txBody>
      </p:sp>
      <p:grpSp>
        <p:nvGrpSpPr>
          <p:cNvPr id="19491" name="组合 122"/>
          <p:cNvGrpSpPr>
            <a:grpSpLocks/>
          </p:cNvGrpSpPr>
          <p:nvPr/>
        </p:nvGrpSpPr>
        <p:grpSpPr bwMode="auto">
          <a:xfrm>
            <a:off x="5842001" y="2766484"/>
            <a:ext cx="2561167" cy="2565400"/>
            <a:chOff x="6379730" y="2488773"/>
            <a:chExt cx="2513016" cy="2513016"/>
          </a:xfrm>
        </p:grpSpPr>
        <p:sp>
          <p:nvSpPr>
            <p:cNvPr id="143" name="任意多边形 142"/>
            <p:cNvSpPr>
              <a:spLocks/>
            </p:cNvSpPr>
            <p:nvPr/>
          </p:nvSpPr>
          <p:spPr bwMode="auto">
            <a:xfrm rot="3738964">
              <a:off x="6379731" y="2488772"/>
              <a:ext cx="2513016" cy="2513016"/>
            </a:xfrm>
            <a:custGeom>
              <a:avLst/>
              <a:gdLst>
                <a:gd name="T0" fmla="*/ 0 w 1800200"/>
                <a:gd name="T1" fmla="*/ 1256508 h 1800200"/>
                <a:gd name="T2" fmla="*/ 368024 w 1800200"/>
                <a:gd name="T3" fmla="*/ 368022 h 1800200"/>
                <a:gd name="T4" fmla="*/ 1256509 w 1800200"/>
                <a:gd name="T5" fmla="*/ 1 h 1800200"/>
                <a:gd name="T6" fmla="*/ 2144995 w 1800200"/>
                <a:gd name="T7" fmla="*/ 368025 h 1800200"/>
                <a:gd name="T8" fmla="*/ 2513016 w 1800200"/>
                <a:gd name="T9" fmla="*/ 1256511 h 1800200"/>
                <a:gd name="T10" fmla="*/ 2144994 w 1800200"/>
                <a:gd name="T11" fmla="*/ 2144996 h 1800200"/>
                <a:gd name="T12" fmla="*/ 1256508 w 1800200"/>
                <a:gd name="T13" fmla="*/ 2513019 h 1800200"/>
                <a:gd name="T14" fmla="*/ 368022 w 1800200"/>
                <a:gd name="T15" fmla="*/ 2144995 h 1800200"/>
                <a:gd name="T16" fmla="*/ 0 w 1800200"/>
                <a:gd name="T17" fmla="*/ 1256509 h 1800200"/>
                <a:gd name="T18" fmla="*/ 0 w 1800200"/>
                <a:gd name="T19" fmla="*/ 1256508 h 1800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7000">
                  <a:srgbClr val="FFFFFF"/>
                </a:gs>
                <a:gs pos="100000">
                  <a:srgbClr val="B8B8B8"/>
                </a:gs>
              </a:gsLst>
              <a:lin ang="2700000" scaled="1"/>
            </a:gradFill>
            <a:ln>
              <a:noFill/>
            </a:ln>
            <a:effectLst>
              <a:outerShdw blurRad="127000" dist="63501" dir="7380007" sx="102000" sy="102000" algn="tr" rotWithShape="0">
                <a:srgbClr val="000000">
                  <a:alpha val="39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254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2400"/>
            </a:p>
          </p:txBody>
        </p:sp>
        <p:sp>
          <p:nvSpPr>
            <p:cNvPr id="144" name="任意多边形 143"/>
            <p:cNvSpPr/>
            <p:nvPr/>
          </p:nvSpPr>
          <p:spPr>
            <a:xfrm rot="16377237">
              <a:off x="6409518" y="2506880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defPPr>
                <a:defRPr lang="zh-CN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zh-CN" altLang="en-US" sz="2400" kern="0">
                <a:solidFill>
                  <a:srgbClr val="FFFFFF"/>
                </a:solidFill>
              </a:endParaRPr>
            </a:p>
          </p:txBody>
        </p:sp>
      </p:grpSp>
      <p:sp>
        <p:nvSpPr>
          <p:cNvPr id="124" name="椭圆 123"/>
          <p:cNvSpPr/>
          <p:nvPr/>
        </p:nvSpPr>
        <p:spPr bwMode="auto">
          <a:xfrm>
            <a:off x="6216651" y="3128536"/>
            <a:ext cx="1850453" cy="1854201"/>
          </a:xfrm>
          <a:prstGeom prst="ellipse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defPPr>
              <a:defRPr lang="zh-CN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10666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观</a:t>
            </a:r>
          </a:p>
        </p:txBody>
      </p:sp>
      <p:sp>
        <p:nvSpPr>
          <p:cNvPr id="125" name="Oval 9"/>
          <p:cNvSpPr/>
          <p:nvPr/>
        </p:nvSpPr>
        <p:spPr>
          <a:xfrm>
            <a:off x="4152900" y="1847851"/>
            <a:ext cx="3175000" cy="3175000"/>
          </a:xfrm>
          <a:prstGeom prst="ellipse">
            <a:avLst/>
          </a:prstGeom>
          <a:noFill/>
          <a:ln>
            <a:solidFill>
              <a:srgbClr val="59595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26" name="Oval 10"/>
          <p:cNvSpPr/>
          <p:nvPr/>
        </p:nvSpPr>
        <p:spPr>
          <a:xfrm>
            <a:off x="2573867" y="1644651"/>
            <a:ext cx="3175000" cy="3177116"/>
          </a:xfrm>
          <a:prstGeom prst="ellipse">
            <a:avLst/>
          </a:prstGeom>
          <a:noFill/>
          <a:ln>
            <a:solidFill>
              <a:srgbClr val="59595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19497" name="组合 126"/>
          <p:cNvGrpSpPr>
            <a:grpSpLocks/>
          </p:cNvGrpSpPr>
          <p:nvPr/>
        </p:nvGrpSpPr>
        <p:grpSpPr bwMode="auto">
          <a:xfrm>
            <a:off x="1267884" y="1253067"/>
            <a:ext cx="3122083" cy="3126317"/>
            <a:chOff x="6379728" y="2488775"/>
            <a:chExt cx="2513016" cy="2513016"/>
          </a:xfrm>
        </p:grpSpPr>
        <p:sp>
          <p:nvSpPr>
            <p:cNvPr id="141" name="任意多边形 140"/>
            <p:cNvSpPr>
              <a:spLocks/>
            </p:cNvSpPr>
            <p:nvPr/>
          </p:nvSpPr>
          <p:spPr bwMode="auto">
            <a:xfrm rot="3738964">
              <a:off x="6379728" y="2488775"/>
              <a:ext cx="2513016" cy="2513016"/>
            </a:xfrm>
            <a:custGeom>
              <a:avLst/>
              <a:gdLst>
                <a:gd name="T0" fmla="*/ 0 w 1800200"/>
                <a:gd name="T1" fmla="*/ 1256508 h 1800200"/>
                <a:gd name="T2" fmla="*/ 368024 w 1800200"/>
                <a:gd name="T3" fmla="*/ 368022 h 1800200"/>
                <a:gd name="T4" fmla="*/ 1256509 w 1800200"/>
                <a:gd name="T5" fmla="*/ 1 h 1800200"/>
                <a:gd name="T6" fmla="*/ 2144995 w 1800200"/>
                <a:gd name="T7" fmla="*/ 368025 h 1800200"/>
                <a:gd name="T8" fmla="*/ 2513016 w 1800200"/>
                <a:gd name="T9" fmla="*/ 1256511 h 1800200"/>
                <a:gd name="T10" fmla="*/ 2144994 w 1800200"/>
                <a:gd name="T11" fmla="*/ 2144996 h 1800200"/>
                <a:gd name="T12" fmla="*/ 1256508 w 1800200"/>
                <a:gd name="T13" fmla="*/ 2513019 h 1800200"/>
                <a:gd name="T14" fmla="*/ 368022 w 1800200"/>
                <a:gd name="T15" fmla="*/ 2144995 h 1800200"/>
                <a:gd name="T16" fmla="*/ 0 w 1800200"/>
                <a:gd name="T17" fmla="*/ 1256509 h 1800200"/>
                <a:gd name="T18" fmla="*/ 0 w 1800200"/>
                <a:gd name="T19" fmla="*/ 1256508 h 1800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7000">
                  <a:srgbClr val="FFFFFF"/>
                </a:gs>
                <a:gs pos="100000">
                  <a:srgbClr val="B8B8B8"/>
                </a:gs>
              </a:gsLst>
              <a:lin ang="2700000" scaled="1"/>
            </a:gradFill>
            <a:ln>
              <a:noFill/>
            </a:ln>
            <a:effectLst>
              <a:outerShdw blurRad="127000" dist="63501" dir="7380007" sx="102000" sy="102000" algn="tr" rotWithShape="0">
                <a:srgbClr val="000000">
                  <a:alpha val="39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254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2400"/>
            </a:p>
          </p:txBody>
        </p:sp>
        <p:sp>
          <p:nvSpPr>
            <p:cNvPr id="142" name="任意多边形 141"/>
            <p:cNvSpPr/>
            <p:nvPr/>
          </p:nvSpPr>
          <p:spPr>
            <a:xfrm rot="16377237">
              <a:off x="6409518" y="2506880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defPPr>
                <a:defRPr lang="zh-CN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zh-CN" altLang="en-US" sz="2400" kern="0">
                <a:solidFill>
                  <a:srgbClr val="FFFFFF"/>
                </a:solidFill>
              </a:endParaRPr>
            </a:p>
          </p:txBody>
        </p:sp>
      </p:grpSp>
      <p:sp>
        <p:nvSpPr>
          <p:cNvPr id="128" name="椭圆 127"/>
          <p:cNvSpPr/>
          <p:nvPr/>
        </p:nvSpPr>
        <p:spPr bwMode="auto">
          <a:xfrm>
            <a:off x="1725036" y="1694705"/>
            <a:ext cx="2255344" cy="2259915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defPPr>
              <a:defRPr lang="zh-CN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13333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谢</a:t>
            </a:r>
          </a:p>
        </p:txBody>
      </p:sp>
      <p:grpSp>
        <p:nvGrpSpPr>
          <p:cNvPr id="19501" name="组合 128"/>
          <p:cNvGrpSpPr>
            <a:grpSpLocks/>
          </p:cNvGrpSpPr>
          <p:nvPr/>
        </p:nvGrpSpPr>
        <p:grpSpPr bwMode="auto">
          <a:xfrm>
            <a:off x="3989918" y="973667"/>
            <a:ext cx="2908300" cy="2912533"/>
            <a:chOff x="6379730" y="2488773"/>
            <a:chExt cx="2513016" cy="2513016"/>
          </a:xfrm>
        </p:grpSpPr>
        <p:sp>
          <p:nvSpPr>
            <p:cNvPr id="139" name="任意多边形 138"/>
            <p:cNvSpPr>
              <a:spLocks/>
            </p:cNvSpPr>
            <p:nvPr/>
          </p:nvSpPr>
          <p:spPr bwMode="auto">
            <a:xfrm rot="3738964">
              <a:off x="6379731" y="2488772"/>
              <a:ext cx="2513016" cy="2513016"/>
            </a:xfrm>
            <a:custGeom>
              <a:avLst/>
              <a:gdLst>
                <a:gd name="T0" fmla="*/ 0 w 1800200"/>
                <a:gd name="T1" fmla="*/ 1256508 h 1800200"/>
                <a:gd name="T2" fmla="*/ 368024 w 1800200"/>
                <a:gd name="T3" fmla="*/ 368022 h 1800200"/>
                <a:gd name="T4" fmla="*/ 1256509 w 1800200"/>
                <a:gd name="T5" fmla="*/ 1 h 1800200"/>
                <a:gd name="T6" fmla="*/ 2144995 w 1800200"/>
                <a:gd name="T7" fmla="*/ 368025 h 1800200"/>
                <a:gd name="T8" fmla="*/ 2513016 w 1800200"/>
                <a:gd name="T9" fmla="*/ 1256511 h 1800200"/>
                <a:gd name="T10" fmla="*/ 2144994 w 1800200"/>
                <a:gd name="T11" fmla="*/ 2144996 h 1800200"/>
                <a:gd name="T12" fmla="*/ 1256508 w 1800200"/>
                <a:gd name="T13" fmla="*/ 2513019 h 1800200"/>
                <a:gd name="T14" fmla="*/ 368022 w 1800200"/>
                <a:gd name="T15" fmla="*/ 2144995 h 1800200"/>
                <a:gd name="T16" fmla="*/ 0 w 1800200"/>
                <a:gd name="T17" fmla="*/ 1256509 h 1800200"/>
                <a:gd name="T18" fmla="*/ 0 w 1800200"/>
                <a:gd name="T19" fmla="*/ 1256508 h 1800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7000">
                  <a:srgbClr val="FFFFFF"/>
                </a:gs>
                <a:gs pos="100000">
                  <a:srgbClr val="B8B8B8"/>
                </a:gs>
              </a:gsLst>
              <a:lin ang="2700000" scaled="1"/>
            </a:gradFill>
            <a:ln>
              <a:noFill/>
            </a:ln>
            <a:effectLst>
              <a:outerShdw blurRad="127000" dist="63501" dir="7380007" sx="102000" sy="102000" algn="tr" rotWithShape="0">
                <a:srgbClr val="000000">
                  <a:alpha val="39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254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2400"/>
            </a:p>
          </p:txBody>
        </p:sp>
        <p:sp>
          <p:nvSpPr>
            <p:cNvPr id="140" name="任意多边形 139"/>
            <p:cNvSpPr/>
            <p:nvPr/>
          </p:nvSpPr>
          <p:spPr>
            <a:xfrm rot="16377237">
              <a:off x="6409518" y="2506880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defPPr>
                <a:defRPr lang="zh-CN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zh-CN" altLang="en-US" sz="2400" kern="0">
                <a:solidFill>
                  <a:srgbClr val="FFFFFF"/>
                </a:solidFill>
              </a:endParaRPr>
            </a:p>
          </p:txBody>
        </p:sp>
      </p:grpSp>
      <p:sp>
        <p:nvSpPr>
          <p:cNvPr id="130" name="椭圆 129"/>
          <p:cNvSpPr/>
          <p:nvPr/>
        </p:nvSpPr>
        <p:spPr bwMode="auto">
          <a:xfrm>
            <a:off x="4415431" y="1384707"/>
            <a:ext cx="2100636" cy="2104892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defPPr>
              <a:defRPr lang="zh-CN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12666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谢</a:t>
            </a:r>
          </a:p>
        </p:txBody>
      </p:sp>
      <p:grpSp>
        <p:nvGrpSpPr>
          <p:cNvPr id="19505" name="组合 130"/>
          <p:cNvGrpSpPr>
            <a:grpSpLocks/>
          </p:cNvGrpSpPr>
          <p:nvPr/>
        </p:nvGrpSpPr>
        <p:grpSpPr bwMode="auto">
          <a:xfrm>
            <a:off x="7827434" y="1234018"/>
            <a:ext cx="3141133" cy="3145367"/>
            <a:chOff x="6379728" y="2488775"/>
            <a:chExt cx="2513016" cy="2513016"/>
          </a:xfrm>
        </p:grpSpPr>
        <p:sp>
          <p:nvSpPr>
            <p:cNvPr id="137" name="任意多边形 136"/>
            <p:cNvSpPr>
              <a:spLocks/>
            </p:cNvSpPr>
            <p:nvPr/>
          </p:nvSpPr>
          <p:spPr bwMode="auto">
            <a:xfrm rot="3738964">
              <a:off x="6379727" y="2488776"/>
              <a:ext cx="2513016" cy="2513016"/>
            </a:xfrm>
            <a:custGeom>
              <a:avLst/>
              <a:gdLst>
                <a:gd name="T0" fmla="*/ 0 w 1800200"/>
                <a:gd name="T1" fmla="*/ 1256508 h 1800200"/>
                <a:gd name="T2" fmla="*/ 368024 w 1800200"/>
                <a:gd name="T3" fmla="*/ 368022 h 1800200"/>
                <a:gd name="T4" fmla="*/ 1256509 w 1800200"/>
                <a:gd name="T5" fmla="*/ 1 h 1800200"/>
                <a:gd name="T6" fmla="*/ 2144995 w 1800200"/>
                <a:gd name="T7" fmla="*/ 368025 h 1800200"/>
                <a:gd name="T8" fmla="*/ 2513016 w 1800200"/>
                <a:gd name="T9" fmla="*/ 1256511 h 1800200"/>
                <a:gd name="T10" fmla="*/ 2144994 w 1800200"/>
                <a:gd name="T11" fmla="*/ 2144996 h 1800200"/>
                <a:gd name="T12" fmla="*/ 1256508 w 1800200"/>
                <a:gd name="T13" fmla="*/ 2513019 h 1800200"/>
                <a:gd name="T14" fmla="*/ 368022 w 1800200"/>
                <a:gd name="T15" fmla="*/ 2144995 h 1800200"/>
                <a:gd name="T16" fmla="*/ 0 w 1800200"/>
                <a:gd name="T17" fmla="*/ 1256509 h 1800200"/>
                <a:gd name="T18" fmla="*/ 0 w 1800200"/>
                <a:gd name="T19" fmla="*/ 1256508 h 1800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7000">
                  <a:srgbClr val="FFFFFF"/>
                </a:gs>
                <a:gs pos="100000">
                  <a:srgbClr val="B8B8B8"/>
                </a:gs>
              </a:gsLst>
              <a:lin ang="2700000" scaled="1"/>
            </a:gradFill>
            <a:ln>
              <a:noFill/>
            </a:ln>
            <a:effectLst>
              <a:outerShdw blurRad="127000" dist="63501" dir="7380007" sx="102000" sy="102000" algn="tr" rotWithShape="0">
                <a:srgbClr val="000000">
                  <a:alpha val="39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254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2400"/>
            </a:p>
          </p:txBody>
        </p:sp>
        <p:sp>
          <p:nvSpPr>
            <p:cNvPr id="138" name="任意多边形 137"/>
            <p:cNvSpPr/>
            <p:nvPr/>
          </p:nvSpPr>
          <p:spPr>
            <a:xfrm rot="16377237">
              <a:off x="6409518" y="2506880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defPPr>
                <a:defRPr lang="zh-CN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zh-CN" altLang="en-US" sz="2400" kern="0">
                <a:solidFill>
                  <a:srgbClr val="FFFFFF"/>
                </a:solidFill>
              </a:endParaRPr>
            </a:p>
          </p:txBody>
        </p:sp>
      </p:grpSp>
      <p:sp>
        <p:nvSpPr>
          <p:cNvPr id="132" name="椭圆 131"/>
          <p:cNvSpPr/>
          <p:nvPr/>
        </p:nvSpPr>
        <p:spPr bwMode="auto">
          <a:xfrm>
            <a:off x="8287383" y="1678503"/>
            <a:ext cx="2268776" cy="2273373"/>
          </a:xfrm>
          <a:prstGeom prst="ellipse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defPPr>
              <a:defRPr lang="zh-CN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12666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看</a:t>
            </a:r>
          </a:p>
        </p:txBody>
      </p:sp>
      <p:grpSp>
        <p:nvGrpSpPr>
          <p:cNvPr id="19509" name="组合 132"/>
          <p:cNvGrpSpPr>
            <a:grpSpLocks/>
          </p:cNvGrpSpPr>
          <p:nvPr/>
        </p:nvGrpSpPr>
        <p:grpSpPr bwMode="auto">
          <a:xfrm>
            <a:off x="5842001" y="2766484"/>
            <a:ext cx="2561167" cy="2565400"/>
            <a:chOff x="6379730" y="2488773"/>
            <a:chExt cx="2513016" cy="2513016"/>
          </a:xfrm>
        </p:grpSpPr>
        <p:sp>
          <p:nvSpPr>
            <p:cNvPr id="135" name="任意多边形 134"/>
            <p:cNvSpPr>
              <a:spLocks/>
            </p:cNvSpPr>
            <p:nvPr/>
          </p:nvSpPr>
          <p:spPr bwMode="auto">
            <a:xfrm rot="3738964">
              <a:off x="6379731" y="2488772"/>
              <a:ext cx="2513016" cy="2513016"/>
            </a:xfrm>
            <a:custGeom>
              <a:avLst/>
              <a:gdLst>
                <a:gd name="T0" fmla="*/ 0 w 1800200"/>
                <a:gd name="T1" fmla="*/ 1256508 h 1800200"/>
                <a:gd name="T2" fmla="*/ 368024 w 1800200"/>
                <a:gd name="T3" fmla="*/ 368022 h 1800200"/>
                <a:gd name="T4" fmla="*/ 1256509 w 1800200"/>
                <a:gd name="T5" fmla="*/ 1 h 1800200"/>
                <a:gd name="T6" fmla="*/ 2144995 w 1800200"/>
                <a:gd name="T7" fmla="*/ 368025 h 1800200"/>
                <a:gd name="T8" fmla="*/ 2513016 w 1800200"/>
                <a:gd name="T9" fmla="*/ 1256511 h 1800200"/>
                <a:gd name="T10" fmla="*/ 2144994 w 1800200"/>
                <a:gd name="T11" fmla="*/ 2144996 h 1800200"/>
                <a:gd name="T12" fmla="*/ 1256508 w 1800200"/>
                <a:gd name="T13" fmla="*/ 2513019 h 1800200"/>
                <a:gd name="T14" fmla="*/ 368022 w 1800200"/>
                <a:gd name="T15" fmla="*/ 2144995 h 1800200"/>
                <a:gd name="T16" fmla="*/ 0 w 1800200"/>
                <a:gd name="T17" fmla="*/ 1256509 h 1800200"/>
                <a:gd name="T18" fmla="*/ 0 w 1800200"/>
                <a:gd name="T19" fmla="*/ 1256508 h 1800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7000">
                  <a:srgbClr val="FFFFFF"/>
                </a:gs>
                <a:gs pos="100000">
                  <a:srgbClr val="B8B8B8"/>
                </a:gs>
              </a:gsLst>
              <a:lin ang="2700000" scaled="1"/>
            </a:gradFill>
            <a:ln>
              <a:noFill/>
            </a:ln>
            <a:effectLst>
              <a:outerShdw blurRad="127000" dist="63501" dir="7380007" sx="102000" sy="102000" algn="tr" rotWithShape="0">
                <a:srgbClr val="000000">
                  <a:alpha val="39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254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2400"/>
            </a:p>
          </p:txBody>
        </p:sp>
        <p:sp>
          <p:nvSpPr>
            <p:cNvPr id="136" name="任意多边形 135"/>
            <p:cNvSpPr/>
            <p:nvPr/>
          </p:nvSpPr>
          <p:spPr>
            <a:xfrm rot="16377237">
              <a:off x="6409518" y="2506880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defPPr>
                <a:defRPr lang="zh-CN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zh-CN" altLang="en-US" sz="2400" kern="0">
                <a:solidFill>
                  <a:srgbClr val="FFFFFF"/>
                </a:solidFill>
              </a:endParaRPr>
            </a:p>
          </p:txBody>
        </p:sp>
      </p:grpSp>
      <p:sp>
        <p:nvSpPr>
          <p:cNvPr id="134" name="椭圆 133"/>
          <p:cNvSpPr/>
          <p:nvPr/>
        </p:nvSpPr>
        <p:spPr bwMode="auto">
          <a:xfrm>
            <a:off x="6216651" y="3128536"/>
            <a:ext cx="1850453" cy="1854201"/>
          </a:xfrm>
          <a:prstGeom prst="ellipse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defPPr>
              <a:defRPr lang="zh-CN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10666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观</a:t>
            </a:r>
          </a:p>
        </p:txBody>
      </p:sp>
      <p:sp>
        <p:nvSpPr>
          <p:cNvPr id="19513" name="矩形 158"/>
          <p:cNvSpPr>
            <a:spLocks noChangeArrowheads="1"/>
          </p:cNvSpPr>
          <p:nvPr/>
        </p:nvSpPr>
        <p:spPr bwMode="auto">
          <a:xfrm>
            <a:off x="4298951" y="5719233"/>
            <a:ext cx="2648464" cy="74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4267" b="1">
                <a:solidFill>
                  <a:srgbClr val="0033CC"/>
                </a:solidFill>
                <a:latin typeface="楷体" charset="-122"/>
                <a:ea typeface="楷体" charset="-122"/>
              </a:rPr>
              <a:t>2020</a:t>
            </a:r>
            <a:r>
              <a:rPr lang="zh-CN" altLang="en-US" sz="4267" b="1">
                <a:solidFill>
                  <a:srgbClr val="0033CC"/>
                </a:solidFill>
                <a:latin typeface="楷体" charset="-122"/>
                <a:ea typeface="楷体" charset="-122"/>
              </a:rPr>
              <a:t>年</a:t>
            </a:r>
            <a:r>
              <a:rPr lang="en-US" altLang="zh-CN" sz="4267" b="1">
                <a:solidFill>
                  <a:srgbClr val="0033CC"/>
                </a:solidFill>
                <a:latin typeface="楷体" charset="-122"/>
                <a:ea typeface="楷体" charset="-122"/>
              </a:rPr>
              <a:t>2</a:t>
            </a:r>
            <a:r>
              <a:rPr lang="zh-CN" altLang="en-US" sz="4267" b="1">
                <a:solidFill>
                  <a:srgbClr val="0033CC"/>
                </a:solidFill>
                <a:latin typeface="楷体" charset="-122"/>
                <a:ea typeface="楷体" charset="-122"/>
              </a:rPr>
              <a:t>月</a:t>
            </a:r>
          </a:p>
        </p:txBody>
      </p:sp>
    </p:spTree>
    <p:extLst>
      <p:ext uri="{BB962C8B-B14F-4D97-AF65-F5344CB8AC3E}">
        <p14:creationId xmlns:p14="http://schemas.microsoft.com/office/powerpoint/2010/main" xmlns="" val="3442613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66284" y="2251130"/>
            <a:ext cx="1048194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KaiTi" charset="-122"/>
                <a:ea typeface="KaiTi" charset="-122"/>
                <a:cs typeface="KaiTi" charset="-122"/>
              </a:rPr>
              <a:t>一、群落演替的概念与类型</a:t>
            </a:r>
          </a:p>
          <a:p>
            <a:endParaRPr lang="zh-CN" altLang="en-US" sz="2800" dirty="0">
              <a:latin typeface="KaiTi" charset="-122"/>
              <a:ea typeface="KaiTi" charset="-122"/>
              <a:cs typeface="KaiTi" charset="-122"/>
            </a:endParaRPr>
          </a:p>
          <a:p>
            <a:r>
              <a:rPr lang="zh-CN" altLang="en-US" sz="2400" dirty="0" smtClean="0">
                <a:latin typeface="KaiTi" charset="-122"/>
                <a:ea typeface="KaiTi" charset="-122"/>
                <a:cs typeface="KaiTi" charset="-122"/>
              </a:rPr>
              <a:t>1</a:t>
            </a:r>
            <a:r>
              <a:rPr lang="en-US" altLang="zh-CN" sz="2400" dirty="0" smtClean="0">
                <a:latin typeface="KaiTi" charset="-122"/>
                <a:ea typeface="KaiTi" charset="-122"/>
                <a:cs typeface="KaiTi" charset="-122"/>
              </a:rPr>
              <a:t>.</a:t>
            </a:r>
            <a:r>
              <a:rPr lang="zh-CN" altLang="en-US" sz="2400" dirty="0" smtClean="0">
                <a:latin typeface="KaiTi" charset="-122"/>
                <a:ea typeface="KaiTi" charset="-122"/>
                <a:cs typeface="KaiTi" charset="-122"/>
              </a:rPr>
              <a:t>概</a:t>
            </a:r>
            <a:r>
              <a:rPr lang="zh-CN" altLang="en-US" sz="2400" dirty="0">
                <a:latin typeface="KaiTi" charset="-122"/>
                <a:ea typeface="KaiTi" charset="-122"/>
                <a:cs typeface="KaiTi" charset="-122"/>
              </a:rPr>
              <a:t>念：随着时间的推移，一个群落被另一个群落代替的</a:t>
            </a:r>
            <a:r>
              <a:rPr lang="zh-CN" altLang="en-US" sz="2400" dirty="0" smtClean="0">
                <a:latin typeface="KaiTi" charset="-122"/>
                <a:ea typeface="KaiTi" charset="-122"/>
                <a:cs typeface="KaiTi" charset="-122"/>
              </a:rPr>
              <a:t>过程</a:t>
            </a:r>
            <a:r>
              <a:rPr lang="zh-CN" altLang="en-US" sz="2400" dirty="0">
                <a:latin typeface="KaiTi" charset="-122"/>
                <a:ea typeface="KaiTi" charset="-122"/>
                <a:cs typeface="KaiTi" charset="-122"/>
              </a:rPr>
              <a:t>。</a:t>
            </a:r>
          </a:p>
          <a:p>
            <a:r>
              <a:rPr lang="zh-CN" altLang="en-US" sz="2400" dirty="0" smtClean="0">
                <a:latin typeface="KaiTi" charset="-122"/>
                <a:ea typeface="KaiTi" charset="-122"/>
                <a:cs typeface="KaiTi" charset="-122"/>
              </a:rPr>
              <a:t>2</a:t>
            </a:r>
            <a:r>
              <a:rPr lang="en-US" altLang="zh-CN" sz="2400" dirty="0" smtClean="0">
                <a:latin typeface="KaiTi" charset="-122"/>
                <a:ea typeface="KaiTi" charset="-122"/>
                <a:cs typeface="KaiTi" charset="-122"/>
              </a:rPr>
              <a:t>.</a:t>
            </a:r>
            <a:r>
              <a:rPr lang="zh-CN" altLang="en-US" sz="2400" dirty="0" smtClean="0">
                <a:latin typeface="KaiTi" charset="-122"/>
                <a:ea typeface="KaiTi" charset="-122"/>
                <a:cs typeface="KaiTi" charset="-122"/>
              </a:rPr>
              <a:t>原</a:t>
            </a:r>
            <a:r>
              <a:rPr lang="zh-CN" altLang="en-US" sz="2400" dirty="0">
                <a:latin typeface="KaiTi" charset="-122"/>
                <a:ea typeface="KaiTi" charset="-122"/>
                <a:cs typeface="KaiTi" charset="-122"/>
              </a:rPr>
              <a:t>因：群落是一个动态系统，是不断发生变化的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67" y="23284"/>
            <a:ext cx="1145117" cy="113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042026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421" y="219489"/>
            <a:ext cx="5449084" cy="36236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67" y="23284"/>
            <a:ext cx="1145117" cy="113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6023529" y="3843130"/>
            <a:ext cx="5416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latin typeface="KaiTi" charset="-122"/>
                <a:ea typeface="KaiTi" charset="-122"/>
                <a:cs typeface="KaiTi" charset="-122"/>
              </a:rPr>
              <a:t>1883</a:t>
            </a:r>
            <a:r>
              <a:rPr kumimoji="1" lang="zh-CN" altLang="en-US" sz="2400" dirty="0" smtClean="0">
                <a:latin typeface="KaiTi" charset="-122"/>
                <a:ea typeface="KaiTi" charset="-122"/>
                <a:cs typeface="KaiTi" charset="-122"/>
              </a:rPr>
              <a:t>年 印度尼西亚 喀拉喀托火山爆发</a:t>
            </a:r>
            <a:endParaRPr kumimoji="1" lang="zh-CN" altLang="en-US" sz="2400" dirty="0">
              <a:latin typeface="KaiTi" charset="-122"/>
              <a:ea typeface="KaiTi" charset="-122"/>
              <a:cs typeface="KaiTi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22125560"/>
              </p:ext>
            </p:extLst>
          </p:nvPr>
        </p:nvGraphicFramePr>
        <p:xfrm>
          <a:off x="397566" y="3399182"/>
          <a:ext cx="5315451" cy="2415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1817"/>
                <a:gridCol w="1771817"/>
                <a:gridCol w="1771817"/>
              </a:tblGrid>
              <a:tr h="603802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几年后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草地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--</a:t>
                      </a:r>
                      <a:endParaRPr lang="zh-CN" altLang="en-US" dirty="0"/>
                    </a:p>
                  </a:txBody>
                  <a:tcPr/>
                </a:tc>
              </a:tr>
              <a:tr h="603802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1909</a:t>
                      </a:r>
                      <a:r>
                        <a:rPr lang="zh-CN" altLang="en-US" dirty="0" smtClean="0"/>
                        <a:t>年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--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202</a:t>
                      </a:r>
                      <a:r>
                        <a:rPr lang="zh-CN" altLang="en-US" dirty="0" smtClean="0"/>
                        <a:t>种</a:t>
                      </a:r>
                      <a:endParaRPr lang="zh-CN" altLang="en-US" dirty="0"/>
                    </a:p>
                  </a:txBody>
                  <a:tcPr/>
                </a:tc>
              </a:tr>
              <a:tr h="603802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1919</a:t>
                      </a:r>
                      <a:r>
                        <a:rPr lang="zh-CN" altLang="en-US" dirty="0" smtClean="0"/>
                        <a:t>年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--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621</a:t>
                      </a:r>
                      <a:r>
                        <a:rPr lang="zh-CN" altLang="en-US" dirty="0" smtClean="0"/>
                        <a:t>种</a:t>
                      </a:r>
                      <a:endParaRPr lang="zh-CN" altLang="en-US" dirty="0"/>
                    </a:p>
                  </a:txBody>
                  <a:tcPr/>
                </a:tc>
              </a:tr>
              <a:tr h="603802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1934</a:t>
                      </a:r>
                      <a:r>
                        <a:rPr lang="zh-CN" altLang="en-US" dirty="0" smtClean="0"/>
                        <a:t>年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树林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880</a:t>
                      </a:r>
                      <a:r>
                        <a:rPr lang="zh-CN" altLang="en-US" dirty="0" smtClean="0"/>
                        <a:t>种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397566" y="2654924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latin typeface="KaiTi" charset="-122"/>
                <a:ea typeface="KaiTi" charset="-122"/>
                <a:cs typeface="KaiTi" charset="-122"/>
              </a:rPr>
              <a:t>火山爆发后，当地动植物的变化</a:t>
            </a:r>
            <a:endParaRPr kumimoji="1" lang="zh-CN" altLang="en-US" sz="2400" dirty="0">
              <a:latin typeface="KaiTi" charset="-122"/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78782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5519738" y="6253490"/>
            <a:ext cx="5148262" cy="52322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</a:ln>
          <a:effectLst/>
        </p:spPr>
        <p:txBody>
          <a:bodyPr anchor="ctr">
            <a:spAutoFit/>
          </a:bodyPr>
          <a:lstStyle/>
          <a:p>
            <a:pPr indent="3175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（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1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）裸岩阶段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1524001" y="318324"/>
            <a:ext cx="6213475" cy="525401"/>
          </a:xfrm>
          <a:prstGeom prst="rect">
            <a:avLst/>
          </a:prstGeom>
          <a:noFill/>
          <a:ln w="88900" algn="ctr">
            <a:noFill/>
            <a:miter lim="800000"/>
          </a:ln>
          <a:effectLst/>
        </p:spPr>
        <p:txBody>
          <a:bodyPr lIns="180000" tIns="46800" rIns="90000" bIns="468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二、演替的类型： 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1524000" y="836613"/>
            <a:ext cx="6769100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2800" b="1"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1.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例：发生在裸岩上的演替</a:t>
            </a:r>
          </a:p>
        </p:txBody>
      </p:sp>
      <p:pic>
        <p:nvPicPr>
          <p:cNvPr id="9224" name="Picture 8" descr="212_58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661" b="29549"/>
          <a:stretch>
            <a:fillRect/>
          </a:stretch>
        </p:blipFill>
        <p:spPr bwMode="auto">
          <a:xfrm>
            <a:off x="5519738" y="1557338"/>
            <a:ext cx="514826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 descr="4_112106_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545" r="4485" b="8450"/>
          <a:stretch>
            <a:fillRect/>
          </a:stretch>
        </p:blipFill>
        <p:spPr bwMode="auto">
          <a:xfrm>
            <a:off x="1524000" y="3789364"/>
            <a:ext cx="3995738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 descr="000ffed614780be1e48a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97" b="7425"/>
          <a:stretch>
            <a:fillRect/>
          </a:stretch>
        </p:blipFill>
        <p:spPr bwMode="auto">
          <a:xfrm>
            <a:off x="1524000" y="1557339"/>
            <a:ext cx="399573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1524000" y="6275715"/>
            <a:ext cx="3995738" cy="52322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anchor="ctr">
            <a:spAutoFit/>
          </a:bodyPr>
          <a:lstStyle/>
          <a:p>
            <a:pPr indent="3175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火山喷发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67" y="23284"/>
            <a:ext cx="1145117" cy="113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523303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5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  <p:bldP spid="92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524001" y="318324"/>
            <a:ext cx="6213475" cy="525401"/>
          </a:xfrm>
          <a:prstGeom prst="rect">
            <a:avLst/>
          </a:prstGeom>
          <a:noFill/>
          <a:ln w="88900" algn="ctr">
            <a:noFill/>
            <a:miter lim="800000"/>
          </a:ln>
          <a:effectLst/>
        </p:spPr>
        <p:txBody>
          <a:bodyPr lIns="180000" tIns="46800" rIns="90000" bIns="468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二、演替的类型： 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1524000" y="836613"/>
            <a:ext cx="6769100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2800" b="1"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1.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例：发生在裸岩上的演替</a:t>
            </a:r>
          </a:p>
        </p:txBody>
      </p:sp>
      <p:pic>
        <p:nvPicPr>
          <p:cNvPr id="11271" name="Picture 7" descr="2005112922205655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8" t="10074" r="19360" b="17667"/>
          <a:stretch>
            <a:fillRect/>
          </a:stretch>
        </p:blipFill>
        <p:spPr bwMode="auto">
          <a:xfrm>
            <a:off x="1524000" y="2536826"/>
            <a:ext cx="446405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359_758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11" b="14240"/>
          <a:stretch>
            <a:fillRect/>
          </a:stretch>
        </p:blipFill>
        <p:spPr bwMode="auto">
          <a:xfrm>
            <a:off x="6024564" y="1628776"/>
            <a:ext cx="4643437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6994526" y="6216650"/>
            <a:ext cx="3673475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（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2</a:t>
            </a: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）地衣阶段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558926" y="1412875"/>
            <a:ext cx="3673475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（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1</a:t>
            </a: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）裸岩阶段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738415" y="1928802"/>
            <a:ext cx="3673475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无生物群落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67" y="23284"/>
            <a:ext cx="1145117" cy="113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959663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11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1524001" y="318324"/>
            <a:ext cx="6213475" cy="525401"/>
          </a:xfrm>
          <a:prstGeom prst="rect">
            <a:avLst/>
          </a:prstGeom>
          <a:noFill/>
          <a:ln w="88900" algn="ctr">
            <a:noFill/>
            <a:miter lim="800000"/>
          </a:ln>
          <a:effectLst/>
        </p:spPr>
        <p:txBody>
          <a:bodyPr lIns="180000" tIns="46800" rIns="90000" bIns="468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二、演替的类型： 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524000" y="836613"/>
            <a:ext cx="6769100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2800" b="1"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1.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例：发生在裸岩上的演替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4079876" y="6092825"/>
            <a:ext cx="3673475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（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3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）苔藓阶段</a:t>
            </a:r>
          </a:p>
        </p:txBody>
      </p:sp>
      <p:pic>
        <p:nvPicPr>
          <p:cNvPr id="13320" name="Picture 8" descr="eae9d24bdec4640808f7ef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57" t="11743" r="6992" b="3777"/>
          <a:stretch>
            <a:fillRect/>
          </a:stretch>
        </p:blipFill>
        <p:spPr bwMode="auto">
          <a:xfrm>
            <a:off x="1524000" y="1628776"/>
            <a:ext cx="39243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 descr="C666864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722"/>
          <a:stretch>
            <a:fillRect/>
          </a:stretch>
        </p:blipFill>
        <p:spPr bwMode="auto">
          <a:xfrm>
            <a:off x="5448300" y="1628776"/>
            <a:ext cx="52197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67" y="23284"/>
            <a:ext cx="1145117" cy="113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232816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" dur="500"/>
                                        <p:tgtEl>
                                          <p:spTgt spid="13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1524001" y="318324"/>
            <a:ext cx="6213475" cy="525401"/>
          </a:xfrm>
          <a:prstGeom prst="rect">
            <a:avLst/>
          </a:prstGeom>
          <a:noFill/>
          <a:ln w="88900" algn="ctr">
            <a:noFill/>
            <a:miter lim="800000"/>
          </a:ln>
          <a:effectLst/>
        </p:spPr>
        <p:txBody>
          <a:bodyPr lIns="180000" tIns="46800" rIns="90000" bIns="468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二、演替的类型： 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1524000" y="836613"/>
            <a:ext cx="6769100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2800" b="1"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1.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例：发生在裸岩上的演替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4079876" y="6092825"/>
            <a:ext cx="4752975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（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4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）草本植物阶段</a:t>
            </a:r>
          </a:p>
        </p:txBody>
      </p:sp>
      <p:pic>
        <p:nvPicPr>
          <p:cNvPr id="15368" name="Picture 8" descr="DSCF3059+-+%E5%B2%A9%E7%9F%B3%E4%B8%8A%E7%88%AC%E6%BB%A1%E4%BA%86%E8%BF%99%E7%A7%8D%E4%B9%B1%E8%93%AC%E8%93%AC%E7%9A%84%E8%8D%89副本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57338"/>
            <a:ext cx="37084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A2FBE05AB551D0B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58" t="13275" r="6380" b="7135"/>
          <a:stretch>
            <a:fillRect/>
          </a:stretch>
        </p:blipFill>
        <p:spPr bwMode="auto">
          <a:xfrm>
            <a:off x="5303839" y="3644900"/>
            <a:ext cx="259238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 descr="groundhog"/>
          <p:cNvPicPr>
            <a:picLocks noChangeAspect="1" noChangeArrowheads="1"/>
          </p:cNvPicPr>
          <p:nvPr/>
        </p:nvPicPr>
        <p:blipFill>
          <a:blip r:embed="rId4">
            <a:lum bright="6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71" b="7478"/>
          <a:stretch>
            <a:fillRect/>
          </a:stretch>
        </p:blipFill>
        <p:spPr bwMode="auto">
          <a:xfrm>
            <a:off x="7967664" y="3644900"/>
            <a:ext cx="270033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1" descr="2005061416572058255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98" b="4706"/>
          <a:stretch>
            <a:fillRect/>
          </a:stretch>
        </p:blipFill>
        <p:spPr bwMode="auto">
          <a:xfrm>
            <a:off x="7967664" y="1557339"/>
            <a:ext cx="27003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2" descr="712f18dd1517c5d38c1029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3839" y="1557339"/>
            <a:ext cx="25923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67" y="23284"/>
            <a:ext cx="1145117" cy="113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709209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8" dur="500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1524001" y="318324"/>
            <a:ext cx="6213475" cy="525401"/>
          </a:xfrm>
          <a:prstGeom prst="rect">
            <a:avLst/>
          </a:prstGeom>
          <a:noFill/>
          <a:ln w="88900" algn="ctr">
            <a:noFill/>
            <a:miter lim="800000"/>
          </a:ln>
          <a:effectLst/>
        </p:spPr>
        <p:txBody>
          <a:bodyPr lIns="180000" tIns="46800" rIns="90000" bIns="468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二、演替的类型： 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1524000" y="836613"/>
            <a:ext cx="6769100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2800" b="1"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1.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例：发生在裸岩上的演替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4079876" y="6092825"/>
            <a:ext cx="4752975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（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5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）灌木阶段</a:t>
            </a:r>
          </a:p>
        </p:txBody>
      </p:sp>
      <p:pic>
        <p:nvPicPr>
          <p:cNvPr id="17416" name="Picture 8" descr="无标题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05" t="21574"/>
          <a:stretch>
            <a:fillRect/>
          </a:stretch>
        </p:blipFill>
        <p:spPr bwMode="auto">
          <a:xfrm>
            <a:off x="1524000" y="1628776"/>
            <a:ext cx="381635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 descr="e8ab1b391d78d0e4d56225b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35" r="8049"/>
          <a:stretch>
            <a:fillRect/>
          </a:stretch>
        </p:blipFill>
        <p:spPr bwMode="auto">
          <a:xfrm>
            <a:off x="5448301" y="1628776"/>
            <a:ext cx="223202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124580791175540c7cueuc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10" t="14618" r="8759" b="7341"/>
          <a:stretch>
            <a:fillRect/>
          </a:stretch>
        </p:blipFill>
        <p:spPr bwMode="auto">
          <a:xfrm>
            <a:off x="7751764" y="1628776"/>
            <a:ext cx="2916237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1" descr="2007101020714418_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64" r="10062" b="5931"/>
          <a:stretch>
            <a:fillRect/>
          </a:stretch>
        </p:blipFill>
        <p:spPr bwMode="auto">
          <a:xfrm>
            <a:off x="7751764" y="3789364"/>
            <a:ext cx="2916237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2" descr="1273513129368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83" t="21181" r="10001" b="17708"/>
          <a:stretch>
            <a:fillRect/>
          </a:stretch>
        </p:blipFill>
        <p:spPr bwMode="auto">
          <a:xfrm>
            <a:off x="5448300" y="3789364"/>
            <a:ext cx="223043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67" y="23284"/>
            <a:ext cx="1145117" cy="113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791086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8" dur="500"/>
                                        <p:tgtEl>
                                          <p:spTgt spid="17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主题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主题1" id="{8B933A51-99F4-1C41-A324-D5DEA400D64A}" vid="{9C4B62C8-1523-824B-B873-E27C2E977657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3808</TotalTime>
  <Words>1188</Words>
  <Application>Microsoft Office PowerPoint</Application>
  <PresentationFormat>自定义</PresentationFormat>
  <Paragraphs>155</Paragraphs>
  <Slides>23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4" baseType="lpstr">
      <vt:lpstr>主题1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Administrator</cp:lastModifiedBy>
  <cp:revision>20</cp:revision>
  <dcterms:created xsi:type="dcterms:W3CDTF">2020-02-01T12:35:34Z</dcterms:created>
  <dcterms:modified xsi:type="dcterms:W3CDTF">2020-02-11T04:40:01Z</dcterms:modified>
</cp:coreProperties>
</file>