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65" r:id="rId2"/>
    <p:sldId id="257" r:id="rId3"/>
    <p:sldId id="258" r:id="rId4"/>
    <p:sldId id="259" r:id="rId5"/>
    <p:sldId id="261" r:id="rId6"/>
    <p:sldId id="260" r:id="rId7"/>
    <p:sldId id="262" r:id="rId8"/>
    <p:sldId id="267" r:id="rId9"/>
    <p:sldId id="266" r:id="rId10"/>
    <p:sldId id="268" r:id="rId11"/>
    <p:sldId id="269" r:id="rId12"/>
    <p:sldId id="270" r:id="rId13"/>
    <p:sldId id="271" r:id="rId14"/>
    <p:sldId id="273" r:id="rId15"/>
    <p:sldId id="274" r:id="rId16"/>
    <p:sldId id="275" r:id="rId17"/>
    <p:sldId id="276" r:id="rId18"/>
    <p:sldId id="263" r:id="rId19"/>
    <p:sldId id="277" r:id="rId20"/>
    <p:sldId id="279" r:id="rId21"/>
    <p:sldId id="264"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8"/>
    <p:restoredTop sz="94712"/>
  </p:normalViewPr>
  <p:slideViewPr>
    <p:cSldViewPr snapToGrid="0" snapToObjects="1">
      <p:cViewPr varScale="1">
        <p:scale>
          <a:sx n="50" d="100"/>
          <a:sy n="50" d="100"/>
        </p:scale>
        <p:origin x="-821"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0275B-1570-9C4B-8B60-CBB56AE069B6}" type="datetimeFigureOut">
              <a:rPr kumimoji="1" lang="zh-CN" altLang="en-US" smtClean="0"/>
              <a:pPr/>
              <a:t>2020/2/11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00108-5B21-B748-9DCF-F082055D3398}" type="slidenum">
              <a:rPr kumimoji="1" lang="zh-CN" altLang="en-US" smtClean="0"/>
              <a:pPr/>
              <a:t>‹#›</a:t>
            </a:fld>
            <a:endParaRPr kumimoji="1" lang="zh-CN" altLang="en-US"/>
          </a:p>
        </p:txBody>
      </p:sp>
    </p:spTree>
    <p:extLst>
      <p:ext uri="{BB962C8B-B14F-4D97-AF65-F5344CB8AC3E}">
        <p14:creationId xmlns:p14="http://schemas.microsoft.com/office/powerpoint/2010/main" xmlns="" val="890564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zh-CN" altLang="en-US"/>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fld id="{66132AF0-A05B-6B4F-9505-33436CACABED}" type="slidenum">
              <a:rPr lang="zh-CN" altLang="en-US"/>
              <a:pPr/>
              <a:t>1</a:t>
            </a:fld>
            <a:endParaRPr lang="zh-CN" altLang="en-US"/>
          </a:p>
        </p:txBody>
      </p:sp>
    </p:spTree>
    <p:extLst>
      <p:ext uri="{BB962C8B-B14F-4D97-AF65-F5344CB8AC3E}">
        <p14:creationId xmlns:p14="http://schemas.microsoft.com/office/powerpoint/2010/main" xmlns="" val="1385489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zh-CN" altLang="en-US"/>
          </a:p>
        </p:txBody>
      </p:sp>
      <p:sp>
        <p:nvSpPr>
          <p:cNvPr id="2253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fld id="{6DE093A9-9527-634A-8B1D-D79461DBB82E}" type="slidenum">
              <a:rPr lang="zh-CN" altLang="en-US"/>
              <a:pPr/>
              <a:t>21</a:t>
            </a:fld>
            <a:endParaRPr lang="zh-CN" altLang="en-US"/>
          </a:p>
        </p:txBody>
      </p:sp>
    </p:spTree>
    <p:extLst>
      <p:ext uri="{BB962C8B-B14F-4D97-AF65-F5344CB8AC3E}">
        <p14:creationId xmlns:p14="http://schemas.microsoft.com/office/powerpoint/2010/main" xmlns="" val="1907578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DE05FD3E-2E18-1649-8E7B-4504C4772552}" type="datetimeFigureOut">
              <a:rPr kumimoji="1" lang="zh-CN" altLang="en-US" smtClean="0"/>
              <a:pPr/>
              <a:t>2020/2/11</a:t>
            </a:fld>
            <a:endParaRPr kumimoji="1" lang="zh-CN" altLang="en-US"/>
          </a:p>
        </p:txBody>
      </p:sp>
      <p:sp>
        <p:nvSpPr>
          <p:cNvPr id="5" name="页脚占位符 4"/>
          <p:cNvSpPr>
            <a:spLocks noGrp="1"/>
          </p:cNvSpPr>
          <p:nvPr>
            <p:ph type="ftr" sz="quarter" idx="11"/>
          </p:nvPr>
        </p:nvSpPr>
        <p:spPr/>
        <p:txBody>
          <a:bodyPr/>
          <a:lstStyle>
            <a:lvl1pPr>
              <a:defRPr/>
            </a:lvl1pPr>
          </a:lstStyle>
          <a:p>
            <a:endParaRPr kumimoji="1" lang="zh-CN" altLang="en-US"/>
          </a:p>
        </p:txBody>
      </p:sp>
      <p:sp>
        <p:nvSpPr>
          <p:cNvPr id="6" name="灯片编号占位符 5"/>
          <p:cNvSpPr>
            <a:spLocks noGrp="1"/>
          </p:cNvSpPr>
          <p:nvPr>
            <p:ph type="sldNum" sz="quarter" idx="12"/>
          </p:nvPr>
        </p:nvSpPr>
        <p:spPr/>
        <p:txBody>
          <a:bodyPr/>
          <a:lstStyle>
            <a:lvl1pPr>
              <a:defRPr/>
            </a:lvl1pPr>
          </a:lstStyle>
          <a:p>
            <a:fld id="{AE695538-48E1-F94E-A2DF-0290C2708BB5}" type="slidenum">
              <a:rPr kumimoji="1" lang="zh-CN" altLang="en-US" smtClean="0"/>
              <a:pPr/>
              <a:t>‹#›</a:t>
            </a:fld>
            <a:endParaRPr kumimoji="1" lang="zh-CN" altLang="en-US"/>
          </a:p>
        </p:txBody>
      </p:sp>
    </p:spTree>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fld id="{DE05FD3E-2E18-1649-8E7B-4504C4772552}" type="datetimeFigureOut">
              <a:rPr kumimoji="1" lang="zh-CN" altLang="en-US" smtClean="0"/>
              <a:pPr/>
              <a:t>2020/2/11</a:t>
            </a:fld>
            <a:endParaRPr kumimoji="1" lang="zh-CN" altLang="en-US"/>
          </a:p>
        </p:txBody>
      </p:sp>
      <p:sp>
        <p:nvSpPr>
          <p:cNvPr id="5" name="页脚占位符 4"/>
          <p:cNvSpPr>
            <a:spLocks noGrp="1"/>
          </p:cNvSpPr>
          <p:nvPr>
            <p:ph type="ftr" sz="quarter" idx="11"/>
          </p:nvPr>
        </p:nvSpPr>
        <p:spPr/>
        <p:txBody>
          <a:bodyPr/>
          <a:lstStyle>
            <a:lvl1pPr>
              <a:defRPr/>
            </a:lvl1pPr>
          </a:lstStyle>
          <a:p>
            <a:endParaRPr kumimoji="1" lang="zh-CN" altLang="en-US"/>
          </a:p>
        </p:txBody>
      </p:sp>
      <p:sp>
        <p:nvSpPr>
          <p:cNvPr id="6" name="灯片编号占位符 5"/>
          <p:cNvSpPr>
            <a:spLocks noGrp="1"/>
          </p:cNvSpPr>
          <p:nvPr>
            <p:ph type="sldNum" sz="quarter" idx="12"/>
          </p:nvPr>
        </p:nvSpPr>
        <p:spPr/>
        <p:txBody>
          <a:bodyPr/>
          <a:lstStyle>
            <a:lvl1pPr>
              <a:defRPr/>
            </a:lvl1pPr>
          </a:lstStyle>
          <a:p>
            <a:fld id="{AE695538-48E1-F94E-A2DF-0290C2708BB5}" type="slidenum">
              <a:rPr kumimoji="1" lang="zh-CN" altLang="en-US" smtClean="0"/>
              <a:pPr/>
              <a:t>‹#›</a:t>
            </a:fld>
            <a:endParaRPr kumimoji="1" lang="zh-CN" altLang="en-US"/>
          </a:p>
        </p:txBody>
      </p:sp>
    </p:spTree>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fld id="{DE05FD3E-2E18-1649-8E7B-4504C4772552}" type="datetimeFigureOut">
              <a:rPr kumimoji="1" lang="zh-CN" altLang="en-US" smtClean="0"/>
              <a:pPr/>
              <a:t>2020/2/11</a:t>
            </a:fld>
            <a:endParaRPr kumimoji="1" lang="zh-CN" altLang="en-US"/>
          </a:p>
        </p:txBody>
      </p:sp>
      <p:sp>
        <p:nvSpPr>
          <p:cNvPr id="5" name="页脚占位符 4"/>
          <p:cNvSpPr>
            <a:spLocks noGrp="1"/>
          </p:cNvSpPr>
          <p:nvPr>
            <p:ph type="ftr" sz="quarter" idx="11"/>
          </p:nvPr>
        </p:nvSpPr>
        <p:spPr/>
        <p:txBody>
          <a:bodyPr/>
          <a:lstStyle>
            <a:lvl1pPr>
              <a:defRPr/>
            </a:lvl1pPr>
          </a:lstStyle>
          <a:p>
            <a:endParaRPr kumimoji="1" lang="zh-CN" altLang="en-US"/>
          </a:p>
        </p:txBody>
      </p:sp>
      <p:sp>
        <p:nvSpPr>
          <p:cNvPr id="6" name="灯片编号占位符 5"/>
          <p:cNvSpPr>
            <a:spLocks noGrp="1"/>
          </p:cNvSpPr>
          <p:nvPr>
            <p:ph type="sldNum" sz="quarter" idx="12"/>
          </p:nvPr>
        </p:nvSpPr>
        <p:spPr/>
        <p:txBody>
          <a:bodyPr/>
          <a:lstStyle>
            <a:lvl1pPr>
              <a:defRPr/>
            </a:lvl1pPr>
          </a:lstStyle>
          <a:p>
            <a:fld id="{AE695538-48E1-F94E-A2DF-0290C2708BB5}" type="slidenum">
              <a:rPr kumimoji="1" lang="zh-CN" altLang="en-US" smtClean="0"/>
              <a:pPr/>
              <a:t>‹#›</a:t>
            </a:fld>
            <a:endParaRPr kumimoji="1" lang="zh-CN" altLang="en-US"/>
          </a:p>
        </p:txBody>
      </p:sp>
    </p:spTree>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标题幻灯片">
    <p:spTree>
      <p:nvGrpSpPr>
        <p:cNvPr id="1" name=""/>
        <p:cNvGrpSpPr/>
        <p:nvPr/>
      </p:nvGrpSpPr>
      <p:grpSpPr>
        <a:xfrm>
          <a:off x="0" y="0"/>
          <a:ext cx="0" cy="0"/>
          <a:chOff x="0" y="0"/>
          <a:chExt cx="0" cy="0"/>
        </a:xfrm>
      </p:grpSpPr>
      <p:sp>
        <p:nvSpPr>
          <p:cNvPr id="2" name="矩形 1"/>
          <p:cNvSpPr/>
          <p:nvPr/>
        </p:nvSpPr>
        <p:spPr>
          <a:xfrm>
            <a:off x="0" y="0"/>
            <a:ext cx="12192000" cy="933451"/>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pic>
        <p:nvPicPr>
          <p:cNvPr id="3" name="图片 7"/>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39185" y="-27517"/>
            <a:ext cx="2273300" cy="960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320"/>
            <a:ext cx="10972800" cy="1143000"/>
          </a:xfrm>
          <a:prstGeom prst="rect">
            <a:avLst/>
          </a:prstGeom>
        </p:spPr>
        <p:txBody>
          <a:bodyPr/>
          <a:lstStyle/>
          <a:p>
            <a:r>
              <a:rPr lang="zh-CN" altLang="en-US" smtClean="0"/>
              <a:t>单击此处编辑母版标题样式</a:t>
            </a:r>
            <a:endParaRPr lang="zh-CN" altLang="en-US"/>
          </a:p>
        </p:txBody>
      </p:sp>
    </p:spTree>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fld id="{DE05FD3E-2E18-1649-8E7B-4504C4772552}" type="datetimeFigureOut">
              <a:rPr kumimoji="1" lang="zh-CN" altLang="en-US" smtClean="0"/>
              <a:pPr/>
              <a:t>2020/2/11</a:t>
            </a:fld>
            <a:endParaRPr kumimoji="1" lang="zh-CN" altLang="en-US"/>
          </a:p>
        </p:txBody>
      </p:sp>
      <p:sp>
        <p:nvSpPr>
          <p:cNvPr id="5" name="页脚占位符 4"/>
          <p:cNvSpPr>
            <a:spLocks noGrp="1"/>
          </p:cNvSpPr>
          <p:nvPr>
            <p:ph type="ftr" sz="quarter" idx="11"/>
          </p:nvPr>
        </p:nvSpPr>
        <p:spPr/>
        <p:txBody>
          <a:bodyPr/>
          <a:lstStyle>
            <a:lvl1pPr>
              <a:defRPr/>
            </a:lvl1pPr>
          </a:lstStyle>
          <a:p>
            <a:endParaRPr kumimoji="1" lang="zh-CN" altLang="en-US"/>
          </a:p>
        </p:txBody>
      </p:sp>
      <p:sp>
        <p:nvSpPr>
          <p:cNvPr id="6" name="灯片编号占位符 5"/>
          <p:cNvSpPr>
            <a:spLocks noGrp="1"/>
          </p:cNvSpPr>
          <p:nvPr>
            <p:ph type="sldNum" sz="quarter" idx="12"/>
          </p:nvPr>
        </p:nvSpPr>
        <p:spPr/>
        <p:txBody>
          <a:bodyPr/>
          <a:lstStyle>
            <a:lvl1pPr>
              <a:defRPr/>
            </a:lvl1pPr>
          </a:lstStyle>
          <a:p>
            <a:fld id="{AE695538-48E1-F94E-A2DF-0290C2708BB5}" type="slidenum">
              <a:rPr kumimoji="1" lang="zh-CN" altLang="en-US" smtClean="0"/>
              <a:pPr/>
              <a:t>‹#›</a:t>
            </a:fld>
            <a:endParaRPr kumimoji="1" lang="zh-CN" altLang="en-US"/>
          </a:p>
        </p:txBody>
      </p:sp>
    </p:spTree>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DE05FD3E-2E18-1649-8E7B-4504C4772552}" type="datetimeFigureOut">
              <a:rPr kumimoji="1" lang="zh-CN" altLang="en-US" smtClean="0"/>
              <a:pPr/>
              <a:t>2020/2/11</a:t>
            </a:fld>
            <a:endParaRPr kumimoji="1" lang="zh-CN" altLang="en-US"/>
          </a:p>
        </p:txBody>
      </p:sp>
      <p:sp>
        <p:nvSpPr>
          <p:cNvPr id="5" name="页脚占位符 4"/>
          <p:cNvSpPr>
            <a:spLocks noGrp="1"/>
          </p:cNvSpPr>
          <p:nvPr>
            <p:ph type="ftr" sz="quarter" idx="11"/>
          </p:nvPr>
        </p:nvSpPr>
        <p:spPr/>
        <p:txBody>
          <a:bodyPr/>
          <a:lstStyle>
            <a:lvl1pPr>
              <a:defRPr/>
            </a:lvl1pPr>
          </a:lstStyle>
          <a:p>
            <a:endParaRPr kumimoji="1" lang="zh-CN" altLang="en-US"/>
          </a:p>
        </p:txBody>
      </p:sp>
      <p:sp>
        <p:nvSpPr>
          <p:cNvPr id="6" name="灯片编号占位符 5"/>
          <p:cNvSpPr>
            <a:spLocks noGrp="1"/>
          </p:cNvSpPr>
          <p:nvPr>
            <p:ph type="sldNum" sz="quarter" idx="12"/>
          </p:nvPr>
        </p:nvSpPr>
        <p:spPr/>
        <p:txBody>
          <a:bodyPr/>
          <a:lstStyle>
            <a:lvl1pPr>
              <a:defRPr/>
            </a:lvl1pPr>
          </a:lstStyle>
          <a:p>
            <a:fld id="{AE695538-48E1-F94E-A2DF-0290C2708BB5}" type="slidenum">
              <a:rPr kumimoji="1" lang="zh-CN" altLang="en-US" smtClean="0"/>
              <a:pPr/>
              <a:t>‹#›</a:t>
            </a:fld>
            <a:endParaRPr kumimoji="1" lang="zh-CN" altLang="en-US"/>
          </a:p>
        </p:txBody>
      </p:sp>
    </p:spTree>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日期占位符 3"/>
          <p:cNvSpPr>
            <a:spLocks noGrp="1"/>
          </p:cNvSpPr>
          <p:nvPr>
            <p:ph type="dt" sz="half" idx="10"/>
          </p:nvPr>
        </p:nvSpPr>
        <p:spPr/>
        <p:txBody>
          <a:bodyPr/>
          <a:lstStyle>
            <a:lvl1pPr>
              <a:defRPr/>
            </a:lvl1pPr>
          </a:lstStyle>
          <a:p>
            <a:fld id="{DE05FD3E-2E18-1649-8E7B-4504C4772552}" type="datetimeFigureOut">
              <a:rPr kumimoji="1" lang="zh-CN" altLang="en-US" smtClean="0"/>
              <a:pPr/>
              <a:t>2020/2/11</a:t>
            </a:fld>
            <a:endParaRPr kumimoji="1" lang="zh-CN" altLang="en-US"/>
          </a:p>
        </p:txBody>
      </p:sp>
      <p:sp>
        <p:nvSpPr>
          <p:cNvPr id="6" name="页脚占位符 4"/>
          <p:cNvSpPr>
            <a:spLocks noGrp="1"/>
          </p:cNvSpPr>
          <p:nvPr>
            <p:ph type="ftr" sz="quarter" idx="11"/>
          </p:nvPr>
        </p:nvSpPr>
        <p:spPr/>
        <p:txBody>
          <a:bodyPr/>
          <a:lstStyle>
            <a:lvl1pPr>
              <a:defRPr/>
            </a:lvl1pPr>
          </a:lstStyle>
          <a:p>
            <a:endParaRPr kumimoji="1" lang="zh-CN" altLang="en-US"/>
          </a:p>
        </p:txBody>
      </p:sp>
      <p:sp>
        <p:nvSpPr>
          <p:cNvPr id="7" name="灯片编号占位符 5"/>
          <p:cNvSpPr>
            <a:spLocks noGrp="1"/>
          </p:cNvSpPr>
          <p:nvPr>
            <p:ph type="sldNum" sz="quarter" idx="12"/>
          </p:nvPr>
        </p:nvSpPr>
        <p:spPr/>
        <p:txBody>
          <a:bodyPr/>
          <a:lstStyle>
            <a:lvl1pPr>
              <a:defRPr/>
            </a:lvl1pPr>
          </a:lstStyle>
          <a:p>
            <a:fld id="{AE695538-48E1-F94E-A2DF-0290C2708BB5}" type="slidenum">
              <a:rPr kumimoji="1" lang="zh-CN" altLang="en-US" smtClean="0"/>
              <a:pPr/>
              <a:t>‹#›</a:t>
            </a:fld>
            <a:endParaRPr kumimoji="1" lang="zh-CN" altLang="en-US"/>
          </a:p>
        </p:txBody>
      </p:sp>
    </p:spTree>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日期占位符 3"/>
          <p:cNvSpPr>
            <a:spLocks noGrp="1"/>
          </p:cNvSpPr>
          <p:nvPr>
            <p:ph type="dt" sz="half" idx="10"/>
          </p:nvPr>
        </p:nvSpPr>
        <p:spPr/>
        <p:txBody>
          <a:bodyPr/>
          <a:lstStyle>
            <a:lvl1pPr>
              <a:defRPr/>
            </a:lvl1pPr>
          </a:lstStyle>
          <a:p>
            <a:fld id="{DE05FD3E-2E18-1649-8E7B-4504C4772552}" type="datetimeFigureOut">
              <a:rPr kumimoji="1" lang="zh-CN" altLang="en-US" smtClean="0"/>
              <a:pPr/>
              <a:t>2020/2/11</a:t>
            </a:fld>
            <a:endParaRPr kumimoji="1" lang="zh-CN" altLang="en-US"/>
          </a:p>
        </p:txBody>
      </p:sp>
      <p:sp>
        <p:nvSpPr>
          <p:cNvPr id="8" name="页脚占位符 4"/>
          <p:cNvSpPr>
            <a:spLocks noGrp="1"/>
          </p:cNvSpPr>
          <p:nvPr>
            <p:ph type="ftr" sz="quarter" idx="11"/>
          </p:nvPr>
        </p:nvSpPr>
        <p:spPr/>
        <p:txBody>
          <a:bodyPr/>
          <a:lstStyle>
            <a:lvl1pPr>
              <a:defRPr/>
            </a:lvl1pPr>
          </a:lstStyle>
          <a:p>
            <a:endParaRPr kumimoji="1" lang="zh-CN" altLang="en-US"/>
          </a:p>
        </p:txBody>
      </p:sp>
      <p:sp>
        <p:nvSpPr>
          <p:cNvPr id="9" name="灯片编号占位符 5"/>
          <p:cNvSpPr>
            <a:spLocks noGrp="1"/>
          </p:cNvSpPr>
          <p:nvPr>
            <p:ph type="sldNum" sz="quarter" idx="12"/>
          </p:nvPr>
        </p:nvSpPr>
        <p:spPr/>
        <p:txBody>
          <a:bodyPr/>
          <a:lstStyle>
            <a:lvl1pPr>
              <a:defRPr/>
            </a:lvl1pPr>
          </a:lstStyle>
          <a:p>
            <a:fld id="{AE695538-48E1-F94E-A2DF-0290C2708BB5}" type="slidenum">
              <a:rPr kumimoji="1" lang="zh-CN" altLang="en-US" smtClean="0"/>
              <a:pPr/>
              <a:t>‹#›</a:t>
            </a:fld>
            <a:endParaRPr kumimoji="1" lang="zh-CN" altLang="en-US"/>
          </a:p>
        </p:txBody>
      </p:sp>
    </p:spTree>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fld id="{DE05FD3E-2E18-1649-8E7B-4504C4772552}" type="datetimeFigureOut">
              <a:rPr kumimoji="1" lang="zh-CN" altLang="en-US" smtClean="0"/>
              <a:pPr/>
              <a:t>2020/2/11</a:t>
            </a:fld>
            <a:endParaRPr kumimoji="1" lang="zh-CN" altLang="en-US"/>
          </a:p>
        </p:txBody>
      </p:sp>
      <p:sp>
        <p:nvSpPr>
          <p:cNvPr id="4" name="页脚占位符 4"/>
          <p:cNvSpPr>
            <a:spLocks noGrp="1"/>
          </p:cNvSpPr>
          <p:nvPr>
            <p:ph type="ftr" sz="quarter" idx="11"/>
          </p:nvPr>
        </p:nvSpPr>
        <p:spPr/>
        <p:txBody>
          <a:bodyPr/>
          <a:lstStyle>
            <a:lvl1pPr>
              <a:defRPr/>
            </a:lvl1pPr>
          </a:lstStyle>
          <a:p>
            <a:endParaRPr kumimoji="1" lang="zh-CN" altLang="en-US"/>
          </a:p>
        </p:txBody>
      </p:sp>
      <p:sp>
        <p:nvSpPr>
          <p:cNvPr id="5" name="灯片编号占位符 5"/>
          <p:cNvSpPr>
            <a:spLocks noGrp="1"/>
          </p:cNvSpPr>
          <p:nvPr>
            <p:ph type="sldNum" sz="quarter" idx="12"/>
          </p:nvPr>
        </p:nvSpPr>
        <p:spPr/>
        <p:txBody>
          <a:bodyPr/>
          <a:lstStyle>
            <a:lvl1pPr>
              <a:defRPr/>
            </a:lvl1pPr>
          </a:lstStyle>
          <a:p>
            <a:fld id="{AE695538-48E1-F94E-A2DF-0290C2708BB5}" type="slidenum">
              <a:rPr kumimoji="1" lang="zh-CN" altLang="en-US" smtClean="0"/>
              <a:pPr/>
              <a:t>‹#›</a:t>
            </a:fld>
            <a:endParaRPr kumimoji="1" lang="zh-CN" altLang="en-US"/>
          </a:p>
        </p:txBody>
      </p:sp>
    </p:spTree>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DE05FD3E-2E18-1649-8E7B-4504C4772552}" type="datetimeFigureOut">
              <a:rPr kumimoji="1" lang="zh-CN" altLang="en-US" smtClean="0"/>
              <a:pPr/>
              <a:t>2020/2/11</a:t>
            </a:fld>
            <a:endParaRPr kumimoji="1" lang="zh-CN" altLang="en-US"/>
          </a:p>
        </p:txBody>
      </p:sp>
      <p:sp>
        <p:nvSpPr>
          <p:cNvPr id="3" name="页脚占位符 4"/>
          <p:cNvSpPr>
            <a:spLocks noGrp="1"/>
          </p:cNvSpPr>
          <p:nvPr>
            <p:ph type="ftr" sz="quarter" idx="11"/>
          </p:nvPr>
        </p:nvSpPr>
        <p:spPr/>
        <p:txBody>
          <a:bodyPr/>
          <a:lstStyle>
            <a:lvl1pPr>
              <a:defRPr/>
            </a:lvl1pPr>
          </a:lstStyle>
          <a:p>
            <a:endParaRPr kumimoji="1" lang="zh-CN" altLang="en-US"/>
          </a:p>
        </p:txBody>
      </p:sp>
      <p:sp>
        <p:nvSpPr>
          <p:cNvPr id="4" name="灯片编号占位符 5"/>
          <p:cNvSpPr>
            <a:spLocks noGrp="1"/>
          </p:cNvSpPr>
          <p:nvPr>
            <p:ph type="sldNum" sz="quarter" idx="12"/>
          </p:nvPr>
        </p:nvSpPr>
        <p:spPr/>
        <p:txBody>
          <a:bodyPr/>
          <a:lstStyle>
            <a:lvl1pPr>
              <a:defRPr/>
            </a:lvl1pPr>
          </a:lstStyle>
          <a:p>
            <a:fld id="{AE695538-48E1-F94E-A2DF-0290C2708BB5}" type="slidenum">
              <a:rPr kumimoji="1" lang="zh-CN" altLang="en-US" smtClean="0"/>
              <a:pPr/>
              <a:t>‹#›</a:t>
            </a:fld>
            <a:endParaRPr kumimoji="1" lang="zh-CN" altLang="en-US"/>
          </a:p>
        </p:txBody>
      </p:sp>
    </p:spTree>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DE05FD3E-2E18-1649-8E7B-4504C4772552}" type="datetimeFigureOut">
              <a:rPr kumimoji="1" lang="zh-CN" altLang="en-US" smtClean="0"/>
              <a:pPr/>
              <a:t>2020/2/11</a:t>
            </a:fld>
            <a:endParaRPr kumimoji="1" lang="zh-CN" altLang="en-US"/>
          </a:p>
        </p:txBody>
      </p:sp>
      <p:sp>
        <p:nvSpPr>
          <p:cNvPr id="6" name="页脚占位符 4"/>
          <p:cNvSpPr>
            <a:spLocks noGrp="1"/>
          </p:cNvSpPr>
          <p:nvPr>
            <p:ph type="ftr" sz="quarter" idx="11"/>
          </p:nvPr>
        </p:nvSpPr>
        <p:spPr/>
        <p:txBody>
          <a:bodyPr/>
          <a:lstStyle>
            <a:lvl1pPr>
              <a:defRPr/>
            </a:lvl1pPr>
          </a:lstStyle>
          <a:p>
            <a:endParaRPr kumimoji="1" lang="zh-CN" altLang="en-US"/>
          </a:p>
        </p:txBody>
      </p:sp>
      <p:sp>
        <p:nvSpPr>
          <p:cNvPr id="7" name="灯片编号占位符 5"/>
          <p:cNvSpPr>
            <a:spLocks noGrp="1"/>
          </p:cNvSpPr>
          <p:nvPr>
            <p:ph type="sldNum" sz="quarter" idx="12"/>
          </p:nvPr>
        </p:nvSpPr>
        <p:spPr/>
        <p:txBody>
          <a:bodyPr/>
          <a:lstStyle>
            <a:lvl1pPr>
              <a:defRPr/>
            </a:lvl1pPr>
          </a:lstStyle>
          <a:p>
            <a:fld id="{AE695538-48E1-F94E-A2DF-0290C2708BB5}" type="slidenum">
              <a:rPr kumimoji="1" lang="zh-CN" altLang="en-US" smtClean="0"/>
              <a:pPr/>
              <a:t>‹#›</a:t>
            </a:fld>
            <a:endParaRPr kumimoji="1" lang="zh-CN" altLang="en-US"/>
          </a:p>
        </p:txBody>
      </p:sp>
    </p:spTree>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zh-CN" altLang="en-US" noProof="0" smtClean="0"/>
              <a:t>将图片拖动到占位符，或单击添加图标</a:t>
            </a:r>
            <a:endParaRPr lang="zh-CN" altLang="en-US" noProof="0"/>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DE05FD3E-2E18-1649-8E7B-4504C4772552}" type="datetimeFigureOut">
              <a:rPr kumimoji="1" lang="zh-CN" altLang="en-US" smtClean="0"/>
              <a:pPr/>
              <a:t>2020/2/11</a:t>
            </a:fld>
            <a:endParaRPr kumimoji="1" lang="zh-CN" altLang="en-US"/>
          </a:p>
        </p:txBody>
      </p:sp>
      <p:sp>
        <p:nvSpPr>
          <p:cNvPr id="6" name="页脚占位符 4"/>
          <p:cNvSpPr>
            <a:spLocks noGrp="1"/>
          </p:cNvSpPr>
          <p:nvPr>
            <p:ph type="ftr" sz="quarter" idx="11"/>
          </p:nvPr>
        </p:nvSpPr>
        <p:spPr/>
        <p:txBody>
          <a:bodyPr/>
          <a:lstStyle>
            <a:lvl1pPr>
              <a:defRPr/>
            </a:lvl1pPr>
          </a:lstStyle>
          <a:p>
            <a:endParaRPr kumimoji="1" lang="zh-CN" altLang="en-US"/>
          </a:p>
        </p:txBody>
      </p:sp>
      <p:sp>
        <p:nvSpPr>
          <p:cNvPr id="7" name="灯片编号占位符 5"/>
          <p:cNvSpPr>
            <a:spLocks noGrp="1"/>
          </p:cNvSpPr>
          <p:nvPr>
            <p:ph type="sldNum" sz="quarter" idx="12"/>
          </p:nvPr>
        </p:nvSpPr>
        <p:spPr/>
        <p:txBody>
          <a:bodyPr/>
          <a:lstStyle>
            <a:lvl1pPr>
              <a:defRPr/>
            </a:lvl1pPr>
          </a:lstStyle>
          <a:p>
            <a:fld id="{AE695538-48E1-F94E-A2DF-0290C2708BB5}" type="slidenum">
              <a:rPr kumimoji="1" lang="zh-CN" altLang="en-US" smtClean="0"/>
              <a:pPr/>
              <a:t>‹#›</a:t>
            </a:fld>
            <a:endParaRPr kumimoji="1" lang="zh-CN" altLang="en-US"/>
          </a:p>
        </p:txBody>
      </p:sp>
    </p:spTree>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mn-lt"/>
                <a:ea typeface="+mn-ea"/>
              </a:defRPr>
            </a:lvl1pPr>
          </a:lstStyle>
          <a:p>
            <a:fld id="{DE05FD3E-2E18-1649-8E7B-4504C4772552}" type="datetimeFigureOut">
              <a:rPr kumimoji="1" lang="zh-CN" altLang="en-US" smtClean="0"/>
              <a:pPr/>
              <a:t>2020/2/11</a:t>
            </a:fld>
            <a:endParaRPr kumimoji="1" lang="zh-CN" altLang="en-US"/>
          </a:p>
        </p:txBody>
      </p:sp>
      <p:sp>
        <p:nvSpPr>
          <p:cNvPr id="5" name="页脚占位符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defRPr>
            </a:lvl1pPr>
          </a:lstStyle>
          <a:p>
            <a:endParaRPr kumimoji="1" lang="zh-CN" altLang="en-US"/>
          </a:p>
        </p:txBody>
      </p:sp>
      <p:sp>
        <p:nvSpPr>
          <p:cNvPr id="6" name="灯片编号占位符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defRPr>
            </a:lvl1pPr>
          </a:lstStyle>
          <a:p>
            <a:fld id="{AE695538-48E1-F94E-A2DF-0290C2708BB5}" type="slidenum">
              <a:rPr kumimoji="1" lang="zh-CN" altLang="en-US" smtClean="0"/>
              <a:pPr/>
              <a:t>‹#›</a:t>
            </a:fld>
            <a:endParaRPr kumimoji="1" lang="zh-CN" altLang="en-US"/>
          </a:p>
        </p:txBody>
      </p:sp>
    </p:spTree>
    <p:extLst>
      <p:ext uri="{BB962C8B-B14F-4D97-AF65-F5344CB8AC3E}">
        <p14:creationId xmlns:p14="http://schemas.microsoft.com/office/powerpoint/2010/main" xmlns="" val="1719331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pull/>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Calibri" pitchFamily="34" charset="0"/>
          <a:ea typeface="宋体" pitchFamily="2" charset="-122"/>
        </a:defRPr>
      </a:lvl2pPr>
      <a:lvl3pPr algn="ctr" rtl="0" eaLnBrk="1" fontAlgn="base" hangingPunct="1">
        <a:spcBef>
          <a:spcPct val="0"/>
        </a:spcBef>
        <a:spcAft>
          <a:spcPct val="0"/>
        </a:spcAft>
        <a:defRPr sz="5867">
          <a:solidFill>
            <a:schemeClr val="tx1"/>
          </a:solidFill>
          <a:latin typeface="Calibri" pitchFamily="34" charset="0"/>
          <a:ea typeface="宋体" pitchFamily="2" charset="-122"/>
        </a:defRPr>
      </a:lvl3pPr>
      <a:lvl4pPr algn="ctr" rtl="0" eaLnBrk="1" fontAlgn="base" hangingPunct="1">
        <a:spcBef>
          <a:spcPct val="0"/>
        </a:spcBef>
        <a:spcAft>
          <a:spcPct val="0"/>
        </a:spcAft>
        <a:defRPr sz="5867">
          <a:solidFill>
            <a:schemeClr val="tx1"/>
          </a:solidFill>
          <a:latin typeface="Calibri" pitchFamily="34" charset="0"/>
          <a:ea typeface="宋体" pitchFamily="2" charset="-122"/>
        </a:defRPr>
      </a:lvl4pPr>
      <a:lvl5pPr algn="ctr" rtl="0" eaLnBrk="1" fontAlgn="base" hangingPunct="1">
        <a:spcBef>
          <a:spcPct val="0"/>
        </a:spcBef>
        <a:spcAft>
          <a:spcPct val="0"/>
        </a:spcAft>
        <a:defRPr sz="5867">
          <a:solidFill>
            <a:schemeClr val="tx1"/>
          </a:solidFill>
          <a:latin typeface="Calibri" pitchFamily="34" charset="0"/>
          <a:ea typeface="宋体" pitchFamily="2" charset="-122"/>
        </a:defRPr>
      </a:lvl5pPr>
      <a:lvl6pPr marL="609585" algn="ctr" rtl="0" eaLnBrk="1" fontAlgn="base" hangingPunct="1">
        <a:spcBef>
          <a:spcPct val="0"/>
        </a:spcBef>
        <a:spcAft>
          <a:spcPct val="0"/>
        </a:spcAft>
        <a:defRPr sz="5867">
          <a:solidFill>
            <a:schemeClr val="tx1"/>
          </a:solidFill>
          <a:latin typeface="Calibri" pitchFamily="34" charset="0"/>
          <a:ea typeface="宋体" pitchFamily="2" charset="-122"/>
        </a:defRPr>
      </a:lvl6pPr>
      <a:lvl7pPr marL="1219170" algn="ctr" rtl="0" eaLnBrk="1" fontAlgn="base" hangingPunct="1">
        <a:spcBef>
          <a:spcPct val="0"/>
        </a:spcBef>
        <a:spcAft>
          <a:spcPct val="0"/>
        </a:spcAft>
        <a:defRPr sz="5867">
          <a:solidFill>
            <a:schemeClr val="tx1"/>
          </a:solidFill>
          <a:latin typeface="Calibri" pitchFamily="34" charset="0"/>
          <a:ea typeface="宋体" pitchFamily="2" charset="-122"/>
        </a:defRPr>
      </a:lvl7pPr>
      <a:lvl8pPr marL="1828754" algn="ctr" rtl="0" eaLnBrk="1" fontAlgn="base" hangingPunct="1">
        <a:spcBef>
          <a:spcPct val="0"/>
        </a:spcBef>
        <a:spcAft>
          <a:spcPct val="0"/>
        </a:spcAft>
        <a:defRPr sz="5867">
          <a:solidFill>
            <a:schemeClr val="tx1"/>
          </a:solidFill>
          <a:latin typeface="Calibri" pitchFamily="34" charset="0"/>
          <a:ea typeface="宋体" pitchFamily="2" charset="-122"/>
        </a:defRPr>
      </a:lvl8pPr>
      <a:lvl9pPr marL="2438339" algn="ctr" rtl="0" eaLnBrk="1" fontAlgn="base" hangingPunct="1">
        <a:spcBef>
          <a:spcPct val="0"/>
        </a:spcBef>
        <a:spcAft>
          <a:spcPct val="0"/>
        </a:spcAft>
        <a:defRPr sz="5867">
          <a:solidFill>
            <a:schemeClr val="tx1"/>
          </a:solidFill>
          <a:latin typeface="Calibri" pitchFamily="34" charset="0"/>
          <a:ea typeface="宋体" pitchFamily="2" charset="-122"/>
        </a:defRPr>
      </a:lvl9pPr>
    </p:titleStyle>
    <p:bodyStyle>
      <a:lvl1pPr marL="457189" indent="-457189" algn="l" rtl="0" eaLnBrk="1" fontAlgn="base" hangingPunct="1">
        <a:spcBef>
          <a:spcPct val="20000"/>
        </a:spcBef>
        <a:spcAft>
          <a:spcPct val="0"/>
        </a:spcAft>
        <a:buFont typeface="Arial" charset="0"/>
        <a:buChar char="•"/>
        <a:defRPr sz="4267" kern="1200">
          <a:solidFill>
            <a:schemeClr val="tx1"/>
          </a:solidFill>
          <a:latin typeface="+mn-lt"/>
          <a:ea typeface="+mn-ea"/>
          <a:cs typeface="+mn-cs"/>
        </a:defRPr>
      </a:lvl1pPr>
      <a:lvl2pPr marL="990575" indent="-380990" algn="l" rtl="0" eaLnBrk="1" fontAlgn="base" hangingPunct="1">
        <a:spcBef>
          <a:spcPct val="20000"/>
        </a:spcBef>
        <a:spcAft>
          <a:spcPct val="0"/>
        </a:spcAft>
        <a:buFont typeface="Arial" charset="0"/>
        <a:buChar char="–"/>
        <a:defRPr sz="3733" kern="1200">
          <a:solidFill>
            <a:schemeClr val="tx1"/>
          </a:solidFill>
          <a:latin typeface="+mn-lt"/>
          <a:ea typeface="+mn-ea"/>
          <a:cs typeface="+mn-cs"/>
        </a:defRPr>
      </a:lvl2pPr>
      <a:lvl3pPr marL="1523962" indent="-304792"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3547" indent="-304792" algn="l" rtl="0" eaLnBrk="1" fontAlgn="base" hangingPunct="1">
        <a:spcBef>
          <a:spcPct val="20000"/>
        </a:spcBef>
        <a:spcAft>
          <a:spcPct val="0"/>
        </a:spcAft>
        <a:buFont typeface="Arial" charset="0"/>
        <a:buChar char="–"/>
        <a:defRPr sz="2667" kern="1200">
          <a:solidFill>
            <a:schemeClr val="tx1"/>
          </a:solidFill>
          <a:latin typeface="+mn-lt"/>
          <a:ea typeface="+mn-ea"/>
          <a:cs typeface="+mn-cs"/>
        </a:defRPr>
      </a:lvl4pPr>
      <a:lvl5pPr marL="2743131" indent="-304792" algn="l" rtl="0" eaLnBrk="1" fontAlgn="base" hangingPunct="1">
        <a:spcBef>
          <a:spcPct val="20000"/>
        </a:spcBef>
        <a:spcAft>
          <a:spcPct val="0"/>
        </a:spcAft>
        <a:buFont typeface="Arial"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tiff"/></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tiff"/></Relationships>
</file>

<file path=ppt/slides/_rels/slide1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tiff"/></Relationships>
</file>

<file path=ppt/slides/_rels/slide1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tiff"/></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2.jpeg"/><Relationship Id="rId5" Type="http://schemas.microsoft.com/office/2007/relationships/hdphoto" Target="../media/hdphoto2.wdp"/><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extBox 12"/>
          <p:cNvSpPr txBox="1">
            <a:spLocks noChangeArrowheads="1"/>
          </p:cNvSpPr>
          <p:nvPr/>
        </p:nvSpPr>
        <p:spPr bwMode="auto">
          <a:xfrm>
            <a:off x="1921934" y="91017"/>
            <a:ext cx="9074151" cy="666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r>
              <a:rPr lang="zh-CN" altLang="en-US" sz="3733" b="1" dirty="0">
                <a:latin typeface="楷体" charset="-122"/>
                <a:ea typeface="楷体" charset="-122"/>
              </a:rPr>
              <a:t>人教版高中生物必修</a:t>
            </a:r>
            <a:r>
              <a:rPr lang="en-US" altLang="zh-CN" sz="3733" b="1" dirty="0">
                <a:latin typeface="楷体" charset="-122"/>
                <a:ea typeface="楷体" charset="-122"/>
              </a:rPr>
              <a:t>3</a:t>
            </a:r>
            <a:r>
              <a:rPr lang="zh-CN" altLang="en-US" sz="3733" b="1" dirty="0" smtClean="0">
                <a:latin typeface="楷体" charset="-122"/>
                <a:ea typeface="楷体" charset="-122"/>
              </a:rPr>
              <a:t>第</a:t>
            </a:r>
            <a:r>
              <a:rPr lang="en-US" altLang="zh-CN" sz="3733" b="1" dirty="0" smtClean="0">
                <a:latin typeface="楷体" charset="-122"/>
                <a:ea typeface="楷体" charset="-122"/>
              </a:rPr>
              <a:t>4</a:t>
            </a:r>
            <a:r>
              <a:rPr lang="zh-CN" altLang="en-US" sz="3733" b="1" dirty="0" smtClean="0">
                <a:latin typeface="楷体" charset="-122"/>
                <a:ea typeface="楷体" charset="-122"/>
              </a:rPr>
              <a:t>章</a:t>
            </a:r>
            <a:endParaRPr lang="zh-CN" altLang="zh-CN" sz="3733" b="1" dirty="0">
              <a:latin typeface="楷体" charset="-122"/>
              <a:ea typeface="楷体" charset="-122"/>
            </a:endParaRPr>
          </a:p>
        </p:txBody>
      </p:sp>
      <p:sp>
        <p:nvSpPr>
          <p:cNvPr id="15364" name="TextBox 12"/>
          <p:cNvSpPr txBox="1">
            <a:spLocks noChangeArrowheads="1"/>
          </p:cNvSpPr>
          <p:nvPr/>
        </p:nvSpPr>
        <p:spPr bwMode="auto">
          <a:xfrm>
            <a:off x="179918" y="2584451"/>
            <a:ext cx="11874500" cy="923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algn="ctr">
              <a:lnSpc>
                <a:spcPct val="150000"/>
              </a:lnSpc>
            </a:pPr>
            <a:r>
              <a:rPr lang="en-US" altLang="zh-CN" sz="4267" b="1" dirty="0">
                <a:solidFill>
                  <a:srgbClr val="0033CC"/>
                </a:solidFill>
                <a:latin typeface="楷体" charset="-122"/>
                <a:ea typeface="楷体" charset="-122"/>
              </a:rPr>
              <a:t> </a:t>
            </a:r>
            <a:r>
              <a:rPr lang="zh-CN" altLang="en-US" sz="4267" b="1" dirty="0" smtClean="0">
                <a:solidFill>
                  <a:srgbClr val="0033CC"/>
                </a:solidFill>
                <a:latin typeface="楷体" charset="-122"/>
                <a:ea typeface="楷体" charset="-122"/>
              </a:rPr>
              <a:t>第</a:t>
            </a:r>
            <a:r>
              <a:rPr lang="en-US" altLang="zh-CN" sz="4267" b="1" dirty="0" smtClean="0">
                <a:solidFill>
                  <a:srgbClr val="0033CC"/>
                </a:solidFill>
                <a:latin typeface="楷体" charset="-122"/>
                <a:ea typeface="楷体" charset="-122"/>
              </a:rPr>
              <a:t>3</a:t>
            </a:r>
            <a:r>
              <a:rPr lang="zh-CN" altLang="en-US" sz="4267" b="1" dirty="0" smtClean="0">
                <a:solidFill>
                  <a:srgbClr val="0033CC"/>
                </a:solidFill>
                <a:latin typeface="楷体" charset="-122"/>
                <a:ea typeface="楷体" charset="-122"/>
              </a:rPr>
              <a:t>节 群落的结构（第</a:t>
            </a:r>
            <a:r>
              <a:rPr lang="en-US" altLang="zh-CN" sz="4267" b="1" dirty="0" smtClean="0">
                <a:solidFill>
                  <a:srgbClr val="0033CC"/>
                </a:solidFill>
                <a:latin typeface="楷体" charset="-122"/>
                <a:ea typeface="楷体" charset="-122"/>
              </a:rPr>
              <a:t>2</a:t>
            </a:r>
            <a:r>
              <a:rPr lang="zh-CN" altLang="en-US" sz="4267" b="1" dirty="0" smtClean="0">
                <a:solidFill>
                  <a:srgbClr val="0033CC"/>
                </a:solidFill>
                <a:latin typeface="楷体" charset="-122"/>
                <a:ea typeface="楷体" charset="-122"/>
              </a:rPr>
              <a:t>课时</a:t>
            </a:r>
            <a:r>
              <a:rPr lang="zh-CN" altLang="en-US" sz="4267" b="1" dirty="0">
                <a:solidFill>
                  <a:srgbClr val="0033CC"/>
                </a:solidFill>
                <a:latin typeface="楷体" charset="-122"/>
                <a:ea typeface="楷体" charset="-122"/>
              </a:rPr>
              <a:t>）</a:t>
            </a:r>
            <a:endParaRPr lang="zh-CN" altLang="zh-CN" sz="4267" b="1" dirty="0">
              <a:solidFill>
                <a:srgbClr val="0033CC"/>
              </a:solidFill>
              <a:latin typeface="楷体" charset="-122"/>
              <a:ea typeface="楷体" charset="-122"/>
            </a:endParaRPr>
          </a:p>
        </p:txBody>
      </p:sp>
    </p:spTree>
    <p:extLst>
      <p:ext uri="{BB962C8B-B14F-4D97-AF65-F5344CB8AC3E}">
        <p14:creationId xmlns:p14="http://schemas.microsoft.com/office/powerpoint/2010/main" xmlns="" val="314148884"/>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95708" y="312235"/>
            <a:ext cx="3416320" cy="523220"/>
          </a:xfrm>
          <a:prstGeom prst="rect">
            <a:avLst/>
          </a:prstGeom>
          <a:noFill/>
        </p:spPr>
        <p:txBody>
          <a:bodyPr wrap="none" rtlCol="0">
            <a:spAutoFit/>
          </a:bodyPr>
          <a:lstStyle/>
          <a:p>
            <a:r>
              <a:rPr kumimoji="1" lang="zh-CN" altLang="en-US" sz="2800" b="1" dirty="0" smtClean="0">
                <a:latin typeface="KaiTi" charset="-122"/>
                <a:ea typeface="KaiTi" charset="-122"/>
                <a:cs typeface="KaiTi" charset="-122"/>
              </a:rPr>
              <a:t>土壤中</a:t>
            </a:r>
            <a:r>
              <a:rPr kumimoji="1" lang="zh-CN" altLang="en-US" sz="2800" b="1" smtClean="0">
                <a:latin typeface="KaiTi" charset="-122"/>
                <a:ea typeface="KaiTi" charset="-122"/>
                <a:cs typeface="KaiTi" charset="-122"/>
              </a:rPr>
              <a:t>常见的小动物</a:t>
            </a:r>
            <a:endParaRPr kumimoji="1" lang="zh-CN" altLang="en-US" sz="2800" b="1">
              <a:latin typeface="KaiTi" charset="-122"/>
              <a:ea typeface="KaiTi" charset="-122"/>
              <a:cs typeface="KaiTi" charset="-122"/>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文本框 3"/>
          <p:cNvSpPr txBox="1"/>
          <p:nvPr/>
        </p:nvSpPr>
        <p:spPr>
          <a:xfrm>
            <a:off x="1572542" y="1155700"/>
            <a:ext cx="902811" cy="523220"/>
          </a:xfrm>
          <a:prstGeom prst="rect">
            <a:avLst/>
          </a:prstGeom>
          <a:noFill/>
        </p:spPr>
        <p:txBody>
          <a:bodyPr wrap="none" rtlCol="0">
            <a:spAutoFit/>
          </a:bodyPr>
          <a:lstStyle/>
          <a:p>
            <a:r>
              <a:rPr kumimoji="1" lang="zh-CN" altLang="en-US" sz="2800" b="1" dirty="0" smtClean="0">
                <a:solidFill>
                  <a:schemeClr val="tx2">
                    <a:lumMod val="60000"/>
                    <a:lumOff val="40000"/>
                  </a:schemeClr>
                </a:solidFill>
                <a:latin typeface="KaiTi" charset="-122"/>
                <a:ea typeface="KaiTi" charset="-122"/>
                <a:cs typeface="KaiTi" charset="-122"/>
              </a:rPr>
              <a:t>蜈蚣</a:t>
            </a:r>
            <a:endParaRPr kumimoji="1" lang="zh-CN" altLang="en-US" sz="2800" b="1" dirty="0">
              <a:solidFill>
                <a:schemeClr val="tx2">
                  <a:lumMod val="60000"/>
                  <a:lumOff val="40000"/>
                </a:schemeClr>
              </a:solidFill>
              <a:latin typeface="KaiTi" charset="-122"/>
              <a:ea typeface="KaiTi" charset="-122"/>
              <a:cs typeface="KaiTi" charset="-122"/>
            </a:endParaRPr>
          </a:p>
        </p:txBody>
      </p:sp>
      <p:sp>
        <p:nvSpPr>
          <p:cNvPr id="5" name="文本框 4"/>
          <p:cNvSpPr txBox="1"/>
          <p:nvPr/>
        </p:nvSpPr>
        <p:spPr>
          <a:xfrm>
            <a:off x="2023948" y="1678920"/>
            <a:ext cx="9394902" cy="954107"/>
          </a:xfrm>
          <a:prstGeom prst="rect">
            <a:avLst/>
          </a:prstGeom>
          <a:noFill/>
        </p:spPr>
        <p:txBody>
          <a:bodyPr wrap="square" rtlCol="0">
            <a:spAutoFit/>
          </a:bodyPr>
          <a:lstStyle/>
          <a:p>
            <a:r>
              <a:rPr kumimoji="1" lang="zh-CN" altLang="en-US" sz="2800" dirty="0" smtClean="0">
                <a:latin typeface="KaiTi" charset="-122"/>
                <a:ea typeface="KaiTi" charset="-122"/>
                <a:cs typeface="KaiTi" charset="-122"/>
              </a:rPr>
              <a:t>节肢动物门 多足纲</a:t>
            </a:r>
            <a:endParaRPr kumimoji="1" lang="en-US" altLang="zh-CN" sz="2800" dirty="0" smtClean="0">
              <a:latin typeface="KaiTi" charset="-122"/>
              <a:ea typeface="KaiTi" charset="-122"/>
              <a:cs typeface="KaiTi" charset="-122"/>
            </a:endParaRPr>
          </a:p>
          <a:p>
            <a:r>
              <a:rPr kumimoji="1" lang="zh-CN" altLang="en-US" sz="2800" dirty="0" smtClean="0">
                <a:latin typeface="KaiTi" charset="-122"/>
                <a:ea typeface="KaiTi" charset="-122"/>
                <a:cs typeface="KaiTi" charset="-122"/>
              </a:rPr>
              <a:t>身体由许多体节组成，每对节上有一对足</a:t>
            </a:r>
            <a:endParaRPr kumimoji="1" lang="zh-CN" altLang="en-US" sz="2800" dirty="0">
              <a:latin typeface="KaiTi" charset="-122"/>
              <a:ea typeface="KaiTi" charset="-122"/>
              <a:cs typeface="KaiTi" charset="-122"/>
            </a:endParaRPr>
          </a:p>
        </p:txBody>
      </p:sp>
      <p:pic>
        <p:nvPicPr>
          <p:cNvPr id="7" name="图片 6"/>
          <p:cNvPicPr>
            <a:picLocks noChangeAspect="1"/>
          </p:cNvPicPr>
          <p:nvPr/>
        </p:nvPicPr>
        <p:blipFill>
          <a:blip r:embed="rId3"/>
          <a:stretch>
            <a:fillRect/>
          </a:stretch>
        </p:blipFill>
        <p:spPr>
          <a:xfrm>
            <a:off x="6722947" y="2921774"/>
            <a:ext cx="4682279" cy="3233699"/>
          </a:xfrm>
          <a:prstGeom prst="rect">
            <a:avLst/>
          </a:prstGeom>
        </p:spPr>
      </p:pic>
      <p:pic>
        <p:nvPicPr>
          <p:cNvPr id="8" name="图片 7"/>
          <p:cNvPicPr>
            <a:picLocks noChangeAspect="1"/>
          </p:cNvPicPr>
          <p:nvPr/>
        </p:nvPicPr>
        <p:blipFill>
          <a:blip r:embed="rId4"/>
          <a:stretch>
            <a:fillRect/>
          </a:stretch>
        </p:blipFill>
        <p:spPr>
          <a:xfrm>
            <a:off x="1003609" y="2921774"/>
            <a:ext cx="5367557" cy="3242004"/>
          </a:xfrm>
          <a:prstGeom prst="rect">
            <a:avLst/>
          </a:prstGeom>
        </p:spPr>
      </p:pic>
    </p:spTree>
    <p:extLst>
      <p:ext uri="{BB962C8B-B14F-4D97-AF65-F5344CB8AC3E}">
        <p14:creationId xmlns:p14="http://schemas.microsoft.com/office/powerpoint/2010/main" xmlns="" val="2123615951"/>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95708" y="312235"/>
            <a:ext cx="3416320" cy="523220"/>
          </a:xfrm>
          <a:prstGeom prst="rect">
            <a:avLst/>
          </a:prstGeom>
          <a:noFill/>
        </p:spPr>
        <p:txBody>
          <a:bodyPr wrap="none" rtlCol="0">
            <a:spAutoFit/>
          </a:bodyPr>
          <a:lstStyle/>
          <a:p>
            <a:r>
              <a:rPr kumimoji="1" lang="zh-CN" altLang="en-US" sz="2800" b="1" dirty="0" smtClean="0">
                <a:latin typeface="KaiTi" charset="-122"/>
                <a:ea typeface="KaiTi" charset="-122"/>
                <a:cs typeface="KaiTi" charset="-122"/>
              </a:rPr>
              <a:t>土壤中</a:t>
            </a:r>
            <a:r>
              <a:rPr kumimoji="1" lang="zh-CN" altLang="en-US" sz="2800" b="1" smtClean="0">
                <a:latin typeface="KaiTi" charset="-122"/>
                <a:ea typeface="KaiTi" charset="-122"/>
                <a:cs typeface="KaiTi" charset="-122"/>
              </a:rPr>
              <a:t>常见的小动物</a:t>
            </a:r>
            <a:endParaRPr kumimoji="1" lang="zh-CN" altLang="en-US" sz="2800" b="1">
              <a:latin typeface="KaiTi" charset="-122"/>
              <a:ea typeface="KaiTi" charset="-122"/>
              <a:cs typeface="KaiTi" charset="-122"/>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文本框 3"/>
          <p:cNvSpPr txBox="1"/>
          <p:nvPr/>
        </p:nvSpPr>
        <p:spPr>
          <a:xfrm>
            <a:off x="1572542" y="1155700"/>
            <a:ext cx="902811" cy="523220"/>
          </a:xfrm>
          <a:prstGeom prst="rect">
            <a:avLst/>
          </a:prstGeom>
          <a:noFill/>
        </p:spPr>
        <p:txBody>
          <a:bodyPr wrap="none" rtlCol="0">
            <a:spAutoFit/>
          </a:bodyPr>
          <a:lstStyle/>
          <a:p>
            <a:r>
              <a:rPr kumimoji="1" lang="zh-CN" altLang="en-US" sz="2800" b="1" dirty="0" smtClean="0">
                <a:solidFill>
                  <a:schemeClr val="tx2">
                    <a:lumMod val="60000"/>
                    <a:lumOff val="40000"/>
                  </a:schemeClr>
                </a:solidFill>
                <a:latin typeface="KaiTi" charset="-122"/>
                <a:ea typeface="KaiTi" charset="-122"/>
                <a:cs typeface="KaiTi" charset="-122"/>
              </a:rPr>
              <a:t>马陆</a:t>
            </a:r>
            <a:endParaRPr kumimoji="1" lang="zh-CN" altLang="en-US" sz="2800" b="1" dirty="0">
              <a:solidFill>
                <a:schemeClr val="tx2">
                  <a:lumMod val="60000"/>
                  <a:lumOff val="40000"/>
                </a:schemeClr>
              </a:solidFill>
              <a:latin typeface="KaiTi" charset="-122"/>
              <a:ea typeface="KaiTi" charset="-122"/>
              <a:cs typeface="KaiTi" charset="-122"/>
            </a:endParaRPr>
          </a:p>
        </p:txBody>
      </p:sp>
      <p:sp>
        <p:nvSpPr>
          <p:cNvPr id="5" name="文本框 4"/>
          <p:cNvSpPr txBox="1"/>
          <p:nvPr/>
        </p:nvSpPr>
        <p:spPr>
          <a:xfrm>
            <a:off x="2023948" y="1678920"/>
            <a:ext cx="9394902" cy="954107"/>
          </a:xfrm>
          <a:prstGeom prst="rect">
            <a:avLst/>
          </a:prstGeom>
          <a:noFill/>
        </p:spPr>
        <p:txBody>
          <a:bodyPr wrap="square" rtlCol="0">
            <a:spAutoFit/>
          </a:bodyPr>
          <a:lstStyle/>
          <a:p>
            <a:r>
              <a:rPr kumimoji="1" lang="zh-CN" altLang="en-US" sz="2800" dirty="0" smtClean="0">
                <a:latin typeface="KaiTi" charset="-122"/>
                <a:ea typeface="KaiTi" charset="-122"/>
                <a:cs typeface="KaiTi" charset="-122"/>
              </a:rPr>
              <a:t>节肢动物门 倍足纲</a:t>
            </a:r>
            <a:endParaRPr kumimoji="1" lang="en-US" altLang="zh-CN" sz="2800" dirty="0" smtClean="0">
              <a:latin typeface="KaiTi" charset="-122"/>
              <a:ea typeface="KaiTi" charset="-122"/>
              <a:cs typeface="KaiTi" charset="-122"/>
            </a:endParaRPr>
          </a:p>
          <a:p>
            <a:r>
              <a:rPr kumimoji="1" lang="zh-CN" altLang="en-US" sz="2800" dirty="0" smtClean="0">
                <a:latin typeface="KaiTi" charset="-122"/>
                <a:ea typeface="KaiTi" charset="-122"/>
                <a:cs typeface="KaiTi" charset="-122"/>
              </a:rPr>
              <a:t>长约</a:t>
            </a:r>
            <a:r>
              <a:rPr kumimoji="1" lang="en-US" altLang="zh-CN" sz="2800" dirty="0" smtClean="0">
                <a:latin typeface="KaiTi" charset="-122"/>
                <a:ea typeface="KaiTi" charset="-122"/>
                <a:cs typeface="KaiTi" charset="-122"/>
              </a:rPr>
              <a:t>0.2-0.35</a:t>
            </a:r>
            <a:r>
              <a:rPr kumimoji="1" lang="zh-CN" altLang="en-US" sz="2800" dirty="0" smtClean="0">
                <a:latin typeface="KaiTi" charset="-122"/>
                <a:ea typeface="KaiTi" charset="-122"/>
                <a:cs typeface="KaiTi" charset="-122"/>
              </a:rPr>
              <a:t>厘米，体呈暗褐色，足总数可达</a:t>
            </a:r>
            <a:r>
              <a:rPr kumimoji="1" lang="en-US" altLang="zh-CN" sz="2800" dirty="0" smtClean="0">
                <a:latin typeface="KaiTi" charset="-122"/>
                <a:ea typeface="KaiTi" charset="-122"/>
                <a:cs typeface="KaiTi" charset="-122"/>
              </a:rPr>
              <a:t>200</a:t>
            </a:r>
            <a:r>
              <a:rPr kumimoji="1" lang="zh-CN" altLang="en-US" sz="2800" dirty="0" smtClean="0">
                <a:latin typeface="KaiTi" charset="-122"/>
                <a:ea typeface="KaiTi" charset="-122"/>
                <a:cs typeface="KaiTi" charset="-122"/>
              </a:rPr>
              <a:t>对</a:t>
            </a:r>
            <a:endParaRPr kumimoji="1" lang="en-US" altLang="zh-CN" sz="2800" dirty="0" smtClean="0">
              <a:latin typeface="KaiTi" charset="-122"/>
              <a:ea typeface="KaiTi" charset="-122"/>
              <a:cs typeface="KaiTi" charset="-122"/>
            </a:endParaRPr>
          </a:p>
        </p:txBody>
      </p:sp>
      <p:pic>
        <p:nvPicPr>
          <p:cNvPr id="6" name="图片 5"/>
          <p:cNvPicPr>
            <a:picLocks noChangeAspect="1"/>
          </p:cNvPicPr>
          <p:nvPr/>
        </p:nvPicPr>
        <p:blipFill>
          <a:blip r:embed="rId3"/>
          <a:stretch>
            <a:fillRect/>
          </a:stretch>
        </p:blipFill>
        <p:spPr>
          <a:xfrm>
            <a:off x="21167" y="2766839"/>
            <a:ext cx="6261100" cy="3911600"/>
          </a:xfrm>
          <a:prstGeom prst="rect">
            <a:avLst/>
          </a:prstGeom>
        </p:spPr>
      </p:pic>
      <p:pic>
        <p:nvPicPr>
          <p:cNvPr id="7" name="图片 6"/>
          <p:cNvPicPr>
            <a:picLocks noChangeAspect="1"/>
          </p:cNvPicPr>
          <p:nvPr/>
        </p:nvPicPr>
        <p:blipFill>
          <a:blip r:embed="rId4"/>
          <a:stretch>
            <a:fillRect/>
          </a:stretch>
        </p:blipFill>
        <p:spPr>
          <a:xfrm>
            <a:off x="6467706" y="2766839"/>
            <a:ext cx="5766691" cy="3852058"/>
          </a:xfrm>
          <a:prstGeom prst="rect">
            <a:avLst/>
          </a:prstGeom>
        </p:spPr>
      </p:pic>
    </p:spTree>
    <p:extLst>
      <p:ext uri="{BB962C8B-B14F-4D97-AF65-F5344CB8AC3E}">
        <p14:creationId xmlns:p14="http://schemas.microsoft.com/office/powerpoint/2010/main" xmlns="" val="1711142749"/>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95708" y="312235"/>
            <a:ext cx="3416320" cy="523220"/>
          </a:xfrm>
          <a:prstGeom prst="rect">
            <a:avLst/>
          </a:prstGeom>
          <a:noFill/>
        </p:spPr>
        <p:txBody>
          <a:bodyPr wrap="none" rtlCol="0">
            <a:spAutoFit/>
          </a:bodyPr>
          <a:lstStyle/>
          <a:p>
            <a:r>
              <a:rPr kumimoji="1" lang="zh-CN" altLang="en-US" sz="2800" b="1" dirty="0" smtClean="0">
                <a:latin typeface="KaiTi" charset="-122"/>
                <a:ea typeface="KaiTi" charset="-122"/>
                <a:cs typeface="KaiTi" charset="-122"/>
              </a:rPr>
              <a:t>土壤中</a:t>
            </a:r>
            <a:r>
              <a:rPr kumimoji="1" lang="zh-CN" altLang="en-US" sz="2800" b="1" smtClean="0">
                <a:latin typeface="KaiTi" charset="-122"/>
                <a:ea typeface="KaiTi" charset="-122"/>
                <a:cs typeface="KaiTi" charset="-122"/>
              </a:rPr>
              <a:t>常见的小动物</a:t>
            </a:r>
            <a:endParaRPr kumimoji="1" lang="zh-CN" altLang="en-US" sz="2800" b="1">
              <a:latin typeface="KaiTi" charset="-122"/>
              <a:ea typeface="KaiTi" charset="-122"/>
              <a:cs typeface="KaiTi" charset="-122"/>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文本框 3"/>
          <p:cNvSpPr txBox="1"/>
          <p:nvPr/>
        </p:nvSpPr>
        <p:spPr>
          <a:xfrm>
            <a:off x="1572542" y="1155700"/>
            <a:ext cx="902811" cy="523220"/>
          </a:xfrm>
          <a:prstGeom prst="rect">
            <a:avLst/>
          </a:prstGeom>
          <a:noFill/>
        </p:spPr>
        <p:txBody>
          <a:bodyPr wrap="none" rtlCol="0">
            <a:spAutoFit/>
          </a:bodyPr>
          <a:lstStyle/>
          <a:p>
            <a:r>
              <a:rPr kumimoji="1" lang="zh-CN" altLang="en-US" sz="2800" b="1" dirty="0" smtClean="0">
                <a:solidFill>
                  <a:schemeClr val="tx2">
                    <a:lumMod val="60000"/>
                    <a:lumOff val="40000"/>
                  </a:schemeClr>
                </a:solidFill>
                <a:latin typeface="KaiTi" charset="-122"/>
                <a:ea typeface="KaiTi" charset="-122"/>
                <a:cs typeface="KaiTi" charset="-122"/>
              </a:rPr>
              <a:t>蜘蛛</a:t>
            </a:r>
            <a:endParaRPr kumimoji="1" lang="zh-CN" altLang="en-US" sz="2800" b="1" dirty="0">
              <a:solidFill>
                <a:schemeClr val="tx2">
                  <a:lumMod val="60000"/>
                  <a:lumOff val="40000"/>
                </a:schemeClr>
              </a:solidFill>
              <a:latin typeface="KaiTi" charset="-122"/>
              <a:ea typeface="KaiTi" charset="-122"/>
              <a:cs typeface="KaiTi" charset="-122"/>
            </a:endParaRPr>
          </a:p>
        </p:txBody>
      </p:sp>
      <p:sp>
        <p:nvSpPr>
          <p:cNvPr id="5" name="文本框 4"/>
          <p:cNvSpPr txBox="1"/>
          <p:nvPr/>
        </p:nvSpPr>
        <p:spPr>
          <a:xfrm>
            <a:off x="2023948" y="1678920"/>
            <a:ext cx="9394902" cy="954107"/>
          </a:xfrm>
          <a:prstGeom prst="rect">
            <a:avLst/>
          </a:prstGeom>
          <a:noFill/>
        </p:spPr>
        <p:txBody>
          <a:bodyPr wrap="square" rtlCol="0">
            <a:spAutoFit/>
          </a:bodyPr>
          <a:lstStyle/>
          <a:p>
            <a:r>
              <a:rPr kumimoji="1" lang="zh-CN" altLang="en-US" sz="2800" dirty="0" smtClean="0">
                <a:latin typeface="KaiTi" charset="-122"/>
                <a:ea typeface="KaiTi" charset="-122"/>
                <a:cs typeface="KaiTi" charset="-122"/>
              </a:rPr>
              <a:t>节肢动物门 蛛形纲</a:t>
            </a:r>
            <a:endParaRPr kumimoji="1" lang="en-US" altLang="zh-CN" sz="2800" dirty="0" smtClean="0">
              <a:latin typeface="KaiTi" charset="-122"/>
              <a:ea typeface="KaiTi" charset="-122"/>
              <a:cs typeface="KaiTi" charset="-122"/>
            </a:endParaRPr>
          </a:p>
          <a:p>
            <a:r>
              <a:rPr kumimoji="1" lang="zh-CN" altLang="en-US" sz="2800" dirty="0" smtClean="0">
                <a:latin typeface="KaiTi" charset="-122"/>
                <a:ea typeface="KaiTi" charset="-122"/>
                <a:cs typeface="KaiTi" charset="-122"/>
              </a:rPr>
              <a:t>身体分为头胸部和腹部，</a:t>
            </a:r>
            <a:r>
              <a:rPr kumimoji="1" lang="en-US" altLang="zh-CN" sz="2800" dirty="0" smtClean="0">
                <a:latin typeface="KaiTi" charset="-122"/>
                <a:ea typeface="KaiTi" charset="-122"/>
                <a:cs typeface="KaiTi" charset="-122"/>
              </a:rPr>
              <a:t>4</a:t>
            </a:r>
            <a:r>
              <a:rPr kumimoji="1" lang="zh-CN" altLang="en-US" sz="2800" dirty="0" smtClean="0">
                <a:latin typeface="KaiTi" charset="-122"/>
                <a:ea typeface="KaiTi" charset="-122"/>
                <a:cs typeface="KaiTi" charset="-122"/>
              </a:rPr>
              <a:t>对足</a:t>
            </a:r>
            <a:endParaRPr kumimoji="1" lang="en-US" altLang="zh-CN" sz="2800" dirty="0" smtClean="0">
              <a:latin typeface="KaiTi" charset="-122"/>
              <a:ea typeface="KaiTi" charset="-122"/>
              <a:cs typeface="KaiTi" charset="-122"/>
            </a:endParaRPr>
          </a:p>
        </p:txBody>
      </p:sp>
      <p:pic>
        <p:nvPicPr>
          <p:cNvPr id="6" name="图片 5"/>
          <p:cNvPicPr>
            <a:picLocks noChangeAspect="1"/>
          </p:cNvPicPr>
          <p:nvPr/>
        </p:nvPicPr>
        <p:blipFill>
          <a:blip r:embed="rId3"/>
          <a:stretch>
            <a:fillRect/>
          </a:stretch>
        </p:blipFill>
        <p:spPr>
          <a:xfrm>
            <a:off x="1627316" y="2795525"/>
            <a:ext cx="4995746" cy="3794846"/>
          </a:xfrm>
          <a:prstGeom prst="rect">
            <a:avLst/>
          </a:prstGeom>
        </p:spPr>
      </p:pic>
      <p:pic>
        <p:nvPicPr>
          <p:cNvPr id="8" name="图片 7"/>
          <p:cNvPicPr>
            <a:picLocks noChangeAspect="1"/>
          </p:cNvPicPr>
          <p:nvPr/>
        </p:nvPicPr>
        <p:blipFill>
          <a:blip r:embed="rId4"/>
          <a:stretch>
            <a:fillRect/>
          </a:stretch>
        </p:blipFill>
        <p:spPr>
          <a:xfrm>
            <a:off x="7315201" y="2828363"/>
            <a:ext cx="3762008" cy="3762008"/>
          </a:xfrm>
          <a:prstGeom prst="rect">
            <a:avLst/>
          </a:prstGeom>
        </p:spPr>
      </p:pic>
    </p:spTree>
    <p:extLst>
      <p:ext uri="{BB962C8B-B14F-4D97-AF65-F5344CB8AC3E}">
        <p14:creationId xmlns:p14="http://schemas.microsoft.com/office/powerpoint/2010/main" xmlns="" val="1139814083"/>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95708" y="312235"/>
            <a:ext cx="3416320" cy="523220"/>
          </a:xfrm>
          <a:prstGeom prst="rect">
            <a:avLst/>
          </a:prstGeom>
          <a:noFill/>
        </p:spPr>
        <p:txBody>
          <a:bodyPr wrap="none" rtlCol="0">
            <a:spAutoFit/>
          </a:bodyPr>
          <a:lstStyle/>
          <a:p>
            <a:r>
              <a:rPr kumimoji="1" lang="zh-CN" altLang="en-US" sz="2800" b="1" dirty="0" smtClean="0">
                <a:latin typeface="KaiTi" charset="-122"/>
                <a:ea typeface="KaiTi" charset="-122"/>
                <a:cs typeface="KaiTi" charset="-122"/>
              </a:rPr>
              <a:t>土壤中</a:t>
            </a:r>
            <a:r>
              <a:rPr kumimoji="1" lang="zh-CN" altLang="en-US" sz="2800" b="1" smtClean="0">
                <a:latin typeface="KaiTi" charset="-122"/>
                <a:ea typeface="KaiTi" charset="-122"/>
                <a:cs typeface="KaiTi" charset="-122"/>
              </a:rPr>
              <a:t>常见的小动物</a:t>
            </a:r>
            <a:endParaRPr kumimoji="1" lang="zh-CN" altLang="en-US" sz="2800" b="1">
              <a:latin typeface="KaiTi" charset="-122"/>
              <a:ea typeface="KaiTi" charset="-122"/>
              <a:cs typeface="KaiTi" charset="-122"/>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文本框 3"/>
          <p:cNvSpPr txBox="1"/>
          <p:nvPr/>
        </p:nvSpPr>
        <p:spPr>
          <a:xfrm>
            <a:off x="1572542" y="1155700"/>
            <a:ext cx="902811" cy="523220"/>
          </a:xfrm>
          <a:prstGeom prst="rect">
            <a:avLst/>
          </a:prstGeom>
          <a:noFill/>
        </p:spPr>
        <p:txBody>
          <a:bodyPr wrap="none" rtlCol="0">
            <a:spAutoFit/>
          </a:bodyPr>
          <a:lstStyle/>
          <a:p>
            <a:r>
              <a:rPr kumimoji="1" lang="zh-CN" altLang="en-US" sz="2800" b="1" dirty="0" smtClean="0">
                <a:solidFill>
                  <a:schemeClr val="tx2">
                    <a:lumMod val="60000"/>
                    <a:lumOff val="40000"/>
                  </a:schemeClr>
                </a:solidFill>
                <a:latin typeface="KaiTi" charset="-122"/>
                <a:ea typeface="KaiTi" charset="-122"/>
                <a:cs typeface="KaiTi" charset="-122"/>
              </a:rPr>
              <a:t>蚯蚓</a:t>
            </a:r>
            <a:endParaRPr kumimoji="1" lang="zh-CN" altLang="en-US" sz="2800" b="1" dirty="0">
              <a:solidFill>
                <a:schemeClr val="tx2">
                  <a:lumMod val="60000"/>
                  <a:lumOff val="40000"/>
                </a:schemeClr>
              </a:solidFill>
              <a:latin typeface="KaiTi" charset="-122"/>
              <a:ea typeface="KaiTi" charset="-122"/>
              <a:cs typeface="KaiTi" charset="-122"/>
            </a:endParaRPr>
          </a:p>
        </p:txBody>
      </p:sp>
      <p:sp>
        <p:nvSpPr>
          <p:cNvPr id="5" name="文本框 4"/>
          <p:cNvSpPr txBox="1"/>
          <p:nvPr/>
        </p:nvSpPr>
        <p:spPr>
          <a:xfrm>
            <a:off x="2023948" y="1678920"/>
            <a:ext cx="9394902" cy="954107"/>
          </a:xfrm>
          <a:prstGeom prst="rect">
            <a:avLst/>
          </a:prstGeom>
          <a:noFill/>
        </p:spPr>
        <p:txBody>
          <a:bodyPr wrap="square" rtlCol="0">
            <a:spAutoFit/>
          </a:bodyPr>
          <a:lstStyle/>
          <a:p>
            <a:r>
              <a:rPr kumimoji="1" lang="zh-CN" altLang="en-US" sz="2800" dirty="0" smtClean="0">
                <a:latin typeface="KaiTi" charset="-122"/>
                <a:ea typeface="KaiTi" charset="-122"/>
                <a:cs typeface="KaiTi" charset="-122"/>
              </a:rPr>
              <a:t>环节动物门 寡毛纲</a:t>
            </a:r>
            <a:endParaRPr kumimoji="1" lang="en-US" altLang="zh-CN" sz="2800" dirty="0" smtClean="0">
              <a:latin typeface="KaiTi" charset="-122"/>
              <a:ea typeface="KaiTi" charset="-122"/>
              <a:cs typeface="KaiTi" charset="-122"/>
            </a:endParaRPr>
          </a:p>
          <a:p>
            <a:r>
              <a:rPr kumimoji="1" lang="zh-CN" altLang="en-US" sz="2800" dirty="0" smtClean="0">
                <a:latin typeface="KaiTi" charset="-122"/>
                <a:ea typeface="KaiTi" charset="-122"/>
                <a:cs typeface="KaiTi" charset="-122"/>
              </a:rPr>
              <a:t>身体分节  无足  成熟个体体表具有环带</a:t>
            </a:r>
            <a:endParaRPr kumimoji="1" lang="en-US" altLang="zh-CN" sz="2800" dirty="0" smtClean="0">
              <a:latin typeface="KaiTi" charset="-122"/>
              <a:ea typeface="KaiTi" charset="-122"/>
              <a:cs typeface="KaiTi" charset="-122"/>
            </a:endParaRPr>
          </a:p>
        </p:txBody>
      </p:sp>
      <p:pic>
        <p:nvPicPr>
          <p:cNvPr id="6" name="图片 5"/>
          <p:cNvPicPr>
            <a:picLocks noChangeAspect="1"/>
          </p:cNvPicPr>
          <p:nvPr/>
        </p:nvPicPr>
        <p:blipFill>
          <a:blip r:embed="rId3"/>
          <a:stretch>
            <a:fillRect/>
          </a:stretch>
        </p:blipFill>
        <p:spPr>
          <a:xfrm>
            <a:off x="489518" y="2981840"/>
            <a:ext cx="5290861" cy="3523713"/>
          </a:xfrm>
          <a:prstGeom prst="rect">
            <a:avLst/>
          </a:prstGeom>
        </p:spPr>
      </p:pic>
      <p:pic>
        <p:nvPicPr>
          <p:cNvPr id="7" name="图片 6"/>
          <p:cNvPicPr>
            <a:picLocks noChangeAspect="1"/>
          </p:cNvPicPr>
          <p:nvPr/>
        </p:nvPicPr>
        <p:blipFill>
          <a:blip r:embed="rId4"/>
          <a:stretch>
            <a:fillRect/>
          </a:stretch>
        </p:blipFill>
        <p:spPr>
          <a:xfrm>
            <a:off x="6177775" y="2985853"/>
            <a:ext cx="5447154" cy="3519700"/>
          </a:xfrm>
          <a:prstGeom prst="rect">
            <a:avLst/>
          </a:prstGeom>
        </p:spPr>
      </p:pic>
    </p:spTree>
    <p:extLst>
      <p:ext uri="{BB962C8B-B14F-4D97-AF65-F5344CB8AC3E}">
        <p14:creationId xmlns:p14="http://schemas.microsoft.com/office/powerpoint/2010/main" xmlns="" val="2040464679"/>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22529"/>
          <p:cNvSpPr/>
          <p:nvPr/>
        </p:nvSpPr>
        <p:spPr>
          <a:xfrm>
            <a:off x="2711450" y="1773238"/>
            <a:ext cx="7705725" cy="3869329"/>
          </a:xfrm>
          <a:prstGeom prst="rect">
            <a:avLst/>
          </a:prstGeom>
          <a:noFill/>
          <a:ln w="9525">
            <a:noFill/>
          </a:ln>
        </p:spPr>
        <p:txBody>
          <a:bodyPr>
            <a:spAutoFit/>
          </a:bodyPr>
          <a:lstStyle/>
          <a:p>
            <a:pPr>
              <a:lnSpc>
                <a:spcPct val="150000"/>
              </a:lnSpc>
            </a:pPr>
            <a:r>
              <a:rPr lang="zh-CN" altLang="en-US" sz="2800" dirty="0">
                <a:latin typeface="楷体" panose="02010609060101010101" charset="-122"/>
                <a:ea typeface="楷体" panose="02010609060101010101" charset="-122"/>
                <a:cs typeface="楷体" panose="02010609060101010101" charset="-122"/>
              </a:rPr>
              <a:t>1．准备</a:t>
            </a:r>
          </a:p>
          <a:p>
            <a:pPr>
              <a:lnSpc>
                <a:spcPct val="150000"/>
              </a:lnSpc>
            </a:pPr>
            <a:r>
              <a:rPr lang="zh-CN" altLang="en-US" sz="2800" dirty="0">
                <a:latin typeface="楷体" panose="02010609060101010101" charset="-122"/>
                <a:ea typeface="楷体" panose="02010609060101010101" charset="-122"/>
                <a:cs typeface="楷体" panose="02010609060101010101" charset="-122"/>
              </a:rPr>
              <a:t>2．取样</a:t>
            </a:r>
          </a:p>
          <a:p>
            <a:pPr>
              <a:lnSpc>
                <a:spcPct val="150000"/>
              </a:lnSpc>
            </a:pPr>
            <a:r>
              <a:rPr lang="zh-CN" altLang="en-US" sz="2800" dirty="0">
                <a:latin typeface="楷体" panose="02010609060101010101" charset="-122"/>
                <a:ea typeface="楷体" panose="02010609060101010101" charset="-122"/>
                <a:cs typeface="楷体" panose="02010609060101010101" charset="-122"/>
              </a:rPr>
              <a:t>3．采集小动物</a:t>
            </a:r>
          </a:p>
          <a:p>
            <a:pPr>
              <a:lnSpc>
                <a:spcPct val="150000"/>
              </a:lnSpc>
            </a:pPr>
            <a:r>
              <a:rPr lang="zh-CN" altLang="en-US" sz="2800" dirty="0">
                <a:latin typeface="楷体" panose="02010609060101010101" charset="-122"/>
                <a:ea typeface="楷体" panose="02010609060101010101" charset="-122"/>
                <a:cs typeface="楷体" panose="02010609060101010101" charset="-122"/>
                <a:sym typeface="Arial" panose="020B0604020202020204" pitchFamily="34" charset="0"/>
              </a:rPr>
              <a:t>4</a:t>
            </a:r>
            <a:r>
              <a:rPr lang="zh-CN" altLang="en-US" sz="2800" dirty="0">
                <a:latin typeface="楷体" panose="02010609060101010101" charset="-122"/>
                <a:ea typeface="楷体" panose="02010609060101010101" charset="-122"/>
                <a:cs typeface="楷体" panose="02010609060101010101" charset="-122"/>
              </a:rPr>
              <a:t>．观察和分类</a:t>
            </a:r>
          </a:p>
          <a:p>
            <a:pPr>
              <a:lnSpc>
                <a:spcPct val="150000"/>
              </a:lnSpc>
            </a:pPr>
            <a:r>
              <a:rPr lang="zh-CN" altLang="en-US" sz="2800" dirty="0">
                <a:latin typeface="楷体" panose="02010609060101010101" charset="-122"/>
                <a:ea typeface="楷体" panose="02010609060101010101" charset="-122"/>
                <a:cs typeface="楷体" panose="02010609060101010101" charset="-122"/>
              </a:rPr>
              <a:t>5．统计和分析</a:t>
            </a:r>
          </a:p>
          <a:p>
            <a:pPr>
              <a:lnSpc>
                <a:spcPct val="150000"/>
              </a:lnSpc>
            </a:pPr>
            <a:r>
              <a:rPr lang="zh-CN" altLang="en-US" sz="2800" dirty="0">
                <a:latin typeface="楷体" panose="02010609060101010101" charset="-122"/>
                <a:ea typeface="楷体" panose="02010609060101010101" charset="-122"/>
                <a:cs typeface="楷体" panose="02010609060101010101" charset="-122"/>
              </a:rPr>
              <a:t>6．结论</a:t>
            </a:r>
          </a:p>
        </p:txBody>
      </p:sp>
      <p:sp>
        <p:nvSpPr>
          <p:cNvPr id="22531" name="矩形 22530"/>
          <p:cNvSpPr/>
          <p:nvPr/>
        </p:nvSpPr>
        <p:spPr>
          <a:xfrm>
            <a:off x="1703388" y="692150"/>
            <a:ext cx="8210550" cy="637675"/>
          </a:xfrm>
          <a:prstGeom prst="rect">
            <a:avLst/>
          </a:prstGeom>
          <a:noFill/>
          <a:ln w="9525">
            <a:noFill/>
          </a:ln>
        </p:spPr>
        <p:txBody>
          <a:bodyPr>
            <a:spAutoFit/>
          </a:bodyPr>
          <a:lstStyle/>
          <a:p>
            <a:pPr algn="ctr">
              <a:lnSpc>
                <a:spcPct val="150000"/>
              </a:lnSpc>
            </a:pPr>
            <a:r>
              <a:rPr lang="zh-CN" altLang="en-US" sz="2800" dirty="0">
                <a:latin typeface="楷体" panose="02010609060101010101" charset="-122"/>
                <a:ea typeface="楷体" panose="02010609060101010101" charset="-122"/>
                <a:cs typeface="楷体" panose="02010609060101010101" charset="-122"/>
              </a:rPr>
              <a:t>实验步骤</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081106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24577"/>
          <p:cNvSpPr txBox="1"/>
          <p:nvPr/>
        </p:nvSpPr>
        <p:spPr>
          <a:xfrm>
            <a:off x="1452880" y="2416810"/>
            <a:ext cx="2218055" cy="523220"/>
          </a:xfrm>
          <a:prstGeom prst="rect">
            <a:avLst/>
          </a:prstGeom>
          <a:noFill/>
          <a:ln w="9525">
            <a:noFill/>
          </a:ln>
        </p:spPr>
        <p:txBody>
          <a:bodyPr wrap="square">
            <a:spAutoFit/>
          </a:bodyPr>
          <a:lstStyle/>
          <a:p>
            <a:r>
              <a:rPr lang="zh-CN" altLang="en-US" sz="2800" dirty="0" smtClean="0">
                <a:latin typeface="楷体" panose="02010609060101010101" charset="-122"/>
                <a:ea typeface="楷体" panose="02010609060101010101" charset="-122"/>
                <a:cs typeface="楷体" panose="02010609060101010101" charset="-122"/>
              </a:rPr>
              <a:t>2</a:t>
            </a:r>
            <a:r>
              <a:rPr lang="en-US" altLang="zh-CN" sz="2800" dirty="0" smtClean="0">
                <a:latin typeface="楷体" panose="02010609060101010101" charset="-122"/>
                <a:ea typeface="楷体" panose="02010609060101010101" charset="-122"/>
                <a:cs typeface="楷体" panose="02010609060101010101" charset="-122"/>
              </a:rPr>
              <a:t>.</a:t>
            </a:r>
            <a:r>
              <a:rPr lang="zh-CN" altLang="en-US" sz="2800" dirty="0" smtClean="0">
                <a:latin typeface="楷体" panose="02010609060101010101" charset="-122"/>
                <a:ea typeface="楷体" panose="02010609060101010101" charset="-122"/>
                <a:cs typeface="楷体" panose="02010609060101010101" charset="-122"/>
              </a:rPr>
              <a:t>取</a:t>
            </a:r>
            <a:r>
              <a:rPr lang="zh-CN" altLang="en-US" sz="2800" dirty="0">
                <a:latin typeface="楷体" panose="02010609060101010101" charset="-122"/>
                <a:ea typeface="楷体" panose="02010609060101010101" charset="-122"/>
                <a:cs typeface="楷体" panose="02010609060101010101" charset="-122"/>
              </a:rPr>
              <a:t>样：</a:t>
            </a:r>
          </a:p>
        </p:txBody>
      </p:sp>
      <p:sp>
        <p:nvSpPr>
          <p:cNvPr id="24579" name="文本框 24578"/>
          <p:cNvSpPr txBox="1"/>
          <p:nvPr/>
        </p:nvSpPr>
        <p:spPr>
          <a:xfrm>
            <a:off x="1994535" y="2848293"/>
            <a:ext cx="7599363" cy="954107"/>
          </a:xfrm>
          <a:prstGeom prst="rect">
            <a:avLst/>
          </a:prstGeom>
          <a:noFill/>
          <a:ln w="9525">
            <a:noFill/>
          </a:ln>
        </p:spPr>
        <p:txBody>
          <a:bodyPr>
            <a:spAutoFit/>
          </a:bodyPr>
          <a:lstStyle/>
          <a:p>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⑴ 选择取样点，将表土的落叶轻轻</a:t>
            </a:r>
          </a:p>
          <a:p>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拨开</a:t>
            </a:r>
          </a:p>
        </p:txBody>
      </p:sp>
      <p:sp>
        <p:nvSpPr>
          <p:cNvPr id="24580" name="文本框 24579"/>
          <p:cNvSpPr txBox="1"/>
          <p:nvPr/>
        </p:nvSpPr>
        <p:spPr>
          <a:xfrm>
            <a:off x="1994535" y="3710305"/>
            <a:ext cx="2079625" cy="523220"/>
          </a:xfrm>
          <a:prstGeom prst="rect">
            <a:avLst/>
          </a:prstGeom>
          <a:noFill/>
          <a:ln w="9525">
            <a:noFill/>
          </a:ln>
        </p:spPr>
        <p:txBody>
          <a:bodyPr>
            <a:spAutoFit/>
          </a:bodyPr>
          <a:lstStyle/>
          <a:p>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⑵ 取土：</a:t>
            </a:r>
          </a:p>
        </p:txBody>
      </p:sp>
      <p:pic>
        <p:nvPicPr>
          <p:cNvPr id="24581" name="图片 24580" descr="未命名"/>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Lst>
          </a:blip>
          <a:srcRect r="10594"/>
          <a:stretch>
            <a:fillRect/>
          </a:stretch>
        </p:blipFill>
        <p:spPr>
          <a:xfrm>
            <a:off x="8660130" y="2834005"/>
            <a:ext cx="2522220" cy="1336675"/>
          </a:xfrm>
          <a:prstGeom prst="rect">
            <a:avLst/>
          </a:prstGeom>
          <a:noFill/>
          <a:ln w="9525">
            <a:noFill/>
          </a:ln>
        </p:spPr>
      </p:pic>
      <p:sp>
        <p:nvSpPr>
          <p:cNvPr id="24582" name="文本框 24581"/>
          <p:cNvSpPr txBox="1"/>
          <p:nvPr/>
        </p:nvSpPr>
        <p:spPr>
          <a:xfrm>
            <a:off x="1631950" y="4149725"/>
            <a:ext cx="9145588" cy="954107"/>
          </a:xfrm>
          <a:prstGeom prst="rect">
            <a:avLst/>
          </a:prstGeom>
          <a:noFill/>
          <a:ln w="9525">
            <a:noFill/>
          </a:ln>
        </p:spPr>
        <p:txBody>
          <a:bodyPr>
            <a:spAutoFit/>
          </a:bodyPr>
          <a:lstStyle/>
          <a:p>
            <a:r>
              <a:rPr lang="zh-CN" altLang="en-US" sz="2800" dirty="0">
                <a:latin typeface="楷体" panose="02010609060101010101" charset="-122"/>
                <a:ea typeface="楷体" panose="02010609060101010101" charset="-122"/>
                <a:cs typeface="楷体" panose="02010609060101010101" charset="-122"/>
              </a:rPr>
              <a:t> 用手来回旋转罐子，将其按入土中，按压到罐底与地表几乎平齐。</a:t>
            </a:r>
          </a:p>
        </p:txBody>
      </p:sp>
      <p:pic>
        <p:nvPicPr>
          <p:cNvPr id="24583" name="图片 24582" descr="未命名"/>
          <p:cNvPicPr>
            <a:picLocks noChangeAspect="1"/>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Lst>
          </a:blip>
          <a:srcRect r="32144"/>
          <a:stretch>
            <a:fillRect/>
          </a:stretch>
        </p:blipFill>
        <p:spPr>
          <a:xfrm>
            <a:off x="5822950" y="4878070"/>
            <a:ext cx="2837180" cy="1979930"/>
          </a:xfrm>
          <a:prstGeom prst="rect">
            <a:avLst/>
          </a:prstGeom>
          <a:noFill/>
          <a:ln w="9525">
            <a:noFill/>
          </a:ln>
        </p:spPr>
      </p:pic>
      <p:sp>
        <p:nvSpPr>
          <p:cNvPr id="24584" name="文本框 24583"/>
          <p:cNvSpPr txBox="1"/>
          <p:nvPr/>
        </p:nvSpPr>
        <p:spPr>
          <a:xfrm>
            <a:off x="2135188" y="4941888"/>
            <a:ext cx="3600450" cy="1815882"/>
          </a:xfrm>
          <a:prstGeom prst="rect">
            <a:avLst/>
          </a:prstGeom>
          <a:noFill/>
          <a:ln w="9525">
            <a:noFill/>
          </a:ln>
        </p:spPr>
        <p:txBody>
          <a:bodyPr>
            <a:spAutoFit/>
          </a:bodyPr>
          <a:lstStyle/>
          <a:p>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⑶ 用花铲将罐内的土连同罐子一起挖出，将罐子中的土壤倒入塑料袋中。</a:t>
            </a:r>
          </a:p>
        </p:txBody>
      </p:sp>
      <p:sp>
        <p:nvSpPr>
          <p:cNvPr id="24585" name="文本框 24584"/>
          <p:cNvSpPr txBox="1"/>
          <p:nvPr/>
        </p:nvSpPr>
        <p:spPr>
          <a:xfrm>
            <a:off x="8832850" y="5013325"/>
            <a:ext cx="2829498" cy="1384995"/>
          </a:xfrm>
          <a:prstGeom prst="rect">
            <a:avLst/>
          </a:prstGeom>
          <a:noFill/>
          <a:ln w="9525">
            <a:noFill/>
          </a:ln>
        </p:spPr>
        <p:txBody>
          <a:bodyPr wrap="square">
            <a:spAutoFit/>
          </a:bodyPr>
          <a:lstStyle/>
          <a:p>
            <a:r>
              <a:rPr lang="zh-CN" altLang="en-US" sz="2800" dirty="0">
                <a:solidFill>
                  <a:srgbClr val="FF0000"/>
                </a:solidFill>
                <a:latin typeface="楷体" panose="02010609060101010101" charset="-122"/>
                <a:ea typeface="楷体" panose="02010609060101010101" charset="-122"/>
                <a:cs typeface="楷体" panose="02010609060101010101" charset="-122"/>
              </a:rPr>
              <a:t>注意：塑料袋上应标明取样的地点和时间等。</a:t>
            </a:r>
          </a:p>
        </p:txBody>
      </p:sp>
      <p:sp>
        <p:nvSpPr>
          <p:cNvPr id="23556" name="文本框 23555"/>
          <p:cNvSpPr txBox="1"/>
          <p:nvPr/>
        </p:nvSpPr>
        <p:spPr>
          <a:xfrm>
            <a:off x="1264285" y="421005"/>
            <a:ext cx="3007995" cy="523220"/>
          </a:xfrm>
          <a:prstGeom prst="rect">
            <a:avLst/>
          </a:prstGeom>
          <a:noFill/>
          <a:ln w="9525">
            <a:noFill/>
          </a:ln>
        </p:spPr>
        <p:txBody>
          <a:bodyPr wrap="square">
            <a:spAutoFit/>
          </a:bodyPr>
          <a:lstStyle/>
          <a:p>
            <a:r>
              <a:rPr lang="en-US" altLang="zh-CN" sz="2800" dirty="0" smtClean="0">
                <a:latin typeface="楷体" panose="02010609060101010101" charset="-122"/>
                <a:ea typeface="楷体" panose="02010609060101010101" charset="-122"/>
                <a:cs typeface="楷体" panose="02010609060101010101" charset="-122"/>
                <a:sym typeface="宋体" panose="02010600030101010101" pitchFamily="2" charset="-122"/>
              </a:rPr>
              <a:t>1.</a:t>
            </a:r>
            <a:r>
              <a:rPr lang="zh-CN" altLang="en-US" sz="2800" dirty="0" smtClean="0">
                <a:latin typeface="楷体" panose="02010609060101010101" charset="-122"/>
                <a:ea typeface="楷体" panose="02010609060101010101" charset="-122"/>
                <a:cs typeface="楷体" panose="02010609060101010101" charset="-122"/>
                <a:sym typeface="宋体" panose="02010600030101010101" pitchFamily="2" charset="-122"/>
              </a:rPr>
              <a:t>制</a:t>
            </a:r>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作取样器：</a:t>
            </a:r>
          </a:p>
        </p:txBody>
      </p:sp>
      <p:pic>
        <p:nvPicPr>
          <p:cNvPr id="23557" name="图片 23556" descr="未命名"/>
          <p:cNvPicPr>
            <a:picLocks noChangeAspect="1"/>
          </p:cNvPicPr>
          <p:nvPr/>
        </p:nvPicPr>
        <p:blipFill>
          <a:blip r:embed="rId6">
            <a:extLst>
              <a:ext uri="{BEBA8EAE-BF5A-486C-A8C5-ECC9F3942E4B}">
                <a14:imgProps xmlns:a14="http://schemas.microsoft.com/office/drawing/2010/main" xmlns="">
                  <a14:imgLayer r:embed="rId7">
                    <a14:imgEffect>
                      <a14:sharpenSoften amount="50000"/>
                    </a14:imgEffect>
                  </a14:imgLayer>
                </a14:imgProps>
              </a:ext>
            </a:extLst>
          </a:blip>
          <a:stretch>
            <a:fillRect/>
          </a:stretch>
        </p:blipFill>
        <p:spPr>
          <a:xfrm>
            <a:off x="3395980" y="881380"/>
            <a:ext cx="3181985" cy="1506220"/>
          </a:xfrm>
          <a:prstGeom prst="rect">
            <a:avLst/>
          </a:prstGeom>
          <a:noFill/>
          <a:ln w="9525">
            <a:noFill/>
          </a:ln>
        </p:spPr>
      </p:pic>
      <p:sp>
        <p:nvSpPr>
          <p:cNvPr id="2" name="文本框 1"/>
          <p:cNvSpPr txBox="1"/>
          <p:nvPr/>
        </p:nvSpPr>
        <p:spPr>
          <a:xfrm>
            <a:off x="2200275" y="1049655"/>
            <a:ext cx="1757680" cy="523220"/>
          </a:xfrm>
          <a:prstGeom prst="rect">
            <a:avLst/>
          </a:prstGeom>
          <a:noFill/>
        </p:spPr>
        <p:txBody>
          <a:bodyPr wrap="square" rtlCol="0">
            <a:spAutoFit/>
          </a:bodyPr>
          <a:lstStyle/>
          <a:p>
            <a:r>
              <a:rPr lang="en-US" altLang="zh-CN" sz="2800">
                <a:latin typeface="楷体" panose="02010609060101010101" charset="-122"/>
                <a:ea typeface="楷体" panose="02010609060101010101" charset="-122"/>
                <a:cs typeface="楷体" panose="02010609060101010101" charset="-122"/>
              </a:rPr>
              <a:t>5cm</a:t>
            </a:r>
          </a:p>
        </p:txBody>
      </p:sp>
      <p:pic>
        <p:nvPicPr>
          <p:cNvPr id="13"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0902501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gtEl>
                                        <p:attrNameLst>
                                          <p:attrName>style.visibility</p:attrName>
                                        </p:attrNameLst>
                                      </p:cBhvr>
                                      <p:to>
                                        <p:strVal val="visible"/>
                                      </p:to>
                                    </p:set>
                                    <p:anim calcmode="lin" valueType="num">
                                      <p:cBhvr additive="base">
                                        <p:cTn id="13" dur="500" fill="hold"/>
                                        <p:tgtEl>
                                          <p:spTgt spid="24579"/>
                                        </p:tgtEl>
                                        <p:attrNameLst>
                                          <p:attrName>ppt_x</p:attrName>
                                        </p:attrNameLst>
                                      </p:cBhvr>
                                      <p:tavLst>
                                        <p:tav tm="0">
                                          <p:val>
                                            <p:strVal val="#ppt_x"/>
                                          </p:val>
                                        </p:tav>
                                        <p:tav tm="100000">
                                          <p:val>
                                            <p:strVal val="#ppt_x"/>
                                          </p:val>
                                        </p:tav>
                                      </p:tavLst>
                                    </p:anim>
                                    <p:anim calcmode="lin" valueType="num">
                                      <p:cBhvr additive="base">
                                        <p:cTn id="14"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80"/>
                                        </p:tgtEl>
                                        <p:attrNameLst>
                                          <p:attrName>style.visibility</p:attrName>
                                        </p:attrNameLst>
                                      </p:cBhvr>
                                      <p:to>
                                        <p:strVal val="visible"/>
                                      </p:to>
                                    </p:set>
                                    <p:anim calcmode="lin" valueType="num">
                                      <p:cBhvr additive="base">
                                        <p:cTn id="19" dur="500" fill="hold"/>
                                        <p:tgtEl>
                                          <p:spTgt spid="24580"/>
                                        </p:tgtEl>
                                        <p:attrNameLst>
                                          <p:attrName>ppt_x</p:attrName>
                                        </p:attrNameLst>
                                      </p:cBhvr>
                                      <p:tavLst>
                                        <p:tav tm="0">
                                          <p:val>
                                            <p:strVal val="#ppt_x"/>
                                          </p:val>
                                        </p:tav>
                                        <p:tav tm="100000">
                                          <p:val>
                                            <p:strVal val="#ppt_x"/>
                                          </p:val>
                                        </p:tav>
                                      </p:tavLst>
                                    </p:anim>
                                    <p:anim calcmode="lin" valueType="num">
                                      <p:cBhvr additive="base">
                                        <p:cTn id="20"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81"/>
                                        </p:tgtEl>
                                        <p:attrNameLst>
                                          <p:attrName>style.visibility</p:attrName>
                                        </p:attrNameLst>
                                      </p:cBhvr>
                                      <p:to>
                                        <p:strVal val="visible"/>
                                      </p:to>
                                    </p:set>
                                    <p:anim calcmode="lin" valueType="num">
                                      <p:cBhvr additive="base">
                                        <p:cTn id="25" dur="500" fill="hold"/>
                                        <p:tgtEl>
                                          <p:spTgt spid="24581"/>
                                        </p:tgtEl>
                                        <p:attrNameLst>
                                          <p:attrName>ppt_x</p:attrName>
                                        </p:attrNameLst>
                                      </p:cBhvr>
                                      <p:tavLst>
                                        <p:tav tm="0">
                                          <p:val>
                                            <p:strVal val="#ppt_x"/>
                                          </p:val>
                                        </p:tav>
                                        <p:tav tm="100000">
                                          <p:val>
                                            <p:strVal val="#ppt_x"/>
                                          </p:val>
                                        </p:tav>
                                      </p:tavLst>
                                    </p:anim>
                                    <p:anim calcmode="lin" valueType="num">
                                      <p:cBhvr additive="base">
                                        <p:cTn id="26"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82"/>
                                        </p:tgtEl>
                                        <p:attrNameLst>
                                          <p:attrName>style.visibility</p:attrName>
                                        </p:attrNameLst>
                                      </p:cBhvr>
                                      <p:to>
                                        <p:strVal val="visible"/>
                                      </p:to>
                                    </p:set>
                                    <p:anim calcmode="lin" valueType="num">
                                      <p:cBhvr additive="base">
                                        <p:cTn id="31" dur="500" fill="hold"/>
                                        <p:tgtEl>
                                          <p:spTgt spid="24582"/>
                                        </p:tgtEl>
                                        <p:attrNameLst>
                                          <p:attrName>ppt_x</p:attrName>
                                        </p:attrNameLst>
                                      </p:cBhvr>
                                      <p:tavLst>
                                        <p:tav tm="0">
                                          <p:val>
                                            <p:strVal val="#ppt_x"/>
                                          </p:val>
                                        </p:tav>
                                        <p:tav tm="100000">
                                          <p:val>
                                            <p:strVal val="#ppt_x"/>
                                          </p:val>
                                        </p:tav>
                                      </p:tavLst>
                                    </p:anim>
                                    <p:anim calcmode="lin" valueType="num">
                                      <p:cBhvr additive="base">
                                        <p:cTn id="32"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583"/>
                                        </p:tgtEl>
                                        <p:attrNameLst>
                                          <p:attrName>style.visibility</p:attrName>
                                        </p:attrNameLst>
                                      </p:cBhvr>
                                      <p:to>
                                        <p:strVal val="visible"/>
                                      </p:to>
                                    </p:set>
                                    <p:anim calcmode="lin" valueType="num">
                                      <p:cBhvr additive="base">
                                        <p:cTn id="37" dur="500" fill="hold"/>
                                        <p:tgtEl>
                                          <p:spTgt spid="24583"/>
                                        </p:tgtEl>
                                        <p:attrNameLst>
                                          <p:attrName>ppt_x</p:attrName>
                                        </p:attrNameLst>
                                      </p:cBhvr>
                                      <p:tavLst>
                                        <p:tav tm="0">
                                          <p:val>
                                            <p:strVal val="#ppt_x"/>
                                          </p:val>
                                        </p:tav>
                                        <p:tav tm="100000">
                                          <p:val>
                                            <p:strVal val="#ppt_x"/>
                                          </p:val>
                                        </p:tav>
                                      </p:tavLst>
                                    </p:anim>
                                    <p:anim calcmode="lin" valueType="num">
                                      <p:cBhvr additive="base">
                                        <p:cTn id="38"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584"/>
                                        </p:tgtEl>
                                        <p:attrNameLst>
                                          <p:attrName>style.visibility</p:attrName>
                                        </p:attrNameLst>
                                      </p:cBhvr>
                                      <p:to>
                                        <p:strVal val="visible"/>
                                      </p:to>
                                    </p:set>
                                    <p:anim calcmode="lin" valueType="num">
                                      <p:cBhvr additive="base">
                                        <p:cTn id="43" dur="500" fill="hold"/>
                                        <p:tgtEl>
                                          <p:spTgt spid="24584"/>
                                        </p:tgtEl>
                                        <p:attrNameLst>
                                          <p:attrName>ppt_x</p:attrName>
                                        </p:attrNameLst>
                                      </p:cBhvr>
                                      <p:tavLst>
                                        <p:tav tm="0">
                                          <p:val>
                                            <p:strVal val="#ppt_x"/>
                                          </p:val>
                                        </p:tav>
                                        <p:tav tm="100000">
                                          <p:val>
                                            <p:strVal val="#ppt_x"/>
                                          </p:val>
                                        </p:tav>
                                      </p:tavLst>
                                    </p:anim>
                                    <p:anim calcmode="lin" valueType="num">
                                      <p:cBhvr additive="base">
                                        <p:cTn id="44"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585"/>
                                        </p:tgtEl>
                                        <p:attrNameLst>
                                          <p:attrName>style.visibility</p:attrName>
                                        </p:attrNameLst>
                                      </p:cBhvr>
                                      <p:to>
                                        <p:strVal val="visible"/>
                                      </p:to>
                                    </p:set>
                                    <p:anim calcmode="lin" valueType="num">
                                      <p:cBhvr additive="base">
                                        <p:cTn id="49" dur="500" fill="hold"/>
                                        <p:tgtEl>
                                          <p:spTgt spid="24585"/>
                                        </p:tgtEl>
                                        <p:attrNameLst>
                                          <p:attrName>ppt_x</p:attrName>
                                        </p:attrNameLst>
                                      </p:cBhvr>
                                      <p:tavLst>
                                        <p:tav tm="0">
                                          <p:val>
                                            <p:strVal val="#ppt_x"/>
                                          </p:val>
                                        </p:tav>
                                        <p:tav tm="100000">
                                          <p:val>
                                            <p:strVal val="#ppt_x"/>
                                          </p:val>
                                        </p:tav>
                                      </p:tavLst>
                                    </p:anim>
                                    <p:anim calcmode="lin" valueType="num">
                                      <p:cBhvr additive="base">
                                        <p:cTn id="50" dur="500" fill="hold"/>
                                        <p:tgtEl>
                                          <p:spTgt spid="245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ldLvl="0"/>
      <p:bldP spid="24579" grpId="0" bldLvl="0"/>
      <p:bldP spid="24580" grpId="0" bldLvl="0"/>
      <p:bldP spid="24582" grpId="0" bldLvl="0"/>
      <p:bldP spid="24584" grpId="0" bldLvl="0"/>
      <p:bldP spid="24585"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25601"/>
          <p:cNvSpPr txBox="1"/>
          <p:nvPr/>
        </p:nvSpPr>
        <p:spPr>
          <a:xfrm>
            <a:off x="1271588" y="327882"/>
            <a:ext cx="3816350" cy="523220"/>
          </a:xfrm>
          <a:prstGeom prst="rect">
            <a:avLst/>
          </a:prstGeom>
          <a:noFill/>
          <a:ln w="9525">
            <a:noFill/>
          </a:ln>
        </p:spPr>
        <p:txBody>
          <a:bodyPr>
            <a:spAutoFit/>
          </a:bodyPr>
          <a:lstStyle/>
          <a:p>
            <a:r>
              <a:rPr lang="zh-CN" altLang="en-US" sz="2800" dirty="0" smtClean="0">
                <a:latin typeface="楷体" panose="02010609060101010101" charset="-122"/>
                <a:ea typeface="楷体" panose="02010609060101010101" charset="-122"/>
                <a:cs typeface="楷体" panose="02010609060101010101" charset="-122"/>
              </a:rPr>
              <a:t>３</a:t>
            </a:r>
            <a:r>
              <a:rPr lang="en-US" altLang="zh-CN" sz="2800" dirty="0" smtClean="0">
                <a:latin typeface="楷体" panose="02010609060101010101" charset="-122"/>
                <a:ea typeface="楷体" panose="02010609060101010101" charset="-122"/>
                <a:cs typeface="楷体" panose="02010609060101010101" charset="-122"/>
              </a:rPr>
              <a:t>.</a:t>
            </a:r>
            <a:r>
              <a:rPr lang="zh-CN" altLang="en-US" sz="2800" dirty="0" smtClean="0">
                <a:latin typeface="楷体" panose="02010609060101010101" charset="-122"/>
                <a:ea typeface="楷体" panose="02010609060101010101" charset="-122"/>
                <a:cs typeface="楷体" panose="02010609060101010101" charset="-122"/>
              </a:rPr>
              <a:t>采</a:t>
            </a:r>
            <a:r>
              <a:rPr lang="zh-CN" altLang="en-US" sz="2800" dirty="0">
                <a:latin typeface="楷体" panose="02010609060101010101" charset="-122"/>
                <a:ea typeface="楷体" panose="02010609060101010101" charset="-122"/>
                <a:cs typeface="楷体" panose="02010609060101010101" charset="-122"/>
              </a:rPr>
              <a:t>集小动物</a:t>
            </a:r>
          </a:p>
        </p:txBody>
      </p:sp>
      <p:sp>
        <p:nvSpPr>
          <p:cNvPr id="25603" name="文本框 25602"/>
          <p:cNvSpPr txBox="1"/>
          <p:nvPr/>
        </p:nvSpPr>
        <p:spPr>
          <a:xfrm>
            <a:off x="2208213" y="981075"/>
            <a:ext cx="3365500" cy="523220"/>
          </a:xfrm>
          <a:prstGeom prst="rect">
            <a:avLst/>
          </a:prstGeom>
          <a:noFill/>
          <a:ln w="9525">
            <a:noFill/>
          </a:ln>
        </p:spPr>
        <p:txBody>
          <a:bodyPr>
            <a:spAutoFit/>
          </a:bodyPr>
          <a:lstStyle/>
          <a:p>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⑴ 用诱虫器采集：</a:t>
            </a:r>
          </a:p>
        </p:txBody>
      </p:sp>
      <p:pic>
        <p:nvPicPr>
          <p:cNvPr id="25604" name="图片 25603" descr="未命名"/>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Lst>
          </a:blip>
          <a:srcRect r="18123"/>
          <a:stretch>
            <a:fillRect/>
          </a:stretch>
        </p:blipFill>
        <p:spPr>
          <a:xfrm>
            <a:off x="661035" y="2060575"/>
            <a:ext cx="5542915" cy="3359150"/>
          </a:xfrm>
          <a:prstGeom prst="rect">
            <a:avLst/>
          </a:prstGeom>
          <a:noFill/>
          <a:ln w="9525">
            <a:noFill/>
          </a:ln>
        </p:spPr>
      </p:pic>
      <p:sp>
        <p:nvSpPr>
          <p:cNvPr id="25605" name="文本框 25604"/>
          <p:cNvSpPr txBox="1"/>
          <p:nvPr/>
        </p:nvSpPr>
        <p:spPr>
          <a:xfrm>
            <a:off x="7824788" y="4365625"/>
            <a:ext cx="3687658" cy="954107"/>
          </a:xfrm>
          <a:prstGeom prst="rect">
            <a:avLst/>
          </a:prstGeom>
          <a:noFill/>
          <a:ln w="9525">
            <a:noFill/>
          </a:ln>
        </p:spPr>
        <p:txBody>
          <a:bodyPr wrap="square">
            <a:spAutoFit/>
          </a:bodyPr>
          <a:lstStyle/>
          <a:p>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①将取到的土壤样品倒置在金属网上。</a:t>
            </a:r>
          </a:p>
        </p:txBody>
      </p:sp>
      <p:sp>
        <p:nvSpPr>
          <p:cNvPr id="25606" name="文本框 25605"/>
          <p:cNvSpPr txBox="1"/>
          <p:nvPr/>
        </p:nvSpPr>
        <p:spPr>
          <a:xfrm>
            <a:off x="6384925" y="1196975"/>
            <a:ext cx="1719263" cy="2246769"/>
          </a:xfrm>
          <a:prstGeom prst="rect">
            <a:avLst/>
          </a:prstGeom>
          <a:noFill/>
          <a:ln w="9525">
            <a:noFill/>
          </a:ln>
        </p:spPr>
        <p:txBody>
          <a:bodyPr>
            <a:spAutoFit/>
          </a:bodyPr>
          <a:lstStyle/>
          <a:p>
            <a:r>
              <a:rPr lang="zh-CN" altLang="en-US" sz="2800" dirty="0">
                <a:solidFill>
                  <a:srgbClr val="FF0000"/>
                </a:solidFill>
                <a:latin typeface="楷体" panose="02010609060101010101" charset="-122"/>
                <a:ea typeface="楷体" panose="02010609060101010101" charset="-122"/>
                <a:cs typeface="楷体" panose="02010609060101010101" charset="-122"/>
              </a:rPr>
              <a:t>土壤和花盆壁之间为什么要留一定的空隙？</a:t>
            </a:r>
          </a:p>
        </p:txBody>
      </p:sp>
      <p:sp>
        <p:nvSpPr>
          <p:cNvPr id="25607" name="文本框 25606"/>
          <p:cNvSpPr txBox="1"/>
          <p:nvPr/>
        </p:nvSpPr>
        <p:spPr>
          <a:xfrm>
            <a:off x="8112125" y="1341438"/>
            <a:ext cx="2785724" cy="523220"/>
          </a:xfrm>
          <a:prstGeom prst="rect">
            <a:avLst/>
          </a:prstGeom>
          <a:noFill/>
          <a:ln w="9525">
            <a:noFill/>
          </a:ln>
        </p:spPr>
        <p:txBody>
          <a:bodyPr wrap="square">
            <a:spAutoFit/>
          </a:bodyPr>
          <a:lstStyle/>
          <a:p>
            <a:r>
              <a:rPr lang="zh-CN" altLang="en-US" sz="2800" dirty="0">
                <a:solidFill>
                  <a:srgbClr val="000099"/>
                </a:solidFill>
                <a:latin typeface="楷体" panose="02010609060101010101" charset="-122"/>
                <a:ea typeface="楷体" panose="02010609060101010101" charset="-122"/>
                <a:cs typeface="楷体" panose="02010609060101010101" charset="-122"/>
              </a:rPr>
              <a:t>为了使空气流通。</a:t>
            </a:r>
          </a:p>
        </p:txBody>
      </p:sp>
      <p:sp>
        <p:nvSpPr>
          <p:cNvPr id="25608" name="文本框 25607"/>
          <p:cNvSpPr txBox="1"/>
          <p:nvPr/>
        </p:nvSpPr>
        <p:spPr>
          <a:xfrm>
            <a:off x="7896225" y="5373688"/>
            <a:ext cx="3391368" cy="954107"/>
          </a:xfrm>
          <a:prstGeom prst="rect">
            <a:avLst/>
          </a:prstGeom>
          <a:noFill/>
          <a:ln w="9525">
            <a:noFill/>
          </a:ln>
        </p:spPr>
        <p:txBody>
          <a:bodyPr wrap="square">
            <a:spAutoFit/>
          </a:bodyPr>
          <a:lstStyle/>
          <a:p>
            <a:r>
              <a:rPr lang="zh-CN" altLang="en-US" sz="2800" dirty="0">
                <a:latin typeface="楷体" panose="02010609060101010101" charset="-122"/>
                <a:ea typeface="楷体" panose="02010609060101010101" charset="-122"/>
                <a:cs typeface="楷体" panose="02010609060101010101" charset="-122"/>
                <a:sym typeface="Wingdings" panose="05000000000000000000" pitchFamily="2" charset="2"/>
              </a:rPr>
              <a:t>②将花盆放在诱虫器上，打开电灯。</a:t>
            </a:r>
          </a:p>
        </p:txBody>
      </p:sp>
      <p:sp>
        <p:nvSpPr>
          <p:cNvPr id="25609" name="文本框 25608"/>
          <p:cNvSpPr txBox="1"/>
          <p:nvPr/>
        </p:nvSpPr>
        <p:spPr>
          <a:xfrm>
            <a:off x="5592763" y="4941888"/>
            <a:ext cx="2052002" cy="954107"/>
          </a:xfrm>
          <a:prstGeom prst="rect">
            <a:avLst/>
          </a:prstGeom>
          <a:noFill/>
          <a:ln w="9525">
            <a:noFill/>
          </a:ln>
        </p:spPr>
        <p:txBody>
          <a:bodyPr wrap="square">
            <a:spAutoFit/>
          </a:bodyPr>
          <a:lstStyle/>
          <a:p>
            <a:r>
              <a:rPr lang="zh-CN" altLang="en-US" sz="2800" dirty="0">
                <a:solidFill>
                  <a:srgbClr val="FF0000"/>
                </a:solidFill>
                <a:latin typeface="楷体" panose="02010609060101010101" charset="-122"/>
                <a:ea typeface="楷体" panose="02010609060101010101" charset="-122"/>
                <a:cs typeface="楷体" panose="02010609060101010101" charset="-122"/>
              </a:rPr>
              <a:t>酒精起什么作用？</a:t>
            </a:r>
          </a:p>
        </p:txBody>
      </p:sp>
      <p:sp>
        <p:nvSpPr>
          <p:cNvPr id="25610" name="文本框 25609"/>
          <p:cNvSpPr txBox="1"/>
          <p:nvPr/>
        </p:nvSpPr>
        <p:spPr>
          <a:xfrm>
            <a:off x="5594350" y="5805488"/>
            <a:ext cx="1654175" cy="954107"/>
          </a:xfrm>
          <a:prstGeom prst="rect">
            <a:avLst/>
          </a:prstGeom>
          <a:noFill/>
          <a:ln w="9525">
            <a:noFill/>
          </a:ln>
        </p:spPr>
        <p:txBody>
          <a:bodyPr>
            <a:spAutoFit/>
          </a:bodyPr>
          <a:lstStyle/>
          <a:p>
            <a:r>
              <a:rPr lang="zh-CN" altLang="en-US" sz="2800" dirty="0">
                <a:solidFill>
                  <a:srgbClr val="000099"/>
                </a:solidFill>
                <a:latin typeface="楷体" panose="02010609060101010101" charset="-122"/>
                <a:ea typeface="楷体" panose="02010609060101010101" charset="-122"/>
                <a:cs typeface="楷体" panose="02010609060101010101" charset="-122"/>
              </a:rPr>
              <a:t>杀死和保存小动物</a:t>
            </a:r>
          </a:p>
        </p:txBody>
      </p:sp>
      <p:sp>
        <p:nvSpPr>
          <p:cNvPr id="25611" name="下箭头 25610"/>
          <p:cNvSpPr/>
          <p:nvPr/>
        </p:nvSpPr>
        <p:spPr>
          <a:xfrm flipH="1">
            <a:off x="6096000" y="2708275"/>
            <a:ext cx="431800" cy="577850"/>
          </a:xfrm>
          <a:prstGeom prst="downArrow">
            <a:avLst>
              <a:gd name="adj1" fmla="val 50000"/>
              <a:gd name="adj2" fmla="val 33455"/>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sz="2800">
              <a:latin typeface="楷体" panose="02010609060101010101" charset="-122"/>
              <a:ea typeface="楷体" panose="02010609060101010101" charset="-122"/>
              <a:cs typeface="楷体" panose="02010609060101010101" charset="-122"/>
            </a:endParaRPr>
          </a:p>
        </p:txBody>
      </p:sp>
      <p:sp>
        <p:nvSpPr>
          <p:cNvPr id="25612" name="左箭头 25611"/>
          <p:cNvSpPr/>
          <p:nvPr/>
        </p:nvSpPr>
        <p:spPr>
          <a:xfrm>
            <a:off x="5087938" y="4868863"/>
            <a:ext cx="504825" cy="360362"/>
          </a:xfrm>
          <a:prstGeom prst="leftArrow">
            <a:avLst>
              <a:gd name="adj1" fmla="val 50000"/>
              <a:gd name="adj2" fmla="val 35022"/>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sz="2800">
              <a:latin typeface="楷体" panose="02010609060101010101" charset="-122"/>
              <a:ea typeface="楷体" panose="02010609060101010101" charset="-122"/>
              <a:cs typeface="楷体" panose="02010609060101010101" charset="-122"/>
            </a:endParaRPr>
          </a:p>
        </p:txBody>
      </p:sp>
      <p:sp>
        <p:nvSpPr>
          <p:cNvPr id="25613" name="文本框 25612"/>
          <p:cNvSpPr txBox="1"/>
          <p:nvPr/>
        </p:nvSpPr>
        <p:spPr>
          <a:xfrm>
            <a:off x="3432175" y="5229225"/>
            <a:ext cx="1441450" cy="523220"/>
          </a:xfrm>
          <a:prstGeom prst="rect">
            <a:avLst/>
          </a:prstGeom>
          <a:noFill/>
          <a:ln w="9525">
            <a:noFill/>
          </a:ln>
        </p:spPr>
        <p:txBody>
          <a:bodyPr>
            <a:spAutoFit/>
          </a:bodyPr>
          <a:lstStyle/>
          <a:p>
            <a:r>
              <a:rPr lang="zh-CN" altLang="en-US" sz="2800" dirty="0">
                <a:latin typeface="楷体" panose="02010609060101010101" charset="-122"/>
                <a:ea typeface="楷体" panose="02010609060101010101" charset="-122"/>
                <a:cs typeface="楷体" panose="02010609060101010101" charset="-122"/>
              </a:rPr>
              <a:t>诱虫器</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980285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additive="base">
                                        <p:cTn id="13" dur="500" fill="hold"/>
                                        <p:tgtEl>
                                          <p:spTgt spid="25603"/>
                                        </p:tgtEl>
                                        <p:attrNameLst>
                                          <p:attrName>ppt_x</p:attrName>
                                        </p:attrNameLst>
                                      </p:cBhvr>
                                      <p:tavLst>
                                        <p:tav tm="0">
                                          <p:val>
                                            <p:strVal val="#ppt_x"/>
                                          </p:val>
                                        </p:tav>
                                        <p:tav tm="100000">
                                          <p:val>
                                            <p:strVal val="#ppt_x"/>
                                          </p:val>
                                        </p:tav>
                                      </p:tavLst>
                                    </p:anim>
                                    <p:anim calcmode="lin" valueType="num">
                                      <p:cBhvr additive="base">
                                        <p:cTn id="14"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4"/>
                                        </p:tgtEl>
                                        <p:attrNameLst>
                                          <p:attrName>style.visibility</p:attrName>
                                        </p:attrNameLst>
                                      </p:cBhvr>
                                      <p:to>
                                        <p:strVal val="visible"/>
                                      </p:to>
                                    </p:set>
                                    <p:anim calcmode="lin" valueType="num">
                                      <p:cBhvr additive="base">
                                        <p:cTn id="19" dur="500" fill="hold"/>
                                        <p:tgtEl>
                                          <p:spTgt spid="25604"/>
                                        </p:tgtEl>
                                        <p:attrNameLst>
                                          <p:attrName>ppt_x</p:attrName>
                                        </p:attrNameLst>
                                      </p:cBhvr>
                                      <p:tavLst>
                                        <p:tav tm="0">
                                          <p:val>
                                            <p:strVal val="#ppt_x"/>
                                          </p:val>
                                        </p:tav>
                                        <p:tav tm="100000">
                                          <p:val>
                                            <p:strVal val="#ppt_x"/>
                                          </p:val>
                                        </p:tav>
                                      </p:tavLst>
                                    </p:anim>
                                    <p:anim calcmode="lin" valueType="num">
                                      <p:cBhvr additive="base">
                                        <p:cTn id="20" dur="500" fill="hold"/>
                                        <p:tgtEl>
                                          <p:spTgt spid="2560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613"/>
                                        </p:tgtEl>
                                        <p:attrNameLst>
                                          <p:attrName>style.visibility</p:attrName>
                                        </p:attrNameLst>
                                      </p:cBhvr>
                                      <p:to>
                                        <p:strVal val="visible"/>
                                      </p:to>
                                    </p:set>
                                    <p:anim calcmode="lin" valueType="num">
                                      <p:cBhvr additive="base">
                                        <p:cTn id="23" dur="500" fill="hold"/>
                                        <p:tgtEl>
                                          <p:spTgt spid="25613"/>
                                        </p:tgtEl>
                                        <p:attrNameLst>
                                          <p:attrName>ppt_x</p:attrName>
                                        </p:attrNameLst>
                                      </p:cBhvr>
                                      <p:tavLst>
                                        <p:tav tm="0">
                                          <p:val>
                                            <p:strVal val="#ppt_x"/>
                                          </p:val>
                                        </p:tav>
                                        <p:tav tm="100000">
                                          <p:val>
                                            <p:strVal val="#ppt_x"/>
                                          </p:val>
                                        </p:tav>
                                      </p:tavLst>
                                    </p:anim>
                                    <p:anim calcmode="lin" valueType="num">
                                      <p:cBhvr additive="base">
                                        <p:cTn id="24" dur="500" fill="hold"/>
                                        <p:tgtEl>
                                          <p:spTgt spid="256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605">
                                            <p:txEl>
                                              <p:pRg st="0" end="0"/>
                                            </p:txEl>
                                          </p:spTgt>
                                        </p:tgtEl>
                                        <p:attrNameLst>
                                          <p:attrName>style.visibility</p:attrName>
                                        </p:attrNameLst>
                                      </p:cBhvr>
                                      <p:to>
                                        <p:strVal val="visible"/>
                                      </p:to>
                                    </p:set>
                                    <p:anim calcmode="lin" valueType="num">
                                      <p:cBhvr additive="base">
                                        <p:cTn id="29" dur="500" fill="hold"/>
                                        <p:tgtEl>
                                          <p:spTgt spid="2560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56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5606">
                                            <p:txEl>
                                              <p:pRg st="0" end="0"/>
                                            </p:txEl>
                                          </p:spTgt>
                                        </p:tgtEl>
                                        <p:attrNameLst>
                                          <p:attrName>style.visibility</p:attrName>
                                        </p:attrNameLst>
                                      </p:cBhvr>
                                      <p:to>
                                        <p:strVal val="visible"/>
                                      </p:to>
                                    </p:set>
                                    <p:anim calcmode="lin" valueType="num">
                                      <p:cBhvr additive="base">
                                        <p:cTn id="35" dur="500" fill="hold"/>
                                        <p:tgtEl>
                                          <p:spTgt spid="2560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5606">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611"/>
                                        </p:tgtEl>
                                        <p:attrNameLst>
                                          <p:attrName>style.visibility</p:attrName>
                                        </p:attrNameLst>
                                      </p:cBhvr>
                                      <p:to>
                                        <p:strVal val="visible"/>
                                      </p:to>
                                    </p:set>
                                    <p:anim calcmode="lin" valueType="num">
                                      <p:cBhvr additive="base">
                                        <p:cTn id="39" dur="500" fill="hold"/>
                                        <p:tgtEl>
                                          <p:spTgt spid="25611"/>
                                        </p:tgtEl>
                                        <p:attrNameLst>
                                          <p:attrName>ppt_x</p:attrName>
                                        </p:attrNameLst>
                                      </p:cBhvr>
                                      <p:tavLst>
                                        <p:tav tm="0">
                                          <p:val>
                                            <p:strVal val="#ppt_x"/>
                                          </p:val>
                                        </p:tav>
                                        <p:tav tm="100000">
                                          <p:val>
                                            <p:strVal val="#ppt_x"/>
                                          </p:val>
                                        </p:tav>
                                      </p:tavLst>
                                    </p:anim>
                                    <p:anim calcmode="lin" valueType="num">
                                      <p:cBhvr additive="base">
                                        <p:cTn id="40" dur="500" fill="hold"/>
                                        <p:tgtEl>
                                          <p:spTgt spid="256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5607">
                                            <p:txEl>
                                              <p:pRg st="0" end="0"/>
                                            </p:txEl>
                                          </p:spTgt>
                                        </p:tgtEl>
                                        <p:attrNameLst>
                                          <p:attrName>style.visibility</p:attrName>
                                        </p:attrNameLst>
                                      </p:cBhvr>
                                      <p:to>
                                        <p:strVal val="visible"/>
                                      </p:to>
                                    </p:set>
                                    <p:anim calcmode="lin" valueType="num">
                                      <p:cBhvr additive="base">
                                        <p:cTn id="45" dur="500" fill="hold"/>
                                        <p:tgtEl>
                                          <p:spTgt spid="25607">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56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5608">
                                            <p:txEl>
                                              <p:pRg st="0" end="0"/>
                                            </p:txEl>
                                          </p:spTgt>
                                        </p:tgtEl>
                                        <p:attrNameLst>
                                          <p:attrName>style.visibility</p:attrName>
                                        </p:attrNameLst>
                                      </p:cBhvr>
                                      <p:to>
                                        <p:strVal val="visible"/>
                                      </p:to>
                                    </p:set>
                                    <p:anim calcmode="lin" valueType="num">
                                      <p:cBhvr additive="base">
                                        <p:cTn id="51" dur="500" fill="hold"/>
                                        <p:tgtEl>
                                          <p:spTgt spid="2560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56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5609"/>
                                        </p:tgtEl>
                                        <p:attrNameLst>
                                          <p:attrName>style.visibility</p:attrName>
                                        </p:attrNameLst>
                                      </p:cBhvr>
                                      <p:to>
                                        <p:strVal val="visible"/>
                                      </p:to>
                                    </p:set>
                                    <p:anim calcmode="lin" valueType="num">
                                      <p:cBhvr additive="base">
                                        <p:cTn id="57" dur="500" fill="hold"/>
                                        <p:tgtEl>
                                          <p:spTgt spid="25609"/>
                                        </p:tgtEl>
                                        <p:attrNameLst>
                                          <p:attrName>ppt_x</p:attrName>
                                        </p:attrNameLst>
                                      </p:cBhvr>
                                      <p:tavLst>
                                        <p:tav tm="0">
                                          <p:val>
                                            <p:strVal val="#ppt_x"/>
                                          </p:val>
                                        </p:tav>
                                        <p:tav tm="100000">
                                          <p:val>
                                            <p:strVal val="#ppt_x"/>
                                          </p:val>
                                        </p:tav>
                                      </p:tavLst>
                                    </p:anim>
                                    <p:anim calcmode="lin" valueType="num">
                                      <p:cBhvr additive="base">
                                        <p:cTn id="58" dur="500" fill="hold"/>
                                        <p:tgtEl>
                                          <p:spTgt spid="2560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5612"/>
                                        </p:tgtEl>
                                        <p:attrNameLst>
                                          <p:attrName>style.visibility</p:attrName>
                                        </p:attrNameLst>
                                      </p:cBhvr>
                                      <p:to>
                                        <p:strVal val="visible"/>
                                      </p:to>
                                    </p:set>
                                    <p:anim calcmode="lin" valueType="num">
                                      <p:cBhvr additive="base">
                                        <p:cTn id="61" dur="500" fill="hold"/>
                                        <p:tgtEl>
                                          <p:spTgt spid="25612"/>
                                        </p:tgtEl>
                                        <p:attrNameLst>
                                          <p:attrName>ppt_x</p:attrName>
                                        </p:attrNameLst>
                                      </p:cBhvr>
                                      <p:tavLst>
                                        <p:tav tm="0">
                                          <p:val>
                                            <p:strVal val="#ppt_x"/>
                                          </p:val>
                                        </p:tav>
                                        <p:tav tm="100000">
                                          <p:val>
                                            <p:strVal val="#ppt_x"/>
                                          </p:val>
                                        </p:tav>
                                      </p:tavLst>
                                    </p:anim>
                                    <p:anim calcmode="lin" valueType="num">
                                      <p:cBhvr additive="base">
                                        <p:cTn id="62" dur="500" fill="hold"/>
                                        <p:tgtEl>
                                          <p:spTgt spid="256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610"/>
                                        </p:tgtEl>
                                        <p:attrNameLst>
                                          <p:attrName>style.visibility</p:attrName>
                                        </p:attrNameLst>
                                      </p:cBhvr>
                                      <p:to>
                                        <p:strVal val="visible"/>
                                      </p:to>
                                    </p:set>
                                    <p:anim calcmode="lin" valueType="num">
                                      <p:cBhvr additive="base">
                                        <p:cTn id="67" dur="500" fill="hold"/>
                                        <p:tgtEl>
                                          <p:spTgt spid="25610"/>
                                        </p:tgtEl>
                                        <p:attrNameLst>
                                          <p:attrName>ppt_x</p:attrName>
                                        </p:attrNameLst>
                                      </p:cBhvr>
                                      <p:tavLst>
                                        <p:tav tm="0">
                                          <p:val>
                                            <p:strVal val="#ppt_x"/>
                                          </p:val>
                                        </p:tav>
                                        <p:tav tm="100000">
                                          <p:val>
                                            <p:strVal val="#ppt_x"/>
                                          </p:val>
                                        </p:tav>
                                      </p:tavLst>
                                    </p:anim>
                                    <p:anim calcmode="lin" valueType="num">
                                      <p:cBhvr additive="base">
                                        <p:cTn id="68" dur="500" fill="hold"/>
                                        <p:tgtEl>
                                          <p:spTgt spid="256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ldLvl="0"/>
      <p:bldP spid="25603" grpId="0" bldLvl="0"/>
      <p:bldP spid="25609" grpId="0" bldLvl="0"/>
      <p:bldP spid="25610" grpId="0" bldLvl="0"/>
      <p:bldP spid="25613"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27649"/>
          <p:cNvSpPr txBox="1"/>
          <p:nvPr/>
        </p:nvSpPr>
        <p:spPr>
          <a:xfrm>
            <a:off x="2279650" y="404813"/>
            <a:ext cx="3255963" cy="523220"/>
          </a:xfrm>
          <a:prstGeom prst="rect">
            <a:avLst/>
          </a:prstGeom>
          <a:noFill/>
          <a:ln w="9525">
            <a:noFill/>
          </a:ln>
        </p:spPr>
        <p:txBody>
          <a:bodyPr>
            <a:spAutoFit/>
          </a:bodyPr>
          <a:lstStyle/>
          <a:p>
            <a:r>
              <a:rPr lang="zh-CN" altLang="en-US" sz="2800" dirty="0" smtClean="0">
                <a:latin typeface="楷体" panose="02010609060101010101" charset="-122"/>
                <a:ea typeface="楷体" panose="02010609060101010101" charset="-122"/>
                <a:cs typeface="楷体" panose="02010609060101010101" charset="-122"/>
              </a:rPr>
              <a:t>4</a:t>
            </a:r>
            <a:r>
              <a:rPr lang="en-US" altLang="zh-CN" sz="2800" dirty="0" smtClean="0">
                <a:latin typeface="楷体" panose="02010609060101010101" charset="-122"/>
                <a:ea typeface="楷体" panose="02010609060101010101" charset="-122"/>
                <a:cs typeface="楷体" panose="02010609060101010101" charset="-122"/>
              </a:rPr>
              <a:t>.</a:t>
            </a:r>
            <a:r>
              <a:rPr lang="zh-CN" altLang="en-US" sz="2800" dirty="0" smtClean="0">
                <a:latin typeface="楷体" panose="02010609060101010101" charset="-122"/>
                <a:ea typeface="楷体" panose="02010609060101010101" charset="-122"/>
                <a:cs typeface="楷体" panose="02010609060101010101" charset="-122"/>
              </a:rPr>
              <a:t>观</a:t>
            </a:r>
            <a:r>
              <a:rPr lang="zh-CN" altLang="en-US" sz="2800" dirty="0">
                <a:latin typeface="楷体" panose="02010609060101010101" charset="-122"/>
                <a:ea typeface="楷体" panose="02010609060101010101" charset="-122"/>
                <a:cs typeface="楷体" panose="02010609060101010101" charset="-122"/>
              </a:rPr>
              <a:t>察和分类：</a:t>
            </a:r>
          </a:p>
        </p:txBody>
      </p:sp>
      <p:sp>
        <p:nvSpPr>
          <p:cNvPr id="27651" name="文本框 27650"/>
          <p:cNvSpPr txBox="1"/>
          <p:nvPr/>
        </p:nvSpPr>
        <p:spPr>
          <a:xfrm>
            <a:off x="2352675" y="1125538"/>
            <a:ext cx="1498600" cy="523220"/>
          </a:xfrm>
          <a:prstGeom prst="rect">
            <a:avLst/>
          </a:prstGeom>
          <a:noFill/>
          <a:ln w="9525">
            <a:noFill/>
          </a:ln>
        </p:spPr>
        <p:txBody>
          <a:bodyPr>
            <a:spAutoFit/>
          </a:bodyPr>
          <a:lstStyle/>
          <a:p>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⑴ 观察</a:t>
            </a:r>
          </a:p>
        </p:txBody>
      </p:sp>
      <p:pic>
        <p:nvPicPr>
          <p:cNvPr id="27652" name="图片 27651" descr="未命名"/>
          <p:cNvPicPr>
            <a:picLocks noChangeAspect="1"/>
          </p:cNvPicPr>
          <p:nvPr/>
        </p:nvPicPr>
        <p:blipFill>
          <a:blip r:embed="rId2"/>
          <a:stretch>
            <a:fillRect/>
          </a:stretch>
        </p:blipFill>
        <p:spPr>
          <a:xfrm>
            <a:off x="2711450" y="2133600"/>
            <a:ext cx="3798888" cy="1800225"/>
          </a:xfrm>
          <a:prstGeom prst="rect">
            <a:avLst/>
          </a:prstGeom>
          <a:noFill/>
          <a:ln w="9525">
            <a:noFill/>
          </a:ln>
        </p:spPr>
      </p:pic>
      <p:sp>
        <p:nvSpPr>
          <p:cNvPr id="27653" name="左大括号 27652"/>
          <p:cNvSpPr/>
          <p:nvPr/>
        </p:nvSpPr>
        <p:spPr>
          <a:xfrm>
            <a:off x="5880100" y="2133600"/>
            <a:ext cx="215900" cy="1800225"/>
          </a:xfrm>
          <a:prstGeom prst="leftBrace">
            <a:avLst>
              <a:gd name="adj1" fmla="val 69485"/>
              <a:gd name="adj2" fmla="val 50000"/>
            </a:avLst>
          </a:prstGeom>
          <a:solidFill>
            <a:schemeClr val="accent1"/>
          </a:solidFill>
          <a:ln w="9525" cap="flat" cmpd="sng">
            <a:solidFill>
              <a:schemeClr val="tx1"/>
            </a:solidFill>
            <a:prstDash val="solid"/>
            <a:headEnd type="none" w="med" len="med"/>
            <a:tailEnd type="none" w="med" len="med"/>
          </a:ln>
        </p:spPr>
        <p:txBody>
          <a:bodyPr/>
          <a:lstStyle/>
          <a:p>
            <a:endParaRPr lang="zh-CN" altLang="en-US" sz="2800">
              <a:latin typeface="楷体" panose="02010609060101010101" charset="-122"/>
              <a:ea typeface="楷体" panose="02010609060101010101" charset="-122"/>
              <a:cs typeface="楷体" panose="02010609060101010101" charset="-122"/>
            </a:endParaRPr>
          </a:p>
        </p:txBody>
      </p:sp>
      <p:sp>
        <p:nvSpPr>
          <p:cNvPr id="27654" name="文本框 27653"/>
          <p:cNvSpPr txBox="1"/>
          <p:nvPr/>
        </p:nvSpPr>
        <p:spPr>
          <a:xfrm>
            <a:off x="6169025" y="1989138"/>
            <a:ext cx="2119313" cy="523220"/>
          </a:xfrm>
          <a:prstGeom prst="rect">
            <a:avLst/>
          </a:prstGeom>
          <a:noFill/>
          <a:ln w="9525">
            <a:noFill/>
          </a:ln>
        </p:spPr>
        <p:txBody>
          <a:bodyPr>
            <a:spAutoFit/>
          </a:bodyPr>
          <a:lstStyle/>
          <a:p>
            <a:r>
              <a:rPr lang="zh-CN" altLang="en-US" sz="2800" dirty="0">
                <a:latin typeface="楷体" panose="02010609060101010101" charset="-122"/>
                <a:ea typeface="楷体" panose="02010609060101010101" charset="-122"/>
                <a:cs typeface="楷体" panose="02010609060101010101" charset="-122"/>
              </a:rPr>
              <a:t>用肉眼观察</a:t>
            </a:r>
          </a:p>
        </p:txBody>
      </p:sp>
      <p:sp>
        <p:nvSpPr>
          <p:cNvPr id="27655" name="文本框 27654"/>
          <p:cNvSpPr txBox="1"/>
          <p:nvPr/>
        </p:nvSpPr>
        <p:spPr>
          <a:xfrm>
            <a:off x="6169025" y="2709863"/>
            <a:ext cx="3255963" cy="954107"/>
          </a:xfrm>
          <a:prstGeom prst="rect">
            <a:avLst/>
          </a:prstGeom>
          <a:noFill/>
          <a:ln w="9525">
            <a:noFill/>
          </a:ln>
        </p:spPr>
        <p:txBody>
          <a:bodyPr>
            <a:spAutoFit/>
          </a:bodyPr>
          <a:lstStyle/>
          <a:p>
            <a:r>
              <a:rPr lang="zh-CN" altLang="en-US" sz="2800" dirty="0">
                <a:latin typeface="楷体" panose="02010609060101010101" charset="-122"/>
                <a:ea typeface="楷体" panose="02010609060101010101" charset="-122"/>
                <a:cs typeface="楷体" panose="02010609060101010101" charset="-122"/>
              </a:rPr>
              <a:t>借助放大镜、实体镜观察</a:t>
            </a:r>
          </a:p>
        </p:txBody>
      </p:sp>
      <p:sp>
        <p:nvSpPr>
          <p:cNvPr id="27656" name="文本框 27655"/>
          <p:cNvSpPr txBox="1"/>
          <p:nvPr/>
        </p:nvSpPr>
        <p:spPr>
          <a:xfrm>
            <a:off x="6096000" y="3644900"/>
            <a:ext cx="4356100" cy="523220"/>
          </a:xfrm>
          <a:prstGeom prst="rect">
            <a:avLst/>
          </a:prstGeom>
          <a:noFill/>
          <a:ln w="9525">
            <a:noFill/>
          </a:ln>
        </p:spPr>
        <p:txBody>
          <a:bodyPr>
            <a:spAutoFit/>
          </a:bodyPr>
          <a:lstStyle/>
          <a:p>
            <a:r>
              <a:rPr lang="zh-CN" altLang="en-US" sz="2800" dirty="0">
                <a:latin typeface="楷体" panose="02010609060101010101" charset="-122"/>
                <a:ea typeface="楷体" panose="02010609060101010101" charset="-122"/>
                <a:cs typeface="楷体" panose="02010609060101010101" charset="-122"/>
              </a:rPr>
              <a:t>  显微镜/解剖镜</a:t>
            </a:r>
          </a:p>
        </p:txBody>
      </p:sp>
      <p:sp>
        <p:nvSpPr>
          <p:cNvPr id="27657" name="文本框 27656"/>
          <p:cNvSpPr txBox="1"/>
          <p:nvPr/>
        </p:nvSpPr>
        <p:spPr>
          <a:xfrm>
            <a:off x="2424113" y="4581525"/>
            <a:ext cx="1804987" cy="523220"/>
          </a:xfrm>
          <a:prstGeom prst="rect">
            <a:avLst/>
          </a:prstGeom>
          <a:noFill/>
          <a:ln w="9525">
            <a:noFill/>
          </a:ln>
        </p:spPr>
        <p:txBody>
          <a:bodyPr>
            <a:spAutoFit/>
          </a:bodyPr>
          <a:lstStyle/>
          <a:p>
            <a:r>
              <a:rPr lang="zh-CN" altLang="en-US" sz="2800" dirty="0">
                <a:latin typeface="楷体" panose="02010609060101010101" charset="-122"/>
                <a:ea typeface="楷体" panose="02010609060101010101" charset="-122"/>
                <a:cs typeface="楷体" panose="02010609060101010101" charset="-122"/>
                <a:sym typeface="宋体" panose="02010600030101010101" pitchFamily="2" charset="-122"/>
              </a:rPr>
              <a:t>⑵ 分类</a:t>
            </a:r>
          </a:p>
        </p:txBody>
      </p:sp>
      <p:sp>
        <p:nvSpPr>
          <p:cNvPr id="27658" name="左大括号 27657"/>
          <p:cNvSpPr/>
          <p:nvPr/>
        </p:nvSpPr>
        <p:spPr>
          <a:xfrm>
            <a:off x="3719513" y="4437063"/>
            <a:ext cx="92075" cy="914400"/>
          </a:xfrm>
          <a:prstGeom prst="leftBrace">
            <a:avLst>
              <a:gd name="adj1" fmla="val 0"/>
              <a:gd name="adj2" fmla="val 50000"/>
            </a:avLst>
          </a:prstGeom>
          <a:solidFill>
            <a:schemeClr val="accent1"/>
          </a:solidFill>
          <a:ln w="9525" cap="flat" cmpd="sng">
            <a:solidFill>
              <a:schemeClr val="tx1"/>
            </a:solidFill>
            <a:prstDash val="solid"/>
            <a:headEnd type="none" w="med" len="med"/>
            <a:tailEnd type="none" w="med" len="med"/>
          </a:ln>
        </p:spPr>
        <p:txBody>
          <a:bodyPr/>
          <a:lstStyle/>
          <a:p>
            <a:endParaRPr lang="zh-CN" altLang="en-US" sz="2800">
              <a:latin typeface="楷体" panose="02010609060101010101" charset="-122"/>
              <a:ea typeface="楷体" panose="02010609060101010101" charset="-122"/>
              <a:cs typeface="楷体" panose="02010609060101010101" charset="-122"/>
            </a:endParaRPr>
          </a:p>
        </p:txBody>
      </p:sp>
      <p:sp>
        <p:nvSpPr>
          <p:cNvPr id="27659" name="文本框 27658"/>
          <p:cNvSpPr txBox="1"/>
          <p:nvPr/>
        </p:nvSpPr>
        <p:spPr>
          <a:xfrm>
            <a:off x="3935413" y="4365625"/>
            <a:ext cx="5753100" cy="954107"/>
          </a:xfrm>
          <a:prstGeom prst="rect">
            <a:avLst/>
          </a:prstGeom>
          <a:noFill/>
          <a:ln w="9525">
            <a:noFill/>
          </a:ln>
        </p:spPr>
        <p:txBody>
          <a:bodyPr>
            <a:spAutoFit/>
          </a:bodyPr>
          <a:lstStyle/>
          <a:p>
            <a:r>
              <a:rPr lang="zh-CN" altLang="en-US" sz="2800" dirty="0">
                <a:latin typeface="楷体" panose="02010609060101010101" charset="-122"/>
                <a:ea typeface="楷体" panose="02010609060101010101" charset="-122"/>
                <a:cs typeface="楷体" panose="02010609060101010101" charset="-122"/>
              </a:rPr>
              <a:t>借助有关图鉴查清小动物的名称，并进行分类</a:t>
            </a:r>
          </a:p>
        </p:txBody>
      </p:sp>
      <p:sp>
        <p:nvSpPr>
          <p:cNvPr id="27660" name="文本框 27659"/>
          <p:cNvSpPr txBox="1"/>
          <p:nvPr/>
        </p:nvSpPr>
        <p:spPr>
          <a:xfrm>
            <a:off x="3935413" y="5086350"/>
            <a:ext cx="4902200" cy="954107"/>
          </a:xfrm>
          <a:prstGeom prst="rect">
            <a:avLst/>
          </a:prstGeom>
          <a:noFill/>
          <a:ln w="9525">
            <a:noFill/>
          </a:ln>
        </p:spPr>
        <p:txBody>
          <a:bodyPr>
            <a:spAutoFit/>
          </a:bodyPr>
          <a:lstStyle/>
          <a:p>
            <a:r>
              <a:rPr lang="zh-CN" altLang="en-US" sz="2800" dirty="0">
                <a:latin typeface="楷体" panose="02010609060101010101" charset="-122"/>
                <a:ea typeface="楷体" panose="02010609060101010101" charset="-122"/>
                <a:cs typeface="楷体" panose="02010609060101010101" charset="-122"/>
              </a:rPr>
              <a:t>无法知道小动物名称的，可记为“待鉴定“×</a:t>
            </a:r>
            <a:r>
              <a:rPr lang="zh-CN" altLang="en-US" sz="2800" dirty="0">
                <a:latin typeface="楷体" panose="02010609060101010101" charset="-122"/>
                <a:ea typeface="楷体" panose="02010609060101010101" charset="-122"/>
                <a:cs typeface="楷体" panose="02010609060101010101" charset="-122"/>
                <a:sym typeface="Arial" panose="020B0604020202020204" pitchFamily="34" charset="0"/>
              </a:rPr>
              <a:t>×”</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299097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gtEl>
                                        <p:attrNameLst>
                                          <p:attrName>style.visibility</p:attrName>
                                        </p:attrNameLst>
                                      </p:cBhvr>
                                      <p:to>
                                        <p:strVal val="visible"/>
                                      </p:to>
                                    </p:set>
                                    <p:anim calcmode="lin" valueType="num">
                                      <p:cBhvr additive="base">
                                        <p:cTn id="13" dur="500" fill="hold"/>
                                        <p:tgtEl>
                                          <p:spTgt spid="27651"/>
                                        </p:tgtEl>
                                        <p:attrNameLst>
                                          <p:attrName>ppt_x</p:attrName>
                                        </p:attrNameLst>
                                      </p:cBhvr>
                                      <p:tavLst>
                                        <p:tav tm="0">
                                          <p:val>
                                            <p:strVal val="#ppt_x"/>
                                          </p:val>
                                        </p:tav>
                                        <p:tav tm="100000">
                                          <p:val>
                                            <p:strVal val="#ppt_x"/>
                                          </p:val>
                                        </p:tav>
                                      </p:tavLst>
                                    </p:anim>
                                    <p:anim calcmode="lin" valueType="num">
                                      <p:cBhvr additive="base">
                                        <p:cTn id="14"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7652"/>
                                        </p:tgtEl>
                                        <p:attrNameLst>
                                          <p:attrName>style.visibility</p:attrName>
                                        </p:attrNameLst>
                                      </p:cBhvr>
                                      <p:to>
                                        <p:strVal val="visible"/>
                                      </p:to>
                                    </p:set>
                                    <p:animEffect transition="in" filter="blinds(horizontal)">
                                      <p:cBhvr>
                                        <p:cTn id="19" dur="500"/>
                                        <p:tgtEl>
                                          <p:spTgt spid="2765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7653"/>
                                        </p:tgtEl>
                                        <p:attrNameLst>
                                          <p:attrName>style.visibility</p:attrName>
                                        </p:attrNameLst>
                                      </p:cBhvr>
                                      <p:to>
                                        <p:strVal val="visible"/>
                                      </p:to>
                                    </p:set>
                                    <p:animEffect transition="in" filter="blinds(horizontal)">
                                      <p:cBhvr>
                                        <p:cTn id="24" dur="500"/>
                                        <p:tgtEl>
                                          <p:spTgt spid="2765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654"/>
                                        </p:tgtEl>
                                        <p:attrNameLst>
                                          <p:attrName>style.visibility</p:attrName>
                                        </p:attrNameLst>
                                      </p:cBhvr>
                                      <p:to>
                                        <p:strVal val="visible"/>
                                      </p:to>
                                    </p:set>
                                    <p:anim calcmode="lin" valueType="num">
                                      <p:cBhvr additive="base">
                                        <p:cTn id="29" dur="500" fill="hold"/>
                                        <p:tgtEl>
                                          <p:spTgt spid="27654"/>
                                        </p:tgtEl>
                                        <p:attrNameLst>
                                          <p:attrName>ppt_x</p:attrName>
                                        </p:attrNameLst>
                                      </p:cBhvr>
                                      <p:tavLst>
                                        <p:tav tm="0">
                                          <p:val>
                                            <p:strVal val="#ppt_x"/>
                                          </p:val>
                                        </p:tav>
                                        <p:tav tm="100000">
                                          <p:val>
                                            <p:strVal val="#ppt_x"/>
                                          </p:val>
                                        </p:tav>
                                      </p:tavLst>
                                    </p:anim>
                                    <p:anim calcmode="lin" valueType="num">
                                      <p:cBhvr additive="base">
                                        <p:cTn id="30"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7655"/>
                                        </p:tgtEl>
                                        <p:attrNameLst>
                                          <p:attrName>style.visibility</p:attrName>
                                        </p:attrNameLst>
                                      </p:cBhvr>
                                      <p:to>
                                        <p:strVal val="visible"/>
                                      </p:to>
                                    </p:set>
                                    <p:anim calcmode="lin" valueType="num">
                                      <p:cBhvr additive="base">
                                        <p:cTn id="35" dur="500" fill="hold"/>
                                        <p:tgtEl>
                                          <p:spTgt spid="27655"/>
                                        </p:tgtEl>
                                        <p:attrNameLst>
                                          <p:attrName>ppt_x</p:attrName>
                                        </p:attrNameLst>
                                      </p:cBhvr>
                                      <p:tavLst>
                                        <p:tav tm="0">
                                          <p:val>
                                            <p:strVal val="#ppt_x"/>
                                          </p:val>
                                        </p:tav>
                                        <p:tav tm="100000">
                                          <p:val>
                                            <p:strVal val="#ppt_x"/>
                                          </p:val>
                                        </p:tav>
                                      </p:tavLst>
                                    </p:anim>
                                    <p:anim calcmode="lin" valueType="num">
                                      <p:cBhvr additive="base">
                                        <p:cTn id="36"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656"/>
                                        </p:tgtEl>
                                        <p:attrNameLst>
                                          <p:attrName>style.visibility</p:attrName>
                                        </p:attrNameLst>
                                      </p:cBhvr>
                                      <p:to>
                                        <p:strVal val="visible"/>
                                      </p:to>
                                    </p:set>
                                    <p:anim calcmode="lin" valueType="num">
                                      <p:cBhvr additive="base">
                                        <p:cTn id="41" dur="500" fill="hold"/>
                                        <p:tgtEl>
                                          <p:spTgt spid="27656"/>
                                        </p:tgtEl>
                                        <p:attrNameLst>
                                          <p:attrName>ppt_x</p:attrName>
                                        </p:attrNameLst>
                                      </p:cBhvr>
                                      <p:tavLst>
                                        <p:tav tm="0">
                                          <p:val>
                                            <p:strVal val="#ppt_x"/>
                                          </p:val>
                                        </p:tav>
                                        <p:tav tm="100000">
                                          <p:val>
                                            <p:strVal val="#ppt_x"/>
                                          </p:val>
                                        </p:tav>
                                      </p:tavLst>
                                    </p:anim>
                                    <p:anim calcmode="lin" valueType="num">
                                      <p:cBhvr additive="base">
                                        <p:cTn id="42" dur="500" fill="hold"/>
                                        <p:tgtEl>
                                          <p:spTgt spid="2765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7657"/>
                                        </p:tgtEl>
                                        <p:attrNameLst>
                                          <p:attrName>style.visibility</p:attrName>
                                        </p:attrNameLst>
                                      </p:cBhvr>
                                      <p:to>
                                        <p:strVal val="visible"/>
                                      </p:to>
                                    </p:set>
                                    <p:anim calcmode="lin" valueType="num">
                                      <p:cBhvr additive="base">
                                        <p:cTn id="47" dur="500" fill="hold"/>
                                        <p:tgtEl>
                                          <p:spTgt spid="27657"/>
                                        </p:tgtEl>
                                        <p:attrNameLst>
                                          <p:attrName>ppt_x</p:attrName>
                                        </p:attrNameLst>
                                      </p:cBhvr>
                                      <p:tavLst>
                                        <p:tav tm="0">
                                          <p:val>
                                            <p:strVal val="#ppt_x"/>
                                          </p:val>
                                        </p:tav>
                                        <p:tav tm="100000">
                                          <p:val>
                                            <p:strVal val="#ppt_x"/>
                                          </p:val>
                                        </p:tav>
                                      </p:tavLst>
                                    </p:anim>
                                    <p:anim calcmode="lin" valueType="num">
                                      <p:cBhvr additive="base">
                                        <p:cTn id="48" dur="500" fill="hold"/>
                                        <p:tgtEl>
                                          <p:spTgt spid="2765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7658"/>
                                        </p:tgtEl>
                                        <p:attrNameLst>
                                          <p:attrName>style.visibility</p:attrName>
                                        </p:attrNameLst>
                                      </p:cBhvr>
                                      <p:to>
                                        <p:strVal val="visible"/>
                                      </p:to>
                                    </p:set>
                                    <p:animEffect transition="in" filter="blinds(horizontal)">
                                      <p:cBhvr>
                                        <p:cTn id="53" dur="500"/>
                                        <p:tgtEl>
                                          <p:spTgt spid="27658"/>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7659"/>
                                        </p:tgtEl>
                                        <p:attrNameLst>
                                          <p:attrName>style.visibility</p:attrName>
                                        </p:attrNameLst>
                                      </p:cBhvr>
                                      <p:to>
                                        <p:strVal val="visible"/>
                                      </p:to>
                                    </p:set>
                                    <p:anim calcmode="lin" valueType="num">
                                      <p:cBhvr additive="base">
                                        <p:cTn id="58" dur="500" fill="hold"/>
                                        <p:tgtEl>
                                          <p:spTgt spid="27659"/>
                                        </p:tgtEl>
                                        <p:attrNameLst>
                                          <p:attrName>ppt_x</p:attrName>
                                        </p:attrNameLst>
                                      </p:cBhvr>
                                      <p:tavLst>
                                        <p:tav tm="0">
                                          <p:val>
                                            <p:strVal val="#ppt_x"/>
                                          </p:val>
                                        </p:tav>
                                        <p:tav tm="100000">
                                          <p:val>
                                            <p:strVal val="#ppt_x"/>
                                          </p:val>
                                        </p:tav>
                                      </p:tavLst>
                                    </p:anim>
                                    <p:anim calcmode="lin" valueType="num">
                                      <p:cBhvr additive="base">
                                        <p:cTn id="59" dur="500" fill="hold"/>
                                        <p:tgtEl>
                                          <p:spTgt spid="2765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7660"/>
                                        </p:tgtEl>
                                        <p:attrNameLst>
                                          <p:attrName>style.visibility</p:attrName>
                                        </p:attrNameLst>
                                      </p:cBhvr>
                                      <p:to>
                                        <p:strVal val="visible"/>
                                      </p:to>
                                    </p:set>
                                    <p:anim calcmode="lin" valueType="num">
                                      <p:cBhvr additive="base">
                                        <p:cTn id="64" dur="500" fill="hold"/>
                                        <p:tgtEl>
                                          <p:spTgt spid="27660"/>
                                        </p:tgtEl>
                                        <p:attrNameLst>
                                          <p:attrName>ppt_x</p:attrName>
                                        </p:attrNameLst>
                                      </p:cBhvr>
                                      <p:tavLst>
                                        <p:tav tm="0">
                                          <p:val>
                                            <p:strVal val="#ppt_x"/>
                                          </p:val>
                                        </p:tav>
                                        <p:tav tm="100000">
                                          <p:val>
                                            <p:strVal val="#ppt_x"/>
                                          </p:val>
                                        </p:tav>
                                      </p:tavLst>
                                    </p:anim>
                                    <p:anim calcmode="lin" valueType="num">
                                      <p:cBhvr additive="base">
                                        <p:cTn id="65" dur="500" fill="hold"/>
                                        <p:tgtEl>
                                          <p:spTgt spid="27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ldLvl="0"/>
      <p:bldP spid="27651" grpId="0" bldLvl="0"/>
      <p:bldP spid="27654" grpId="0" bldLvl="0"/>
      <p:bldP spid="27655" grpId="0" bldLvl="0"/>
      <p:bldP spid="27656" grpId="0" bldLvl="0"/>
      <p:bldP spid="27657" grpId="0" bldLvl="0"/>
      <p:bldP spid="27659" grpId="0" bldLvl="0"/>
      <p:bldP spid="27660"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7"/>
          <p:cNvSpPr>
            <a:spLocks noChangeArrowheads="1"/>
          </p:cNvSpPr>
          <p:nvPr/>
        </p:nvSpPr>
        <p:spPr bwMode="auto">
          <a:xfrm>
            <a:off x="2053167" y="124885"/>
            <a:ext cx="7054851" cy="656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zh-CN" altLang="en-US" sz="4267" b="1">
                <a:solidFill>
                  <a:srgbClr val="0033CC"/>
                </a:solidFill>
                <a:latin typeface="楷体" charset="-122"/>
                <a:ea typeface="楷体" charset="-122"/>
                <a:sym typeface="微软雅黑" charset="-122"/>
              </a:rPr>
              <a:t>知识归纳</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167" y="23285"/>
            <a:ext cx="1176867" cy="1164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1261872" y="1755648"/>
            <a:ext cx="10405872" cy="3108543"/>
          </a:xfrm>
          <a:prstGeom prst="rect">
            <a:avLst/>
          </a:prstGeom>
          <a:noFill/>
        </p:spPr>
        <p:txBody>
          <a:bodyPr wrap="square" rtlCol="0">
            <a:spAutoFit/>
          </a:bodyPr>
          <a:lstStyle/>
          <a:p>
            <a:r>
              <a:rPr kumimoji="1" lang="en-US" altLang="zh-CN" sz="2800" dirty="0" smtClean="0">
                <a:latin typeface="KaiTi" charset="-122"/>
                <a:ea typeface="KaiTi" charset="-122"/>
                <a:cs typeface="KaiTi" charset="-122"/>
              </a:rPr>
              <a:t>1.</a:t>
            </a:r>
            <a:r>
              <a:rPr kumimoji="1" lang="zh-CN" altLang="en-US" sz="2800" dirty="0" smtClean="0">
                <a:latin typeface="KaiTi" charset="-122"/>
                <a:ea typeface="KaiTi" charset="-122"/>
                <a:cs typeface="KaiTi" charset="-122"/>
              </a:rPr>
              <a:t>垂直结构：在群落的垂直方向上有明显的分层现象</a:t>
            </a:r>
            <a:endParaRPr kumimoji="1" lang="en-US" altLang="zh-CN" sz="2800" dirty="0" smtClean="0">
              <a:latin typeface="KaiTi" charset="-122"/>
              <a:ea typeface="KaiTi" charset="-122"/>
              <a:cs typeface="KaiTi" charset="-122"/>
            </a:endParaRPr>
          </a:p>
          <a:p>
            <a:r>
              <a:rPr kumimoji="1" lang="en-US" altLang="zh-CN" sz="2800" dirty="0" smtClean="0">
                <a:latin typeface="KaiTi" charset="-122"/>
                <a:ea typeface="KaiTi" charset="-122"/>
                <a:cs typeface="KaiTi" charset="-122"/>
              </a:rPr>
              <a:t>2.</a:t>
            </a:r>
            <a:r>
              <a:rPr kumimoji="1" lang="zh-CN" altLang="en-US" sz="2800" dirty="0" smtClean="0">
                <a:latin typeface="KaiTi" charset="-122"/>
                <a:ea typeface="KaiTi" charset="-122"/>
                <a:cs typeface="KaiTi" charset="-122"/>
              </a:rPr>
              <a:t>植物垂直分层的主要决定因素：阳光</a:t>
            </a:r>
            <a:endParaRPr kumimoji="1" lang="en-US" altLang="zh-CN" sz="2800" dirty="0" smtClean="0">
              <a:latin typeface="KaiTi" charset="-122"/>
              <a:ea typeface="KaiTi" charset="-122"/>
              <a:cs typeface="KaiTi" charset="-122"/>
            </a:endParaRPr>
          </a:p>
          <a:p>
            <a:r>
              <a:rPr kumimoji="1" lang="en-US" altLang="zh-CN" sz="2800" dirty="0" smtClean="0">
                <a:latin typeface="KaiTi" charset="-122"/>
                <a:ea typeface="KaiTi" charset="-122"/>
                <a:cs typeface="KaiTi" charset="-122"/>
              </a:rPr>
              <a:t>3.</a:t>
            </a:r>
            <a:r>
              <a:rPr kumimoji="1" lang="zh-CN" altLang="en-US" sz="2800" dirty="0" smtClean="0">
                <a:latin typeface="KaiTi" charset="-122"/>
                <a:ea typeface="KaiTi" charset="-122"/>
                <a:cs typeface="KaiTi" charset="-122"/>
              </a:rPr>
              <a:t>动物垂直分层的主要决定因素：食物和栖息空间</a:t>
            </a:r>
            <a:endParaRPr kumimoji="1" lang="en-US" altLang="zh-CN" sz="2800" dirty="0" smtClean="0">
              <a:latin typeface="KaiTi" charset="-122"/>
              <a:ea typeface="KaiTi" charset="-122"/>
              <a:cs typeface="KaiTi" charset="-122"/>
            </a:endParaRPr>
          </a:p>
          <a:p>
            <a:r>
              <a:rPr kumimoji="1" lang="en-US" altLang="zh-CN" sz="2800" dirty="0" smtClean="0">
                <a:latin typeface="KaiTi" charset="-122"/>
                <a:ea typeface="KaiTi" charset="-122"/>
                <a:cs typeface="KaiTi" charset="-122"/>
              </a:rPr>
              <a:t>4.</a:t>
            </a:r>
            <a:r>
              <a:rPr kumimoji="1" lang="zh-CN" altLang="en-US" sz="2800" dirty="0" smtClean="0">
                <a:latin typeface="KaiTi" charset="-122"/>
                <a:ea typeface="KaiTi" charset="-122"/>
                <a:cs typeface="KaiTi" charset="-122"/>
              </a:rPr>
              <a:t>水平结构：群落水平方向上常表现出镶嵌分布</a:t>
            </a:r>
            <a:endParaRPr kumimoji="1" lang="en-US" altLang="zh-CN" sz="2800" dirty="0" smtClean="0">
              <a:latin typeface="KaiTi" charset="-122"/>
              <a:ea typeface="KaiTi" charset="-122"/>
              <a:cs typeface="KaiTi" charset="-122"/>
            </a:endParaRPr>
          </a:p>
          <a:p>
            <a:r>
              <a:rPr kumimoji="1" lang="en-US" altLang="zh-CN" sz="2800" dirty="0" smtClean="0">
                <a:latin typeface="KaiTi" charset="-122"/>
                <a:ea typeface="KaiTi" charset="-122"/>
                <a:cs typeface="KaiTi" charset="-122"/>
              </a:rPr>
              <a:t>5.</a:t>
            </a:r>
            <a:r>
              <a:rPr kumimoji="1" lang="zh-CN" altLang="en-US" sz="2800" dirty="0" smtClean="0">
                <a:latin typeface="KaiTi" charset="-122"/>
                <a:ea typeface="KaiTi" charset="-122"/>
                <a:cs typeface="KaiTi" charset="-122"/>
              </a:rPr>
              <a:t>决定因素：地形变化、土壤湿度、盐碱度、光照强度、生物自身生长特点等</a:t>
            </a:r>
            <a:endParaRPr kumimoji="1" lang="en-US" altLang="zh-CN" sz="2800" dirty="0" smtClean="0">
              <a:latin typeface="KaiTi" charset="-122"/>
              <a:ea typeface="KaiTi" charset="-122"/>
              <a:cs typeface="KaiTi" charset="-122"/>
            </a:endParaRPr>
          </a:p>
          <a:p>
            <a:r>
              <a:rPr kumimoji="1" lang="en-US" altLang="zh-CN" sz="2800" dirty="0" smtClean="0">
                <a:latin typeface="KaiTi" charset="-122"/>
                <a:ea typeface="KaiTi" charset="-122"/>
                <a:cs typeface="KaiTi" charset="-122"/>
              </a:rPr>
              <a:t>6.</a:t>
            </a:r>
            <a:r>
              <a:rPr kumimoji="1" lang="zh-CN" altLang="en-US" sz="2800" dirty="0" smtClean="0">
                <a:latin typeface="KaiTi" charset="-122"/>
                <a:ea typeface="KaiTi" charset="-122"/>
                <a:cs typeface="KaiTi" charset="-122"/>
              </a:rPr>
              <a:t>群落结构形成的意义：利于群落整体对自然资源的充分利用</a:t>
            </a:r>
            <a:endParaRPr kumimoji="1" lang="en-US" altLang="zh-CN" sz="2800" dirty="0" smtClean="0">
              <a:latin typeface="KaiTi" charset="-122"/>
              <a:ea typeface="KaiTi" charset="-122"/>
              <a:cs typeface="KaiTi" charset="-122"/>
            </a:endParaRPr>
          </a:p>
        </p:txBody>
      </p:sp>
    </p:spTree>
    <p:extLst>
      <p:ext uri="{BB962C8B-B14F-4D97-AF65-F5344CB8AC3E}">
        <p14:creationId xmlns:p14="http://schemas.microsoft.com/office/powerpoint/2010/main" xmlns="" val="229490178"/>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a:spLocks noChangeArrowheads="1"/>
          </p:cNvSpPr>
          <p:nvPr/>
        </p:nvSpPr>
        <p:spPr bwMode="auto">
          <a:xfrm>
            <a:off x="2053167" y="124885"/>
            <a:ext cx="7054851" cy="656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zh-CN" altLang="en-US" sz="4267" b="1" dirty="0" smtClean="0">
                <a:solidFill>
                  <a:srgbClr val="0033CC"/>
                </a:solidFill>
                <a:latin typeface="楷体" charset="-122"/>
                <a:ea typeface="楷体" charset="-122"/>
                <a:sym typeface="微软雅黑" charset="-122"/>
              </a:rPr>
              <a:t>学法指导</a:t>
            </a:r>
            <a:endParaRPr lang="zh-CN" altLang="en-US" sz="4267" b="1" dirty="0">
              <a:solidFill>
                <a:srgbClr val="0033CC"/>
              </a:solidFill>
              <a:latin typeface="楷体" charset="-122"/>
              <a:ea typeface="楷体" charset="-122"/>
              <a:sym typeface="微软雅黑" charset="-122"/>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167" y="23285"/>
            <a:ext cx="1176867" cy="1164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文本框 3"/>
          <p:cNvSpPr txBox="1"/>
          <p:nvPr/>
        </p:nvSpPr>
        <p:spPr>
          <a:xfrm>
            <a:off x="1198034" y="1187452"/>
            <a:ext cx="10689166" cy="523220"/>
          </a:xfrm>
          <a:prstGeom prst="rect">
            <a:avLst/>
          </a:prstGeom>
          <a:noFill/>
        </p:spPr>
        <p:txBody>
          <a:bodyPr wrap="square" rtlCol="0">
            <a:spAutoFit/>
          </a:bodyPr>
          <a:lstStyle/>
          <a:p>
            <a:r>
              <a:rPr kumimoji="1" lang="en-US" altLang="zh-CN" sz="2800" b="1" dirty="0" smtClean="0">
                <a:latin typeface="KaiTi" charset="-122"/>
                <a:ea typeface="KaiTi" charset="-122"/>
                <a:cs typeface="KaiTi" charset="-122"/>
              </a:rPr>
              <a:t>1.</a:t>
            </a:r>
            <a:r>
              <a:rPr kumimoji="1" lang="zh-CN" altLang="en-US" sz="2800" b="1" dirty="0" smtClean="0">
                <a:latin typeface="KaiTi" charset="-122"/>
                <a:ea typeface="KaiTi" charset="-122"/>
                <a:cs typeface="KaiTi" charset="-122"/>
              </a:rPr>
              <a:t>区分群落的垂直结构与水平结构：</a:t>
            </a:r>
            <a:endParaRPr kumimoji="1" lang="en-US" altLang="zh-CN" sz="2800" b="1" dirty="0" smtClean="0">
              <a:latin typeface="KaiTi" charset="-122"/>
              <a:ea typeface="KaiTi" charset="-122"/>
              <a:cs typeface="KaiTi" charset="-122"/>
            </a:endParaRPr>
          </a:p>
        </p:txBody>
      </p:sp>
      <p:sp>
        <p:nvSpPr>
          <p:cNvPr id="5" name="矩形 4"/>
          <p:cNvSpPr/>
          <p:nvPr/>
        </p:nvSpPr>
        <p:spPr>
          <a:xfrm>
            <a:off x="1198034" y="1732973"/>
            <a:ext cx="10689167" cy="954107"/>
          </a:xfrm>
          <a:prstGeom prst="rect">
            <a:avLst/>
          </a:prstGeom>
        </p:spPr>
        <p:txBody>
          <a:bodyPr wrap="square">
            <a:spAutoFit/>
          </a:bodyPr>
          <a:lstStyle/>
          <a:p>
            <a:r>
              <a:rPr kumimoji="1" lang="zh-CN" altLang="en-US" sz="2800" b="1" dirty="0" smtClean="0">
                <a:latin typeface="KaiTi" charset="-122"/>
                <a:ea typeface="KaiTi" charset="-122"/>
                <a:cs typeface="KaiTi" charset="-122"/>
              </a:rPr>
              <a:t>   群落</a:t>
            </a:r>
            <a:r>
              <a:rPr kumimoji="1" lang="zh-CN" altLang="en-US" sz="2800" b="1" dirty="0">
                <a:latin typeface="KaiTi" charset="-122"/>
                <a:ea typeface="KaiTi" charset="-122"/>
                <a:cs typeface="KaiTi" charset="-122"/>
              </a:rPr>
              <a:t>的垂直结构与水平结构都是在长期自然选择的</a:t>
            </a:r>
            <a:r>
              <a:rPr kumimoji="1" lang="zh-CN" altLang="en-US" sz="2800" b="1" dirty="0" smtClean="0">
                <a:latin typeface="KaiTi" charset="-122"/>
                <a:ea typeface="KaiTi" charset="-122"/>
                <a:cs typeface="KaiTi" charset="-122"/>
              </a:rPr>
              <a:t>基础上形成的，使群落中的生物能够最大限度的利用环境中的生态因素。</a:t>
            </a:r>
            <a:endParaRPr lang="zh-CN" altLang="en-US" sz="2800" dirty="0"/>
          </a:p>
        </p:txBody>
      </p:sp>
      <p:sp>
        <p:nvSpPr>
          <p:cNvPr id="6" name="矩形 5"/>
          <p:cNvSpPr/>
          <p:nvPr/>
        </p:nvSpPr>
        <p:spPr>
          <a:xfrm>
            <a:off x="1198034" y="2562608"/>
            <a:ext cx="10689166" cy="4401205"/>
          </a:xfrm>
          <a:prstGeom prst="rect">
            <a:avLst/>
          </a:prstGeom>
        </p:spPr>
        <p:txBody>
          <a:bodyPr wrap="square">
            <a:spAutoFit/>
          </a:bodyPr>
          <a:lstStyle/>
          <a:p>
            <a:r>
              <a:rPr kumimoji="1" lang="zh-CN" altLang="en-US" sz="2800" b="1" dirty="0" smtClean="0">
                <a:latin typeface="KaiTi" charset="-122"/>
                <a:ea typeface="KaiTi" charset="-122"/>
                <a:cs typeface="KaiTi" charset="-122"/>
              </a:rPr>
              <a:t>   （</a:t>
            </a:r>
            <a:r>
              <a:rPr kumimoji="1" lang="en-US" altLang="zh-CN" sz="2800" b="1" dirty="0" smtClean="0">
                <a:latin typeface="KaiTi" charset="-122"/>
                <a:ea typeface="KaiTi" charset="-122"/>
                <a:cs typeface="KaiTi" charset="-122"/>
              </a:rPr>
              <a:t>1</a:t>
            </a:r>
            <a:r>
              <a:rPr kumimoji="1" lang="zh-CN" altLang="en-US" sz="2800" b="1" dirty="0" smtClean="0">
                <a:latin typeface="KaiTi" charset="-122"/>
                <a:ea typeface="KaiTi" charset="-122"/>
                <a:cs typeface="KaiTi" charset="-122"/>
              </a:rPr>
              <a:t>）群落的垂直结构是由垂直方向上的生态因素形成的，如垂直方向上的光照强度不同，及植物对光的需求量不同，形成陆生植物和水生植物的垂直结</a:t>
            </a:r>
            <a:r>
              <a:rPr kumimoji="1" lang="zh-CN" altLang="en-US" sz="2800" b="1" dirty="0" smtClean="0">
                <a:latin typeface="KaiTi" charset="-122"/>
                <a:ea typeface="KaiTi" charset="-122"/>
                <a:cs typeface="KaiTi" charset="-122"/>
              </a:rPr>
              <a:t>构。</a:t>
            </a:r>
            <a:endParaRPr kumimoji="1" lang="en-US" altLang="zh-CN" sz="2800" b="1" dirty="0" smtClean="0">
              <a:latin typeface="KaiTi" charset="-122"/>
              <a:ea typeface="KaiTi" charset="-122"/>
              <a:cs typeface="KaiTi" charset="-122"/>
            </a:endParaRPr>
          </a:p>
          <a:p>
            <a:r>
              <a:rPr kumimoji="1" lang="zh-CN" altLang="en-US" sz="2800" b="1" dirty="0">
                <a:latin typeface="KaiTi" charset="-122"/>
                <a:ea typeface="KaiTi" charset="-122"/>
                <a:cs typeface="KaiTi" charset="-122"/>
              </a:rPr>
              <a:t> </a:t>
            </a:r>
            <a:r>
              <a:rPr kumimoji="1" lang="zh-CN" altLang="en-US" sz="2800" b="1" dirty="0" smtClean="0">
                <a:latin typeface="KaiTi" charset="-122"/>
                <a:ea typeface="KaiTi" charset="-122"/>
                <a:cs typeface="KaiTi" charset="-122"/>
              </a:rPr>
              <a:t>  （</a:t>
            </a:r>
            <a:r>
              <a:rPr kumimoji="1" lang="en-US" altLang="zh-CN" sz="2800" b="1" dirty="0" smtClean="0">
                <a:latin typeface="KaiTi" charset="-122"/>
                <a:ea typeface="KaiTi" charset="-122"/>
                <a:cs typeface="KaiTi" charset="-122"/>
              </a:rPr>
              <a:t>2</a:t>
            </a:r>
            <a:r>
              <a:rPr kumimoji="1" lang="zh-CN" altLang="en-US" sz="2800" b="1" dirty="0" smtClean="0">
                <a:latin typeface="KaiTi" charset="-122"/>
                <a:ea typeface="KaiTi" charset="-122"/>
                <a:cs typeface="KaiTi" charset="-122"/>
              </a:rPr>
              <a:t>）群落的水平结构是由水平方向上的生态因素形成的，如水平方向上池塘的水深不同，及鸟的腿长、喙的形状不同，造成鸟类摄食的区域不</a:t>
            </a:r>
            <a:r>
              <a:rPr kumimoji="1" lang="zh-CN" altLang="en-US" sz="2800" b="1" dirty="0" smtClean="0">
                <a:latin typeface="KaiTi" charset="-122"/>
                <a:ea typeface="KaiTi" charset="-122"/>
                <a:cs typeface="KaiTi" charset="-122"/>
              </a:rPr>
              <a:t>同。</a:t>
            </a:r>
            <a:endParaRPr kumimoji="1" lang="en-US" altLang="zh-CN" sz="2800" b="1" dirty="0" smtClean="0">
              <a:latin typeface="KaiTi" charset="-122"/>
              <a:ea typeface="KaiTi" charset="-122"/>
              <a:cs typeface="KaiTi" charset="-122"/>
            </a:endParaRPr>
          </a:p>
          <a:p>
            <a:r>
              <a:rPr kumimoji="1" lang="zh-CN" altLang="en-US" sz="2800" b="1" dirty="0">
                <a:latin typeface="KaiTi" charset="-122"/>
                <a:ea typeface="KaiTi" charset="-122"/>
                <a:cs typeface="KaiTi" charset="-122"/>
              </a:rPr>
              <a:t> </a:t>
            </a:r>
            <a:r>
              <a:rPr kumimoji="1" lang="zh-CN" altLang="en-US" sz="2800" b="1" dirty="0" smtClean="0">
                <a:latin typeface="KaiTi" charset="-122"/>
                <a:ea typeface="KaiTi" charset="-122"/>
                <a:cs typeface="KaiTi" charset="-122"/>
              </a:rPr>
              <a:t>   </a:t>
            </a:r>
            <a:r>
              <a:rPr kumimoji="1" lang="zh-CN" altLang="en-US" sz="2800" b="1" dirty="0" smtClean="0">
                <a:latin typeface="KaiTi" charset="-122"/>
                <a:ea typeface="KaiTi" charset="-122"/>
                <a:cs typeface="KaiTi" charset="-122"/>
              </a:rPr>
              <a:t>镶</a:t>
            </a:r>
            <a:r>
              <a:rPr kumimoji="1" lang="zh-CN" altLang="en-US" sz="2800" b="1" dirty="0" smtClean="0">
                <a:latin typeface="KaiTi" charset="-122"/>
                <a:ea typeface="KaiTi" charset="-122"/>
                <a:cs typeface="KaiTi" charset="-122"/>
              </a:rPr>
              <a:t>嵌分布是由于在水平方向上生态因素分布不均匀造成的，导致某地区的植物形成了很多小群落，如土壤湿度、盐渍化、群落内部环境不一致、动物活动、人为影响等分布不均匀都能够形成镶嵌分</a:t>
            </a:r>
            <a:r>
              <a:rPr kumimoji="1" lang="zh-CN" altLang="en-US" sz="2800" b="1" dirty="0" smtClean="0">
                <a:latin typeface="KaiTi" charset="-122"/>
                <a:ea typeface="KaiTi" charset="-122"/>
                <a:cs typeface="KaiTi" charset="-122"/>
              </a:rPr>
              <a:t>布。</a:t>
            </a:r>
            <a:endParaRPr lang="zh-CN" altLang="en-US" sz="2800" dirty="0"/>
          </a:p>
        </p:txBody>
      </p:sp>
    </p:spTree>
    <p:extLst>
      <p:ext uri="{BB962C8B-B14F-4D97-AF65-F5344CB8AC3E}">
        <p14:creationId xmlns:p14="http://schemas.microsoft.com/office/powerpoint/2010/main" xmlns="" val="1608320546"/>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007627219719"/>
          <p:cNvPicPr>
            <a:picLocks noChangeAspect="1" noChangeArrowheads="1"/>
          </p:cNvPicPr>
          <p:nvPr/>
        </p:nvPicPr>
        <p:blipFill rotWithShape="1">
          <a:blip r:embed="rId2"/>
          <a:srcRect l="-1" r="1017" b="11884"/>
          <a:stretch/>
        </p:blipFill>
        <p:spPr bwMode="auto">
          <a:xfrm>
            <a:off x="6001200" y="1155700"/>
            <a:ext cx="6084782" cy="4068417"/>
          </a:xfrm>
          <a:prstGeom prst="rect">
            <a:avLst/>
          </a:prstGeom>
          <a:noFill/>
          <a:ln w="9525">
            <a:noFill/>
            <a:miter lim="800000"/>
            <a:headEnd/>
            <a:tailEnd/>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文本框 2"/>
          <p:cNvSpPr txBox="1"/>
          <p:nvPr/>
        </p:nvSpPr>
        <p:spPr>
          <a:xfrm>
            <a:off x="71372" y="1353312"/>
            <a:ext cx="5929828" cy="954107"/>
          </a:xfrm>
          <a:prstGeom prst="rect">
            <a:avLst/>
          </a:prstGeom>
          <a:noFill/>
        </p:spPr>
        <p:txBody>
          <a:bodyPr wrap="none" rtlCol="0">
            <a:spAutoFit/>
          </a:bodyPr>
          <a:lstStyle/>
          <a:p>
            <a:r>
              <a:rPr kumimoji="1" lang="zh-CN" altLang="en-US" sz="2800" dirty="0" smtClean="0">
                <a:latin typeface="KaiTi" charset="-122"/>
                <a:ea typeface="KaiTi" charset="-122"/>
                <a:cs typeface="KaiTi" charset="-122"/>
              </a:rPr>
              <a:t>群落的空间结构</a:t>
            </a:r>
            <a:endParaRPr kumimoji="1" lang="en-US" altLang="zh-CN" sz="2800" dirty="0" smtClean="0">
              <a:latin typeface="KaiTi" charset="-122"/>
              <a:ea typeface="KaiTi" charset="-122"/>
              <a:cs typeface="KaiTi" charset="-122"/>
            </a:endParaRPr>
          </a:p>
          <a:p>
            <a:r>
              <a:rPr kumimoji="1" lang="zh-CN" altLang="en-US" sz="2800" dirty="0" smtClean="0">
                <a:latin typeface="KaiTi" charset="-122"/>
                <a:ea typeface="KaiTi" charset="-122"/>
                <a:cs typeface="KaiTi" charset="-122"/>
              </a:rPr>
              <a:t>群落中各种生物在空间上的配置状况</a:t>
            </a:r>
            <a:endParaRPr kumimoji="1" lang="zh-CN" altLang="en-US" sz="2800" dirty="0">
              <a:latin typeface="KaiTi" charset="-122"/>
              <a:ea typeface="KaiTi" charset="-122"/>
              <a:cs typeface="KaiTi" charset="-122"/>
            </a:endParaRPr>
          </a:p>
        </p:txBody>
      </p:sp>
      <p:sp>
        <p:nvSpPr>
          <p:cNvPr id="7" name="文本框 6"/>
          <p:cNvSpPr txBox="1"/>
          <p:nvPr/>
        </p:nvSpPr>
        <p:spPr>
          <a:xfrm>
            <a:off x="71372" y="2505031"/>
            <a:ext cx="5396740" cy="1384995"/>
          </a:xfrm>
          <a:prstGeom prst="rect">
            <a:avLst/>
          </a:prstGeom>
          <a:noFill/>
        </p:spPr>
        <p:txBody>
          <a:bodyPr wrap="square" rtlCol="0">
            <a:spAutoFit/>
          </a:bodyPr>
          <a:lstStyle/>
          <a:p>
            <a:r>
              <a:rPr kumimoji="1" lang="en-US" altLang="zh-CN" sz="2800" dirty="0" smtClean="0">
                <a:latin typeface="KaiTi" charset="-122"/>
                <a:ea typeface="KaiTi" charset="-122"/>
                <a:cs typeface="KaiTi" charset="-122"/>
              </a:rPr>
              <a:t>1.</a:t>
            </a:r>
            <a:r>
              <a:rPr kumimoji="1" lang="zh-CN" altLang="en-US" sz="2800" dirty="0" smtClean="0">
                <a:latin typeface="KaiTi" charset="-122"/>
                <a:ea typeface="KaiTi" charset="-122"/>
                <a:cs typeface="KaiTi" charset="-122"/>
              </a:rPr>
              <a:t>垂直结构</a:t>
            </a:r>
            <a:endParaRPr kumimoji="1" lang="en-US" altLang="zh-CN" sz="2800" dirty="0" smtClean="0">
              <a:latin typeface="KaiTi" charset="-122"/>
              <a:ea typeface="KaiTi" charset="-122"/>
              <a:cs typeface="KaiTi" charset="-122"/>
            </a:endParaRPr>
          </a:p>
          <a:p>
            <a:r>
              <a:rPr kumimoji="1" lang="zh-CN" altLang="en-US" sz="2800" dirty="0" smtClean="0">
                <a:latin typeface="KaiTi" charset="-122"/>
                <a:ea typeface="KaiTi" charset="-122"/>
                <a:cs typeface="KaiTi" charset="-122"/>
              </a:rPr>
              <a:t>在垂直方向上的明显分层现象，</a:t>
            </a:r>
            <a:r>
              <a:rPr kumimoji="1" lang="zh-CN" altLang="en-US" sz="2800" dirty="0" smtClean="0">
                <a:solidFill>
                  <a:srgbClr val="FF0000"/>
                </a:solidFill>
                <a:latin typeface="KaiTi" charset="-122"/>
                <a:ea typeface="KaiTi" charset="-122"/>
                <a:cs typeface="KaiTi" charset="-122"/>
              </a:rPr>
              <a:t>不同生物占据不同高度</a:t>
            </a:r>
            <a:endParaRPr kumimoji="1" lang="zh-CN" altLang="en-US" sz="2800" dirty="0">
              <a:solidFill>
                <a:srgbClr val="FF0000"/>
              </a:solidFill>
              <a:latin typeface="KaiTi" charset="-122"/>
              <a:ea typeface="KaiTi" charset="-122"/>
              <a:cs typeface="KaiTi" charset="-122"/>
            </a:endParaRPr>
          </a:p>
        </p:txBody>
      </p:sp>
    </p:spTree>
    <p:extLst>
      <p:ext uri="{BB962C8B-B14F-4D97-AF65-F5344CB8AC3E}">
        <p14:creationId xmlns:p14="http://schemas.microsoft.com/office/powerpoint/2010/main" xmlns="" val="1475030316"/>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a:spLocks noChangeArrowheads="1"/>
          </p:cNvSpPr>
          <p:nvPr/>
        </p:nvSpPr>
        <p:spPr bwMode="auto">
          <a:xfrm>
            <a:off x="2053167" y="124885"/>
            <a:ext cx="7054851" cy="656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zh-CN" altLang="en-US" sz="4267" b="1" dirty="0" smtClean="0">
                <a:solidFill>
                  <a:srgbClr val="0033CC"/>
                </a:solidFill>
                <a:latin typeface="楷体" charset="-122"/>
                <a:ea typeface="楷体" charset="-122"/>
                <a:sym typeface="微软雅黑" charset="-122"/>
              </a:rPr>
              <a:t>学法指导</a:t>
            </a:r>
            <a:endParaRPr lang="zh-CN" altLang="en-US" sz="4267" b="1" dirty="0">
              <a:solidFill>
                <a:srgbClr val="0033CC"/>
              </a:solidFill>
              <a:latin typeface="楷体" charset="-122"/>
              <a:ea typeface="楷体" charset="-122"/>
              <a:sym typeface="微软雅黑" charset="-122"/>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167" y="23285"/>
            <a:ext cx="1176867" cy="1164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文本框 3"/>
          <p:cNvSpPr txBox="1"/>
          <p:nvPr/>
        </p:nvSpPr>
        <p:spPr>
          <a:xfrm>
            <a:off x="1198034" y="1187452"/>
            <a:ext cx="10689166" cy="2246769"/>
          </a:xfrm>
          <a:prstGeom prst="rect">
            <a:avLst/>
          </a:prstGeom>
          <a:noFill/>
        </p:spPr>
        <p:txBody>
          <a:bodyPr wrap="square" rtlCol="0">
            <a:spAutoFit/>
          </a:bodyPr>
          <a:lstStyle/>
          <a:p>
            <a:r>
              <a:rPr kumimoji="1" lang="en-US" altLang="zh-CN" sz="2800" b="1" dirty="0" smtClean="0">
                <a:latin typeface="KaiTi" charset="-122"/>
                <a:ea typeface="KaiTi" charset="-122"/>
                <a:cs typeface="KaiTi" charset="-122"/>
              </a:rPr>
              <a:t>2.</a:t>
            </a:r>
            <a:r>
              <a:rPr kumimoji="1" lang="zh-CN" altLang="en-US" sz="2800" b="1" dirty="0" smtClean="0">
                <a:latin typeface="KaiTi" charset="-122"/>
                <a:ea typeface="KaiTi" charset="-122"/>
                <a:cs typeface="KaiTi" charset="-122"/>
              </a:rPr>
              <a:t>区分种群的空间特征和群落的空间结构：</a:t>
            </a:r>
            <a:endParaRPr kumimoji="1" lang="en-US" altLang="zh-CN" sz="2800" b="1" dirty="0" smtClean="0">
              <a:latin typeface="KaiTi" charset="-122"/>
              <a:ea typeface="KaiTi" charset="-122"/>
              <a:cs typeface="KaiTi" charset="-122"/>
            </a:endParaRPr>
          </a:p>
          <a:p>
            <a:r>
              <a:rPr kumimoji="1" lang="zh-CN" altLang="en-US" sz="2800" b="1" dirty="0">
                <a:latin typeface="KaiTi" charset="-122"/>
                <a:ea typeface="KaiTi" charset="-122"/>
                <a:cs typeface="KaiTi" charset="-122"/>
              </a:rPr>
              <a:t> </a:t>
            </a:r>
            <a:r>
              <a:rPr kumimoji="1" lang="zh-CN" altLang="en-US" sz="2800" b="1" dirty="0" smtClean="0">
                <a:latin typeface="KaiTi" charset="-122"/>
                <a:ea typeface="KaiTi" charset="-122"/>
                <a:cs typeface="KaiTi" charset="-122"/>
              </a:rPr>
              <a:t>  （</a:t>
            </a:r>
            <a:r>
              <a:rPr kumimoji="1" lang="en-US" altLang="zh-CN" sz="2800" b="1" dirty="0" smtClean="0">
                <a:latin typeface="KaiTi" charset="-122"/>
                <a:ea typeface="KaiTi" charset="-122"/>
                <a:cs typeface="KaiTi" charset="-122"/>
              </a:rPr>
              <a:t>1</a:t>
            </a:r>
            <a:r>
              <a:rPr kumimoji="1" lang="zh-CN" altLang="en-US" sz="2800" b="1" dirty="0" smtClean="0">
                <a:latin typeface="KaiTi" charset="-122"/>
                <a:ea typeface="KaiTi" charset="-122"/>
                <a:cs typeface="KaiTi" charset="-122"/>
              </a:rPr>
              <a:t>）种群的空间特征是指种群中的个体在其生活空间中的位置状态或布局，分为均匀型、集群型、随机型三</a:t>
            </a:r>
            <a:r>
              <a:rPr kumimoji="1" lang="zh-CN" altLang="en-US" sz="2800" b="1" dirty="0" smtClean="0">
                <a:latin typeface="KaiTi" charset="-122"/>
                <a:ea typeface="KaiTi" charset="-122"/>
                <a:cs typeface="KaiTi" charset="-122"/>
              </a:rPr>
              <a:t>种。</a:t>
            </a:r>
            <a:endParaRPr kumimoji="1" lang="en-US" altLang="zh-CN" sz="2800" b="1" dirty="0" smtClean="0">
              <a:latin typeface="KaiTi" charset="-122"/>
              <a:ea typeface="KaiTi" charset="-122"/>
              <a:cs typeface="KaiTi" charset="-122"/>
            </a:endParaRPr>
          </a:p>
          <a:p>
            <a:r>
              <a:rPr kumimoji="1" lang="zh-CN" altLang="en-US" sz="2800" b="1" dirty="0">
                <a:latin typeface="KaiTi" charset="-122"/>
                <a:ea typeface="KaiTi" charset="-122"/>
                <a:cs typeface="KaiTi" charset="-122"/>
              </a:rPr>
              <a:t> </a:t>
            </a:r>
            <a:r>
              <a:rPr kumimoji="1" lang="zh-CN" altLang="en-US" sz="2800" b="1" dirty="0" smtClean="0">
                <a:latin typeface="KaiTi" charset="-122"/>
                <a:ea typeface="KaiTi" charset="-122"/>
                <a:cs typeface="KaiTi" charset="-122"/>
              </a:rPr>
              <a:t>  （</a:t>
            </a:r>
            <a:r>
              <a:rPr kumimoji="1" lang="en-US" altLang="zh-CN" sz="2800" b="1" dirty="0" smtClean="0">
                <a:latin typeface="KaiTi" charset="-122"/>
                <a:ea typeface="KaiTi" charset="-122"/>
                <a:cs typeface="KaiTi" charset="-122"/>
              </a:rPr>
              <a:t>2</a:t>
            </a:r>
            <a:r>
              <a:rPr kumimoji="1" lang="zh-CN" altLang="en-US" sz="2800" b="1" dirty="0" smtClean="0">
                <a:latin typeface="KaiTi" charset="-122"/>
                <a:ea typeface="KaiTi" charset="-122"/>
                <a:cs typeface="KaiTi" charset="-122"/>
              </a:rPr>
              <a:t>）群落的空间结构是指在群落中不同的生物种群占据群落中的不同空</a:t>
            </a:r>
            <a:r>
              <a:rPr kumimoji="1" lang="zh-CN" altLang="en-US" sz="2800" b="1" dirty="0" smtClean="0">
                <a:latin typeface="KaiTi" charset="-122"/>
                <a:ea typeface="KaiTi" charset="-122"/>
                <a:cs typeface="KaiTi" charset="-122"/>
              </a:rPr>
              <a:t>间。</a:t>
            </a:r>
            <a:endParaRPr kumimoji="1" lang="en-US" altLang="zh-CN" sz="2800" b="1" dirty="0" smtClean="0">
              <a:latin typeface="KaiTi" charset="-122"/>
              <a:ea typeface="KaiTi" charset="-122"/>
              <a:cs typeface="KaiTi" charset="-122"/>
            </a:endParaRPr>
          </a:p>
        </p:txBody>
      </p:sp>
      <p:sp>
        <p:nvSpPr>
          <p:cNvPr id="5" name="矩形 4"/>
          <p:cNvSpPr/>
          <p:nvPr/>
        </p:nvSpPr>
        <p:spPr>
          <a:xfrm>
            <a:off x="1198034" y="1732973"/>
            <a:ext cx="10689167" cy="523220"/>
          </a:xfrm>
          <a:prstGeom prst="rect">
            <a:avLst/>
          </a:prstGeom>
        </p:spPr>
        <p:txBody>
          <a:bodyPr wrap="square">
            <a:spAutoFit/>
          </a:bodyPr>
          <a:lstStyle/>
          <a:p>
            <a:r>
              <a:rPr kumimoji="1" lang="zh-CN" altLang="en-US" sz="2800" b="1" dirty="0" smtClean="0">
                <a:latin typeface="KaiTi" charset="-122"/>
                <a:ea typeface="KaiTi" charset="-122"/>
                <a:cs typeface="KaiTi" charset="-122"/>
              </a:rPr>
              <a:t>   </a:t>
            </a:r>
            <a:endParaRPr lang="zh-CN" altLang="en-US" sz="2800" dirty="0"/>
          </a:p>
        </p:txBody>
      </p:sp>
    </p:spTree>
    <p:extLst>
      <p:ext uri="{BB962C8B-B14F-4D97-AF65-F5344CB8AC3E}">
        <p14:creationId xmlns:p14="http://schemas.microsoft.com/office/powerpoint/2010/main" xmlns="" val="1352089498"/>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167" y="23284"/>
            <a:ext cx="1206500"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Oval 9"/>
          <p:cNvSpPr/>
          <p:nvPr/>
        </p:nvSpPr>
        <p:spPr>
          <a:xfrm>
            <a:off x="4152900" y="1847851"/>
            <a:ext cx="3175000" cy="317500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algn="ctr" eaLnBrk="1" fontAlgn="auto" hangingPunct="1">
              <a:spcBef>
                <a:spcPts val="0"/>
              </a:spcBef>
              <a:spcAft>
                <a:spcPts val="0"/>
              </a:spcAft>
              <a:defRPr/>
            </a:pPr>
            <a:endParaRPr lang="en-US" sz="2400" dirty="0"/>
          </a:p>
        </p:txBody>
      </p:sp>
      <p:sp>
        <p:nvSpPr>
          <p:cNvPr id="86" name="Oval 10"/>
          <p:cNvSpPr/>
          <p:nvPr/>
        </p:nvSpPr>
        <p:spPr>
          <a:xfrm>
            <a:off x="2573867" y="1644651"/>
            <a:ext cx="3175000" cy="3177116"/>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algn="ctr" eaLnBrk="1" fontAlgn="auto" hangingPunct="1">
              <a:spcBef>
                <a:spcPts val="0"/>
              </a:spcBef>
              <a:spcAft>
                <a:spcPts val="0"/>
              </a:spcAft>
              <a:defRPr/>
            </a:pPr>
            <a:endParaRPr lang="en-US" sz="2400" dirty="0"/>
          </a:p>
        </p:txBody>
      </p:sp>
      <p:grpSp>
        <p:nvGrpSpPr>
          <p:cNvPr id="19461" name="组合 106"/>
          <p:cNvGrpSpPr>
            <a:grpSpLocks/>
          </p:cNvGrpSpPr>
          <p:nvPr/>
        </p:nvGrpSpPr>
        <p:grpSpPr bwMode="auto">
          <a:xfrm>
            <a:off x="1267884" y="1253067"/>
            <a:ext cx="3122083" cy="3126317"/>
            <a:chOff x="6379728" y="2488775"/>
            <a:chExt cx="2513016" cy="2513016"/>
          </a:xfrm>
        </p:grpSpPr>
        <p:sp>
          <p:nvSpPr>
            <p:cNvPr id="157" name="任意多边形 156"/>
            <p:cNvSpPr>
              <a:spLocks/>
            </p:cNvSpPr>
            <p:nvPr/>
          </p:nvSpPr>
          <p:spPr bwMode="auto">
            <a:xfrm rot="3738964">
              <a:off x="6379728" y="2488775"/>
              <a:ext cx="2513016" cy="2513016"/>
            </a:xfrm>
            <a:custGeom>
              <a:avLst/>
              <a:gdLst>
                <a:gd name="T0" fmla="*/ 0 w 1800200"/>
                <a:gd name="T1" fmla="*/ 1256508 h 1800200"/>
                <a:gd name="T2" fmla="*/ 368024 w 1800200"/>
                <a:gd name="T3" fmla="*/ 368022 h 1800200"/>
                <a:gd name="T4" fmla="*/ 1256509 w 1800200"/>
                <a:gd name="T5" fmla="*/ 1 h 1800200"/>
                <a:gd name="T6" fmla="*/ 2144995 w 1800200"/>
                <a:gd name="T7" fmla="*/ 368025 h 1800200"/>
                <a:gd name="T8" fmla="*/ 2513016 w 1800200"/>
                <a:gd name="T9" fmla="*/ 1256511 h 1800200"/>
                <a:gd name="T10" fmla="*/ 2144994 w 1800200"/>
                <a:gd name="T11" fmla="*/ 2144996 h 1800200"/>
                <a:gd name="T12" fmla="*/ 1256508 w 1800200"/>
                <a:gd name="T13" fmla="*/ 2513019 h 1800200"/>
                <a:gd name="T14" fmla="*/ 368022 w 1800200"/>
                <a:gd name="T15" fmla="*/ 2144995 h 1800200"/>
                <a:gd name="T16" fmla="*/ 0 w 1800200"/>
                <a:gd name="T17" fmla="*/ 1256509 h 1800200"/>
                <a:gd name="T18" fmla="*/ 0 w 1800200"/>
                <a:gd name="T19" fmla="*/ 1256508 h 1800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rotWithShape="1">
              <a:gsLst>
                <a:gs pos="0">
                  <a:srgbClr val="FFFFFF"/>
                </a:gs>
                <a:gs pos="17000">
                  <a:srgbClr val="FFFFFF"/>
                </a:gs>
                <a:gs pos="100000">
                  <a:srgbClr val="B8B8B8"/>
                </a:gs>
              </a:gsLst>
              <a:lin ang="2700000" scaled="1"/>
            </a:gradFill>
            <a:ln>
              <a:noFill/>
            </a:ln>
            <a:effectLst>
              <a:outerShdw blurRad="127000" dist="63501" dir="7380007" sx="102000" sy="102000" algn="tr" rotWithShape="0">
                <a:srgbClr val="000000">
                  <a:alpha val="39000"/>
                </a:srgbClr>
              </a:outerShdw>
            </a:effectLst>
            <a:extLst>
              <a:ext uri="{91240B29-F687-4F45-9708-019B960494DF}">
                <a14:hiddenLine xmlns:a14="http://schemas.microsoft.com/office/drawing/2010/main" xmlns="" w="25400" cap="flat" cmpd="sng">
                  <a:solidFill>
                    <a:srgbClr val="000000"/>
                  </a:solidFill>
                  <a:prstDash val="solid"/>
                  <a:round/>
                  <a:headEnd/>
                  <a:tailEnd/>
                </a14:hiddenLine>
              </a:ext>
            </a:extLst>
          </p:spPr>
          <p:txBody>
            <a:bodyPr anchor="ctr"/>
            <a:lstStyle/>
            <a:p>
              <a:endParaRPr lang="zh-CN" altLang="en-US" sz="2400"/>
            </a:p>
          </p:txBody>
        </p:sp>
        <p:sp>
          <p:nvSpPr>
            <p:cNvPr id="158" name="任意多边形 157"/>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endParaRPr lang="zh-CN" altLang="en-US" sz="2400" kern="0">
                <a:solidFill>
                  <a:srgbClr val="FFFFFF"/>
                </a:solidFill>
                <a:ea typeface="宋体" panose="02010600030101010101" pitchFamily="2" charset="-122"/>
              </a:endParaRPr>
            </a:p>
          </p:txBody>
        </p:sp>
      </p:grpSp>
      <p:sp>
        <p:nvSpPr>
          <p:cNvPr id="108" name="椭圆 107"/>
          <p:cNvSpPr/>
          <p:nvPr/>
        </p:nvSpPr>
        <p:spPr bwMode="auto">
          <a:xfrm>
            <a:off x="1725036" y="1694705"/>
            <a:ext cx="2255344" cy="2259915"/>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r>
              <a:rPr lang="zh-CN" altLang="en-US" sz="13333" kern="0" dirty="0">
                <a:solidFill>
                  <a:srgbClr val="FFFFFF"/>
                </a:solidFill>
                <a:latin typeface="黑体" panose="02010609060101010101" pitchFamily="49" charset="-122"/>
                <a:ea typeface="黑体" panose="02010609060101010101" pitchFamily="49" charset="-122"/>
              </a:rPr>
              <a:t>谢</a:t>
            </a:r>
          </a:p>
        </p:txBody>
      </p:sp>
      <p:grpSp>
        <p:nvGrpSpPr>
          <p:cNvPr id="19465" name="组合 108"/>
          <p:cNvGrpSpPr>
            <a:grpSpLocks/>
          </p:cNvGrpSpPr>
          <p:nvPr/>
        </p:nvGrpSpPr>
        <p:grpSpPr bwMode="auto">
          <a:xfrm>
            <a:off x="3989918" y="973667"/>
            <a:ext cx="2908300" cy="2912533"/>
            <a:chOff x="6379730" y="2488773"/>
            <a:chExt cx="2513016" cy="2513016"/>
          </a:xfrm>
        </p:grpSpPr>
        <p:sp>
          <p:nvSpPr>
            <p:cNvPr id="155" name="任意多边形 154"/>
            <p:cNvSpPr>
              <a:spLocks/>
            </p:cNvSpPr>
            <p:nvPr/>
          </p:nvSpPr>
          <p:spPr bwMode="auto">
            <a:xfrm rot="3738964">
              <a:off x="6379731" y="2488772"/>
              <a:ext cx="2513016" cy="2513016"/>
            </a:xfrm>
            <a:custGeom>
              <a:avLst/>
              <a:gdLst>
                <a:gd name="T0" fmla="*/ 0 w 1800200"/>
                <a:gd name="T1" fmla="*/ 1256508 h 1800200"/>
                <a:gd name="T2" fmla="*/ 368024 w 1800200"/>
                <a:gd name="T3" fmla="*/ 368022 h 1800200"/>
                <a:gd name="T4" fmla="*/ 1256509 w 1800200"/>
                <a:gd name="T5" fmla="*/ 1 h 1800200"/>
                <a:gd name="T6" fmla="*/ 2144995 w 1800200"/>
                <a:gd name="T7" fmla="*/ 368025 h 1800200"/>
                <a:gd name="T8" fmla="*/ 2513016 w 1800200"/>
                <a:gd name="T9" fmla="*/ 1256511 h 1800200"/>
                <a:gd name="T10" fmla="*/ 2144994 w 1800200"/>
                <a:gd name="T11" fmla="*/ 2144996 h 1800200"/>
                <a:gd name="T12" fmla="*/ 1256508 w 1800200"/>
                <a:gd name="T13" fmla="*/ 2513019 h 1800200"/>
                <a:gd name="T14" fmla="*/ 368022 w 1800200"/>
                <a:gd name="T15" fmla="*/ 2144995 h 1800200"/>
                <a:gd name="T16" fmla="*/ 0 w 1800200"/>
                <a:gd name="T17" fmla="*/ 1256509 h 1800200"/>
                <a:gd name="T18" fmla="*/ 0 w 1800200"/>
                <a:gd name="T19" fmla="*/ 1256508 h 1800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rotWithShape="1">
              <a:gsLst>
                <a:gs pos="0">
                  <a:srgbClr val="FFFFFF"/>
                </a:gs>
                <a:gs pos="17000">
                  <a:srgbClr val="FFFFFF"/>
                </a:gs>
                <a:gs pos="100000">
                  <a:srgbClr val="B8B8B8"/>
                </a:gs>
              </a:gsLst>
              <a:lin ang="2700000" scaled="1"/>
            </a:gradFill>
            <a:ln>
              <a:noFill/>
            </a:ln>
            <a:effectLst>
              <a:outerShdw blurRad="127000" dist="63501" dir="7380007" sx="102000" sy="102000" algn="tr" rotWithShape="0">
                <a:srgbClr val="000000">
                  <a:alpha val="39000"/>
                </a:srgbClr>
              </a:outerShdw>
            </a:effectLst>
            <a:extLst>
              <a:ext uri="{91240B29-F687-4F45-9708-019B960494DF}">
                <a14:hiddenLine xmlns:a14="http://schemas.microsoft.com/office/drawing/2010/main" xmlns="" w="25400" cap="flat" cmpd="sng">
                  <a:solidFill>
                    <a:srgbClr val="000000"/>
                  </a:solidFill>
                  <a:prstDash val="solid"/>
                  <a:round/>
                  <a:headEnd/>
                  <a:tailEnd/>
                </a14:hiddenLine>
              </a:ext>
            </a:extLst>
          </p:spPr>
          <p:txBody>
            <a:bodyPr anchor="ctr"/>
            <a:lstStyle/>
            <a:p>
              <a:endParaRPr lang="zh-CN" altLang="en-US" sz="2400"/>
            </a:p>
          </p:txBody>
        </p:sp>
        <p:sp>
          <p:nvSpPr>
            <p:cNvPr id="156" name="任意多边形 155"/>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endParaRPr lang="zh-CN" altLang="en-US" sz="2400" kern="0">
                <a:solidFill>
                  <a:srgbClr val="FFFFFF"/>
                </a:solidFill>
                <a:ea typeface="宋体" panose="02010600030101010101" pitchFamily="2" charset="-122"/>
              </a:endParaRPr>
            </a:p>
          </p:txBody>
        </p:sp>
      </p:grpSp>
      <p:sp>
        <p:nvSpPr>
          <p:cNvPr id="110" name="椭圆 109"/>
          <p:cNvSpPr/>
          <p:nvPr/>
        </p:nvSpPr>
        <p:spPr bwMode="auto">
          <a:xfrm>
            <a:off x="4415431" y="1384707"/>
            <a:ext cx="2100635" cy="2104892"/>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r>
              <a:rPr lang="zh-CN" altLang="en-US" sz="12666" kern="0" dirty="0">
                <a:solidFill>
                  <a:srgbClr val="FFFFFF"/>
                </a:solidFill>
                <a:latin typeface="黑体" panose="02010609060101010101" pitchFamily="49" charset="-122"/>
                <a:ea typeface="黑体" panose="02010609060101010101" pitchFamily="49" charset="-122"/>
              </a:rPr>
              <a:t>谢</a:t>
            </a:r>
          </a:p>
        </p:txBody>
      </p:sp>
      <p:grpSp>
        <p:nvGrpSpPr>
          <p:cNvPr id="19469" name="组合 110"/>
          <p:cNvGrpSpPr>
            <a:grpSpLocks/>
          </p:cNvGrpSpPr>
          <p:nvPr/>
        </p:nvGrpSpPr>
        <p:grpSpPr bwMode="auto">
          <a:xfrm>
            <a:off x="7827434" y="1234018"/>
            <a:ext cx="3141133" cy="3145367"/>
            <a:chOff x="6379728" y="2488775"/>
            <a:chExt cx="2513016" cy="2513016"/>
          </a:xfrm>
        </p:grpSpPr>
        <p:sp>
          <p:nvSpPr>
            <p:cNvPr id="153" name="任意多边形 152"/>
            <p:cNvSpPr>
              <a:spLocks/>
            </p:cNvSpPr>
            <p:nvPr/>
          </p:nvSpPr>
          <p:spPr bwMode="auto">
            <a:xfrm rot="3738964">
              <a:off x="6379727" y="2488776"/>
              <a:ext cx="2513016" cy="2513016"/>
            </a:xfrm>
            <a:custGeom>
              <a:avLst/>
              <a:gdLst>
                <a:gd name="T0" fmla="*/ 0 w 1800200"/>
                <a:gd name="T1" fmla="*/ 1256508 h 1800200"/>
                <a:gd name="T2" fmla="*/ 368024 w 1800200"/>
                <a:gd name="T3" fmla="*/ 368022 h 1800200"/>
                <a:gd name="T4" fmla="*/ 1256509 w 1800200"/>
                <a:gd name="T5" fmla="*/ 1 h 1800200"/>
                <a:gd name="T6" fmla="*/ 2144995 w 1800200"/>
                <a:gd name="T7" fmla="*/ 368025 h 1800200"/>
                <a:gd name="T8" fmla="*/ 2513016 w 1800200"/>
                <a:gd name="T9" fmla="*/ 1256511 h 1800200"/>
                <a:gd name="T10" fmla="*/ 2144994 w 1800200"/>
                <a:gd name="T11" fmla="*/ 2144996 h 1800200"/>
                <a:gd name="T12" fmla="*/ 1256508 w 1800200"/>
                <a:gd name="T13" fmla="*/ 2513019 h 1800200"/>
                <a:gd name="T14" fmla="*/ 368022 w 1800200"/>
                <a:gd name="T15" fmla="*/ 2144995 h 1800200"/>
                <a:gd name="T16" fmla="*/ 0 w 1800200"/>
                <a:gd name="T17" fmla="*/ 1256509 h 1800200"/>
                <a:gd name="T18" fmla="*/ 0 w 1800200"/>
                <a:gd name="T19" fmla="*/ 1256508 h 1800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rotWithShape="1">
              <a:gsLst>
                <a:gs pos="0">
                  <a:srgbClr val="FFFFFF"/>
                </a:gs>
                <a:gs pos="17000">
                  <a:srgbClr val="FFFFFF"/>
                </a:gs>
                <a:gs pos="100000">
                  <a:srgbClr val="B8B8B8"/>
                </a:gs>
              </a:gsLst>
              <a:lin ang="2700000" scaled="1"/>
            </a:gradFill>
            <a:ln>
              <a:noFill/>
            </a:ln>
            <a:effectLst>
              <a:outerShdw blurRad="127000" dist="63501" dir="7380007" sx="102000" sy="102000" algn="tr" rotWithShape="0">
                <a:srgbClr val="000000">
                  <a:alpha val="39000"/>
                </a:srgbClr>
              </a:outerShdw>
            </a:effectLst>
            <a:extLst>
              <a:ext uri="{91240B29-F687-4F45-9708-019B960494DF}">
                <a14:hiddenLine xmlns:a14="http://schemas.microsoft.com/office/drawing/2010/main" xmlns="" w="25400" cap="flat" cmpd="sng">
                  <a:solidFill>
                    <a:srgbClr val="000000"/>
                  </a:solidFill>
                  <a:prstDash val="solid"/>
                  <a:round/>
                  <a:headEnd/>
                  <a:tailEnd/>
                </a14:hiddenLine>
              </a:ext>
            </a:extLst>
          </p:spPr>
          <p:txBody>
            <a:bodyPr anchor="ctr"/>
            <a:lstStyle/>
            <a:p>
              <a:endParaRPr lang="zh-CN" altLang="en-US" sz="2400"/>
            </a:p>
          </p:txBody>
        </p:sp>
        <p:sp>
          <p:nvSpPr>
            <p:cNvPr id="154" name="任意多边形 15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endParaRPr lang="zh-CN" altLang="en-US" sz="2400" kern="0">
                <a:solidFill>
                  <a:srgbClr val="FFFFFF"/>
                </a:solidFill>
                <a:ea typeface="宋体" panose="02010600030101010101" pitchFamily="2" charset="-122"/>
              </a:endParaRPr>
            </a:p>
          </p:txBody>
        </p:sp>
      </p:grpSp>
      <p:sp>
        <p:nvSpPr>
          <p:cNvPr id="112" name="椭圆 111"/>
          <p:cNvSpPr/>
          <p:nvPr/>
        </p:nvSpPr>
        <p:spPr bwMode="auto">
          <a:xfrm>
            <a:off x="8287383" y="1678503"/>
            <a:ext cx="2268776" cy="2273373"/>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r>
              <a:rPr lang="zh-CN" altLang="en-US" sz="12666" kern="0" dirty="0">
                <a:solidFill>
                  <a:srgbClr val="FFFFFF"/>
                </a:solidFill>
                <a:latin typeface="黑体" panose="02010609060101010101" pitchFamily="49" charset="-122"/>
                <a:ea typeface="黑体" panose="02010609060101010101" pitchFamily="49" charset="-122"/>
              </a:rPr>
              <a:t>看</a:t>
            </a:r>
          </a:p>
        </p:txBody>
      </p:sp>
      <p:grpSp>
        <p:nvGrpSpPr>
          <p:cNvPr id="19473" name="组合 112"/>
          <p:cNvGrpSpPr>
            <a:grpSpLocks/>
          </p:cNvGrpSpPr>
          <p:nvPr/>
        </p:nvGrpSpPr>
        <p:grpSpPr bwMode="auto">
          <a:xfrm>
            <a:off x="5842001" y="2766484"/>
            <a:ext cx="2561167" cy="2565400"/>
            <a:chOff x="6379730" y="2488773"/>
            <a:chExt cx="2513016" cy="2513016"/>
          </a:xfrm>
        </p:grpSpPr>
        <p:sp>
          <p:nvSpPr>
            <p:cNvPr id="151" name="任意多边形 150"/>
            <p:cNvSpPr>
              <a:spLocks/>
            </p:cNvSpPr>
            <p:nvPr/>
          </p:nvSpPr>
          <p:spPr bwMode="auto">
            <a:xfrm rot="3738964">
              <a:off x="6379731" y="2488772"/>
              <a:ext cx="2513016" cy="2513016"/>
            </a:xfrm>
            <a:custGeom>
              <a:avLst/>
              <a:gdLst>
                <a:gd name="T0" fmla="*/ 0 w 1800200"/>
                <a:gd name="T1" fmla="*/ 1256508 h 1800200"/>
                <a:gd name="T2" fmla="*/ 368024 w 1800200"/>
                <a:gd name="T3" fmla="*/ 368022 h 1800200"/>
                <a:gd name="T4" fmla="*/ 1256509 w 1800200"/>
                <a:gd name="T5" fmla="*/ 1 h 1800200"/>
                <a:gd name="T6" fmla="*/ 2144995 w 1800200"/>
                <a:gd name="T7" fmla="*/ 368025 h 1800200"/>
                <a:gd name="T8" fmla="*/ 2513016 w 1800200"/>
                <a:gd name="T9" fmla="*/ 1256511 h 1800200"/>
                <a:gd name="T10" fmla="*/ 2144994 w 1800200"/>
                <a:gd name="T11" fmla="*/ 2144996 h 1800200"/>
                <a:gd name="T12" fmla="*/ 1256508 w 1800200"/>
                <a:gd name="T13" fmla="*/ 2513019 h 1800200"/>
                <a:gd name="T14" fmla="*/ 368022 w 1800200"/>
                <a:gd name="T15" fmla="*/ 2144995 h 1800200"/>
                <a:gd name="T16" fmla="*/ 0 w 1800200"/>
                <a:gd name="T17" fmla="*/ 1256509 h 1800200"/>
                <a:gd name="T18" fmla="*/ 0 w 1800200"/>
                <a:gd name="T19" fmla="*/ 1256508 h 1800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rotWithShape="1">
              <a:gsLst>
                <a:gs pos="0">
                  <a:srgbClr val="FFFFFF"/>
                </a:gs>
                <a:gs pos="17000">
                  <a:srgbClr val="FFFFFF"/>
                </a:gs>
                <a:gs pos="100000">
                  <a:srgbClr val="B8B8B8"/>
                </a:gs>
              </a:gsLst>
              <a:lin ang="2700000" scaled="1"/>
            </a:gradFill>
            <a:ln>
              <a:noFill/>
            </a:ln>
            <a:effectLst>
              <a:outerShdw blurRad="127000" dist="63501" dir="7380007" sx="102000" sy="102000" algn="tr" rotWithShape="0">
                <a:srgbClr val="000000">
                  <a:alpha val="39000"/>
                </a:srgbClr>
              </a:outerShdw>
            </a:effectLst>
            <a:extLst>
              <a:ext uri="{91240B29-F687-4F45-9708-019B960494DF}">
                <a14:hiddenLine xmlns:a14="http://schemas.microsoft.com/office/drawing/2010/main" xmlns="" w="25400" cap="flat" cmpd="sng">
                  <a:solidFill>
                    <a:srgbClr val="000000"/>
                  </a:solidFill>
                  <a:prstDash val="solid"/>
                  <a:round/>
                  <a:headEnd/>
                  <a:tailEnd/>
                </a14:hiddenLine>
              </a:ext>
            </a:extLst>
          </p:spPr>
          <p:txBody>
            <a:bodyPr anchor="ctr"/>
            <a:lstStyle/>
            <a:p>
              <a:endParaRPr lang="zh-CN" altLang="en-US" sz="2400"/>
            </a:p>
          </p:txBody>
        </p:sp>
        <p:sp>
          <p:nvSpPr>
            <p:cNvPr id="152" name="任意多边形 151"/>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endParaRPr lang="zh-CN" altLang="en-US" sz="2400" kern="0">
                <a:solidFill>
                  <a:srgbClr val="FFFFFF"/>
                </a:solidFill>
                <a:ea typeface="宋体" panose="02010600030101010101" pitchFamily="2" charset="-122"/>
              </a:endParaRPr>
            </a:p>
          </p:txBody>
        </p:sp>
      </p:grpSp>
      <p:sp>
        <p:nvSpPr>
          <p:cNvPr id="114" name="椭圆 113"/>
          <p:cNvSpPr/>
          <p:nvPr/>
        </p:nvSpPr>
        <p:spPr bwMode="auto">
          <a:xfrm>
            <a:off x="6216650" y="3128535"/>
            <a:ext cx="1850455" cy="1854200"/>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r>
              <a:rPr lang="zh-CN" altLang="en-US" sz="10666" kern="0" dirty="0">
                <a:solidFill>
                  <a:srgbClr val="FFFFFF"/>
                </a:solidFill>
                <a:latin typeface="黑体" panose="02010609060101010101" pitchFamily="49" charset="-122"/>
                <a:ea typeface="黑体" panose="02010609060101010101" pitchFamily="49" charset="-122"/>
              </a:rPr>
              <a:t>观</a:t>
            </a:r>
          </a:p>
        </p:txBody>
      </p:sp>
      <p:sp>
        <p:nvSpPr>
          <p:cNvPr id="115" name="Oval 9"/>
          <p:cNvSpPr/>
          <p:nvPr/>
        </p:nvSpPr>
        <p:spPr>
          <a:xfrm>
            <a:off x="4152900" y="1847851"/>
            <a:ext cx="3175000" cy="317500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algn="ctr" eaLnBrk="1" fontAlgn="auto" hangingPunct="1">
              <a:spcBef>
                <a:spcPts val="0"/>
              </a:spcBef>
              <a:spcAft>
                <a:spcPts val="0"/>
              </a:spcAft>
              <a:defRPr/>
            </a:pPr>
            <a:endParaRPr lang="en-US" sz="2400" dirty="0"/>
          </a:p>
        </p:txBody>
      </p:sp>
      <p:sp>
        <p:nvSpPr>
          <p:cNvPr id="116" name="Oval 10"/>
          <p:cNvSpPr/>
          <p:nvPr/>
        </p:nvSpPr>
        <p:spPr>
          <a:xfrm>
            <a:off x="2573867" y="1644651"/>
            <a:ext cx="3175000" cy="3177116"/>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algn="ctr" eaLnBrk="1" fontAlgn="auto" hangingPunct="1">
              <a:spcBef>
                <a:spcPts val="0"/>
              </a:spcBef>
              <a:spcAft>
                <a:spcPts val="0"/>
              </a:spcAft>
              <a:defRPr/>
            </a:pPr>
            <a:endParaRPr lang="en-US" sz="2400" dirty="0"/>
          </a:p>
        </p:txBody>
      </p:sp>
      <p:grpSp>
        <p:nvGrpSpPr>
          <p:cNvPr id="19479" name="组合 116"/>
          <p:cNvGrpSpPr>
            <a:grpSpLocks/>
          </p:cNvGrpSpPr>
          <p:nvPr/>
        </p:nvGrpSpPr>
        <p:grpSpPr bwMode="auto">
          <a:xfrm>
            <a:off x="1267884" y="1253067"/>
            <a:ext cx="3122083" cy="3126317"/>
            <a:chOff x="6379728" y="2488775"/>
            <a:chExt cx="2513016" cy="2513016"/>
          </a:xfrm>
        </p:grpSpPr>
        <p:sp>
          <p:nvSpPr>
            <p:cNvPr id="149" name="任意多边形 148"/>
            <p:cNvSpPr>
              <a:spLocks/>
            </p:cNvSpPr>
            <p:nvPr/>
          </p:nvSpPr>
          <p:spPr bwMode="auto">
            <a:xfrm rot="3738964">
              <a:off x="6379728" y="2488775"/>
              <a:ext cx="2513016" cy="2513016"/>
            </a:xfrm>
            <a:custGeom>
              <a:avLst/>
              <a:gdLst>
                <a:gd name="T0" fmla="*/ 0 w 1800200"/>
                <a:gd name="T1" fmla="*/ 1256508 h 1800200"/>
                <a:gd name="T2" fmla="*/ 368024 w 1800200"/>
                <a:gd name="T3" fmla="*/ 368022 h 1800200"/>
                <a:gd name="T4" fmla="*/ 1256509 w 1800200"/>
                <a:gd name="T5" fmla="*/ 1 h 1800200"/>
                <a:gd name="T6" fmla="*/ 2144995 w 1800200"/>
                <a:gd name="T7" fmla="*/ 368025 h 1800200"/>
                <a:gd name="T8" fmla="*/ 2513016 w 1800200"/>
                <a:gd name="T9" fmla="*/ 1256511 h 1800200"/>
                <a:gd name="T10" fmla="*/ 2144994 w 1800200"/>
                <a:gd name="T11" fmla="*/ 2144996 h 1800200"/>
                <a:gd name="T12" fmla="*/ 1256508 w 1800200"/>
                <a:gd name="T13" fmla="*/ 2513019 h 1800200"/>
                <a:gd name="T14" fmla="*/ 368022 w 1800200"/>
                <a:gd name="T15" fmla="*/ 2144995 h 1800200"/>
                <a:gd name="T16" fmla="*/ 0 w 1800200"/>
                <a:gd name="T17" fmla="*/ 1256509 h 1800200"/>
                <a:gd name="T18" fmla="*/ 0 w 1800200"/>
                <a:gd name="T19" fmla="*/ 1256508 h 1800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rotWithShape="1">
              <a:gsLst>
                <a:gs pos="0">
                  <a:srgbClr val="FFFFFF"/>
                </a:gs>
                <a:gs pos="17000">
                  <a:srgbClr val="FFFFFF"/>
                </a:gs>
                <a:gs pos="100000">
                  <a:srgbClr val="B8B8B8"/>
                </a:gs>
              </a:gsLst>
              <a:lin ang="2700000" scaled="1"/>
            </a:gradFill>
            <a:ln>
              <a:noFill/>
            </a:ln>
            <a:effectLst>
              <a:outerShdw blurRad="127000" dist="63501" dir="7380007" sx="102000" sy="102000" algn="tr" rotWithShape="0">
                <a:srgbClr val="000000">
                  <a:alpha val="39000"/>
                </a:srgbClr>
              </a:outerShdw>
            </a:effectLst>
            <a:extLst>
              <a:ext uri="{91240B29-F687-4F45-9708-019B960494DF}">
                <a14:hiddenLine xmlns:a14="http://schemas.microsoft.com/office/drawing/2010/main" xmlns="" w="25400" cap="flat" cmpd="sng">
                  <a:solidFill>
                    <a:srgbClr val="000000"/>
                  </a:solidFill>
                  <a:prstDash val="solid"/>
                  <a:round/>
                  <a:headEnd/>
                  <a:tailEnd/>
                </a14:hiddenLine>
              </a:ext>
            </a:extLst>
          </p:spPr>
          <p:txBody>
            <a:bodyPr anchor="ctr"/>
            <a:lstStyle/>
            <a:p>
              <a:endParaRPr lang="zh-CN" altLang="en-US" sz="2400"/>
            </a:p>
          </p:txBody>
        </p:sp>
        <p:sp>
          <p:nvSpPr>
            <p:cNvPr id="150" name="任意多边形 149"/>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endParaRPr lang="zh-CN" altLang="en-US" sz="2400" kern="0">
                <a:solidFill>
                  <a:srgbClr val="FFFFFF"/>
                </a:solidFill>
              </a:endParaRPr>
            </a:p>
          </p:txBody>
        </p:sp>
      </p:grpSp>
      <p:sp>
        <p:nvSpPr>
          <p:cNvPr id="118" name="椭圆 117"/>
          <p:cNvSpPr/>
          <p:nvPr/>
        </p:nvSpPr>
        <p:spPr bwMode="auto">
          <a:xfrm>
            <a:off x="1725036" y="1694705"/>
            <a:ext cx="2255344" cy="2259915"/>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r>
              <a:rPr lang="zh-CN" altLang="en-US" sz="13333" kern="0" dirty="0">
                <a:solidFill>
                  <a:srgbClr val="FFFFFF"/>
                </a:solidFill>
                <a:latin typeface="黑体" panose="02010609060101010101" pitchFamily="49" charset="-122"/>
                <a:ea typeface="黑体" panose="02010609060101010101" pitchFamily="49" charset="-122"/>
              </a:rPr>
              <a:t>谢</a:t>
            </a:r>
          </a:p>
        </p:txBody>
      </p:sp>
      <p:grpSp>
        <p:nvGrpSpPr>
          <p:cNvPr id="19483" name="组合 118"/>
          <p:cNvGrpSpPr>
            <a:grpSpLocks/>
          </p:cNvGrpSpPr>
          <p:nvPr/>
        </p:nvGrpSpPr>
        <p:grpSpPr bwMode="auto">
          <a:xfrm>
            <a:off x="3989918" y="973667"/>
            <a:ext cx="2908300" cy="2912533"/>
            <a:chOff x="6379730" y="2488773"/>
            <a:chExt cx="2513016" cy="2513016"/>
          </a:xfrm>
        </p:grpSpPr>
        <p:sp>
          <p:nvSpPr>
            <p:cNvPr id="147" name="任意多边形 146"/>
            <p:cNvSpPr>
              <a:spLocks/>
            </p:cNvSpPr>
            <p:nvPr/>
          </p:nvSpPr>
          <p:spPr bwMode="auto">
            <a:xfrm rot="3738964">
              <a:off x="6379731" y="2488772"/>
              <a:ext cx="2513016" cy="2513016"/>
            </a:xfrm>
            <a:custGeom>
              <a:avLst/>
              <a:gdLst>
                <a:gd name="T0" fmla="*/ 0 w 1800200"/>
                <a:gd name="T1" fmla="*/ 1256508 h 1800200"/>
                <a:gd name="T2" fmla="*/ 368024 w 1800200"/>
                <a:gd name="T3" fmla="*/ 368022 h 1800200"/>
                <a:gd name="T4" fmla="*/ 1256509 w 1800200"/>
                <a:gd name="T5" fmla="*/ 1 h 1800200"/>
                <a:gd name="T6" fmla="*/ 2144995 w 1800200"/>
                <a:gd name="T7" fmla="*/ 368025 h 1800200"/>
                <a:gd name="T8" fmla="*/ 2513016 w 1800200"/>
                <a:gd name="T9" fmla="*/ 1256511 h 1800200"/>
                <a:gd name="T10" fmla="*/ 2144994 w 1800200"/>
                <a:gd name="T11" fmla="*/ 2144996 h 1800200"/>
                <a:gd name="T12" fmla="*/ 1256508 w 1800200"/>
                <a:gd name="T13" fmla="*/ 2513019 h 1800200"/>
                <a:gd name="T14" fmla="*/ 368022 w 1800200"/>
                <a:gd name="T15" fmla="*/ 2144995 h 1800200"/>
                <a:gd name="T16" fmla="*/ 0 w 1800200"/>
                <a:gd name="T17" fmla="*/ 1256509 h 1800200"/>
                <a:gd name="T18" fmla="*/ 0 w 1800200"/>
                <a:gd name="T19" fmla="*/ 1256508 h 1800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rotWithShape="1">
              <a:gsLst>
                <a:gs pos="0">
                  <a:srgbClr val="FFFFFF"/>
                </a:gs>
                <a:gs pos="17000">
                  <a:srgbClr val="FFFFFF"/>
                </a:gs>
                <a:gs pos="100000">
                  <a:srgbClr val="B8B8B8"/>
                </a:gs>
              </a:gsLst>
              <a:lin ang="2700000" scaled="1"/>
            </a:gradFill>
            <a:ln>
              <a:noFill/>
            </a:ln>
            <a:effectLst>
              <a:outerShdw blurRad="127000" dist="63501" dir="7380007" sx="102000" sy="102000" algn="tr" rotWithShape="0">
                <a:srgbClr val="000000">
                  <a:alpha val="39000"/>
                </a:srgbClr>
              </a:outerShdw>
            </a:effectLst>
            <a:extLst>
              <a:ext uri="{91240B29-F687-4F45-9708-019B960494DF}">
                <a14:hiddenLine xmlns:a14="http://schemas.microsoft.com/office/drawing/2010/main" xmlns="" w="25400" cap="flat" cmpd="sng">
                  <a:solidFill>
                    <a:srgbClr val="000000"/>
                  </a:solidFill>
                  <a:prstDash val="solid"/>
                  <a:round/>
                  <a:headEnd/>
                  <a:tailEnd/>
                </a14:hiddenLine>
              </a:ext>
            </a:extLst>
          </p:spPr>
          <p:txBody>
            <a:bodyPr anchor="ctr"/>
            <a:lstStyle/>
            <a:p>
              <a:endParaRPr lang="zh-CN" altLang="en-US" sz="2400"/>
            </a:p>
          </p:txBody>
        </p:sp>
        <p:sp>
          <p:nvSpPr>
            <p:cNvPr id="148" name="任意多边形 147"/>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endParaRPr lang="zh-CN" altLang="en-US" sz="2400" kern="0">
                <a:solidFill>
                  <a:srgbClr val="FFFFFF"/>
                </a:solidFill>
              </a:endParaRPr>
            </a:p>
          </p:txBody>
        </p:sp>
      </p:grpSp>
      <p:sp>
        <p:nvSpPr>
          <p:cNvPr id="120" name="椭圆 119"/>
          <p:cNvSpPr/>
          <p:nvPr/>
        </p:nvSpPr>
        <p:spPr bwMode="auto">
          <a:xfrm>
            <a:off x="4415431" y="1384707"/>
            <a:ext cx="2100636" cy="2104892"/>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r>
              <a:rPr lang="zh-CN" altLang="en-US" sz="12666" kern="0" dirty="0">
                <a:solidFill>
                  <a:srgbClr val="FFFFFF"/>
                </a:solidFill>
                <a:latin typeface="黑体" panose="02010609060101010101" pitchFamily="49" charset="-122"/>
                <a:ea typeface="黑体" panose="02010609060101010101" pitchFamily="49" charset="-122"/>
              </a:rPr>
              <a:t>谢</a:t>
            </a:r>
          </a:p>
        </p:txBody>
      </p:sp>
      <p:grpSp>
        <p:nvGrpSpPr>
          <p:cNvPr id="19487" name="组合 120"/>
          <p:cNvGrpSpPr>
            <a:grpSpLocks/>
          </p:cNvGrpSpPr>
          <p:nvPr/>
        </p:nvGrpSpPr>
        <p:grpSpPr bwMode="auto">
          <a:xfrm>
            <a:off x="7827434" y="1234018"/>
            <a:ext cx="3141133" cy="3145367"/>
            <a:chOff x="6379728" y="2488775"/>
            <a:chExt cx="2513016" cy="2513016"/>
          </a:xfrm>
        </p:grpSpPr>
        <p:sp>
          <p:nvSpPr>
            <p:cNvPr id="145" name="任意多边形 144"/>
            <p:cNvSpPr>
              <a:spLocks/>
            </p:cNvSpPr>
            <p:nvPr/>
          </p:nvSpPr>
          <p:spPr bwMode="auto">
            <a:xfrm rot="3738964">
              <a:off x="6379727" y="2488776"/>
              <a:ext cx="2513016" cy="2513016"/>
            </a:xfrm>
            <a:custGeom>
              <a:avLst/>
              <a:gdLst>
                <a:gd name="T0" fmla="*/ 0 w 1800200"/>
                <a:gd name="T1" fmla="*/ 1256508 h 1800200"/>
                <a:gd name="T2" fmla="*/ 368024 w 1800200"/>
                <a:gd name="T3" fmla="*/ 368022 h 1800200"/>
                <a:gd name="T4" fmla="*/ 1256509 w 1800200"/>
                <a:gd name="T5" fmla="*/ 1 h 1800200"/>
                <a:gd name="T6" fmla="*/ 2144995 w 1800200"/>
                <a:gd name="T7" fmla="*/ 368025 h 1800200"/>
                <a:gd name="T8" fmla="*/ 2513016 w 1800200"/>
                <a:gd name="T9" fmla="*/ 1256511 h 1800200"/>
                <a:gd name="T10" fmla="*/ 2144994 w 1800200"/>
                <a:gd name="T11" fmla="*/ 2144996 h 1800200"/>
                <a:gd name="T12" fmla="*/ 1256508 w 1800200"/>
                <a:gd name="T13" fmla="*/ 2513019 h 1800200"/>
                <a:gd name="T14" fmla="*/ 368022 w 1800200"/>
                <a:gd name="T15" fmla="*/ 2144995 h 1800200"/>
                <a:gd name="T16" fmla="*/ 0 w 1800200"/>
                <a:gd name="T17" fmla="*/ 1256509 h 1800200"/>
                <a:gd name="T18" fmla="*/ 0 w 1800200"/>
                <a:gd name="T19" fmla="*/ 1256508 h 1800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rotWithShape="1">
              <a:gsLst>
                <a:gs pos="0">
                  <a:srgbClr val="FFFFFF"/>
                </a:gs>
                <a:gs pos="17000">
                  <a:srgbClr val="FFFFFF"/>
                </a:gs>
                <a:gs pos="100000">
                  <a:srgbClr val="B8B8B8"/>
                </a:gs>
              </a:gsLst>
              <a:lin ang="2700000" scaled="1"/>
            </a:gradFill>
            <a:ln>
              <a:noFill/>
            </a:ln>
            <a:effectLst>
              <a:outerShdw blurRad="127000" dist="63501" dir="7380007" sx="102000" sy="102000" algn="tr" rotWithShape="0">
                <a:srgbClr val="000000">
                  <a:alpha val="39000"/>
                </a:srgbClr>
              </a:outerShdw>
            </a:effectLst>
            <a:extLst>
              <a:ext uri="{91240B29-F687-4F45-9708-019B960494DF}">
                <a14:hiddenLine xmlns:a14="http://schemas.microsoft.com/office/drawing/2010/main" xmlns="" w="25400" cap="flat" cmpd="sng">
                  <a:solidFill>
                    <a:srgbClr val="000000"/>
                  </a:solidFill>
                  <a:prstDash val="solid"/>
                  <a:round/>
                  <a:headEnd/>
                  <a:tailEnd/>
                </a14:hiddenLine>
              </a:ext>
            </a:extLst>
          </p:spPr>
          <p:txBody>
            <a:bodyPr anchor="ctr"/>
            <a:lstStyle/>
            <a:p>
              <a:endParaRPr lang="zh-CN" altLang="en-US" sz="2400"/>
            </a:p>
          </p:txBody>
        </p:sp>
        <p:sp>
          <p:nvSpPr>
            <p:cNvPr id="146" name="任意多边形 145"/>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endParaRPr lang="zh-CN" altLang="en-US" sz="2400" kern="0">
                <a:solidFill>
                  <a:srgbClr val="FFFFFF"/>
                </a:solidFill>
              </a:endParaRPr>
            </a:p>
          </p:txBody>
        </p:sp>
      </p:grpSp>
      <p:sp>
        <p:nvSpPr>
          <p:cNvPr id="122" name="椭圆 121"/>
          <p:cNvSpPr/>
          <p:nvPr/>
        </p:nvSpPr>
        <p:spPr bwMode="auto">
          <a:xfrm>
            <a:off x="8287383" y="1678503"/>
            <a:ext cx="2268776" cy="2273373"/>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r>
              <a:rPr lang="zh-CN" altLang="en-US" sz="12666" kern="0" dirty="0">
                <a:solidFill>
                  <a:srgbClr val="FFFFFF"/>
                </a:solidFill>
                <a:latin typeface="黑体" panose="02010609060101010101" pitchFamily="49" charset="-122"/>
                <a:ea typeface="黑体" panose="02010609060101010101" pitchFamily="49" charset="-122"/>
              </a:rPr>
              <a:t>看</a:t>
            </a:r>
          </a:p>
        </p:txBody>
      </p:sp>
      <p:grpSp>
        <p:nvGrpSpPr>
          <p:cNvPr id="19491" name="组合 122"/>
          <p:cNvGrpSpPr>
            <a:grpSpLocks/>
          </p:cNvGrpSpPr>
          <p:nvPr/>
        </p:nvGrpSpPr>
        <p:grpSpPr bwMode="auto">
          <a:xfrm>
            <a:off x="5842001" y="2766484"/>
            <a:ext cx="2561167" cy="2565400"/>
            <a:chOff x="6379730" y="2488773"/>
            <a:chExt cx="2513016" cy="2513016"/>
          </a:xfrm>
        </p:grpSpPr>
        <p:sp>
          <p:nvSpPr>
            <p:cNvPr id="143" name="任意多边形 142"/>
            <p:cNvSpPr>
              <a:spLocks/>
            </p:cNvSpPr>
            <p:nvPr/>
          </p:nvSpPr>
          <p:spPr bwMode="auto">
            <a:xfrm rot="3738964">
              <a:off x="6379731" y="2488772"/>
              <a:ext cx="2513016" cy="2513016"/>
            </a:xfrm>
            <a:custGeom>
              <a:avLst/>
              <a:gdLst>
                <a:gd name="T0" fmla="*/ 0 w 1800200"/>
                <a:gd name="T1" fmla="*/ 1256508 h 1800200"/>
                <a:gd name="T2" fmla="*/ 368024 w 1800200"/>
                <a:gd name="T3" fmla="*/ 368022 h 1800200"/>
                <a:gd name="T4" fmla="*/ 1256509 w 1800200"/>
                <a:gd name="T5" fmla="*/ 1 h 1800200"/>
                <a:gd name="T6" fmla="*/ 2144995 w 1800200"/>
                <a:gd name="T7" fmla="*/ 368025 h 1800200"/>
                <a:gd name="T8" fmla="*/ 2513016 w 1800200"/>
                <a:gd name="T9" fmla="*/ 1256511 h 1800200"/>
                <a:gd name="T10" fmla="*/ 2144994 w 1800200"/>
                <a:gd name="T11" fmla="*/ 2144996 h 1800200"/>
                <a:gd name="T12" fmla="*/ 1256508 w 1800200"/>
                <a:gd name="T13" fmla="*/ 2513019 h 1800200"/>
                <a:gd name="T14" fmla="*/ 368022 w 1800200"/>
                <a:gd name="T15" fmla="*/ 2144995 h 1800200"/>
                <a:gd name="T16" fmla="*/ 0 w 1800200"/>
                <a:gd name="T17" fmla="*/ 1256509 h 1800200"/>
                <a:gd name="T18" fmla="*/ 0 w 1800200"/>
                <a:gd name="T19" fmla="*/ 1256508 h 1800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rotWithShape="1">
              <a:gsLst>
                <a:gs pos="0">
                  <a:srgbClr val="FFFFFF"/>
                </a:gs>
                <a:gs pos="17000">
                  <a:srgbClr val="FFFFFF"/>
                </a:gs>
                <a:gs pos="100000">
                  <a:srgbClr val="B8B8B8"/>
                </a:gs>
              </a:gsLst>
              <a:lin ang="2700000" scaled="1"/>
            </a:gradFill>
            <a:ln>
              <a:noFill/>
            </a:ln>
            <a:effectLst>
              <a:outerShdw blurRad="127000" dist="63501" dir="7380007" sx="102000" sy="102000" algn="tr" rotWithShape="0">
                <a:srgbClr val="000000">
                  <a:alpha val="39000"/>
                </a:srgbClr>
              </a:outerShdw>
            </a:effectLst>
            <a:extLst>
              <a:ext uri="{91240B29-F687-4F45-9708-019B960494DF}">
                <a14:hiddenLine xmlns:a14="http://schemas.microsoft.com/office/drawing/2010/main" xmlns="" w="25400" cap="flat" cmpd="sng">
                  <a:solidFill>
                    <a:srgbClr val="000000"/>
                  </a:solidFill>
                  <a:prstDash val="solid"/>
                  <a:round/>
                  <a:headEnd/>
                  <a:tailEnd/>
                </a14:hiddenLine>
              </a:ext>
            </a:extLst>
          </p:spPr>
          <p:txBody>
            <a:bodyPr anchor="ctr"/>
            <a:lstStyle/>
            <a:p>
              <a:endParaRPr lang="zh-CN" altLang="en-US" sz="2400"/>
            </a:p>
          </p:txBody>
        </p:sp>
        <p:sp>
          <p:nvSpPr>
            <p:cNvPr id="144" name="任意多边形 14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endParaRPr lang="zh-CN" altLang="en-US" sz="2400" kern="0">
                <a:solidFill>
                  <a:srgbClr val="FFFFFF"/>
                </a:solidFill>
              </a:endParaRPr>
            </a:p>
          </p:txBody>
        </p:sp>
      </p:grpSp>
      <p:sp>
        <p:nvSpPr>
          <p:cNvPr id="124" name="椭圆 123"/>
          <p:cNvSpPr/>
          <p:nvPr/>
        </p:nvSpPr>
        <p:spPr bwMode="auto">
          <a:xfrm>
            <a:off x="6216651" y="3128536"/>
            <a:ext cx="1850453" cy="185420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r>
              <a:rPr lang="zh-CN" altLang="en-US" sz="10666" kern="0" dirty="0">
                <a:solidFill>
                  <a:srgbClr val="FFFFFF"/>
                </a:solidFill>
                <a:latin typeface="黑体" panose="02010609060101010101" pitchFamily="49" charset="-122"/>
                <a:ea typeface="黑体" panose="02010609060101010101" pitchFamily="49" charset="-122"/>
              </a:rPr>
              <a:t>观</a:t>
            </a:r>
          </a:p>
        </p:txBody>
      </p:sp>
      <p:sp>
        <p:nvSpPr>
          <p:cNvPr id="125" name="Oval 9"/>
          <p:cNvSpPr/>
          <p:nvPr/>
        </p:nvSpPr>
        <p:spPr>
          <a:xfrm>
            <a:off x="4152900" y="1847851"/>
            <a:ext cx="3175000" cy="317500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algn="ctr" eaLnBrk="1" fontAlgn="auto" hangingPunct="1">
              <a:spcBef>
                <a:spcPts val="0"/>
              </a:spcBef>
              <a:spcAft>
                <a:spcPts val="0"/>
              </a:spcAft>
              <a:defRPr/>
            </a:pPr>
            <a:endParaRPr lang="en-US" sz="2400" dirty="0"/>
          </a:p>
        </p:txBody>
      </p:sp>
      <p:sp>
        <p:nvSpPr>
          <p:cNvPr id="126" name="Oval 10"/>
          <p:cNvSpPr/>
          <p:nvPr/>
        </p:nvSpPr>
        <p:spPr>
          <a:xfrm>
            <a:off x="2573867" y="1644651"/>
            <a:ext cx="3175000" cy="3177116"/>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algn="ctr" eaLnBrk="1" fontAlgn="auto" hangingPunct="1">
              <a:spcBef>
                <a:spcPts val="0"/>
              </a:spcBef>
              <a:spcAft>
                <a:spcPts val="0"/>
              </a:spcAft>
              <a:defRPr/>
            </a:pPr>
            <a:endParaRPr lang="en-US" sz="2400" dirty="0"/>
          </a:p>
        </p:txBody>
      </p:sp>
      <p:grpSp>
        <p:nvGrpSpPr>
          <p:cNvPr id="19497" name="组合 126"/>
          <p:cNvGrpSpPr>
            <a:grpSpLocks/>
          </p:cNvGrpSpPr>
          <p:nvPr/>
        </p:nvGrpSpPr>
        <p:grpSpPr bwMode="auto">
          <a:xfrm>
            <a:off x="1267884" y="1253067"/>
            <a:ext cx="3122083" cy="3126317"/>
            <a:chOff x="6379728" y="2488775"/>
            <a:chExt cx="2513016" cy="2513016"/>
          </a:xfrm>
        </p:grpSpPr>
        <p:sp>
          <p:nvSpPr>
            <p:cNvPr id="141" name="任意多边形 140"/>
            <p:cNvSpPr>
              <a:spLocks/>
            </p:cNvSpPr>
            <p:nvPr/>
          </p:nvSpPr>
          <p:spPr bwMode="auto">
            <a:xfrm rot="3738964">
              <a:off x="6379728" y="2488775"/>
              <a:ext cx="2513016" cy="2513016"/>
            </a:xfrm>
            <a:custGeom>
              <a:avLst/>
              <a:gdLst>
                <a:gd name="T0" fmla="*/ 0 w 1800200"/>
                <a:gd name="T1" fmla="*/ 1256508 h 1800200"/>
                <a:gd name="T2" fmla="*/ 368024 w 1800200"/>
                <a:gd name="T3" fmla="*/ 368022 h 1800200"/>
                <a:gd name="T4" fmla="*/ 1256509 w 1800200"/>
                <a:gd name="T5" fmla="*/ 1 h 1800200"/>
                <a:gd name="T6" fmla="*/ 2144995 w 1800200"/>
                <a:gd name="T7" fmla="*/ 368025 h 1800200"/>
                <a:gd name="T8" fmla="*/ 2513016 w 1800200"/>
                <a:gd name="T9" fmla="*/ 1256511 h 1800200"/>
                <a:gd name="T10" fmla="*/ 2144994 w 1800200"/>
                <a:gd name="T11" fmla="*/ 2144996 h 1800200"/>
                <a:gd name="T12" fmla="*/ 1256508 w 1800200"/>
                <a:gd name="T13" fmla="*/ 2513019 h 1800200"/>
                <a:gd name="T14" fmla="*/ 368022 w 1800200"/>
                <a:gd name="T15" fmla="*/ 2144995 h 1800200"/>
                <a:gd name="T16" fmla="*/ 0 w 1800200"/>
                <a:gd name="T17" fmla="*/ 1256509 h 1800200"/>
                <a:gd name="T18" fmla="*/ 0 w 1800200"/>
                <a:gd name="T19" fmla="*/ 1256508 h 1800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rotWithShape="1">
              <a:gsLst>
                <a:gs pos="0">
                  <a:srgbClr val="FFFFFF"/>
                </a:gs>
                <a:gs pos="17000">
                  <a:srgbClr val="FFFFFF"/>
                </a:gs>
                <a:gs pos="100000">
                  <a:srgbClr val="B8B8B8"/>
                </a:gs>
              </a:gsLst>
              <a:lin ang="2700000" scaled="1"/>
            </a:gradFill>
            <a:ln>
              <a:noFill/>
            </a:ln>
            <a:effectLst>
              <a:outerShdw blurRad="127000" dist="63501" dir="7380007" sx="102000" sy="102000" algn="tr" rotWithShape="0">
                <a:srgbClr val="000000">
                  <a:alpha val="39000"/>
                </a:srgbClr>
              </a:outerShdw>
            </a:effectLst>
            <a:extLst>
              <a:ext uri="{91240B29-F687-4F45-9708-019B960494DF}">
                <a14:hiddenLine xmlns:a14="http://schemas.microsoft.com/office/drawing/2010/main" xmlns="" w="25400" cap="flat" cmpd="sng">
                  <a:solidFill>
                    <a:srgbClr val="000000"/>
                  </a:solidFill>
                  <a:prstDash val="solid"/>
                  <a:round/>
                  <a:headEnd/>
                  <a:tailEnd/>
                </a14:hiddenLine>
              </a:ext>
            </a:extLst>
          </p:spPr>
          <p:txBody>
            <a:bodyPr anchor="ctr"/>
            <a:lstStyle/>
            <a:p>
              <a:endParaRPr lang="zh-CN" altLang="en-US" sz="2400"/>
            </a:p>
          </p:txBody>
        </p:sp>
        <p:sp>
          <p:nvSpPr>
            <p:cNvPr id="142" name="任意多边形 141"/>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endParaRPr lang="zh-CN" altLang="en-US" sz="2400" kern="0">
                <a:solidFill>
                  <a:srgbClr val="FFFFFF"/>
                </a:solidFill>
              </a:endParaRPr>
            </a:p>
          </p:txBody>
        </p:sp>
      </p:grpSp>
      <p:sp>
        <p:nvSpPr>
          <p:cNvPr id="128" name="椭圆 127"/>
          <p:cNvSpPr/>
          <p:nvPr/>
        </p:nvSpPr>
        <p:spPr bwMode="auto">
          <a:xfrm>
            <a:off x="1725036" y="1694705"/>
            <a:ext cx="2255344" cy="2259915"/>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r>
              <a:rPr lang="zh-CN" altLang="en-US" sz="13333" kern="0" dirty="0">
                <a:solidFill>
                  <a:srgbClr val="FFFFFF"/>
                </a:solidFill>
                <a:latin typeface="黑体" panose="02010609060101010101" pitchFamily="49" charset="-122"/>
                <a:ea typeface="黑体" panose="02010609060101010101" pitchFamily="49" charset="-122"/>
              </a:rPr>
              <a:t>谢</a:t>
            </a:r>
          </a:p>
        </p:txBody>
      </p:sp>
      <p:grpSp>
        <p:nvGrpSpPr>
          <p:cNvPr id="19501" name="组合 128"/>
          <p:cNvGrpSpPr>
            <a:grpSpLocks/>
          </p:cNvGrpSpPr>
          <p:nvPr/>
        </p:nvGrpSpPr>
        <p:grpSpPr bwMode="auto">
          <a:xfrm>
            <a:off x="3989918" y="973667"/>
            <a:ext cx="2908300" cy="2912533"/>
            <a:chOff x="6379730" y="2488773"/>
            <a:chExt cx="2513016" cy="2513016"/>
          </a:xfrm>
        </p:grpSpPr>
        <p:sp>
          <p:nvSpPr>
            <p:cNvPr id="139" name="任意多边形 138"/>
            <p:cNvSpPr>
              <a:spLocks/>
            </p:cNvSpPr>
            <p:nvPr/>
          </p:nvSpPr>
          <p:spPr bwMode="auto">
            <a:xfrm rot="3738964">
              <a:off x="6379731" y="2488772"/>
              <a:ext cx="2513016" cy="2513016"/>
            </a:xfrm>
            <a:custGeom>
              <a:avLst/>
              <a:gdLst>
                <a:gd name="T0" fmla="*/ 0 w 1800200"/>
                <a:gd name="T1" fmla="*/ 1256508 h 1800200"/>
                <a:gd name="T2" fmla="*/ 368024 w 1800200"/>
                <a:gd name="T3" fmla="*/ 368022 h 1800200"/>
                <a:gd name="T4" fmla="*/ 1256509 w 1800200"/>
                <a:gd name="T5" fmla="*/ 1 h 1800200"/>
                <a:gd name="T6" fmla="*/ 2144995 w 1800200"/>
                <a:gd name="T7" fmla="*/ 368025 h 1800200"/>
                <a:gd name="T8" fmla="*/ 2513016 w 1800200"/>
                <a:gd name="T9" fmla="*/ 1256511 h 1800200"/>
                <a:gd name="T10" fmla="*/ 2144994 w 1800200"/>
                <a:gd name="T11" fmla="*/ 2144996 h 1800200"/>
                <a:gd name="T12" fmla="*/ 1256508 w 1800200"/>
                <a:gd name="T13" fmla="*/ 2513019 h 1800200"/>
                <a:gd name="T14" fmla="*/ 368022 w 1800200"/>
                <a:gd name="T15" fmla="*/ 2144995 h 1800200"/>
                <a:gd name="T16" fmla="*/ 0 w 1800200"/>
                <a:gd name="T17" fmla="*/ 1256509 h 1800200"/>
                <a:gd name="T18" fmla="*/ 0 w 1800200"/>
                <a:gd name="T19" fmla="*/ 1256508 h 1800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rotWithShape="1">
              <a:gsLst>
                <a:gs pos="0">
                  <a:srgbClr val="FFFFFF"/>
                </a:gs>
                <a:gs pos="17000">
                  <a:srgbClr val="FFFFFF"/>
                </a:gs>
                <a:gs pos="100000">
                  <a:srgbClr val="B8B8B8"/>
                </a:gs>
              </a:gsLst>
              <a:lin ang="2700000" scaled="1"/>
            </a:gradFill>
            <a:ln>
              <a:noFill/>
            </a:ln>
            <a:effectLst>
              <a:outerShdw blurRad="127000" dist="63501" dir="7380007" sx="102000" sy="102000" algn="tr" rotWithShape="0">
                <a:srgbClr val="000000">
                  <a:alpha val="39000"/>
                </a:srgbClr>
              </a:outerShdw>
            </a:effectLst>
            <a:extLst>
              <a:ext uri="{91240B29-F687-4F45-9708-019B960494DF}">
                <a14:hiddenLine xmlns:a14="http://schemas.microsoft.com/office/drawing/2010/main" xmlns="" w="25400" cap="flat" cmpd="sng">
                  <a:solidFill>
                    <a:srgbClr val="000000"/>
                  </a:solidFill>
                  <a:prstDash val="solid"/>
                  <a:round/>
                  <a:headEnd/>
                  <a:tailEnd/>
                </a14:hiddenLine>
              </a:ext>
            </a:extLst>
          </p:spPr>
          <p:txBody>
            <a:bodyPr anchor="ctr"/>
            <a:lstStyle/>
            <a:p>
              <a:endParaRPr lang="zh-CN" altLang="en-US" sz="2400"/>
            </a:p>
          </p:txBody>
        </p:sp>
        <p:sp>
          <p:nvSpPr>
            <p:cNvPr id="140" name="任意多边形 139"/>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endParaRPr lang="zh-CN" altLang="en-US" sz="2400" kern="0">
                <a:solidFill>
                  <a:srgbClr val="FFFFFF"/>
                </a:solidFill>
              </a:endParaRPr>
            </a:p>
          </p:txBody>
        </p:sp>
      </p:grpSp>
      <p:sp>
        <p:nvSpPr>
          <p:cNvPr id="130" name="椭圆 129"/>
          <p:cNvSpPr/>
          <p:nvPr/>
        </p:nvSpPr>
        <p:spPr bwMode="auto">
          <a:xfrm>
            <a:off x="4415431" y="1384707"/>
            <a:ext cx="2100636" cy="2104892"/>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r>
              <a:rPr lang="zh-CN" altLang="en-US" sz="12666" kern="0" dirty="0">
                <a:solidFill>
                  <a:srgbClr val="FFFFFF"/>
                </a:solidFill>
                <a:latin typeface="黑体" panose="02010609060101010101" pitchFamily="49" charset="-122"/>
                <a:ea typeface="黑体" panose="02010609060101010101" pitchFamily="49" charset="-122"/>
              </a:rPr>
              <a:t>谢</a:t>
            </a:r>
          </a:p>
        </p:txBody>
      </p:sp>
      <p:grpSp>
        <p:nvGrpSpPr>
          <p:cNvPr id="19505" name="组合 130"/>
          <p:cNvGrpSpPr>
            <a:grpSpLocks/>
          </p:cNvGrpSpPr>
          <p:nvPr/>
        </p:nvGrpSpPr>
        <p:grpSpPr bwMode="auto">
          <a:xfrm>
            <a:off x="7827434" y="1234018"/>
            <a:ext cx="3141133" cy="3145367"/>
            <a:chOff x="6379728" y="2488775"/>
            <a:chExt cx="2513016" cy="2513016"/>
          </a:xfrm>
        </p:grpSpPr>
        <p:sp>
          <p:nvSpPr>
            <p:cNvPr id="137" name="任意多边形 136"/>
            <p:cNvSpPr>
              <a:spLocks/>
            </p:cNvSpPr>
            <p:nvPr/>
          </p:nvSpPr>
          <p:spPr bwMode="auto">
            <a:xfrm rot="3738964">
              <a:off x="6379727" y="2488776"/>
              <a:ext cx="2513016" cy="2513016"/>
            </a:xfrm>
            <a:custGeom>
              <a:avLst/>
              <a:gdLst>
                <a:gd name="T0" fmla="*/ 0 w 1800200"/>
                <a:gd name="T1" fmla="*/ 1256508 h 1800200"/>
                <a:gd name="T2" fmla="*/ 368024 w 1800200"/>
                <a:gd name="T3" fmla="*/ 368022 h 1800200"/>
                <a:gd name="T4" fmla="*/ 1256509 w 1800200"/>
                <a:gd name="T5" fmla="*/ 1 h 1800200"/>
                <a:gd name="T6" fmla="*/ 2144995 w 1800200"/>
                <a:gd name="T7" fmla="*/ 368025 h 1800200"/>
                <a:gd name="T8" fmla="*/ 2513016 w 1800200"/>
                <a:gd name="T9" fmla="*/ 1256511 h 1800200"/>
                <a:gd name="T10" fmla="*/ 2144994 w 1800200"/>
                <a:gd name="T11" fmla="*/ 2144996 h 1800200"/>
                <a:gd name="T12" fmla="*/ 1256508 w 1800200"/>
                <a:gd name="T13" fmla="*/ 2513019 h 1800200"/>
                <a:gd name="T14" fmla="*/ 368022 w 1800200"/>
                <a:gd name="T15" fmla="*/ 2144995 h 1800200"/>
                <a:gd name="T16" fmla="*/ 0 w 1800200"/>
                <a:gd name="T17" fmla="*/ 1256509 h 1800200"/>
                <a:gd name="T18" fmla="*/ 0 w 1800200"/>
                <a:gd name="T19" fmla="*/ 1256508 h 1800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rotWithShape="1">
              <a:gsLst>
                <a:gs pos="0">
                  <a:srgbClr val="FFFFFF"/>
                </a:gs>
                <a:gs pos="17000">
                  <a:srgbClr val="FFFFFF"/>
                </a:gs>
                <a:gs pos="100000">
                  <a:srgbClr val="B8B8B8"/>
                </a:gs>
              </a:gsLst>
              <a:lin ang="2700000" scaled="1"/>
            </a:gradFill>
            <a:ln>
              <a:noFill/>
            </a:ln>
            <a:effectLst>
              <a:outerShdw blurRad="127000" dist="63501" dir="7380007" sx="102000" sy="102000" algn="tr" rotWithShape="0">
                <a:srgbClr val="000000">
                  <a:alpha val="39000"/>
                </a:srgbClr>
              </a:outerShdw>
            </a:effectLst>
            <a:extLst>
              <a:ext uri="{91240B29-F687-4F45-9708-019B960494DF}">
                <a14:hiddenLine xmlns:a14="http://schemas.microsoft.com/office/drawing/2010/main" xmlns="" w="25400" cap="flat" cmpd="sng">
                  <a:solidFill>
                    <a:srgbClr val="000000"/>
                  </a:solidFill>
                  <a:prstDash val="solid"/>
                  <a:round/>
                  <a:headEnd/>
                  <a:tailEnd/>
                </a14:hiddenLine>
              </a:ext>
            </a:extLst>
          </p:spPr>
          <p:txBody>
            <a:bodyPr anchor="ctr"/>
            <a:lstStyle/>
            <a:p>
              <a:endParaRPr lang="zh-CN" altLang="en-US" sz="2400"/>
            </a:p>
          </p:txBody>
        </p:sp>
        <p:sp>
          <p:nvSpPr>
            <p:cNvPr id="138" name="任意多边形 137"/>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endParaRPr lang="zh-CN" altLang="en-US" sz="2400" kern="0">
                <a:solidFill>
                  <a:srgbClr val="FFFFFF"/>
                </a:solidFill>
              </a:endParaRPr>
            </a:p>
          </p:txBody>
        </p:sp>
      </p:grpSp>
      <p:sp>
        <p:nvSpPr>
          <p:cNvPr id="132" name="椭圆 131"/>
          <p:cNvSpPr/>
          <p:nvPr/>
        </p:nvSpPr>
        <p:spPr bwMode="auto">
          <a:xfrm>
            <a:off x="8287383" y="1678503"/>
            <a:ext cx="2268776" cy="2273373"/>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r>
              <a:rPr lang="zh-CN" altLang="en-US" sz="12666" kern="0" dirty="0">
                <a:solidFill>
                  <a:srgbClr val="FFFFFF"/>
                </a:solidFill>
                <a:latin typeface="黑体" panose="02010609060101010101" pitchFamily="49" charset="-122"/>
                <a:ea typeface="黑体" panose="02010609060101010101" pitchFamily="49" charset="-122"/>
              </a:rPr>
              <a:t>看</a:t>
            </a:r>
          </a:p>
        </p:txBody>
      </p:sp>
      <p:grpSp>
        <p:nvGrpSpPr>
          <p:cNvPr id="19509" name="组合 132"/>
          <p:cNvGrpSpPr>
            <a:grpSpLocks/>
          </p:cNvGrpSpPr>
          <p:nvPr/>
        </p:nvGrpSpPr>
        <p:grpSpPr bwMode="auto">
          <a:xfrm>
            <a:off x="5842001" y="2766484"/>
            <a:ext cx="2561167" cy="2565400"/>
            <a:chOff x="6379730" y="2488773"/>
            <a:chExt cx="2513016" cy="2513016"/>
          </a:xfrm>
        </p:grpSpPr>
        <p:sp>
          <p:nvSpPr>
            <p:cNvPr id="135" name="任意多边形 134"/>
            <p:cNvSpPr>
              <a:spLocks/>
            </p:cNvSpPr>
            <p:nvPr/>
          </p:nvSpPr>
          <p:spPr bwMode="auto">
            <a:xfrm rot="3738964">
              <a:off x="6379731" y="2488772"/>
              <a:ext cx="2513016" cy="2513016"/>
            </a:xfrm>
            <a:custGeom>
              <a:avLst/>
              <a:gdLst>
                <a:gd name="T0" fmla="*/ 0 w 1800200"/>
                <a:gd name="T1" fmla="*/ 1256508 h 1800200"/>
                <a:gd name="T2" fmla="*/ 368024 w 1800200"/>
                <a:gd name="T3" fmla="*/ 368022 h 1800200"/>
                <a:gd name="T4" fmla="*/ 1256509 w 1800200"/>
                <a:gd name="T5" fmla="*/ 1 h 1800200"/>
                <a:gd name="T6" fmla="*/ 2144995 w 1800200"/>
                <a:gd name="T7" fmla="*/ 368025 h 1800200"/>
                <a:gd name="T8" fmla="*/ 2513016 w 1800200"/>
                <a:gd name="T9" fmla="*/ 1256511 h 1800200"/>
                <a:gd name="T10" fmla="*/ 2144994 w 1800200"/>
                <a:gd name="T11" fmla="*/ 2144996 h 1800200"/>
                <a:gd name="T12" fmla="*/ 1256508 w 1800200"/>
                <a:gd name="T13" fmla="*/ 2513019 h 1800200"/>
                <a:gd name="T14" fmla="*/ 368022 w 1800200"/>
                <a:gd name="T15" fmla="*/ 2144995 h 1800200"/>
                <a:gd name="T16" fmla="*/ 0 w 1800200"/>
                <a:gd name="T17" fmla="*/ 1256509 h 1800200"/>
                <a:gd name="T18" fmla="*/ 0 w 1800200"/>
                <a:gd name="T19" fmla="*/ 1256508 h 1800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rotWithShape="1">
              <a:gsLst>
                <a:gs pos="0">
                  <a:srgbClr val="FFFFFF"/>
                </a:gs>
                <a:gs pos="17000">
                  <a:srgbClr val="FFFFFF"/>
                </a:gs>
                <a:gs pos="100000">
                  <a:srgbClr val="B8B8B8"/>
                </a:gs>
              </a:gsLst>
              <a:lin ang="2700000" scaled="1"/>
            </a:gradFill>
            <a:ln>
              <a:noFill/>
            </a:ln>
            <a:effectLst>
              <a:outerShdw blurRad="127000" dist="63501" dir="7380007" sx="102000" sy="102000" algn="tr" rotWithShape="0">
                <a:srgbClr val="000000">
                  <a:alpha val="39000"/>
                </a:srgbClr>
              </a:outerShdw>
            </a:effectLst>
            <a:extLst>
              <a:ext uri="{91240B29-F687-4F45-9708-019B960494DF}">
                <a14:hiddenLine xmlns:a14="http://schemas.microsoft.com/office/drawing/2010/main" xmlns="" w="25400" cap="flat" cmpd="sng">
                  <a:solidFill>
                    <a:srgbClr val="000000"/>
                  </a:solidFill>
                  <a:prstDash val="solid"/>
                  <a:round/>
                  <a:headEnd/>
                  <a:tailEnd/>
                </a14:hiddenLine>
              </a:ext>
            </a:extLst>
          </p:spPr>
          <p:txBody>
            <a:bodyPr anchor="ctr"/>
            <a:lstStyle/>
            <a:p>
              <a:endParaRPr lang="zh-CN" altLang="en-US" sz="2400"/>
            </a:p>
          </p:txBody>
        </p:sp>
        <p:sp>
          <p:nvSpPr>
            <p:cNvPr id="136" name="任意多边形 135"/>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endParaRPr lang="zh-CN" altLang="en-US" sz="2400" kern="0">
                <a:solidFill>
                  <a:srgbClr val="FFFFFF"/>
                </a:solidFill>
              </a:endParaRPr>
            </a:p>
          </p:txBody>
        </p:sp>
      </p:grpSp>
      <p:sp>
        <p:nvSpPr>
          <p:cNvPr id="134" name="椭圆 133"/>
          <p:cNvSpPr/>
          <p:nvPr/>
        </p:nvSpPr>
        <p:spPr bwMode="auto">
          <a:xfrm>
            <a:off x="6216651" y="3128536"/>
            <a:ext cx="1850453" cy="185420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algn="ctr" eaLnBrk="1" hangingPunct="1">
              <a:defRPr/>
            </a:pPr>
            <a:r>
              <a:rPr lang="zh-CN" altLang="en-US" sz="10666" kern="0" dirty="0">
                <a:solidFill>
                  <a:srgbClr val="FFFFFF"/>
                </a:solidFill>
                <a:latin typeface="黑体" panose="02010609060101010101" pitchFamily="49" charset="-122"/>
                <a:ea typeface="黑体" panose="02010609060101010101" pitchFamily="49" charset="-122"/>
              </a:rPr>
              <a:t>观</a:t>
            </a:r>
          </a:p>
        </p:txBody>
      </p:sp>
      <p:sp>
        <p:nvSpPr>
          <p:cNvPr id="19513" name="矩形 158"/>
          <p:cNvSpPr>
            <a:spLocks noChangeArrowheads="1"/>
          </p:cNvSpPr>
          <p:nvPr/>
        </p:nvSpPr>
        <p:spPr bwMode="auto">
          <a:xfrm>
            <a:off x="4298951" y="5719233"/>
            <a:ext cx="2648464" cy="748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defRPr>
                <a:solidFill>
                  <a:schemeClr val="tx1"/>
                </a:solidFill>
                <a:latin typeface="Calibri" charset="0"/>
                <a:ea typeface="宋体" charset="-122"/>
              </a:defRPr>
            </a:lvl6pPr>
            <a:lvl7pPr marL="2971800" indent="-228600" eaLnBrk="0" fontAlgn="base" hangingPunct="0">
              <a:spcBef>
                <a:spcPct val="0"/>
              </a:spcBef>
              <a:spcAft>
                <a:spcPct val="0"/>
              </a:spcAft>
              <a:defRPr>
                <a:solidFill>
                  <a:schemeClr val="tx1"/>
                </a:solidFill>
                <a:latin typeface="Calibri" charset="0"/>
                <a:ea typeface="宋体" charset="-122"/>
              </a:defRPr>
            </a:lvl7pPr>
            <a:lvl8pPr marL="3429000" indent="-228600" eaLnBrk="0" fontAlgn="base" hangingPunct="0">
              <a:spcBef>
                <a:spcPct val="0"/>
              </a:spcBef>
              <a:spcAft>
                <a:spcPct val="0"/>
              </a:spcAft>
              <a:defRPr>
                <a:solidFill>
                  <a:schemeClr val="tx1"/>
                </a:solidFill>
                <a:latin typeface="Calibri" charset="0"/>
                <a:ea typeface="宋体" charset="-122"/>
              </a:defRPr>
            </a:lvl8pPr>
            <a:lvl9pPr marL="3886200" indent="-228600" eaLnBrk="0" fontAlgn="base" hangingPunct="0">
              <a:spcBef>
                <a:spcPct val="0"/>
              </a:spcBef>
              <a:spcAft>
                <a:spcPct val="0"/>
              </a:spcAft>
              <a:defRPr>
                <a:solidFill>
                  <a:schemeClr val="tx1"/>
                </a:solidFill>
                <a:latin typeface="Calibri" charset="0"/>
                <a:ea typeface="宋体" charset="-122"/>
              </a:defRPr>
            </a:lvl9pPr>
          </a:lstStyle>
          <a:p>
            <a:pPr eaLnBrk="1" hangingPunct="1"/>
            <a:r>
              <a:rPr lang="en-US" altLang="zh-CN" sz="4267" b="1">
                <a:solidFill>
                  <a:srgbClr val="0033CC"/>
                </a:solidFill>
                <a:latin typeface="楷体" charset="-122"/>
                <a:ea typeface="楷体" charset="-122"/>
              </a:rPr>
              <a:t>2020</a:t>
            </a:r>
            <a:r>
              <a:rPr lang="zh-CN" altLang="en-US" sz="4267" b="1">
                <a:solidFill>
                  <a:srgbClr val="0033CC"/>
                </a:solidFill>
                <a:latin typeface="楷体" charset="-122"/>
                <a:ea typeface="楷体" charset="-122"/>
              </a:rPr>
              <a:t>年</a:t>
            </a:r>
            <a:r>
              <a:rPr lang="en-US" altLang="zh-CN" sz="4267" b="1">
                <a:solidFill>
                  <a:srgbClr val="0033CC"/>
                </a:solidFill>
                <a:latin typeface="楷体" charset="-122"/>
                <a:ea typeface="楷体" charset="-122"/>
              </a:rPr>
              <a:t>2</a:t>
            </a:r>
            <a:r>
              <a:rPr lang="zh-CN" altLang="en-US" sz="4267" b="1">
                <a:solidFill>
                  <a:srgbClr val="0033CC"/>
                </a:solidFill>
                <a:latin typeface="楷体" charset="-122"/>
                <a:ea typeface="楷体" charset="-122"/>
              </a:rPr>
              <a:t>月</a:t>
            </a:r>
          </a:p>
        </p:txBody>
      </p:sp>
    </p:spTree>
    <p:extLst>
      <p:ext uri="{BB962C8B-B14F-4D97-AF65-F5344CB8AC3E}">
        <p14:creationId xmlns:p14="http://schemas.microsoft.com/office/powerpoint/2010/main" xmlns="" val="160791634"/>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图片1"/>
          <p:cNvPicPr>
            <a:picLocks noChangeAspect="1" noChangeArrowheads="1"/>
          </p:cNvPicPr>
          <p:nvPr/>
        </p:nvPicPr>
        <p:blipFill>
          <a:blip r:embed="rId2"/>
          <a:srcRect/>
          <a:stretch>
            <a:fillRect/>
          </a:stretch>
        </p:blipFill>
        <p:spPr bwMode="auto">
          <a:xfrm>
            <a:off x="2667000" y="228601"/>
            <a:ext cx="6781800" cy="4443413"/>
          </a:xfrm>
          <a:prstGeom prst="rect">
            <a:avLst/>
          </a:prstGeom>
          <a:noFill/>
          <a:ln w="9525">
            <a:noFill/>
            <a:miter lim="800000"/>
            <a:headEnd/>
            <a:tailEnd/>
          </a:ln>
        </p:spPr>
      </p:pic>
      <p:sp>
        <p:nvSpPr>
          <p:cNvPr id="4099" name="Text Box 5"/>
          <p:cNvSpPr txBox="1">
            <a:spLocks noChangeArrowheads="1"/>
          </p:cNvSpPr>
          <p:nvPr/>
        </p:nvSpPr>
        <p:spPr bwMode="auto">
          <a:xfrm>
            <a:off x="2743200" y="533400"/>
            <a:ext cx="1657350" cy="523220"/>
          </a:xfrm>
          <a:prstGeom prst="rect">
            <a:avLst/>
          </a:prstGeom>
          <a:noFill/>
          <a:ln w="9525">
            <a:noFill/>
            <a:miter lim="800000"/>
          </a:ln>
        </p:spPr>
        <p:txBody>
          <a:bodyPr>
            <a:spAutoFit/>
          </a:bodyPr>
          <a:lstStyle/>
          <a:p>
            <a:pPr algn="ctr">
              <a:spcBef>
                <a:spcPct val="50000"/>
              </a:spcBef>
            </a:pPr>
            <a:r>
              <a:rPr lang="zh-CN" altLang="en-US" sz="2800" b="1">
                <a:latin typeface="KaiTi" charset="-122"/>
                <a:ea typeface="KaiTi" charset="-122"/>
                <a:cs typeface="KaiTi" charset="-122"/>
              </a:rPr>
              <a:t>乔木层</a:t>
            </a:r>
          </a:p>
        </p:txBody>
      </p:sp>
      <p:sp>
        <p:nvSpPr>
          <p:cNvPr id="4100" name="Text Box 6"/>
          <p:cNvSpPr txBox="1">
            <a:spLocks noChangeArrowheads="1"/>
          </p:cNvSpPr>
          <p:nvPr/>
        </p:nvSpPr>
        <p:spPr bwMode="auto">
          <a:xfrm>
            <a:off x="2819401" y="2819400"/>
            <a:ext cx="2663825" cy="523220"/>
          </a:xfrm>
          <a:prstGeom prst="rect">
            <a:avLst/>
          </a:prstGeom>
          <a:noFill/>
          <a:ln w="9525">
            <a:noFill/>
            <a:miter lim="800000"/>
          </a:ln>
        </p:spPr>
        <p:txBody>
          <a:bodyPr>
            <a:spAutoFit/>
          </a:bodyPr>
          <a:lstStyle/>
          <a:p>
            <a:pPr>
              <a:spcBef>
                <a:spcPct val="50000"/>
              </a:spcBef>
            </a:pPr>
            <a:r>
              <a:rPr lang="zh-CN" altLang="en-US" sz="2800" b="1">
                <a:latin typeface="KaiTi" charset="-122"/>
                <a:ea typeface="KaiTi" charset="-122"/>
                <a:cs typeface="KaiTi" charset="-122"/>
              </a:rPr>
              <a:t>灌木层</a:t>
            </a:r>
          </a:p>
        </p:txBody>
      </p:sp>
      <p:sp>
        <p:nvSpPr>
          <p:cNvPr id="4101" name="Text Box 7"/>
          <p:cNvSpPr txBox="1">
            <a:spLocks noChangeArrowheads="1"/>
          </p:cNvSpPr>
          <p:nvPr/>
        </p:nvSpPr>
        <p:spPr bwMode="auto">
          <a:xfrm>
            <a:off x="1828801" y="3581400"/>
            <a:ext cx="3260725" cy="523220"/>
          </a:xfrm>
          <a:prstGeom prst="rect">
            <a:avLst/>
          </a:prstGeom>
          <a:noFill/>
          <a:ln w="9525">
            <a:noFill/>
            <a:miter lim="800000"/>
          </a:ln>
        </p:spPr>
        <p:txBody>
          <a:bodyPr>
            <a:spAutoFit/>
          </a:bodyPr>
          <a:lstStyle/>
          <a:p>
            <a:r>
              <a:rPr lang="zh-CN" altLang="en-US" sz="2800" b="1">
                <a:latin typeface="KaiTi" charset="-122"/>
                <a:ea typeface="KaiTi" charset="-122"/>
                <a:cs typeface="KaiTi" charset="-122"/>
              </a:rPr>
              <a:t>草本植物层</a:t>
            </a:r>
          </a:p>
        </p:txBody>
      </p:sp>
      <p:sp>
        <p:nvSpPr>
          <p:cNvPr id="4102" name="Text Box 8"/>
          <p:cNvSpPr txBox="1">
            <a:spLocks noChangeArrowheads="1"/>
          </p:cNvSpPr>
          <p:nvPr/>
        </p:nvSpPr>
        <p:spPr bwMode="auto">
          <a:xfrm>
            <a:off x="1752601" y="4191000"/>
            <a:ext cx="3116263" cy="523220"/>
          </a:xfrm>
          <a:prstGeom prst="rect">
            <a:avLst/>
          </a:prstGeom>
          <a:noFill/>
          <a:ln w="9525">
            <a:noFill/>
            <a:miter lim="800000"/>
          </a:ln>
        </p:spPr>
        <p:txBody>
          <a:bodyPr>
            <a:spAutoFit/>
          </a:bodyPr>
          <a:lstStyle/>
          <a:p>
            <a:r>
              <a:rPr lang="zh-CN" altLang="en-US" sz="2800" b="1">
                <a:latin typeface="KaiTi" charset="-122"/>
                <a:ea typeface="KaiTi" charset="-122"/>
                <a:cs typeface="KaiTi" charset="-122"/>
              </a:rPr>
              <a:t>苔藓地衣层</a:t>
            </a:r>
          </a:p>
        </p:txBody>
      </p:sp>
      <p:sp>
        <p:nvSpPr>
          <p:cNvPr id="4103" name="Text Box 10"/>
          <p:cNvSpPr txBox="1">
            <a:spLocks noChangeArrowheads="1"/>
          </p:cNvSpPr>
          <p:nvPr/>
        </p:nvSpPr>
        <p:spPr bwMode="auto">
          <a:xfrm>
            <a:off x="3571875" y="5562600"/>
            <a:ext cx="6580695" cy="523220"/>
          </a:xfrm>
          <a:prstGeom prst="rect">
            <a:avLst/>
          </a:prstGeom>
          <a:noFill/>
          <a:ln w="9525">
            <a:noFill/>
            <a:miter lim="800000"/>
          </a:ln>
        </p:spPr>
        <p:txBody>
          <a:bodyPr wrap="square">
            <a:spAutoFit/>
          </a:bodyPr>
          <a:lstStyle/>
          <a:p>
            <a:pPr>
              <a:spcBef>
                <a:spcPct val="50000"/>
              </a:spcBef>
            </a:pPr>
            <a:r>
              <a:rPr lang="zh-CN" altLang="en-US" sz="2800" b="1" dirty="0" smtClean="0">
                <a:latin typeface="KaiTi" charset="-122"/>
                <a:ea typeface="KaiTi" charset="-122"/>
                <a:cs typeface="KaiTi" charset="-122"/>
              </a:rPr>
              <a:t>引起植物分层的主要原因是</a:t>
            </a:r>
            <a:r>
              <a:rPr lang="zh-CN" altLang="en-US" sz="2800" b="1" dirty="0" smtClean="0">
                <a:solidFill>
                  <a:srgbClr val="FF0000"/>
                </a:solidFill>
                <a:latin typeface="KaiTi" charset="-122"/>
                <a:ea typeface="KaiTi" charset="-122"/>
                <a:cs typeface="KaiTi" charset="-122"/>
              </a:rPr>
              <a:t>光照</a:t>
            </a:r>
            <a:endParaRPr lang="zh-CN" altLang="en-US" sz="2800" b="1" dirty="0">
              <a:solidFill>
                <a:srgbClr val="FF0000"/>
              </a:solidFill>
              <a:latin typeface="KaiTi" charset="-122"/>
              <a:ea typeface="KaiTi" charset="-122"/>
              <a:cs typeface="KaiTi" charset="-122"/>
            </a:endParaRPr>
          </a:p>
        </p:txBody>
      </p:sp>
      <p:sp>
        <p:nvSpPr>
          <p:cNvPr id="4104" name="Rectangle 11"/>
          <p:cNvSpPr>
            <a:spLocks noChangeArrowheads="1"/>
          </p:cNvSpPr>
          <p:nvPr/>
        </p:nvSpPr>
        <p:spPr bwMode="auto">
          <a:xfrm>
            <a:off x="9067800" y="609600"/>
            <a:ext cx="1620957" cy="523220"/>
          </a:xfrm>
          <a:prstGeom prst="rect">
            <a:avLst/>
          </a:prstGeom>
          <a:noFill/>
          <a:ln w="9525">
            <a:noFill/>
            <a:miter lim="800000"/>
          </a:ln>
        </p:spPr>
        <p:txBody>
          <a:bodyPr wrap="none">
            <a:spAutoFit/>
          </a:bodyPr>
          <a:lstStyle/>
          <a:p>
            <a:r>
              <a:rPr lang="zh-CN" altLang="en-US" sz="2800" b="1">
                <a:latin typeface="KaiTi" charset="-122"/>
                <a:ea typeface="KaiTi" charset="-122"/>
                <a:cs typeface="KaiTi" charset="-122"/>
              </a:rPr>
              <a:t>鹰、松鼠</a:t>
            </a:r>
          </a:p>
        </p:txBody>
      </p:sp>
      <p:sp>
        <p:nvSpPr>
          <p:cNvPr id="4105" name="Rectangle 12"/>
          <p:cNvSpPr>
            <a:spLocks noChangeArrowheads="1"/>
          </p:cNvSpPr>
          <p:nvPr/>
        </p:nvSpPr>
        <p:spPr bwMode="auto">
          <a:xfrm>
            <a:off x="9144000" y="2971800"/>
            <a:ext cx="1620957" cy="523220"/>
          </a:xfrm>
          <a:prstGeom prst="rect">
            <a:avLst/>
          </a:prstGeom>
          <a:noFill/>
          <a:ln w="9525">
            <a:noFill/>
            <a:miter lim="800000"/>
          </a:ln>
        </p:spPr>
        <p:txBody>
          <a:bodyPr wrap="none">
            <a:spAutoFit/>
          </a:bodyPr>
          <a:lstStyle/>
          <a:p>
            <a:r>
              <a:rPr lang="zh-CN" altLang="en-US" sz="2800" b="1">
                <a:latin typeface="KaiTi" charset="-122"/>
                <a:ea typeface="KaiTi" charset="-122"/>
                <a:cs typeface="KaiTi" charset="-122"/>
              </a:rPr>
              <a:t>麻雀、雉</a:t>
            </a:r>
          </a:p>
        </p:txBody>
      </p:sp>
      <p:sp>
        <p:nvSpPr>
          <p:cNvPr id="4106" name="Rectangle 13"/>
          <p:cNvSpPr>
            <a:spLocks noChangeArrowheads="1"/>
          </p:cNvSpPr>
          <p:nvPr/>
        </p:nvSpPr>
        <p:spPr bwMode="auto">
          <a:xfrm>
            <a:off x="9296401" y="3657600"/>
            <a:ext cx="1261884" cy="523220"/>
          </a:xfrm>
          <a:prstGeom prst="rect">
            <a:avLst/>
          </a:prstGeom>
          <a:noFill/>
          <a:ln w="9525">
            <a:noFill/>
            <a:miter lim="800000"/>
          </a:ln>
        </p:spPr>
        <p:txBody>
          <a:bodyPr wrap="none">
            <a:spAutoFit/>
          </a:bodyPr>
          <a:lstStyle/>
          <a:p>
            <a:r>
              <a:rPr lang="zh-CN" altLang="en-US" sz="2800" b="1">
                <a:latin typeface="KaiTi" charset="-122"/>
                <a:ea typeface="KaiTi" charset="-122"/>
                <a:cs typeface="KaiTi" charset="-122"/>
              </a:rPr>
              <a:t>鼠和兔</a:t>
            </a:r>
          </a:p>
        </p:txBody>
      </p:sp>
      <p:sp>
        <p:nvSpPr>
          <p:cNvPr id="4107" name="Rectangle 14"/>
          <p:cNvSpPr>
            <a:spLocks noChangeArrowheads="1"/>
          </p:cNvSpPr>
          <p:nvPr/>
        </p:nvSpPr>
        <p:spPr bwMode="auto">
          <a:xfrm>
            <a:off x="8951914" y="4267200"/>
            <a:ext cx="1980029" cy="523220"/>
          </a:xfrm>
          <a:prstGeom prst="rect">
            <a:avLst/>
          </a:prstGeom>
          <a:noFill/>
          <a:ln w="9525">
            <a:noFill/>
            <a:miter lim="800000"/>
          </a:ln>
        </p:spPr>
        <p:txBody>
          <a:bodyPr wrap="none">
            <a:spAutoFit/>
          </a:bodyPr>
          <a:lstStyle/>
          <a:p>
            <a:r>
              <a:rPr lang="zh-CN" altLang="en-US" sz="2800" b="1">
                <a:latin typeface="KaiTi" charset="-122"/>
                <a:ea typeface="KaiTi" charset="-122"/>
                <a:cs typeface="KaiTi" charset="-122"/>
              </a:rPr>
              <a:t>蚯蚓、蝼蛄</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330004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15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25600" y="73025"/>
            <a:ext cx="4470400" cy="666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20131" name="Text Box 3"/>
          <p:cNvSpPr txBox="1">
            <a:spLocks noChangeArrowheads="1"/>
          </p:cNvSpPr>
          <p:nvPr/>
        </p:nvSpPr>
        <p:spPr bwMode="auto">
          <a:xfrm>
            <a:off x="6240463" y="260350"/>
            <a:ext cx="4284662" cy="1384995"/>
          </a:xfrm>
          <a:prstGeom prst="rect">
            <a:avLst/>
          </a:prstGeom>
          <a:noFill/>
          <a:ln w="9525">
            <a:noFill/>
            <a:miter lim="800000"/>
          </a:ln>
          <a:effectLst/>
        </p:spPr>
        <p:txBody>
          <a:bodyPr>
            <a:spAutoFit/>
          </a:bodyPr>
          <a:lstStyle/>
          <a:p>
            <a:pPr fontAlgn="auto">
              <a:spcBef>
                <a:spcPct val="50000"/>
              </a:spcBef>
              <a:spcAft>
                <a:spcPts val="0"/>
              </a:spcAft>
              <a:defRPr/>
            </a:pPr>
            <a:r>
              <a:rPr lang="zh-CN" altLang="en-US" sz="2800" b="1">
                <a:solidFill>
                  <a:srgbClr val="3333FF"/>
                </a:solidFill>
                <a:effectLst>
                  <a:outerShdw blurRad="38100" dist="38100" dir="2700000" algn="tl">
                    <a:srgbClr val="C0C0C0"/>
                  </a:outerShdw>
                </a:effectLst>
                <a:latin typeface="KaiTi" charset="-122"/>
                <a:ea typeface="KaiTi" charset="-122"/>
                <a:cs typeface="KaiTi" charset="-122"/>
              </a:rPr>
              <a:t>麻雀</a:t>
            </a:r>
            <a:r>
              <a:rPr lang="zh-CN" altLang="en-US" sz="2800" b="1">
                <a:effectLst>
                  <a:outerShdw blurRad="38100" dist="38100" dir="2700000" algn="tl">
                    <a:srgbClr val="C0C0C0"/>
                  </a:outerShdw>
                </a:effectLst>
                <a:latin typeface="KaiTi" charset="-122"/>
                <a:ea typeface="KaiTi" charset="-122"/>
                <a:cs typeface="KaiTi" charset="-122"/>
              </a:rPr>
              <a:t>总是成群地在森林的上层活动，吃高大乔木的种子。</a:t>
            </a:r>
          </a:p>
        </p:txBody>
      </p:sp>
      <p:sp>
        <p:nvSpPr>
          <p:cNvPr id="3120132" name="Text Box 4"/>
          <p:cNvSpPr txBox="1">
            <a:spLocks noChangeArrowheads="1"/>
          </p:cNvSpPr>
          <p:nvPr/>
        </p:nvSpPr>
        <p:spPr bwMode="auto">
          <a:xfrm>
            <a:off x="6240463" y="2492375"/>
            <a:ext cx="4248150" cy="1384995"/>
          </a:xfrm>
          <a:prstGeom prst="rect">
            <a:avLst/>
          </a:prstGeom>
          <a:noFill/>
          <a:ln w="9525">
            <a:noFill/>
            <a:miter lim="800000"/>
          </a:ln>
          <a:effectLst/>
        </p:spPr>
        <p:txBody>
          <a:bodyPr>
            <a:spAutoFit/>
          </a:bodyPr>
          <a:lstStyle/>
          <a:p>
            <a:pPr fontAlgn="auto">
              <a:spcBef>
                <a:spcPct val="50000"/>
              </a:spcBef>
              <a:spcAft>
                <a:spcPts val="0"/>
              </a:spcAft>
              <a:defRPr/>
            </a:pPr>
            <a:r>
              <a:rPr lang="zh-CN" altLang="en-US" sz="2800" b="1">
                <a:solidFill>
                  <a:srgbClr val="3333FF"/>
                </a:solidFill>
                <a:effectLst>
                  <a:outerShdw blurRad="38100" dist="38100" dir="2700000" algn="tl">
                    <a:srgbClr val="C0C0C0"/>
                  </a:outerShdw>
                </a:effectLst>
                <a:latin typeface="KaiTi" charset="-122"/>
                <a:ea typeface="KaiTi" charset="-122"/>
                <a:cs typeface="KaiTi" charset="-122"/>
              </a:rPr>
              <a:t>煤山雀、黄腰柳莺、和橙红鹤</a:t>
            </a:r>
            <a:r>
              <a:rPr lang="zh-CN" altLang="en-US" sz="2800" b="1">
                <a:effectLst>
                  <a:outerShdw blurRad="38100" dist="38100" dir="2700000" algn="tl">
                    <a:srgbClr val="C0C0C0"/>
                  </a:outerShdw>
                </a:effectLst>
                <a:latin typeface="KaiTi" charset="-122"/>
                <a:ea typeface="KaiTi" charset="-122"/>
                <a:cs typeface="KaiTi" charset="-122"/>
              </a:rPr>
              <a:t>等鸟类总是森林的中层营巢。</a:t>
            </a:r>
          </a:p>
        </p:txBody>
      </p:sp>
      <p:sp>
        <p:nvSpPr>
          <p:cNvPr id="3120133" name="Text Box 5"/>
          <p:cNvSpPr txBox="1">
            <a:spLocks noChangeArrowheads="1"/>
          </p:cNvSpPr>
          <p:nvPr/>
        </p:nvSpPr>
        <p:spPr bwMode="auto">
          <a:xfrm>
            <a:off x="6240463" y="4175633"/>
            <a:ext cx="4608513" cy="1384995"/>
          </a:xfrm>
          <a:prstGeom prst="rect">
            <a:avLst/>
          </a:prstGeom>
          <a:noFill/>
          <a:ln w="9525">
            <a:noFill/>
            <a:miter lim="800000"/>
          </a:ln>
          <a:effectLst/>
        </p:spPr>
        <p:txBody>
          <a:bodyPr>
            <a:spAutoFit/>
          </a:bodyPr>
          <a:lstStyle/>
          <a:p>
            <a:pPr fontAlgn="auto">
              <a:spcBef>
                <a:spcPct val="50000"/>
              </a:spcBef>
              <a:spcAft>
                <a:spcPts val="0"/>
              </a:spcAft>
              <a:defRPr/>
            </a:pPr>
            <a:r>
              <a:rPr lang="zh-CN" altLang="en-US" sz="2800" b="1">
                <a:solidFill>
                  <a:srgbClr val="3333FF"/>
                </a:solidFill>
                <a:effectLst>
                  <a:outerShdw blurRad="38100" dist="38100" dir="2700000" algn="tl">
                    <a:srgbClr val="C0C0C0"/>
                  </a:outerShdw>
                </a:effectLst>
                <a:latin typeface="KaiTi" charset="-122"/>
                <a:ea typeface="KaiTi" charset="-122"/>
                <a:cs typeface="KaiTi" charset="-122"/>
              </a:rPr>
              <a:t>血雉和棕尾雉</a:t>
            </a:r>
            <a:r>
              <a:rPr lang="zh-CN" altLang="en-US" sz="2800" b="1">
                <a:effectLst>
                  <a:outerShdw blurRad="38100" dist="38100" dir="2700000" algn="tl">
                    <a:srgbClr val="C0C0C0"/>
                  </a:outerShdw>
                </a:effectLst>
                <a:latin typeface="KaiTi" charset="-122"/>
                <a:ea typeface="KaiTi" charset="-122"/>
                <a:cs typeface="KaiTi" charset="-122"/>
              </a:rPr>
              <a:t>则是典型森林底层鸟类，吃地面上的苔鲜和昆虫</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6240462" y="5858891"/>
            <a:ext cx="6305106" cy="954107"/>
          </a:xfrm>
          <a:prstGeom prst="rect">
            <a:avLst/>
          </a:prstGeom>
          <a:noFill/>
        </p:spPr>
        <p:txBody>
          <a:bodyPr wrap="square" rtlCol="0">
            <a:spAutoFit/>
          </a:bodyPr>
          <a:lstStyle/>
          <a:p>
            <a:r>
              <a:rPr kumimoji="1" lang="zh-CN" altLang="en-US" sz="2800" dirty="0" smtClean="0">
                <a:latin typeface="KaiTi" charset="-122"/>
                <a:ea typeface="KaiTi" charset="-122"/>
                <a:cs typeface="KaiTi" charset="-122"/>
              </a:rPr>
              <a:t>动物分层与</a:t>
            </a:r>
            <a:r>
              <a:rPr kumimoji="1" lang="zh-CN" altLang="en-US" sz="2800" dirty="0" smtClean="0">
                <a:solidFill>
                  <a:srgbClr val="FF0000"/>
                </a:solidFill>
                <a:latin typeface="KaiTi" charset="-122"/>
                <a:ea typeface="KaiTi" charset="-122"/>
                <a:cs typeface="KaiTi" charset="-122"/>
              </a:rPr>
              <a:t>食物和栖息场所</a:t>
            </a:r>
            <a:r>
              <a:rPr kumimoji="1" lang="zh-CN" altLang="en-US" sz="2800" dirty="0" smtClean="0">
                <a:latin typeface="KaiTi" charset="-122"/>
                <a:ea typeface="KaiTi" charset="-122"/>
                <a:cs typeface="KaiTi" charset="-122"/>
              </a:rPr>
              <a:t>有关</a:t>
            </a:r>
            <a:endParaRPr kumimoji="1" lang="en-US" altLang="zh-CN" sz="2800" dirty="0" smtClean="0">
              <a:latin typeface="KaiTi" charset="-122"/>
              <a:ea typeface="KaiTi" charset="-122"/>
              <a:cs typeface="KaiTi" charset="-122"/>
            </a:endParaRPr>
          </a:p>
          <a:p>
            <a:r>
              <a:rPr kumimoji="1" lang="zh-CN" altLang="en-US" sz="2800" dirty="0" smtClean="0">
                <a:latin typeface="KaiTi" charset="-122"/>
                <a:ea typeface="KaiTi" charset="-122"/>
                <a:cs typeface="KaiTi" charset="-122"/>
              </a:rPr>
              <a:t>植物的分层现象决定了动物的分层现象</a:t>
            </a:r>
            <a:endParaRPr kumimoji="1" lang="zh-CN" altLang="en-US" sz="2800" dirty="0">
              <a:latin typeface="KaiTi" charset="-122"/>
              <a:ea typeface="KaiTi" charset="-122"/>
              <a:cs typeface="KaiTi" charset="-122"/>
            </a:endParaRPr>
          </a:p>
        </p:txBody>
      </p:sp>
    </p:spTree>
    <p:extLst>
      <p:ext uri="{BB962C8B-B14F-4D97-AF65-F5344CB8AC3E}">
        <p14:creationId xmlns:p14="http://schemas.microsoft.com/office/powerpoint/2010/main" xmlns="" val="452594109"/>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02-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0"/>
            <a:ext cx="9156192" cy="5164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24227" name="Text Box 3"/>
          <p:cNvSpPr txBox="1">
            <a:spLocks noChangeArrowheads="1"/>
          </p:cNvSpPr>
          <p:nvPr/>
        </p:nvSpPr>
        <p:spPr bwMode="auto">
          <a:xfrm>
            <a:off x="2208214" y="44451"/>
            <a:ext cx="7977187" cy="523220"/>
          </a:xfrm>
          <a:prstGeom prst="rect">
            <a:avLst/>
          </a:prstGeom>
          <a:noFill/>
          <a:ln w="9525">
            <a:noFill/>
            <a:miter lim="800000"/>
          </a:ln>
          <a:effectLst/>
        </p:spPr>
        <p:txBody>
          <a:bodyPr>
            <a:spAutoFit/>
          </a:bodyPr>
          <a:lstStyle/>
          <a:p>
            <a:pPr fontAlgn="auto">
              <a:spcBef>
                <a:spcPts val="0"/>
              </a:spcBef>
              <a:spcAft>
                <a:spcPts val="0"/>
              </a:spcAft>
              <a:defRPr/>
            </a:pPr>
            <a:r>
              <a:rPr lang="zh-CN" altLang="en-US" sz="2800" b="1">
                <a:solidFill>
                  <a:srgbClr val="3333FF"/>
                </a:solidFill>
                <a:effectLst>
                  <a:outerShdw blurRad="38100" dist="38100" dir="2700000" algn="tl">
                    <a:srgbClr val="C0C0C0"/>
                  </a:outerShdw>
                </a:effectLst>
                <a:latin typeface="KaiTi" charset="-122"/>
                <a:ea typeface="KaiTi" charset="-122"/>
                <a:cs typeface="KaiTi" charset="-122"/>
              </a:rPr>
              <a:t>不同种群在水平方向上的分区现象</a:t>
            </a:r>
          </a:p>
        </p:txBody>
      </p:sp>
      <p:sp>
        <p:nvSpPr>
          <p:cNvPr id="3124229" name="Text Box 5"/>
          <p:cNvSpPr txBox="1">
            <a:spLocks noChangeArrowheads="1"/>
          </p:cNvSpPr>
          <p:nvPr/>
        </p:nvSpPr>
        <p:spPr bwMode="auto">
          <a:xfrm>
            <a:off x="1524000" y="5223075"/>
            <a:ext cx="8820150" cy="1292662"/>
          </a:xfrm>
          <a:prstGeom prst="rect">
            <a:avLst/>
          </a:prstGeom>
          <a:noFill/>
          <a:ln w="63500">
            <a:noFill/>
            <a:miter lim="800000"/>
            <a:tailEnd type="none" w="lg" len="med"/>
          </a:ln>
          <a:effectLst/>
        </p:spPr>
        <p:txBody>
          <a:bodyPr lIns="0" tIns="0" rIns="0" bIns="0">
            <a:spAutoFit/>
          </a:bodyPr>
          <a:lstStyle/>
          <a:p>
            <a:pPr fontAlgn="auto">
              <a:spcBef>
                <a:spcPct val="50000"/>
              </a:spcBef>
              <a:spcAft>
                <a:spcPts val="0"/>
              </a:spcAft>
              <a:defRPr/>
            </a:pPr>
            <a:r>
              <a:rPr lang="zh-CN" altLang="en-US" sz="2800" b="1" dirty="0">
                <a:solidFill>
                  <a:schemeClr val="bg1"/>
                </a:solidFill>
                <a:latin typeface="KaiTi" charset="-122"/>
                <a:ea typeface="KaiTi" charset="-122"/>
                <a:cs typeface="KaiTi" charset="-122"/>
              </a:rPr>
              <a:t>　</a:t>
            </a:r>
            <a:r>
              <a:rPr lang="zh-CN" altLang="en-US" sz="2800" b="1" dirty="0">
                <a:effectLst>
                  <a:outerShdw blurRad="38100" dist="38100" dir="2700000" algn="tl">
                    <a:srgbClr val="C0C0C0"/>
                  </a:outerShdw>
                </a:effectLst>
                <a:latin typeface="KaiTi" charset="-122"/>
                <a:ea typeface="KaiTi" charset="-122"/>
                <a:cs typeface="KaiTi" charset="-122"/>
              </a:rPr>
              <a:t>在水平方向上由于地形的起伏</a:t>
            </a:r>
            <a:r>
              <a:rPr lang="zh-CN" altLang="en-US" sz="2800" b="1" dirty="0" smtClean="0">
                <a:effectLst>
                  <a:outerShdw blurRad="38100" dist="38100" dir="2700000" algn="tl">
                    <a:srgbClr val="C0C0C0"/>
                  </a:outerShdw>
                </a:effectLst>
                <a:latin typeface="KaiTi" charset="-122"/>
                <a:ea typeface="KaiTi" charset="-122"/>
                <a:cs typeface="KaiTi" charset="-122"/>
              </a:rPr>
              <a:t>、土壤温度、湿度</a:t>
            </a:r>
            <a:r>
              <a:rPr lang="zh-CN" altLang="en-US" sz="2800" b="1" smtClean="0">
                <a:effectLst>
                  <a:outerShdw blurRad="38100" dist="38100" dir="2700000" algn="tl">
                    <a:srgbClr val="C0C0C0"/>
                  </a:outerShdw>
                </a:effectLst>
                <a:latin typeface="KaiTi" charset="-122"/>
                <a:ea typeface="KaiTi" charset="-122"/>
                <a:cs typeface="KaiTi" charset="-122"/>
              </a:rPr>
              <a:t>和盐碱地、光照</a:t>
            </a:r>
            <a:r>
              <a:rPr lang="zh-CN" altLang="en-US" sz="2800" b="1">
                <a:effectLst>
                  <a:outerShdw blurRad="38100" dist="38100" dir="2700000" algn="tl">
                    <a:srgbClr val="C0C0C0"/>
                  </a:outerShdw>
                </a:effectLst>
                <a:latin typeface="KaiTi" charset="-122"/>
                <a:ea typeface="KaiTi" charset="-122"/>
                <a:cs typeface="KaiTi" charset="-122"/>
              </a:rPr>
              <a:t>的明暗、湿度的高低等环境因素影响，不同生物分布于不同地段的现象。</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2585625"/>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981200" y="6264966"/>
            <a:ext cx="8229600" cy="593034"/>
          </a:xfrm>
        </p:spPr>
        <p:txBody>
          <a:bodyPr/>
          <a:lstStyle/>
          <a:p>
            <a:r>
              <a:rPr lang="zh-CN" altLang="en-US" sz="2800" b="1" smtClean="0">
                <a:latin typeface="KaiTi" charset="-122"/>
                <a:ea typeface="KaiTi" charset="-122"/>
                <a:cs typeface="KaiTi" charset="-122"/>
              </a:rPr>
              <a:t>水平分布</a:t>
            </a:r>
          </a:p>
        </p:txBody>
      </p:sp>
      <p:pic>
        <p:nvPicPr>
          <p:cNvPr id="8195" name="Picture 3" descr="Fig47"/>
          <p:cNvPicPr>
            <a:picLocks noChangeAspect="1" noChangeArrowheads="1"/>
          </p:cNvPicPr>
          <p:nvPr/>
        </p:nvPicPr>
        <p:blipFill>
          <a:blip r:embed="rId2"/>
          <a:srcRect t="16843"/>
          <a:stretch>
            <a:fillRect/>
          </a:stretch>
        </p:blipFill>
        <p:spPr bwMode="auto">
          <a:xfrm>
            <a:off x="1524000" y="2801244"/>
            <a:ext cx="9144000" cy="3386138"/>
          </a:xfrm>
          <a:prstGeom prst="rect">
            <a:avLst/>
          </a:prstGeom>
          <a:noFill/>
          <a:ln w="9525">
            <a:noFill/>
            <a:miter lim="800000"/>
            <a:headEnd/>
            <a:tailEnd/>
          </a:ln>
        </p:spPr>
      </p:pic>
      <p:sp>
        <p:nvSpPr>
          <p:cNvPr id="8196" name="Text Box 4"/>
          <p:cNvSpPr txBox="1">
            <a:spLocks noChangeArrowheads="1"/>
          </p:cNvSpPr>
          <p:nvPr/>
        </p:nvSpPr>
        <p:spPr bwMode="auto">
          <a:xfrm>
            <a:off x="1638300" y="1182757"/>
            <a:ext cx="1981200" cy="1569660"/>
          </a:xfrm>
          <a:prstGeom prst="rect">
            <a:avLst/>
          </a:prstGeom>
          <a:noFill/>
          <a:ln w="9525">
            <a:noFill/>
            <a:miter lim="800000"/>
          </a:ln>
        </p:spPr>
        <p:txBody>
          <a:bodyPr>
            <a:spAutoFit/>
          </a:bodyPr>
          <a:lstStyle/>
          <a:p>
            <a:pPr>
              <a:spcBef>
                <a:spcPct val="50000"/>
              </a:spcBef>
            </a:pPr>
            <a:r>
              <a:rPr lang="zh-CN" altLang="en-US" sz="2400" b="1">
                <a:latin typeface="KaiTi" charset="-122"/>
                <a:ea typeface="KaiTi" charset="-122"/>
                <a:cs typeface="KaiTi" charset="-122"/>
              </a:rPr>
              <a:t>火烈鸟从泥中吸出软体、甲壳类动物或植物体</a:t>
            </a:r>
          </a:p>
        </p:txBody>
      </p:sp>
      <p:sp>
        <p:nvSpPr>
          <p:cNvPr id="8197" name="Text Box 5"/>
          <p:cNvSpPr txBox="1">
            <a:spLocks noChangeArrowheads="1"/>
          </p:cNvSpPr>
          <p:nvPr/>
        </p:nvSpPr>
        <p:spPr bwMode="auto">
          <a:xfrm>
            <a:off x="3718984" y="843964"/>
            <a:ext cx="1538816" cy="1938992"/>
          </a:xfrm>
          <a:prstGeom prst="rect">
            <a:avLst/>
          </a:prstGeom>
          <a:noFill/>
          <a:ln w="9525">
            <a:noFill/>
            <a:miter lim="800000"/>
          </a:ln>
        </p:spPr>
        <p:txBody>
          <a:bodyPr wrap="square">
            <a:spAutoFit/>
          </a:bodyPr>
          <a:lstStyle/>
          <a:p>
            <a:pPr>
              <a:spcBef>
                <a:spcPct val="50000"/>
              </a:spcBef>
            </a:pPr>
            <a:r>
              <a:rPr lang="zh-CN" altLang="en-US" sz="2400" b="1">
                <a:latin typeface="KaiTi" charset="-122"/>
                <a:ea typeface="KaiTi" charset="-122"/>
                <a:cs typeface="KaiTi" charset="-122"/>
              </a:rPr>
              <a:t>潜水鸭到扎入水中捕食昆虫、植物和蜗牛</a:t>
            </a:r>
          </a:p>
        </p:txBody>
      </p:sp>
      <p:sp>
        <p:nvSpPr>
          <p:cNvPr id="8198" name="Rectangle 6"/>
          <p:cNvSpPr>
            <a:spLocks noChangeArrowheads="1"/>
          </p:cNvSpPr>
          <p:nvPr/>
        </p:nvSpPr>
        <p:spPr bwMode="auto">
          <a:xfrm>
            <a:off x="5357284" y="490645"/>
            <a:ext cx="1881716" cy="2308324"/>
          </a:xfrm>
          <a:prstGeom prst="rect">
            <a:avLst/>
          </a:prstGeom>
          <a:noFill/>
          <a:ln w="9525">
            <a:noFill/>
            <a:miter lim="800000"/>
          </a:ln>
        </p:spPr>
        <p:txBody>
          <a:bodyPr wrap="square">
            <a:spAutoFit/>
          </a:bodyPr>
          <a:lstStyle/>
          <a:p>
            <a:r>
              <a:rPr lang="zh-CN" altLang="en-US" sz="2400" b="1">
                <a:latin typeface="KaiTi" charset="-122"/>
                <a:ea typeface="KaiTi" charset="-122"/>
                <a:cs typeface="KaiTi" charset="-122"/>
              </a:rPr>
              <a:t>反嘴鹊在浅水区搜寻昆虫、小型无脊椎动物或是植物的种子</a:t>
            </a:r>
          </a:p>
        </p:txBody>
      </p:sp>
      <p:sp>
        <p:nvSpPr>
          <p:cNvPr id="8199" name="Rectangle 7"/>
          <p:cNvSpPr>
            <a:spLocks noChangeArrowheads="1"/>
          </p:cNvSpPr>
          <p:nvPr/>
        </p:nvSpPr>
        <p:spPr bwMode="auto">
          <a:xfrm>
            <a:off x="7452784" y="404196"/>
            <a:ext cx="1752600" cy="2308324"/>
          </a:xfrm>
          <a:prstGeom prst="rect">
            <a:avLst/>
          </a:prstGeom>
          <a:noFill/>
          <a:ln w="9525">
            <a:noFill/>
            <a:miter lim="800000"/>
          </a:ln>
        </p:spPr>
        <p:txBody>
          <a:bodyPr anchor="ctr">
            <a:spAutoFit/>
          </a:bodyPr>
          <a:lstStyle/>
          <a:p>
            <a:r>
              <a:rPr lang="zh-CN" altLang="en-US" sz="2400" b="1">
                <a:latin typeface="KaiTi" charset="-122"/>
                <a:ea typeface="KaiTi" charset="-122"/>
                <a:cs typeface="KaiTi" charset="-122"/>
              </a:rPr>
              <a:t>蛎鹬用其尖嘴敲开牡蛎的壳，并探入沙滩中捕获螃蟹、蠕虫等</a:t>
            </a:r>
          </a:p>
        </p:txBody>
      </p:sp>
      <p:sp>
        <p:nvSpPr>
          <p:cNvPr id="8200" name="Rectangle 8"/>
          <p:cNvSpPr>
            <a:spLocks noChangeArrowheads="1"/>
          </p:cNvSpPr>
          <p:nvPr/>
        </p:nvSpPr>
        <p:spPr bwMode="auto">
          <a:xfrm>
            <a:off x="9205384" y="675311"/>
            <a:ext cx="1775884" cy="1938992"/>
          </a:xfrm>
          <a:prstGeom prst="rect">
            <a:avLst/>
          </a:prstGeom>
          <a:noFill/>
          <a:ln w="9525">
            <a:noFill/>
            <a:miter lim="800000"/>
          </a:ln>
        </p:spPr>
        <p:txBody>
          <a:bodyPr wrap="square" anchor="ctr">
            <a:spAutoFit/>
          </a:bodyPr>
          <a:lstStyle/>
          <a:p>
            <a:r>
              <a:rPr lang="zh-CN" altLang="en-US" sz="2400" b="1">
                <a:latin typeface="KaiTi" charset="-122"/>
                <a:ea typeface="KaiTi" charset="-122"/>
                <a:cs typeface="KaiTi" charset="-122"/>
              </a:rPr>
              <a:t>风头鸡在沙滩表面以昆中和小型无脊椎动物为食</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21122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5" descr="某草地群落的水平结构"/>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67438" y="1268413"/>
            <a:ext cx="4500562" cy="3751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4" name="Text Box 6"/>
          <p:cNvSpPr txBox="1">
            <a:spLocks noChangeArrowheads="1"/>
          </p:cNvSpPr>
          <p:nvPr/>
        </p:nvSpPr>
        <p:spPr bwMode="auto">
          <a:xfrm>
            <a:off x="1410317" y="1328162"/>
            <a:ext cx="4643437"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50000"/>
              </a:spcBef>
            </a:pPr>
            <a:r>
              <a:rPr lang="en-US" altLang="zh-CN" sz="2800" dirty="0">
                <a:latin typeface="KaiTi" charset="-122"/>
                <a:ea typeface="KaiTi" charset="-122"/>
                <a:cs typeface="KaiTi" charset="-122"/>
              </a:rPr>
              <a:t>       </a:t>
            </a:r>
            <a:r>
              <a:rPr lang="zh-CN" altLang="en-US" sz="2800" dirty="0">
                <a:latin typeface="KaiTi" charset="-122"/>
                <a:ea typeface="KaiTi" charset="-122"/>
                <a:cs typeface="KaiTi" charset="-122"/>
              </a:rPr>
              <a:t>水平方向上看，不同的地段往往分布不同的种群，同一地段上种群密度也有差别，常呈</a:t>
            </a:r>
            <a:r>
              <a:rPr lang="zh-CN" altLang="en-US" sz="2800" b="1" dirty="0">
                <a:solidFill>
                  <a:srgbClr val="FF0000"/>
                </a:solidFill>
                <a:latin typeface="KaiTi" charset="-122"/>
                <a:ea typeface="KaiTi" charset="-122"/>
                <a:cs typeface="KaiTi" charset="-122"/>
              </a:rPr>
              <a:t>镶嵌分布</a:t>
            </a:r>
            <a:r>
              <a:rPr lang="zh-CN" altLang="en-US" sz="2800" dirty="0">
                <a:latin typeface="KaiTi" charset="-122"/>
                <a:ea typeface="KaiTi" charset="-122"/>
                <a:cs typeface="KaiTi" charset="-122"/>
              </a:rPr>
              <a:t>。</a:t>
            </a:r>
          </a:p>
        </p:txBody>
      </p:sp>
      <p:sp>
        <p:nvSpPr>
          <p:cNvPr id="61445" name="Rectangle 7"/>
          <p:cNvSpPr>
            <a:spLocks noChangeArrowheads="1"/>
          </p:cNvSpPr>
          <p:nvPr/>
        </p:nvSpPr>
        <p:spPr bwMode="auto">
          <a:xfrm>
            <a:off x="1919289" y="4437063"/>
            <a:ext cx="413446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800" dirty="0">
                <a:latin typeface="KaiTi" charset="-122"/>
                <a:ea typeface="KaiTi" charset="-122"/>
                <a:cs typeface="KaiTi" charset="-122"/>
              </a:rPr>
              <a:t>导致镶嵌性出现的原因：</a:t>
            </a:r>
          </a:p>
        </p:txBody>
      </p:sp>
      <p:sp>
        <p:nvSpPr>
          <p:cNvPr id="38921" name="Rectangle 9"/>
          <p:cNvSpPr>
            <a:spLocks noChangeArrowheads="1"/>
          </p:cNvSpPr>
          <p:nvPr/>
        </p:nvSpPr>
        <p:spPr bwMode="auto">
          <a:xfrm>
            <a:off x="1804810" y="5189131"/>
            <a:ext cx="849788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800">
                <a:latin typeface="KaiTi" charset="-122"/>
                <a:ea typeface="KaiTi" charset="-122"/>
                <a:cs typeface="KaiTi" charset="-122"/>
              </a:rPr>
              <a:t>地形、土壤湿度和盐碱度、光照强度、生物自身生长特点、人和动物的影响等在水平方向上分布不均匀。</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90820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21"/>
                                        </p:tgtEl>
                                        <p:attrNameLst>
                                          <p:attrName>style.visibility</p:attrName>
                                        </p:attrNameLst>
                                      </p:cBhvr>
                                      <p:to>
                                        <p:strVal val="visible"/>
                                      </p:to>
                                    </p:set>
                                    <p:animEffect transition="in" filter="dissolve">
                                      <p:cBhvr>
                                        <p:cTn id="7" dur="5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883191" y="679125"/>
            <a:ext cx="819467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lvl="0" algn="ctr" rtl="0" eaLnBrk="1" fontAlgn="base" hangingPunct="1">
              <a:spcBef>
                <a:spcPct val="0"/>
              </a:spcBef>
              <a:spcAft>
                <a:spcPct val="0"/>
              </a:spcAft>
              <a:buClrTx/>
              <a:buSzTx/>
              <a:buFontTx/>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Calibri" pitchFamily="34" charset="0"/>
                <a:ea typeface="宋体" pitchFamily="2" charset="-122"/>
              </a:defRPr>
            </a:lvl2pPr>
            <a:lvl3pPr algn="ctr" rtl="0" eaLnBrk="1" fontAlgn="base" hangingPunct="1">
              <a:spcBef>
                <a:spcPct val="0"/>
              </a:spcBef>
              <a:spcAft>
                <a:spcPct val="0"/>
              </a:spcAft>
              <a:defRPr sz="5867">
                <a:solidFill>
                  <a:schemeClr val="tx1"/>
                </a:solidFill>
                <a:latin typeface="Calibri" pitchFamily="34" charset="0"/>
                <a:ea typeface="宋体" pitchFamily="2" charset="-122"/>
              </a:defRPr>
            </a:lvl3pPr>
            <a:lvl4pPr algn="ctr" rtl="0" eaLnBrk="1" fontAlgn="base" hangingPunct="1">
              <a:spcBef>
                <a:spcPct val="0"/>
              </a:spcBef>
              <a:spcAft>
                <a:spcPct val="0"/>
              </a:spcAft>
              <a:defRPr sz="5867">
                <a:solidFill>
                  <a:schemeClr val="tx1"/>
                </a:solidFill>
                <a:latin typeface="Calibri" pitchFamily="34" charset="0"/>
                <a:ea typeface="宋体" pitchFamily="2" charset="-122"/>
              </a:defRPr>
            </a:lvl4pPr>
            <a:lvl5pPr algn="ctr" rtl="0" eaLnBrk="1" fontAlgn="base" hangingPunct="1">
              <a:spcBef>
                <a:spcPct val="0"/>
              </a:spcBef>
              <a:spcAft>
                <a:spcPct val="0"/>
              </a:spcAft>
              <a:defRPr sz="5867">
                <a:solidFill>
                  <a:schemeClr val="tx1"/>
                </a:solidFill>
                <a:latin typeface="Calibri" pitchFamily="34" charset="0"/>
                <a:ea typeface="宋体" pitchFamily="2" charset="-122"/>
              </a:defRPr>
            </a:lvl5pPr>
            <a:lvl6pPr marL="609585" algn="ctr" rtl="0" eaLnBrk="1" fontAlgn="base" hangingPunct="1">
              <a:spcBef>
                <a:spcPct val="0"/>
              </a:spcBef>
              <a:spcAft>
                <a:spcPct val="0"/>
              </a:spcAft>
              <a:defRPr sz="5867">
                <a:solidFill>
                  <a:schemeClr val="tx1"/>
                </a:solidFill>
                <a:latin typeface="Calibri" pitchFamily="34" charset="0"/>
                <a:ea typeface="宋体" pitchFamily="2" charset="-122"/>
              </a:defRPr>
            </a:lvl6pPr>
            <a:lvl7pPr marL="1219170" algn="ctr" rtl="0" eaLnBrk="1" fontAlgn="base" hangingPunct="1">
              <a:spcBef>
                <a:spcPct val="0"/>
              </a:spcBef>
              <a:spcAft>
                <a:spcPct val="0"/>
              </a:spcAft>
              <a:defRPr sz="5867">
                <a:solidFill>
                  <a:schemeClr val="tx1"/>
                </a:solidFill>
                <a:latin typeface="Calibri" pitchFamily="34" charset="0"/>
                <a:ea typeface="宋体" pitchFamily="2" charset="-122"/>
              </a:defRPr>
            </a:lvl7pPr>
            <a:lvl8pPr marL="1828754" algn="ctr" rtl="0" eaLnBrk="1" fontAlgn="base" hangingPunct="1">
              <a:spcBef>
                <a:spcPct val="0"/>
              </a:spcBef>
              <a:spcAft>
                <a:spcPct val="0"/>
              </a:spcAft>
              <a:defRPr sz="5867">
                <a:solidFill>
                  <a:schemeClr val="tx1"/>
                </a:solidFill>
                <a:latin typeface="Calibri" pitchFamily="34" charset="0"/>
                <a:ea typeface="宋体" pitchFamily="2" charset="-122"/>
              </a:defRPr>
            </a:lvl8pPr>
            <a:lvl9pPr marL="2438339" algn="ctr" rtl="0" eaLnBrk="1" fontAlgn="base" hangingPunct="1">
              <a:spcBef>
                <a:spcPct val="0"/>
              </a:spcBef>
              <a:spcAft>
                <a:spcPct val="0"/>
              </a:spcAft>
              <a:defRPr sz="5867">
                <a:solidFill>
                  <a:schemeClr val="tx1"/>
                </a:solidFill>
                <a:latin typeface="Calibri" pitchFamily="34" charset="0"/>
                <a:ea typeface="宋体" pitchFamily="2" charset="-122"/>
              </a:defRPr>
            </a:lvl9pPr>
          </a:lstStyle>
          <a:p>
            <a:r>
              <a:rPr lang="zh-CN" altLang="en-US" sz="2800" smtClean="0">
                <a:gradFill>
                  <a:gsLst>
                    <a:gs pos="0">
                      <a:srgbClr val="007BD3"/>
                    </a:gs>
                    <a:gs pos="100000">
                      <a:srgbClr val="034373"/>
                    </a:gs>
                  </a:gsLst>
                  <a:lin scaled="0"/>
                </a:gra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土壤中小动物类群丰富度的研究</a:t>
            </a:r>
            <a:endParaRPr lang="zh-CN" altLang="en-US" sz="2800" dirty="0">
              <a:gradFill>
                <a:gsLst>
                  <a:gs pos="0">
                    <a:srgbClr val="007BD3"/>
                  </a:gs>
                  <a:gs pos="100000">
                    <a:srgbClr val="034373"/>
                  </a:gs>
                </a:gsLst>
                <a:lin scaled="0"/>
              </a:gra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1086708" y="417515"/>
            <a:ext cx="3893820" cy="523220"/>
          </a:xfrm>
          <a:prstGeom prst="rect">
            <a:avLst/>
          </a:prstGeom>
          <a:noFill/>
        </p:spPr>
        <p:txBody>
          <a:bodyPr wrap="square" rtlCol="0">
            <a:spAutoFit/>
          </a:bodyPr>
          <a:lstStyle/>
          <a:p>
            <a:r>
              <a:rPr lang="zh-CN" altLang="en-US" sz="2800">
                <a:latin typeface="楷体" panose="02010609060101010101" charset="-122"/>
                <a:ea typeface="楷体" panose="02010609060101010101" charset="-122"/>
                <a:cs typeface="楷体" panose="02010609060101010101" charset="-122"/>
              </a:rPr>
              <a:t>科学探究</a:t>
            </a:r>
          </a:p>
        </p:txBody>
      </p:sp>
      <p:sp>
        <p:nvSpPr>
          <p:cNvPr id="4" name="文本框 3"/>
          <p:cNvSpPr txBox="1"/>
          <p:nvPr/>
        </p:nvSpPr>
        <p:spPr>
          <a:xfrm>
            <a:off x="1086707" y="2800015"/>
            <a:ext cx="10764645" cy="3108543"/>
          </a:xfrm>
          <a:prstGeom prst="rect">
            <a:avLst/>
          </a:prstGeom>
          <a:noFill/>
          <a:ln w="9525">
            <a:noFill/>
          </a:ln>
        </p:spPr>
        <p:txBody>
          <a:bodyPr wrap="square">
            <a:spAutoFit/>
          </a:bodyPr>
          <a:lstStyle/>
          <a:p>
            <a:r>
              <a:rPr lang="zh-CN" altLang="en-US" sz="2800" b="1" dirty="0">
                <a:latin typeface="楷体" panose="02010609060101010101" charset="-122"/>
                <a:ea typeface="楷体" panose="02010609060101010101" charset="-122"/>
                <a:cs typeface="楷体" panose="02010609060101010101" charset="-122"/>
                <a:sym typeface="宋体" panose="02010600030101010101" pitchFamily="2" charset="-122"/>
              </a:rPr>
              <a:t>1．能对土壤中部分常见的动物进行分类，了解地下的动物世界，从而更深刻全面地了解生态系统和动物的多样性</a:t>
            </a:r>
            <a:r>
              <a:rPr lang="zh-CN" altLang="en-US" sz="2800" b="1" dirty="0" smtClean="0">
                <a:latin typeface="楷体" panose="02010609060101010101" charset="-122"/>
                <a:ea typeface="楷体" panose="02010609060101010101" charset="-122"/>
                <a:cs typeface="楷体" panose="02010609060101010101" charset="-122"/>
                <a:sym typeface="宋体" panose="02010600030101010101" pitchFamily="2" charset="-122"/>
              </a:rPr>
              <a:t>。</a:t>
            </a:r>
            <a:endParaRPr lang="zh-CN" altLang="en-US" sz="2800" b="1" dirty="0">
              <a:latin typeface="楷体" panose="02010609060101010101" charset="-122"/>
              <a:ea typeface="楷体" panose="02010609060101010101" charset="-122"/>
              <a:cs typeface="楷体" panose="02010609060101010101" charset="-122"/>
              <a:sym typeface="宋体" panose="02010600030101010101" pitchFamily="2" charset="-122"/>
            </a:endParaRPr>
          </a:p>
          <a:p>
            <a:r>
              <a:rPr lang="zh-CN" altLang="en-US" sz="2800" b="1" dirty="0">
                <a:latin typeface="楷体" panose="02010609060101010101" charset="-122"/>
                <a:ea typeface="楷体" panose="02010609060101010101" charset="-122"/>
                <a:cs typeface="楷体" panose="02010609060101010101" charset="-122"/>
                <a:sym typeface="宋体" panose="02010600030101010101" pitchFamily="2" charset="-122"/>
              </a:rPr>
              <a:t>2．了解影响土壤动物种类及数量的因素，以及保护土壤动物多样性的方法</a:t>
            </a:r>
            <a:r>
              <a:rPr lang="zh-CN" altLang="en-US" sz="2800" b="1" dirty="0" smtClean="0">
                <a:latin typeface="楷体" panose="02010609060101010101" charset="-122"/>
                <a:ea typeface="楷体" panose="02010609060101010101" charset="-122"/>
                <a:cs typeface="楷体" panose="02010609060101010101" charset="-122"/>
                <a:sym typeface="宋体" panose="02010600030101010101" pitchFamily="2" charset="-122"/>
              </a:rPr>
              <a:t>。</a:t>
            </a:r>
            <a:endParaRPr lang="zh-CN" altLang="en-US" sz="2800" b="1" dirty="0">
              <a:latin typeface="楷体" panose="02010609060101010101" charset="-122"/>
              <a:ea typeface="楷体" panose="02010609060101010101" charset="-122"/>
              <a:cs typeface="楷体" panose="02010609060101010101" charset="-122"/>
              <a:sym typeface="宋体" panose="02010600030101010101" pitchFamily="2" charset="-122"/>
            </a:endParaRPr>
          </a:p>
          <a:p>
            <a:r>
              <a:rPr lang="zh-CN" altLang="en-US" sz="2800" b="1" dirty="0">
                <a:latin typeface="楷体" panose="02010609060101010101" charset="-122"/>
                <a:ea typeface="楷体" panose="02010609060101010101" charset="-122"/>
                <a:cs typeface="楷体" panose="02010609060101010101" charset="-122"/>
                <a:sym typeface="宋体" panose="02010600030101010101" pitchFamily="2" charset="-122"/>
              </a:rPr>
              <a:t>3．掌握土壤动物的采集、烘烤等技术；学会设计表格进行观察和统计</a:t>
            </a:r>
            <a:r>
              <a:rPr lang="zh-CN" altLang="en-US" sz="2800" b="1" dirty="0" smtClean="0">
                <a:latin typeface="楷体" panose="02010609060101010101" charset="-122"/>
                <a:ea typeface="楷体" panose="02010609060101010101" charset="-122"/>
                <a:cs typeface="楷体" panose="02010609060101010101" charset="-122"/>
                <a:sym typeface="宋体" panose="02010600030101010101" pitchFamily="2" charset="-122"/>
              </a:rPr>
              <a:t>。</a:t>
            </a:r>
            <a:endParaRPr lang="zh-CN" altLang="en-US" sz="2800" b="1" dirty="0">
              <a:latin typeface="楷体" panose="02010609060101010101" charset="-122"/>
              <a:ea typeface="楷体" panose="02010609060101010101" charset="-122"/>
              <a:cs typeface="楷体" panose="02010609060101010101" charset="-122"/>
              <a:sym typeface="宋体" panose="02010600030101010101" pitchFamily="2" charset="-122"/>
            </a:endParaRPr>
          </a:p>
          <a:p>
            <a:r>
              <a:rPr lang="zh-CN" altLang="en-US" sz="2800" b="1" dirty="0">
                <a:latin typeface="楷体" panose="02010609060101010101" charset="-122"/>
                <a:ea typeface="楷体" panose="02010609060101010101" charset="-122"/>
                <a:cs typeface="楷体" panose="02010609060101010101" charset="-122"/>
                <a:sym typeface="宋体" panose="02010600030101010101" pitchFamily="2" charset="-122"/>
              </a:rPr>
              <a:t>4．初步学会动物类群丰富度的统计方法。</a:t>
            </a:r>
          </a:p>
        </p:txBody>
      </p:sp>
      <p:sp>
        <p:nvSpPr>
          <p:cNvPr id="5" name="TextBox 10"/>
          <p:cNvSpPr txBox="1"/>
          <p:nvPr/>
        </p:nvSpPr>
        <p:spPr>
          <a:xfrm>
            <a:off x="1086707" y="1609390"/>
            <a:ext cx="7094549" cy="521970"/>
          </a:xfrm>
          <a:prstGeom prst="rect">
            <a:avLst/>
          </a:prstGeom>
          <a:noFill/>
          <a:ln w="9525">
            <a:noFill/>
          </a:ln>
        </p:spPr>
        <p:txBody>
          <a:bodyPr wrap="square">
            <a:spAutoFit/>
          </a:bodyPr>
          <a:lstStyle/>
          <a:p>
            <a:r>
              <a:rPr lang="zh-CN" altLang="en-US" sz="2800" dirty="0">
                <a:latin typeface="楷体" panose="02010609060101010101" charset="-122"/>
                <a:ea typeface="楷体" panose="02010609060101010101" charset="-122"/>
                <a:cs typeface="楷体" panose="02010609060101010101" charset="-122"/>
              </a:rPr>
              <a:t>实验的意义和目的</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28839847"/>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7c9ca3f2b40ab837c1e7132"/>
          <p:cNvPicPr>
            <a:picLocks noChangeAspect="1"/>
          </p:cNvPicPr>
          <p:nvPr/>
        </p:nvPicPr>
        <p:blipFill>
          <a:blip r:embed="rId2"/>
          <a:stretch>
            <a:fillRect/>
          </a:stretch>
        </p:blipFill>
        <p:spPr>
          <a:xfrm>
            <a:off x="2135188" y="3484844"/>
            <a:ext cx="4089400" cy="3143250"/>
          </a:xfrm>
          <a:prstGeom prst="rect">
            <a:avLst/>
          </a:prstGeom>
          <a:noFill/>
          <a:ln w="9525">
            <a:noFill/>
          </a:ln>
        </p:spPr>
      </p:pic>
      <p:pic>
        <p:nvPicPr>
          <p:cNvPr id="3" name="图片 2" descr="d478a80025ab1294e950cdc8"/>
          <p:cNvPicPr>
            <a:picLocks noChangeAspect="1"/>
          </p:cNvPicPr>
          <p:nvPr/>
        </p:nvPicPr>
        <p:blipFill>
          <a:blip r:embed="rId3"/>
          <a:stretch>
            <a:fillRect/>
          </a:stretch>
        </p:blipFill>
        <p:spPr>
          <a:xfrm>
            <a:off x="6600825" y="3484844"/>
            <a:ext cx="3744913" cy="3155950"/>
          </a:xfrm>
          <a:prstGeom prst="rect">
            <a:avLst/>
          </a:prstGeom>
          <a:noFill/>
          <a:ln w="9525">
            <a:noFill/>
          </a:ln>
        </p:spPr>
      </p:pic>
      <p:sp>
        <p:nvSpPr>
          <p:cNvPr id="4" name="文本框 3"/>
          <p:cNvSpPr txBox="1"/>
          <p:nvPr/>
        </p:nvSpPr>
        <p:spPr>
          <a:xfrm>
            <a:off x="1895708" y="312235"/>
            <a:ext cx="3416320" cy="523220"/>
          </a:xfrm>
          <a:prstGeom prst="rect">
            <a:avLst/>
          </a:prstGeom>
          <a:noFill/>
        </p:spPr>
        <p:txBody>
          <a:bodyPr wrap="none" rtlCol="0">
            <a:spAutoFit/>
          </a:bodyPr>
          <a:lstStyle/>
          <a:p>
            <a:r>
              <a:rPr kumimoji="1" lang="zh-CN" altLang="en-US" sz="2800" b="1" dirty="0" smtClean="0">
                <a:latin typeface="KaiTi" charset="-122"/>
                <a:ea typeface="KaiTi" charset="-122"/>
                <a:cs typeface="KaiTi" charset="-122"/>
              </a:rPr>
              <a:t>土壤中</a:t>
            </a:r>
            <a:r>
              <a:rPr kumimoji="1" lang="zh-CN" altLang="en-US" sz="2800" b="1" smtClean="0">
                <a:latin typeface="KaiTi" charset="-122"/>
                <a:ea typeface="KaiTi" charset="-122"/>
                <a:cs typeface="KaiTi" charset="-122"/>
              </a:rPr>
              <a:t>常见的小动物</a:t>
            </a:r>
            <a:endParaRPr kumimoji="1" lang="zh-CN" altLang="en-US" sz="2800" b="1">
              <a:latin typeface="KaiTi" charset="-122"/>
              <a:ea typeface="KaiTi" charset="-122"/>
              <a:cs typeface="KaiTi" charset="-122"/>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167" y="23284"/>
            <a:ext cx="1145117" cy="113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文本框 5"/>
          <p:cNvSpPr txBox="1"/>
          <p:nvPr/>
        </p:nvSpPr>
        <p:spPr>
          <a:xfrm>
            <a:off x="1572542" y="1155700"/>
            <a:ext cx="902811" cy="523220"/>
          </a:xfrm>
          <a:prstGeom prst="rect">
            <a:avLst/>
          </a:prstGeom>
          <a:noFill/>
        </p:spPr>
        <p:txBody>
          <a:bodyPr wrap="none" rtlCol="0">
            <a:spAutoFit/>
          </a:bodyPr>
          <a:lstStyle/>
          <a:p>
            <a:r>
              <a:rPr kumimoji="1" lang="zh-CN" altLang="en-US" sz="2800" b="1" smtClean="0">
                <a:solidFill>
                  <a:schemeClr val="tx2">
                    <a:lumMod val="60000"/>
                    <a:lumOff val="40000"/>
                  </a:schemeClr>
                </a:solidFill>
                <a:latin typeface="KaiTi" charset="-122"/>
                <a:ea typeface="KaiTi" charset="-122"/>
                <a:cs typeface="KaiTi" charset="-122"/>
              </a:rPr>
              <a:t>鼠妇</a:t>
            </a:r>
            <a:endParaRPr kumimoji="1" lang="zh-CN" altLang="en-US" sz="2800" b="1">
              <a:solidFill>
                <a:schemeClr val="tx2">
                  <a:lumMod val="60000"/>
                  <a:lumOff val="40000"/>
                </a:schemeClr>
              </a:solidFill>
              <a:latin typeface="KaiTi" charset="-122"/>
              <a:ea typeface="KaiTi" charset="-122"/>
              <a:cs typeface="KaiTi" charset="-122"/>
            </a:endParaRPr>
          </a:p>
        </p:txBody>
      </p:sp>
      <p:sp>
        <p:nvSpPr>
          <p:cNvPr id="7" name="文本框 6"/>
          <p:cNvSpPr txBox="1"/>
          <p:nvPr/>
        </p:nvSpPr>
        <p:spPr>
          <a:xfrm>
            <a:off x="2023948" y="1678920"/>
            <a:ext cx="9394902" cy="1384995"/>
          </a:xfrm>
          <a:prstGeom prst="rect">
            <a:avLst/>
          </a:prstGeom>
          <a:noFill/>
        </p:spPr>
        <p:txBody>
          <a:bodyPr wrap="square" rtlCol="0">
            <a:spAutoFit/>
          </a:bodyPr>
          <a:lstStyle/>
          <a:p>
            <a:r>
              <a:rPr kumimoji="1" lang="zh-CN" altLang="en-US" sz="2800" dirty="0" smtClean="0">
                <a:latin typeface="KaiTi" charset="-122"/>
                <a:ea typeface="KaiTi" charset="-122"/>
                <a:cs typeface="KaiTi" charset="-122"/>
              </a:rPr>
              <a:t>又名“潮虫”，节肢动物门 软甲纲 等足目</a:t>
            </a:r>
            <a:endParaRPr kumimoji="1" lang="en-US" altLang="zh-CN" sz="2800" dirty="0" smtClean="0">
              <a:latin typeface="KaiTi" charset="-122"/>
              <a:ea typeface="KaiTi" charset="-122"/>
              <a:cs typeface="KaiTi" charset="-122"/>
            </a:endParaRPr>
          </a:p>
          <a:p>
            <a:r>
              <a:rPr kumimoji="1" lang="zh-CN" altLang="en-US" sz="2800" dirty="0" smtClean="0">
                <a:latin typeface="KaiTi" charset="-122"/>
                <a:ea typeface="KaiTi" charset="-122"/>
                <a:cs typeface="KaiTi" charset="-122"/>
              </a:rPr>
              <a:t>身体多呈长瓜子型，长</a:t>
            </a:r>
            <a:r>
              <a:rPr kumimoji="1" lang="en-US" altLang="zh-CN" sz="2800" dirty="0" smtClean="0">
                <a:latin typeface="KaiTi" charset="-122"/>
                <a:ea typeface="KaiTi" charset="-122"/>
                <a:cs typeface="KaiTi" charset="-122"/>
              </a:rPr>
              <a:t>0.5-1.5</a:t>
            </a:r>
            <a:r>
              <a:rPr kumimoji="1" lang="zh-CN" altLang="en-US" sz="2800" dirty="0" smtClean="0">
                <a:latin typeface="KaiTi" charset="-122"/>
                <a:ea typeface="KaiTi" charset="-122"/>
                <a:cs typeface="KaiTi" charset="-122"/>
              </a:rPr>
              <a:t>厘米，背腹扁平，体灰色或灰蓝色</a:t>
            </a:r>
            <a:endParaRPr kumimoji="1" lang="zh-CN" altLang="en-US" sz="2800" dirty="0">
              <a:latin typeface="KaiTi" charset="-122"/>
              <a:ea typeface="KaiTi" charset="-122"/>
              <a:cs typeface="KaiTi" charset="-122"/>
            </a:endParaRPr>
          </a:p>
        </p:txBody>
      </p:sp>
    </p:spTree>
    <p:extLst>
      <p:ext uri="{BB962C8B-B14F-4D97-AF65-F5344CB8AC3E}">
        <p14:creationId xmlns:p14="http://schemas.microsoft.com/office/powerpoint/2010/main" xmlns="" val="2035818923"/>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主题1" id="{8B933A51-99F4-1C41-A324-D5DEA400D64A}" vid="{9C4B62C8-1523-824B-B873-E27C2E97765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277</TotalTime>
  <Words>1736</Words>
  <Application>Microsoft Office PowerPoint</Application>
  <PresentationFormat>自定义</PresentationFormat>
  <Paragraphs>124</Paragraphs>
  <Slides>21</Slides>
  <Notes>2</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主题1</vt:lpstr>
      <vt:lpstr>幻灯片 1</vt:lpstr>
      <vt:lpstr>幻灯片 2</vt:lpstr>
      <vt:lpstr>幻灯片 3</vt:lpstr>
      <vt:lpstr>幻灯片 4</vt:lpstr>
      <vt:lpstr>幻灯片 5</vt:lpstr>
      <vt:lpstr>水平分布</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Administrator</cp:lastModifiedBy>
  <cp:revision>26</cp:revision>
  <dcterms:created xsi:type="dcterms:W3CDTF">2020-02-01T12:33:39Z</dcterms:created>
  <dcterms:modified xsi:type="dcterms:W3CDTF">2020-02-11T04:36:27Z</dcterms:modified>
</cp:coreProperties>
</file>