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5" r:id="rId2"/>
    <p:sldId id="435" r:id="rId3"/>
    <p:sldId id="436" r:id="rId4"/>
    <p:sldId id="437" r:id="rId5"/>
    <p:sldId id="342" r:id="rId6"/>
    <p:sldId id="368" r:id="rId7"/>
    <p:sldId id="343" r:id="rId8"/>
    <p:sldId id="344" r:id="rId9"/>
    <p:sldId id="440" r:id="rId10"/>
    <p:sldId id="446" r:id="rId11"/>
    <p:sldId id="336" r:id="rId12"/>
    <p:sldId id="441" r:id="rId13"/>
    <p:sldId id="337" r:id="rId14"/>
    <p:sldId id="442" r:id="rId15"/>
    <p:sldId id="347" r:id="rId16"/>
    <p:sldId id="443" r:id="rId17"/>
    <p:sldId id="349" r:id="rId18"/>
    <p:sldId id="340" r:id="rId19"/>
    <p:sldId id="350" r:id="rId20"/>
    <p:sldId id="438" r:id="rId21"/>
    <p:sldId id="444" r:id="rId22"/>
    <p:sldId id="445" r:id="rId23"/>
    <p:sldId id="447" r:id="rId24"/>
    <p:sldId id="43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127D0D"/>
    <a:srgbClr val="68701A"/>
    <a:srgbClr val="517713"/>
    <a:srgbClr val="DDDDDD"/>
    <a:srgbClr val="FF6600"/>
    <a:srgbClr val="FEFE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2" autoAdjust="0"/>
    <p:restoredTop sz="94090" autoAdjust="0"/>
  </p:normalViewPr>
  <p:slideViewPr>
    <p:cSldViewPr snapToGrid="0">
      <p:cViewPr varScale="1">
        <p:scale>
          <a:sx n="47" d="100"/>
          <a:sy n="47" d="100"/>
        </p:scale>
        <p:origin x="-566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A957E4-9311-4258-B137-A0FF663A6C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957E4-9311-4258-B137-A0FF663A6CD2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6740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DE093A9-9527-634A-8B1D-D79461DBB82E}" type="slidenum">
              <a:rPr lang="zh-CN" altLang="en-US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5D86-56B1-4206-A993-DF6D893396F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50EA-A957-4B3D-9EEE-585DB9535D1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50EA-A957-4B3D-9EEE-585DB9535D1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933451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185" y="-27517"/>
            <a:ext cx="2273300" cy="96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F73B-DAA3-4A9B-9D57-C35D3D6BCED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6482-B555-4A01-9844-F8D777B87D2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50EA-A957-4B3D-9EEE-585DB9535D1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1B47-11C8-4117-9499-DD0746B3190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76EE-32E3-4382-AFE8-C0C744F783D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7EC9-35B9-4EB6-9360-F24E8080281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F534-EF40-46AF-90B8-DDD18C6DE4B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F520-89BD-435E-9DCC-4B066D0A04E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9750EA-A957-4B3D-9EEE-585DB9535D1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441450" y="68263"/>
            <a:ext cx="6805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人教版高中生物必修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第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章</a:t>
            </a:r>
            <a:endParaRPr lang="zh-CN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561371" y="2655151"/>
            <a:ext cx="890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 dirty="0" smtClean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第</a:t>
            </a:r>
            <a:r>
              <a:rPr lang="en-US" altLang="zh-CN" sz="3200" b="1" dirty="0" smtClean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3200" b="1" dirty="0" smtClean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节 群落的结构（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第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课时）</a:t>
            </a:r>
            <a:endParaRPr lang="zh-CN" altLang="zh-CN" sz="32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020" y="1174288"/>
            <a:ext cx="7100484" cy="54604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91493" y="404037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随纬度</a:t>
            </a:r>
            <a:r>
              <a:rPr kumimoji="1" lang="zh-CN" altLang="en-US" sz="2800" b="1" smtClean="0">
                <a:latin typeface="KaiTi" charset="-122"/>
                <a:ea typeface="KaiTi" charset="-122"/>
                <a:cs typeface="KaiTi" charset="-122"/>
              </a:rPr>
              <a:t>变化丰富度也在变化</a:t>
            </a:r>
            <a:endParaRPr kumimoji="1" lang="zh-CN" altLang="en-US" sz="2800" b="1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358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96" y="-12972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三、常见的种间关系</a:t>
            </a:r>
          </a:p>
        </p:txBody>
      </p:sp>
      <p:pic>
        <p:nvPicPr>
          <p:cNvPr id="49155" name="Picture 3" descr="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142" y="930937"/>
            <a:ext cx="5550103" cy="35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4183" y="1496171"/>
            <a:ext cx="4427699" cy="20313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互利共生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种生物共同生活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在一起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相互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依存，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彼此有利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57452" y="510389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latin typeface="+mn-ea"/>
                <a:ea typeface="+mn-ea"/>
              </a:rPr>
              <a:t>地衣 </a:t>
            </a:r>
            <a:r>
              <a:rPr kumimoji="1" lang="en-US" altLang="zh-CN" sz="2800" b="1" dirty="0" smtClean="0">
                <a:latin typeface="+mn-ea"/>
                <a:ea typeface="+mn-ea"/>
              </a:rPr>
              <a:t>=</a:t>
            </a:r>
            <a:r>
              <a:rPr kumimoji="1" lang="zh-CN" altLang="en-US" sz="2800" b="1" dirty="0" smtClean="0">
                <a:latin typeface="+mn-ea"/>
                <a:ea typeface="+mn-ea"/>
              </a:rPr>
              <a:t> 藻类 </a:t>
            </a:r>
            <a:r>
              <a:rPr kumimoji="1" lang="en-US" altLang="zh-CN" sz="2800" b="1" dirty="0" smtClean="0">
                <a:latin typeface="+mn-ea"/>
                <a:ea typeface="+mn-ea"/>
              </a:rPr>
              <a:t>+</a:t>
            </a:r>
            <a:r>
              <a:rPr kumimoji="1" lang="zh-CN" altLang="en-US" sz="2800" b="1" dirty="0" smtClean="0">
                <a:latin typeface="+mn-ea"/>
                <a:ea typeface="+mn-ea"/>
              </a:rPr>
              <a:t> 真菌</a:t>
            </a:r>
            <a:endParaRPr kumimoji="1" lang="zh-CN" altLang="en-US" sz="2800" b="1" dirty="0">
              <a:latin typeface="+mn-ea"/>
              <a:ea typeface="+mn-ea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7998200" y="4620133"/>
            <a:ext cx="2034390" cy="1338629"/>
            <a:chOff x="3287260" y="3855873"/>
            <a:chExt cx="2034390" cy="1338629"/>
          </a:xfrm>
        </p:grpSpPr>
        <p:sp>
          <p:nvSpPr>
            <p:cNvPr id="3" name="环形箭头 2"/>
            <p:cNvSpPr/>
            <p:nvPr/>
          </p:nvSpPr>
          <p:spPr>
            <a:xfrm>
              <a:off x="3287260" y="3855873"/>
              <a:ext cx="1045479" cy="1338629"/>
            </a:xfrm>
            <a:prstGeom prst="circularArrow">
              <a:avLst>
                <a:gd name="adj1" fmla="val 2432"/>
                <a:gd name="adj2" fmla="val 1142317"/>
                <a:gd name="adj3" fmla="val 20565191"/>
                <a:gd name="adj4" fmla="val 11585680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213654" y="397887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 smtClean="0"/>
                <a:t>光合产物</a:t>
              </a:r>
              <a:endParaRPr kumimoji="1" lang="zh-CN" altLang="en-US" b="1" dirty="0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049455" y="4957798"/>
            <a:ext cx="2188710" cy="1338629"/>
            <a:chOff x="3338515" y="4193538"/>
            <a:chExt cx="2188710" cy="1338629"/>
          </a:xfrm>
        </p:grpSpPr>
        <p:sp>
          <p:nvSpPr>
            <p:cNvPr id="15" name="环形箭头 14"/>
            <p:cNvSpPr/>
            <p:nvPr/>
          </p:nvSpPr>
          <p:spPr>
            <a:xfrm rot="10800000">
              <a:off x="3338515" y="4193538"/>
              <a:ext cx="1045479" cy="1338629"/>
            </a:xfrm>
            <a:prstGeom prst="circularArrow">
              <a:avLst>
                <a:gd name="adj1" fmla="val 2432"/>
                <a:gd name="adj2" fmla="val 1142317"/>
                <a:gd name="adj3" fmla="val 20565191"/>
                <a:gd name="adj4" fmla="val 11585680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88397" y="49979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 smtClean="0"/>
                <a:t>水、无机盐</a:t>
              </a:r>
              <a:endParaRPr kumimoji="1" lang="zh-CN" altLang="en-US" b="1" dirty="0"/>
            </a:p>
          </p:txBody>
        </p:sp>
      </p:grpSp>
      <p:pic>
        <p:nvPicPr>
          <p:cNvPr id="19" name="图片 1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94" b="19470"/>
          <a:stretch>
            <a:fillRect/>
          </a:stretch>
        </p:blipFill>
        <p:spPr bwMode="auto">
          <a:xfrm>
            <a:off x="1010467" y="4156892"/>
            <a:ext cx="3797764" cy="241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uiExpand="1" build="p"/>
      <p:bldP spid="49159" grpId="1" uiExpand="1" build="allAtOnce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039288" y="2409709"/>
            <a:ext cx="2971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根瘤菌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401363" y="2627515"/>
            <a:ext cx="174398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8410888" y="2821190"/>
            <a:ext cx="166188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156232" y="2075881"/>
            <a:ext cx="113574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豆类植物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142375" y="2094024"/>
            <a:ext cx="21190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ea typeface="宋体" panose="02010600030101010101" pitchFamily="2" charset="-122"/>
              </a:rPr>
              <a:t>提供含氮养料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187505" y="2918617"/>
            <a:ext cx="21465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ea typeface="宋体" panose="02010600030101010101" pitchFamily="2" charset="-122"/>
              </a:rPr>
              <a:t>提供有机养料</a:t>
            </a:r>
          </a:p>
        </p:txBody>
      </p:sp>
      <p:pic>
        <p:nvPicPr>
          <p:cNvPr id="11" name="Picture 4" descr="20061123174928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382" y="866775"/>
            <a:ext cx="3870176" cy="49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2431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7" grpId="0" animBg="1"/>
      <p:bldP spid="8" grpId="0" autoUpdateAnimBg="0"/>
      <p:bldP spid="9" grpId="0" autoUpdateAnimBg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2008427183824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9" y="9144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7543799" y="914400"/>
            <a:ext cx="4648200" cy="5943600"/>
            <a:chOff x="2832" y="576"/>
            <a:chExt cx="2928" cy="3744"/>
          </a:xfrm>
        </p:grpSpPr>
        <p:pic>
          <p:nvPicPr>
            <p:cNvPr id="11271" name="Picture 7" descr="134832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576"/>
              <a:ext cx="2928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5232" y="864"/>
              <a:ext cx="384" cy="3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</a:rPr>
                <a:t>金圆蛛捕食“落网”小鸟 </a:t>
              </a:r>
            </a:p>
          </p:txBody>
        </p:sp>
      </p:grpSp>
      <p:pic>
        <p:nvPicPr>
          <p:cNvPr id="50185" name="Picture 9" descr="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9" y="37338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20674" y="1425476"/>
            <a:ext cx="2727325" cy="267765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捕食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种生物以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另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种生物作为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食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物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11" t="17194" r="12896" b="69484"/>
          <a:stretch/>
        </p:blipFill>
        <p:spPr>
          <a:xfrm>
            <a:off x="5847347" y="1956937"/>
            <a:ext cx="5992502" cy="28875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4400" y="457200"/>
            <a:ext cx="1092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资料分析：生活在加拿大北方森林中的猞猁能捕食雪兔。研究人员对猞猁和雪兔在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90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多年的时间里的种群数量做了研究。结果如下图</a:t>
            </a:r>
            <a:endParaRPr kumimoji="1" lang="zh-CN" altLang="en-US" sz="2800" b="1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78" y="1957314"/>
            <a:ext cx="4981074" cy="28872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995" y="5197640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问题</a:t>
            </a:r>
            <a:r>
              <a:rPr kumimoji="1" lang="en-US" altLang="zh-CN" sz="2400" b="1" dirty="0" smtClean="0">
                <a:latin typeface="KaiTi" charset="-122"/>
                <a:ea typeface="KaiTi" charset="-122"/>
                <a:cs typeface="KaiTi" charset="-122"/>
              </a:rPr>
              <a:t>1:</a:t>
            </a:r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猞猁和雪兔的种群数量波动有什么规律？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问题</a:t>
            </a:r>
            <a:r>
              <a:rPr kumimoji="1" lang="en-US" altLang="zh-CN" sz="2400" b="1" dirty="0" smtClean="0">
                <a:latin typeface="KaiTi" charset="-122"/>
                <a:ea typeface="KaiTi" charset="-122"/>
                <a:cs typeface="KaiTi" charset="-122"/>
              </a:rPr>
              <a:t>2:</a:t>
            </a:r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猞猁的存在对整个群落的稳定起什么作用？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3031" y="61347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smtClean="0">
                <a:latin typeface="KaiTi" charset="-122"/>
                <a:ea typeface="KaiTi" charset="-122"/>
                <a:cs typeface="KaiTi" charset="-122"/>
              </a:rPr>
              <a:t>猞猁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 flipV="1">
            <a:off x="1613250" y="6402459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432342" y="61347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雪兔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99707" y="61347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植物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15392" y="613470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植食性动物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323578" y="613470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群落稳定性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17" name="直线箭头连接符 16"/>
          <p:cNvCxnSpPr/>
          <p:nvPr/>
        </p:nvCxnSpPr>
        <p:spPr>
          <a:xfrm flipV="1">
            <a:off x="3209632" y="6412139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 flipV="1">
            <a:off x="4899926" y="6412139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 flipV="1">
            <a:off x="7402086" y="6397756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 flipV="1">
            <a:off x="9459578" y="6412139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246757" y="616692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食物链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273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65201-4D3A-4C00-95A3-1375CF49B462}" type="slidenum">
              <a:rPr lang="en-US" altLang="zh-CN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 5"/>
          <p:cNvGrpSpPr/>
          <p:nvPr/>
        </p:nvGrpSpPr>
        <p:grpSpPr>
          <a:xfrm>
            <a:off x="445294" y="1564607"/>
            <a:ext cx="6773652" cy="4427120"/>
            <a:chOff x="445294" y="1564607"/>
            <a:chExt cx="6773652" cy="44271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294" y="1564607"/>
              <a:ext cx="6583371" cy="442712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751093" y="3176588"/>
              <a:ext cx="14678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smtClean="0">
                  <a:solidFill>
                    <a:srgbClr val="FF0000"/>
                  </a:solidFill>
                  <a:latin typeface="KaiTi" charset="-122"/>
                  <a:ea typeface="KaiTi" charset="-122"/>
                  <a:cs typeface="KaiTi" charset="-122"/>
                </a:rPr>
                <a:t>捕食者</a:t>
              </a:r>
              <a:endParaRPr kumimoji="1" lang="zh-CN" altLang="en-US" sz="2800" b="1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995326" y="4060937"/>
              <a:ext cx="1838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 smtClean="0">
                  <a:solidFill>
                    <a:srgbClr val="FF0000"/>
                  </a:solidFill>
                  <a:latin typeface="KaiTi" charset="-122"/>
                  <a:ea typeface="KaiTi" charset="-122"/>
                  <a:cs typeface="KaiTi" charset="-122"/>
                </a:rPr>
                <a:t>被捕食者</a:t>
              </a:r>
              <a:endParaRPr kumimoji="1" lang="zh-CN" altLang="en-US" sz="28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837905" y="442119"/>
            <a:ext cx="4169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要点：</a:t>
            </a:r>
            <a:endParaRPr kumimoji="1" lang="en-US" altLang="zh-CN" sz="2800" b="1" dirty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      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1.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捕食者的种群数量随着被捕食者种群数量的变化而变化</a:t>
            </a:r>
            <a:endParaRPr kumimoji="1" lang="en-US" altLang="zh-CN" sz="28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     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2.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被捕食者的种群数量往往高于被捕食者，才能够为捕食者供给足够的能量，并为自身种群的延续积累能量</a:t>
            </a:r>
            <a:endParaRPr kumimoji="1" lang="zh-CN" altLang="en-US" sz="2800" b="1" dirty="0">
              <a:latin typeface="KaiTi" charset="-122"/>
              <a:ea typeface="KaiTi" charset="-122"/>
              <a:cs typeface="KaiTi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339701" y="510363"/>
            <a:ext cx="10675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资料分析：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1934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年，生态学家高斯将两种形态和习性上很接近的草履虫进行了以下实验：</a:t>
            </a:r>
            <a:endParaRPr kumimoji="1" lang="zh-CN" altLang="en-US" sz="2800" b="1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9701" y="1619693"/>
            <a:ext cx="10675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1.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取相等数目的双小核草履虫和大草履虫，用一种为饲料，放在两相同容器中培养，其种群数量变化如左图：</a:t>
            </a:r>
            <a:endParaRPr kumimoji="1" lang="zh-CN" altLang="en-US" sz="2800" b="1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96" t="21226" r="53598" b="63129"/>
          <a:stretch/>
        </p:blipFill>
        <p:spPr>
          <a:xfrm>
            <a:off x="5039832" y="2729023"/>
            <a:ext cx="6826102" cy="38915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39702" y="3050823"/>
            <a:ext cx="3444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2.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随后将两种草履虫混合培养，其种群数量变化如右图：</a:t>
            </a:r>
            <a:endParaRPr kumimoji="1" lang="en-US" altLang="zh-CN" sz="28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研究中并非发现两种草履虫分泌杀死对方的物质</a:t>
            </a:r>
            <a:endParaRPr kumimoji="1" lang="zh-CN" altLang="en-US" sz="2800" b="1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52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101888" y="2562150"/>
            <a:ext cx="3418857" cy="1664234"/>
            <a:chOff x="1344" y="2667"/>
            <a:chExt cx="2470" cy="1257"/>
          </a:xfrm>
        </p:grpSpPr>
        <p:sp>
          <p:nvSpPr>
            <p:cNvPr id="25633" name="Freeform 3"/>
            <p:cNvSpPr/>
            <p:nvPr/>
          </p:nvSpPr>
          <p:spPr bwMode="auto">
            <a:xfrm>
              <a:off x="1344" y="3200"/>
              <a:ext cx="2160" cy="592"/>
            </a:xfrm>
            <a:custGeom>
              <a:avLst/>
              <a:gdLst>
                <a:gd name="T0" fmla="*/ 0 w 2160"/>
                <a:gd name="T1" fmla="*/ 592 h 592"/>
                <a:gd name="T2" fmla="*/ 720 w 2160"/>
                <a:gd name="T3" fmla="*/ 16 h 592"/>
                <a:gd name="T4" fmla="*/ 2160 w 2160"/>
                <a:gd name="T5" fmla="*/ 496 h 592"/>
                <a:gd name="T6" fmla="*/ 0 60000 65536"/>
                <a:gd name="T7" fmla="*/ 0 60000 65536"/>
                <a:gd name="T8" fmla="*/ 0 60000 65536"/>
                <a:gd name="T9" fmla="*/ 0 w 2160"/>
                <a:gd name="T10" fmla="*/ 0 h 592"/>
                <a:gd name="T11" fmla="*/ 2160 w 2160"/>
                <a:gd name="T12" fmla="*/ 592 h 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592">
                  <a:moveTo>
                    <a:pt x="0" y="592"/>
                  </a:moveTo>
                  <a:cubicBezTo>
                    <a:pt x="180" y="312"/>
                    <a:pt x="360" y="32"/>
                    <a:pt x="720" y="16"/>
                  </a:cubicBezTo>
                  <a:cubicBezTo>
                    <a:pt x="1080" y="0"/>
                    <a:pt x="1920" y="416"/>
                    <a:pt x="2160" y="4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4" name="Freeform 4"/>
            <p:cNvSpPr/>
            <p:nvPr/>
          </p:nvSpPr>
          <p:spPr bwMode="auto">
            <a:xfrm>
              <a:off x="1392" y="2864"/>
              <a:ext cx="2064" cy="1024"/>
            </a:xfrm>
            <a:custGeom>
              <a:avLst/>
              <a:gdLst>
                <a:gd name="T0" fmla="*/ 0 w 2064"/>
                <a:gd name="T1" fmla="*/ 1024 h 1024"/>
                <a:gd name="T2" fmla="*/ 1008 w 2064"/>
                <a:gd name="T3" fmla="*/ 160 h 1024"/>
                <a:gd name="T4" fmla="*/ 2064 w 2064"/>
                <a:gd name="T5" fmla="*/ 64 h 1024"/>
                <a:gd name="T6" fmla="*/ 0 60000 65536"/>
                <a:gd name="T7" fmla="*/ 0 60000 65536"/>
                <a:gd name="T8" fmla="*/ 0 60000 65536"/>
                <a:gd name="T9" fmla="*/ 0 w 2064"/>
                <a:gd name="T10" fmla="*/ 0 h 1024"/>
                <a:gd name="T11" fmla="*/ 2064 w 2064"/>
                <a:gd name="T12" fmla="*/ 1024 h 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024">
                  <a:moveTo>
                    <a:pt x="0" y="1024"/>
                  </a:moveTo>
                  <a:cubicBezTo>
                    <a:pt x="332" y="672"/>
                    <a:pt x="664" y="320"/>
                    <a:pt x="1008" y="160"/>
                  </a:cubicBezTo>
                  <a:cubicBezTo>
                    <a:pt x="1352" y="0"/>
                    <a:pt x="1708" y="32"/>
                    <a:pt x="2064" y="64"/>
                  </a:cubicBezTo>
                </a:path>
              </a:pathLst>
            </a:custGeom>
            <a:noFill/>
            <a:ln w="38100" cap="flat" cmpd="sng">
              <a:solidFill>
                <a:srgbClr val="3333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325" name="Rectangle 5"/>
            <p:cNvSpPr>
              <a:spLocks noChangeArrowheads="1"/>
            </p:cNvSpPr>
            <p:nvPr/>
          </p:nvSpPr>
          <p:spPr bwMode="auto">
            <a:xfrm>
              <a:off x="3478" y="3436"/>
              <a:ext cx="336" cy="488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华文新魏" panose="02010800040101010101" pitchFamily="2" charset="-122"/>
                </a:rPr>
                <a:t>A</a:t>
              </a:r>
              <a:endParaRPr lang="en-US" altLang="zh-CN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anose="02010800040101010101" pitchFamily="2" charset="-122"/>
              </a:endParaRPr>
            </a:p>
          </p:txBody>
        </p:sp>
        <p:sp>
          <p:nvSpPr>
            <p:cNvPr id="3256326" name="Rectangle 6"/>
            <p:cNvSpPr>
              <a:spLocks noChangeArrowheads="1"/>
            </p:cNvSpPr>
            <p:nvPr/>
          </p:nvSpPr>
          <p:spPr bwMode="auto">
            <a:xfrm>
              <a:off x="3458" y="2667"/>
              <a:ext cx="320" cy="488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华文新魏" panose="02010800040101010101" pitchFamily="2" charset="-122"/>
                </a:rPr>
                <a:t>B</a:t>
              </a:r>
              <a:endParaRPr lang="en-US" altLang="zh-CN" sz="36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anose="02010800040101010101" pitchFamily="2" charset="-122"/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6818350" y="2922513"/>
            <a:ext cx="3743325" cy="1408112"/>
            <a:chOff x="2472" y="2614"/>
            <a:chExt cx="2993" cy="887"/>
          </a:xfrm>
        </p:grpSpPr>
        <p:sp>
          <p:nvSpPr>
            <p:cNvPr id="3256328" name="Text Box 8"/>
            <p:cNvSpPr txBox="1">
              <a:spLocks noChangeArrowheads="1"/>
            </p:cNvSpPr>
            <p:nvPr/>
          </p:nvSpPr>
          <p:spPr bwMode="auto">
            <a:xfrm>
              <a:off x="4695" y="2614"/>
              <a:ext cx="726" cy="404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华文新魏" panose="02010800040101010101" pitchFamily="2" charset="-122"/>
                </a:rPr>
                <a:t>A</a:t>
              </a:r>
              <a:endParaRPr lang="en-US" altLang="zh-CN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anose="02010800040101010101" pitchFamily="2" charset="-122"/>
              </a:endParaRPr>
            </a:p>
          </p:txBody>
        </p:sp>
        <p:sp>
          <p:nvSpPr>
            <p:cNvPr id="3256329" name="Text Box 9"/>
            <p:cNvSpPr txBox="1">
              <a:spLocks noChangeArrowheads="1"/>
            </p:cNvSpPr>
            <p:nvPr/>
          </p:nvSpPr>
          <p:spPr bwMode="auto">
            <a:xfrm>
              <a:off x="4752" y="3097"/>
              <a:ext cx="713" cy="404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新魏" panose="02010800040101010101" pitchFamily="2" charset="-122"/>
                </a:rPr>
                <a:t>B</a:t>
              </a:r>
            </a:p>
          </p:txBody>
        </p:sp>
        <p:sp>
          <p:nvSpPr>
            <p:cNvPr id="25631" name="Freeform 10"/>
            <p:cNvSpPr/>
            <p:nvPr/>
          </p:nvSpPr>
          <p:spPr bwMode="auto">
            <a:xfrm>
              <a:off x="2472" y="2704"/>
              <a:ext cx="2314" cy="619"/>
            </a:xfrm>
            <a:custGeom>
              <a:avLst/>
              <a:gdLst>
                <a:gd name="T0" fmla="*/ 0 w 1564"/>
                <a:gd name="T1" fmla="*/ 204 h 234"/>
                <a:gd name="T2" fmla="*/ 309 w 1564"/>
                <a:gd name="T3" fmla="*/ 204 h 234"/>
                <a:gd name="T4" fmla="*/ 670 w 1564"/>
                <a:gd name="T5" fmla="*/ 370 h 234"/>
                <a:gd name="T6" fmla="*/ 928 w 1564"/>
                <a:gd name="T7" fmla="*/ 1442 h 234"/>
                <a:gd name="T8" fmla="*/ 1339 w 1564"/>
                <a:gd name="T9" fmla="*/ 1526 h 234"/>
                <a:gd name="T10" fmla="*/ 1854 w 1564"/>
                <a:gd name="T11" fmla="*/ 1526 h 234"/>
                <a:gd name="T12" fmla="*/ 2240 w 1564"/>
                <a:gd name="T13" fmla="*/ 944 h 234"/>
                <a:gd name="T14" fmla="*/ 2471 w 1564"/>
                <a:gd name="T15" fmla="*/ 370 h 234"/>
                <a:gd name="T16" fmla="*/ 2884 w 1564"/>
                <a:gd name="T17" fmla="*/ 42 h 234"/>
                <a:gd name="T18" fmla="*/ 3424 w 1564"/>
                <a:gd name="T19" fmla="*/ 127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4"/>
                <a:gd name="T31" fmla="*/ 0 h 234"/>
                <a:gd name="T32" fmla="*/ 1564 w 1564"/>
                <a:gd name="T33" fmla="*/ 234 h 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4" h="234">
                  <a:moveTo>
                    <a:pt x="0" y="29"/>
                  </a:moveTo>
                  <a:cubicBezTo>
                    <a:pt x="23" y="29"/>
                    <a:pt x="90" y="25"/>
                    <a:pt x="141" y="29"/>
                  </a:cubicBezTo>
                  <a:cubicBezTo>
                    <a:pt x="192" y="33"/>
                    <a:pt x="259" y="24"/>
                    <a:pt x="306" y="53"/>
                  </a:cubicBezTo>
                  <a:cubicBezTo>
                    <a:pt x="353" y="82"/>
                    <a:pt x="373" y="178"/>
                    <a:pt x="424" y="206"/>
                  </a:cubicBezTo>
                  <a:cubicBezTo>
                    <a:pt x="475" y="234"/>
                    <a:pt x="542" y="216"/>
                    <a:pt x="612" y="218"/>
                  </a:cubicBezTo>
                  <a:cubicBezTo>
                    <a:pt x="682" y="220"/>
                    <a:pt x="779" y="232"/>
                    <a:pt x="847" y="218"/>
                  </a:cubicBezTo>
                  <a:cubicBezTo>
                    <a:pt x="915" y="204"/>
                    <a:pt x="976" y="162"/>
                    <a:pt x="1023" y="135"/>
                  </a:cubicBezTo>
                  <a:cubicBezTo>
                    <a:pt x="1070" y="108"/>
                    <a:pt x="1080" y="75"/>
                    <a:pt x="1129" y="53"/>
                  </a:cubicBezTo>
                  <a:cubicBezTo>
                    <a:pt x="1178" y="31"/>
                    <a:pt x="1245" y="12"/>
                    <a:pt x="1317" y="6"/>
                  </a:cubicBezTo>
                  <a:cubicBezTo>
                    <a:pt x="1389" y="0"/>
                    <a:pt x="1513" y="15"/>
                    <a:pt x="1564" y="18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2" name="Freeform 11"/>
            <p:cNvSpPr/>
            <p:nvPr/>
          </p:nvSpPr>
          <p:spPr bwMode="auto">
            <a:xfrm>
              <a:off x="2578" y="2702"/>
              <a:ext cx="2191" cy="632"/>
            </a:xfrm>
            <a:custGeom>
              <a:avLst/>
              <a:gdLst>
                <a:gd name="T0" fmla="*/ 0 w 1481"/>
                <a:gd name="T1" fmla="*/ 1616 h 239"/>
                <a:gd name="T2" fmla="*/ 229 w 1481"/>
                <a:gd name="T3" fmla="*/ 1539 h 239"/>
                <a:gd name="T4" fmla="*/ 488 w 1481"/>
                <a:gd name="T5" fmla="*/ 1454 h 239"/>
                <a:gd name="T6" fmla="*/ 899 w 1481"/>
                <a:gd name="T7" fmla="*/ 217 h 239"/>
                <a:gd name="T8" fmla="*/ 1337 w 1481"/>
                <a:gd name="T9" fmla="*/ 140 h 239"/>
                <a:gd name="T10" fmla="*/ 1954 w 1481"/>
                <a:gd name="T11" fmla="*/ 140 h 239"/>
                <a:gd name="T12" fmla="*/ 2133 w 1481"/>
                <a:gd name="T13" fmla="*/ 957 h 239"/>
                <a:gd name="T14" fmla="*/ 2521 w 1481"/>
                <a:gd name="T15" fmla="*/ 1454 h 239"/>
                <a:gd name="T16" fmla="*/ 2959 w 1481"/>
                <a:gd name="T17" fmla="*/ 1539 h 239"/>
                <a:gd name="T18" fmla="*/ 3241 w 1481"/>
                <a:gd name="T19" fmla="*/ 1539 h 2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1"/>
                <a:gd name="T31" fmla="*/ 0 h 239"/>
                <a:gd name="T32" fmla="*/ 1481 w 1481"/>
                <a:gd name="T33" fmla="*/ 239 h 2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1" h="239">
                  <a:moveTo>
                    <a:pt x="0" y="231"/>
                  </a:moveTo>
                  <a:cubicBezTo>
                    <a:pt x="17" y="229"/>
                    <a:pt x="68" y="224"/>
                    <a:pt x="105" y="220"/>
                  </a:cubicBezTo>
                  <a:cubicBezTo>
                    <a:pt x="142" y="216"/>
                    <a:pt x="172" y="239"/>
                    <a:pt x="223" y="208"/>
                  </a:cubicBezTo>
                  <a:cubicBezTo>
                    <a:pt x="274" y="177"/>
                    <a:pt x="346" y="62"/>
                    <a:pt x="411" y="31"/>
                  </a:cubicBezTo>
                  <a:cubicBezTo>
                    <a:pt x="476" y="0"/>
                    <a:pt x="531" y="22"/>
                    <a:pt x="611" y="20"/>
                  </a:cubicBezTo>
                  <a:cubicBezTo>
                    <a:pt x="691" y="18"/>
                    <a:pt x="832" y="1"/>
                    <a:pt x="893" y="20"/>
                  </a:cubicBezTo>
                  <a:cubicBezTo>
                    <a:pt x="954" y="39"/>
                    <a:pt x="932" y="106"/>
                    <a:pt x="975" y="137"/>
                  </a:cubicBezTo>
                  <a:cubicBezTo>
                    <a:pt x="1018" y="168"/>
                    <a:pt x="1089" y="194"/>
                    <a:pt x="1152" y="208"/>
                  </a:cubicBezTo>
                  <a:cubicBezTo>
                    <a:pt x="1215" y="222"/>
                    <a:pt x="1297" y="218"/>
                    <a:pt x="1352" y="220"/>
                  </a:cubicBezTo>
                  <a:cubicBezTo>
                    <a:pt x="1407" y="222"/>
                    <a:pt x="1454" y="220"/>
                    <a:pt x="1481" y="220"/>
                  </a:cubicBezTo>
                </a:path>
              </a:pathLst>
            </a:custGeom>
            <a:noFill/>
            <a:ln w="38100" cmpd="sng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56344" name="Rectangle 24"/>
          <p:cNvSpPr>
            <a:spLocks noChangeArrowheads="1"/>
          </p:cNvSpPr>
          <p:nvPr/>
        </p:nvSpPr>
        <p:spPr bwMode="auto">
          <a:xfrm>
            <a:off x="736637" y="5162402"/>
            <a:ext cx="4932363" cy="175124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★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竞争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实力悬殊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你死我活”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（大草履虫与双小核草履虫）</a:t>
            </a:r>
            <a:endParaRPr lang="zh-CN" alt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8" name="Group 25"/>
          <p:cNvGrpSpPr/>
          <p:nvPr/>
        </p:nvGrpSpPr>
        <p:grpSpPr bwMode="auto">
          <a:xfrm>
            <a:off x="1412033" y="2201789"/>
            <a:ext cx="4256967" cy="2727325"/>
            <a:chOff x="2082" y="2750"/>
            <a:chExt cx="3018" cy="1525"/>
          </a:xfrm>
        </p:grpSpPr>
        <p:sp>
          <p:nvSpPr>
            <p:cNvPr id="3256346" name="Text Box 26"/>
            <p:cNvSpPr txBox="1">
              <a:spLocks noChangeArrowheads="1"/>
            </p:cNvSpPr>
            <p:nvPr/>
          </p:nvSpPr>
          <p:spPr bwMode="auto">
            <a:xfrm>
              <a:off x="2082" y="2840"/>
              <a:ext cx="480" cy="106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vert="eaVert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生物数量</a:t>
              </a:r>
            </a:p>
          </p:txBody>
        </p:sp>
        <p:sp>
          <p:nvSpPr>
            <p:cNvPr id="25615" name="Line 27"/>
            <p:cNvSpPr>
              <a:spLocks noChangeShapeType="1"/>
            </p:cNvSpPr>
            <p:nvPr/>
          </p:nvSpPr>
          <p:spPr bwMode="auto">
            <a:xfrm>
              <a:off x="2556" y="2750"/>
              <a:ext cx="0" cy="1193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6" name="Line 28"/>
            <p:cNvSpPr>
              <a:spLocks noChangeShapeType="1"/>
            </p:cNvSpPr>
            <p:nvPr/>
          </p:nvSpPr>
          <p:spPr bwMode="auto">
            <a:xfrm>
              <a:off x="2556" y="3928"/>
              <a:ext cx="2544" cy="0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349" name="Text Box 29"/>
            <p:cNvSpPr txBox="1">
              <a:spLocks noChangeArrowheads="1"/>
            </p:cNvSpPr>
            <p:nvPr/>
          </p:nvSpPr>
          <p:spPr bwMode="auto">
            <a:xfrm>
              <a:off x="4197" y="3916"/>
              <a:ext cx="781" cy="35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时间</a:t>
              </a:r>
            </a:p>
          </p:txBody>
        </p:sp>
      </p:grpSp>
      <p:grpSp>
        <p:nvGrpSpPr>
          <p:cNvPr id="9" name="Group 30"/>
          <p:cNvGrpSpPr/>
          <p:nvPr/>
        </p:nvGrpSpPr>
        <p:grpSpPr bwMode="auto">
          <a:xfrm>
            <a:off x="6125321" y="2203376"/>
            <a:ext cx="4256967" cy="2760663"/>
            <a:chOff x="2082" y="2750"/>
            <a:chExt cx="3018" cy="1519"/>
          </a:xfrm>
        </p:grpSpPr>
        <p:sp>
          <p:nvSpPr>
            <p:cNvPr id="3256351" name="Text Box 31"/>
            <p:cNvSpPr txBox="1">
              <a:spLocks noChangeArrowheads="1"/>
            </p:cNvSpPr>
            <p:nvPr/>
          </p:nvSpPr>
          <p:spPr bwMode="auto">
            <a:xfrm>
              <a:off x="2082" y="2840"/>
              <a:ext cx="480" cy="91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vert="eaVert" wrap="non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生物数量</a:t>
              </a:r>
            </a:p>
          </p:txBody>
        </p:sp>
        <p:sp>
          <p:nvSpPr>
            <p:cNvPr id="25611" name="Line 32"/>
            <p:cNvSpPr>
              <a:spLocks noChangeShapeType="1"/>
            </p:cNvSpPr>
            <p:nvPr/>
          </p:nvSpPr>
          <p:spPr bwMode="auto">
            <a:xfrm>
              <a:off x="2556" y="2750"/>
              <a:ext cx="0" cy="1193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Line 33"/>
            <p:cNvSpPr>
              <a:spLocks noChangeShapeType="1"/>
            </p:cNvSpPr>
            <p:nvPr/>
          </p:nvSpPr>
          <p:spPr bwMode="auto">
            <a:xfrm>
              <a:off x="2556" y="3928"/>
              <a:ext cx="2544" cy="0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354" name="Text Box 34"/>
            <p:cNvSpPr txBox="1">
              <a:spLocks noChangeArrowheads="1"/>
            </p:cNvSpPr>
            <p:nvPr/>
          </p:nvSpPr>
          <p:spPr bwMode="auto">
            <a:xfrm>
              <a:off x="4197" y="3916"/>
              <a:ext cx="781" cy="35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时间</a:t>
              </a:r>
            </a:p>
          </p:txBody>
        </p:sp>
      </p:grpSp>
      <p:sp>
        <p:nvSpPr>
          <p:cNvPr id="3256357" name="Rectangle 37"/>
          <p:cNvSpPr>
            <a:spLocks noChangeArrowheads="1"/>
          </p:cNvSpPr>
          <p:nvPr/>
        </p:nvSpPr>
        <p:spPr bwMode="auto">
          <a:xfrm>
            <a:off x="6561700" y="5162402"/>
            <a:ext cx="3407403" cy="175124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★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竞争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实力相当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“此消彼长”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（牛与羊</a:t>
            </a:r>
            <a:r>
              <a:rPr lang="zh-CN" altLang="en-US" sz="2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</a:t>
            </a:r>
            <a:endParaRPr lang="en-US" altLang="zh-CN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412033" y="142174"/>
            <a:ext cx="10560227" cy="184665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竞争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两种或两种以上生物相互争夺资源和空间等。竞争的结果常表现为相互抑制，一时表现为一方占优势，另一方处于劣势甚至灭亡。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73769" y="633212"/>
            <a:ext cx="6596461" cy="181588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寄生：</a:t>
            </a: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一种生物（寄生者）寄居于另一种生物（寄主）的体内或体表，摄取寄主的养分以维持生活。</a:t>
            </a:r>
            <a:endParaRPr lang="zh-CN" altLang="en-US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7593" y="2526547"/>
            <a:ext cx="5966847" cy="52322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寄生虫</a:t>
            </a:r>
            <a:r>
              <a:rPr lang="zh-CN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受益</a:t>
            </a: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 </a:t>
            </a:r>
            <a:r>
              <a:rPr lang="zh-CN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寄主一方</a:t>
            </a: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受害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176" y="2505069"/>
            <a:ext cx="2339102" cy="52322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寄生的结果：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SW0050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288" y="50295"/>
            <a:ext cx="4176712" cy="386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76845" y="3954051"/>
            <a:ext cx="441515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例如：蛔虫、绦虫、血吸虫等寄生在其它动物的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体内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；虱和蚤寄生在其它动物的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体表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；菟丝子寄生在豆科植物上；噬菌体寄生在细菌内部。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036"/>
          <a:stretch/>
        </p:blipFill>
        <p:spPr>
          <a:xfrm>
            <a:off x="82441" y="3749007"/>
            <a:ext cx="3889558" cy="2505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89" b="6084"/>
          <a:stretch/>
        </p:blipFill>
        <p:spPr>
          <a:xfrm>
            <a:off x="3971999" y="3749007"/>
            <a:ext cx="3723432" cy="242887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trade15.com/Images/photobanks/2008/20081129/dcxckjkf2914361068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0" y="866775"/>
            <a:ext cx="5707070" cy="42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0" descr="DDCBCBBFD7D3_11245888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685" y="866775"/>
            <a:ext cx="6163520" cy="427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9670" y="557997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冬虫夏草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  <a:p>
            <a:pPr algn="ctr"/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冬虫夏草菌寄生在蝙蝠蛾科幼虫体内</a:t>
            </a:r>
            <a:endParaRPr kumimoji="1" lang="zh-CN" altLang="en-US" sz="2400" b="1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64685" y="5579971"/>
            <a:ext cx="616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菟丝子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  <a:p>
            <a:pPr algn="ctr"/>
            <a:r>
              <a:rPr kumimoji="1" lang="zh-CN" altLang="en-US" sz="2400" b="1" dirty="0" smtClean="0">
                <a:latin typeface="KaiTi" charset="-122"/>
                <a:ea typeface="KaiTi" charset="-122"/>
                <a:cs typeface="KaiTi" charset="-122"/>
              </a:rPr>
              <a:t>与寄主接触处形成吸根，后分化为导管和筛管，与寄主相应的结构相连，吸收营养</a:t>
            </a:r>
            <a:endParaRPr kumimoji="1" lang="en-US" altLang="zh-CN" sz="2400" b="1" dirty="0" smtClean="0">
              <a:latin typeface="KaiTi" charset="-122"/>
              <a:ea typeface="KaiTi" charset="-122"/>
              <a:cs typeface="KaiTi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158163" y="381000"/>
            <a:ext cx="4033837" cy="4525963"/>
          </a:xfrm>
        </p:spPr>
        <p:txBody>
          <a:bodyPr/>
          <a:lstStyle/>
          <a:p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个体</a:t>
            </a: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一只驼鹿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438400"/>
            <a:ext cx="4419600" cy="3425825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>
            <a:spLocks noChangeArrowheads="1"/>
          </p:cNvSpPr>
          <p:nvPr/>
        </p:nvSpPr>
        <p:spPr bwMode="auto">
          <a:xfrm>
            <a:off x="2053167" y="124885"/>
            <a:ext cx="7054851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265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知识归纳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" y="23285"/>
            <a:ext cx="1176867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44380" y="1618938"/>
            <a:ext cx="112476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kumimoji="1"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群落的概念：同一时间内聚集在一定区域中各种生物种群的集合叫做群落</a:t>
            </a:r>
            <a:endParaRPr kumimoji="1" lang="en-US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kumimoji="1"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kumimoji="1"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群落的物种组成：不同群落的丰富度不同，一般越靠近热带地区，单位面积内的物种越丰富</a:t>
            </a:r>
            <a:endParaRPr kumimoji="1" lang="en-US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kumimoji="1"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kumimoji="1"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种间关系：</a:t>
            </a:r>
            <a:endParaRPr kumimoji="1" lang="en-US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kumimoji="1"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kumimoji="1"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互利共生：相互依赖，彼此有力，数量上呈现出“同生共死”的同步性变化</a:t>
            </a:r>
            <a:endParaRPr kumimoji="1" lang="en-US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kumimoji="1"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捕食：两种生物的不同步性变化，两种生物分别位于不同的营养级</a:t>
            </a:r>
            <a:endParaRPr kumimoji="1" lang="en-US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kumimoji="1"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竞争：竞争的结果与两种生物的优势地位有关</a:t>
            </a:r>
            <a:endParaRPr kumimoji="1" lang="en-US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kumimoji="1"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kumimoji="1"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寄生：对寄主有害，对寄生生物有利（若分开，则寄生生物难以独立生存）</a:t>
            </a:r>
            <a:endParaRPr kumimoji="1"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2053167" y="124885"/>
            <a:ext cx="7054851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265" b="1" dirty="0" smtClean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学法指导</a:t>
            </a:r>
            <a:endParaRPr lang="zh-CN" altLang="en-US" sz="4265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" y="23285"/>
            <a:ext cx="1176867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29340" y="144602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种间关系易混易错点的判断：</a:t>
            </a:r>
            <a:endParaRPr kumimoji="1" lang="zh-CN" altLang="en-US" sz="2800" b="1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9340" y="2286606"/>
            <a:ext cx="6443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1.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捕食关系中捕食者与被捕食者的判断：</a:t>
            </a:r>
            <a:endParaRPr kumimoji="1" lang="en-US" altLang="zh-CN" sz="28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  （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1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）看曲线升降趋势：</a:t>
            </a:r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捕食者的种群数量随着被捕食者种群数量的变化而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变化</a:t>
            </a:r>
            <a:endParaRPr kumimoji="1" lang="en-US" altLang="zh-CN" sz="28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  （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2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）看种群数量：</a:t>
            </a:r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被捕食者的种群数量往往高于被捕食者</a:t>
            </a:r>
            <a:endParaRPr kumimoji="1" lang="en-US" altLang="zh-CN" sz="2800" b="1" dirty="0">
              <a:latin typeface="KaiTi" charset="-122"/>
              <a:ea typeface="KaiTi" charset="-122"/>
              <a:cs typeface="KaiTi" charset="-122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7272670" y="2047544"/>
            <a:ext cx="5236655" cy="3155779"/>
            <a:chOff x="445294" y="1564607"/>
            <a:chExt cx="7346299" cy="44271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294" y="1564607"/>
              <a:ext cx="6583371" cy="442712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751091" y="3176589"/>
              <a:ext cx="2040502" cy="734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smtClean="0">
                  <a:solidFill>
                    <a:srgbClr val="FF0000"/>
                  </a:solidFill>
                  <a:latin typeface="KaiTi" charset="-122"/>
                  <a:ea typeface="KaiTi" charset="-122"/>
                  <a:cs typeface="KaiTi" charset="-122"/>
                </a:rPr>
                <a:t>捕食者</a:t>
              </a:r>
              <a:endParaRPr kumimoji="1" lang="zh-CN" altLang="en-US" sz="2800" b="1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95325" y="4060937"/>
              <a:ext cx="2432445" cy="734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 smtClean="0">
                  <a:solidFill>
                    <a:srgbClr val="FF0000"/>
                  </a:solidFill>
                  <a:latin typeface="KaiTi" charset="-122"/>
                  <a:ea typeface="KaiTi" charset="-122"/>
                  <a:cs typeface="KaiTi" charset="-122"/>
                </a:rPr>
                <a:t>被捕食者</a:t>
              </a:r>
              <a:endParaRPr kumimoji="1" lang="zh-CN" altLang="en-US" sz="28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850325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2053167" y="124885"/>
            <a:ext cx="7054851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265" b="1" dirty="0" smtClean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学法指导</a:t>
            </a:r>
            <a:endParaRPr lang="zh-CN" altLang="en-US" sz="4265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" y="23285"/>
            <a:ext cx="1176867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29340" y="144602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种间</a:t>
            </a:r>
            <a:r>
              <a:rPr kumimoji="1" lang="zh-CN" altLang="en-US" sz="2800" b="1" smtClean="0">
                <a:latin typeface="KaiTi" charset="-122"/>
                <a:ea typeface="KaiTi" charset="-122"/>
                <a:cs typeface="KaiTi" charset="-122"/>
              </a:rPr>
              <a:t>关系易混易错点的判断：</a:t>
            </a:r>
            <a:endParaRPr kumimoji="1" lang="zh-CN" altLang="en-US" sz="2800" b="1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9340" y="2286606"/>
            <a:ext cx="10675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2.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互利共生与寄生的区分：</a:t>
            </a:r>
            <a:endParaRPr kumimoji="1" lang="en-US" altLang="zh-CN" sz="28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  （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1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）互利共生是指两种生物相互依赖、彼此有利，若将两种生物分开，则表现为一方或双方不能独立生活，所以在曲线上往往表现出“同增同减”的同步性变化</a:t>
            </a:r>
            <a:endParaRPr kumimoji="1" lang="en-US" altLang="zh-CN" sz="28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  （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2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）寄生是指在寄生虫和寄主共同生活中，对寄主有害而对寄生虫有利，如果将两种生物分开寄主会生活的更好，而寄生虫难以单独生活，所以在图形中往往寄生虫的种群数量上升，而寄主的数量下降或不变</a:t>
            </a:r>
            <a:endParaRPr kumimoji="1" lang="en-US" altLang="zh-CN" sz="2800" b="1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455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2053167" y="124885"/>
            <a:ext cx="7054851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265" b="1" dirty="0" smtClean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学法指导</a:t>
            </a:r>
            <a:endParaRPr lang="zh-CN" altLang="en-US" sz="4265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" y="23285"/>
            <a:ext cx="1176867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29340" y="144602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种间</a:t>
            </a:r>
            <a:r>
              <a:rPr kumimoji="1" lang="zh-CN" altLang="en-US" sz="2800" b="1" smtClean="0">
                <a:latin typeface="KaiTi" charset="-122"/>
                <a:ea typeface="KaiTi" charset="-122"/>
                <a:cs typeface="KaiTi" charset="-122"/>
              </a:rPr>
              <a:t>关系易混易错点的判断：</a:t>
            </a:r>
            <a:endParaRPr kumimoji="1" lang="zh-CN" altLang="en-US" sz="2800" b="1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9340" y="2286606"/>
            <a:ext cx="78255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3.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捕食与竞争（实力相当型）的区分：</a:t>
            </a:r>
            <a:endParaRPr kumimoji="1" lang="en-US" altLang="zh-CN" sz="28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  （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1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）捕食者通过捕食作用对被捕食者的种群数量进行调节，被捕食者同时也在制约着捕食者的种群数量。两种生物的种群数量变化并不同步，被捕食者（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A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）先增加或减少，而捕食者（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B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）随着被捕食者的种群数量变化而变化</a:t>
            </a:r>
            <a:endParaRPr kumimoji="1" lang="en-US" altLang="zh-CN" sz="2800" b="1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2800" b="1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  （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2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）竞争（实力相当型）关系中的两种生物竞争相同的资源，此多彼少，所以表现为相互抑制，此消彼长。即物种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A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的种群数量到达波峰时，物种</a:t>
            </a:r>
            <a:r>
              <a:rPr kumimoji="1" lang="en-US" altLang="zh-CN" sz="2800" b="1" dirty="0" smtClean="0">
                <a:latin typeface="KaiTi" charset="-122"/>
                <a:ea typeface="KaiTi" charset="-122"/>
                <a:cs typeface="KaiTi" charset="-122"/>
              </a:rPr>
              <a:t>B</a:t>
            </a:r>
            <a:r>
              <a:rPr kumimoji="1" lang="zh-CN" altLang="en-US" sz="2800" b="1" dirty="0" smtClean="0">
                <a:latin typeface="KaiTi" charset="-122"/>
                <a:ea typeface="KaiTi" charset="-122"/>
                <a:cs typeface="KaiTi" charset="-122"/>
              </a:rPr>
              <a:t>的种群数量位于波谷。</a:t>
            </a:r>
            <a:endParaRPr kumimoji="1" lang="en-US" altLang="zh-CN" sz="2800" b="1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10" t="79378" r="65563" b="1035"/>
          <a:stretch/>
        </p:blipFill>
        <p:spPr>
          <a:xfrm>
            <a:off x="8803758" y="2114713"/>
            <a:ext cx="2743199" cy="23724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600" t="61200" r="66794" b="24314"/>
          <a:stretch/>
        </p:blipFill>
        <p:spPr>
          <a:xfrm>
            <a:off x="8803758" y="4869712"/>
            <a:ext cx="2743199" cy="18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75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" y="23284"/>
            <a:ext cx="12065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461" name="组合 106"/>
          <p:cNvGrpSpPr/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 bwMode="auto">
            <a:xfrm rot="3738964">
              <a:off x="6379728" y="2488775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3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19465" name="组合 108"/>
          <p:cNvGrpSpPr/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 bwMode="auto">
            <a:xfrm rot="3738964">
              <a:off x="6379731" y="2488772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4415431" y="1384707"/>
            <a:ext cx="2100635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19469" name="组合 110"/>
          <p:cNvGrpSpPr/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 bwMode="auto">
            <a:xfrm rot="3738964">
              <a:off x="6379727" y="2488776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</a:p>
        </p:txBody>
      </p:sp>
      <p:grpSp>
        <p:nvGrpSpPr>
          <p:cNvPr id="19473" name="组合 112"/>
          <p:cNvGrpSpPr/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 bwMode="auto">
            <a:xfrm rot="3738964">
              <a:off x="6379731" y="2488772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6216650" y="3128535"/>
            <a:ext cx="1850455" cy="185420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</a:p>
        </p:txBody>
      </p:sp>
      <p:sp>
        <p:nvSpPr>
          <p:cNvPr id="11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479" name="组合 116"/>
          <p:cNvGrpSpPr/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 bwMode="auto">
            <a:xfrm rot="3738964">
              <a:off x="6379728" y="2488775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3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19483" name="组合 118"/>
          <p:cNvGrpSpPr/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 bwMode="auto">
            <a:xfrm rot="3738964">
              <a:off x="6379731" y="2488772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4415431" y="1384707"/>
            <a:ext cx="2100636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19487" name="组合 120"/>
          <p:cNvGrpSpPr/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 bwMode="auto">
            <a:xfrm rot="3738964">
              <a:off x="6379727" y="2488776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</a:p>
        </p:txBody>
      </p:sp>
      <p:grpSp>
        <p:nvGrpSpPr>
          <p:cNvPr id="19491" name="组合 122"/>
          <p:cNvGrpSpPr/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 bwMode="auto">
            <a:xfrm rot="3738964">
              <a:off x="6379731" y="2488772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6216651" y="3128536"/>
            <a:ext cx="1850453" cy="185420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</a:p>
        </p:txBody>
      </p:sp>
      <p:sp>
        <p:nvSpPr>
          <p:cNvPr id="12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497" name="组合 126"/>
          <p:cNvGrpSpPr/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 bwMode="auto">
            <a:xfrm rot="3738964">
              <a:off x="6379728" y="2488775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3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19501" name="组合 128"/>
          <p:cNvGrpSpPr/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 bwMode="auto">
            <a:xfrm rot="3738964">
              <a:off x="6379731" y="2488772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4415431" y="1384707"/>
            <a:ext cx="2100636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19505" name="组合 130"/>
          <p:cNvGrpSpPr/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 bwMode="auto">
            <a:xfrm rot="3738964">
              <a:off x="6379727" y="2488776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</a:p>
        </p:txBody>
      </p:sp>
      <p:grpSp>
        <p:nvGrpSpPr>
          <p:cNvPr id="19509" name="组合 132"/>
          <p:cNvGrpSpPr/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 bwMode="auto">
            <a:xfrm rot="3738964">
              <a:off x="6379731" y="2488772"/>
              <a:ext cx="2513016" cy="2513016"/>
            </a:xfrm>
            <a:custGeom>
              <a:avLst/>
              <a:gdLst>
                <a:gd name="T0" fmla="*/ 0 w 1800200"/>
                <a:gd name="T1" fmla="*/ 1256508 h 1800200"/>
                <a:gd name="T2" fmla="*/ 368024 w 1800200"/>
                <a:gd name="T3" fmla="*/ 368022 h 1800200"/>
                <a:gd name="T4" fmla="*/ 1256509 w 1800200"/>
                <a:gd name="T5" fmla="*/ 1 h 1800200"/>
                <a:gd name="T6" fmla="*/ 2144995 w 1800200"/>
                <a:gd name="T7" fmla="*/ 368025 h 1800200"/>
                <a:gd name="T8" fmla="*/ 2513016 w 1800200"/>
                <a:gd name="T9" fmla="*/ 1256511 h 1800200"/>
                <a:gd name="T10" fmla="*/ 2144994 w 1800200"/>
                <a:gd name="T11" fmla="*/ 2144996 h 1800200"/>
                <a:gd name="T12" fmla="*/ 1256508 w 1800200"/>
                <a:gd name="T13" fmla="*/ 2513019 h 1800200"/>
                <a:gd name="T14" fmla="*/ 368022 w 1800200"/>
                <a:gd name="T15" fmla="*/ 2144995 h 1800200"/>
                <a:gd name="T16" fmla="*/ 0 w 1800200"/>
                <a:gd name="T17" fmla="*/ 1256509 h 1800200"/>
                <a:gd name="T18" fmla="*/ 0 w 1800200"/>
                <a:gd name="T19" fmla="*/ 1256508 h 18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B8B8B8"/>
                </a:gs>
              </a:gsLst>
              <a:lin ang="2700000" scaled="1"/>
            </a:gradFill>
            <a:ln>
              <a:noFill/>
            </a:ln>
            <a:effectLst>
              <a:outerShdw blurRad="127000" dist="63501" dir="7380007" sx="102000" sy="102000" algn="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6216651" y="3128536"/>
            <a:ext cx="1850453" cy="185420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665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</a:p>
        </p:txBody>
      </p:sp>
      <p:sp>
        <p:nvSpPr>
          <p:cNvPr id="19513" name="矩形 158"/>
          <p:cNvSpPr>
            <a:spLocks noChangeArrowheads="1"/>
          </p:cNvSpPr>
          <p:nvPr/>
        </p:nvSpPr>
        <p:spPr bwMode="auto">
          <a:xfrm>
            <a:off x="4298951" y="5719233"/>
            <a:ext cx="2648464" cy="74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265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2020</a:t>
            </a:r>
            <a:r>
              <a:rPr lang="zh-CN" altLang="en-US" sz="4265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年</a:t>
            </a:r>
            <a:r>
              <a:rPr lang="en-US" altLang="zh-CN" sz="4265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4265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月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158163" y="1600200"/>
            <a:ext cx="4033837" cy="4525963"/>
          </a:xfrm>
        </p:spPr>
        <p:txBody>
          <a:bodyPr/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种群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生活在同一自然区域内的所有驼鹿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438400"/>
            <a:ext cx="4419600" cy="3425825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96200" y="609600"/>
            <a:ext cx="44958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群落</a:t>
            </a:r>
          </a:p>
          <a:p>
            <a:pPr>
              <a:buFontTx/>
              <a:buNone/>
            </a:pP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FontTx/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同一自然区域内所有生物，包括驼鹿、海狸、狼、草、微生物等所有生物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438400"/>
            <a:ext cx="4419600" cy="3425825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06400" y="1181414"/>
            <a:ext cx="561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一、群落的概念：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06400" y="2327273"/>
            <a:ext cx="10993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同一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时间内聚集在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一定区域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各种生物种群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的集合，叫做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群落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849" y="4149725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群落的基本组成单位：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56139" y="4149725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种群</a:t>
            </a: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7462839" y="3088957"/>
            <a:ext cx="3600450" cy="1584325"/>
            <a:chOff x="3288" y="1389"/>
            <a:chExt cx="2268" cy="998"/>
          </a:xfrm>
        </p:grpSpPr>
        <p:sp>
          <p:nvSpPr>
            <p:cNvPr id="11274" name="PubRRectCallout"/>
            <p:cNvSpPr>
              <a:spLocks noEditPoints="1" noChangeArrowheads="1"/>
            </p:cNvSpPr>
            <p:nvPr/>
          </p:nvSpPr>
          <p:spPr bwMode="auto">
            <a:xfrm flipV="1">
              <a:off x="3288" y="1389"/>
              <a:ext cx="2268" cy="998"/>
            </a:xfrm>
            <a:custGeom>
              <a:avLst/>
              <a:gdLst>
                <a:gd name="G0" fmla="+- 0 0 0"/>
                <a:gd name="G1" fmla="+- 8606 0 0"/>
                <a:gd name="T0" fmla="*/ 10800 w 21600"/>
                <a:gd name="T1" fmla="*/ 0 h 21600"/>
                <a:gd name="T2" fmla="*/ 0 w 21600"/>
                <a:gd name="T3" fmla="*/ 8638 h 21600"/>
                <a:gd name="T4" fmla="*/ 8606 w 21600"/>
                <a:gd name="T5" fmla="*/ 21600 h 21600"/>
                <a:gd name="T6" fmla="*/ 10800 w 21600"/>
                <a:gd name="T7" fmla="*/ 17277 h 21600"/>
                <a:gd name="T8" fmla="*/ 21600 w 21600"/>
                <a:gd name="T9" fmla="*/ 863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6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5129" name="Text Box 11"/>
            <p:cNvSpPr txBox="1">
              <a:spLocks noChangeArrowheads="1"/>
            </p:cNvSpPr>
            <p:nvPr/>
          </p:nvSpPr>
          <p:spPr bwMode="auto">
            <a:xfrm>
              <a:off x="3334" y="1706"/>
              <a:ext cx="217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包括这个区域中所有的生物。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522" y="339787"/>
            <a:ext cx="8229600" cy="706090"/>
          </a:xfrm>
        </p:spPr>
        <p:txBody>
          <a:bodyPr/>
          <a:lstStyle/>
          <a:p>
            <a:pPr algn="l"/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群落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水平上研究的问题：</a:t>
            </a:r>
          </a:p>
        </p:txBody>
      </p:sp>
      <p:pic>
        <p:nvPicPr>
          <p:cNvPr id="6147" name="Picture 4" descr="ct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169" y="1154204"/>
            <a:ext cx="370840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464021374_54dbe2b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107" y="1154204"/>
            <a:ext cx="331311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18945" y="4249828"/>
            <a:ext cx="1008063" cy="8302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研究群落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997995" y="3602128"/>
            <a:ext cx="1800225" cy="8302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物种组成和优势种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997994" y="4897528"/>
            <a:ext cx="1657350" cy="4619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种间关系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174707" y="3673566"/>
            <a:ext cx="1727200" cy="8302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/>
              <a:t>群落的空间结构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463632" y="5113428"/>
            <a:ext cx="1727200" cy="8302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分布范围和边界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926558" y="5762716"/>
            <a:ext cx="1800225" cy="4619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群落演替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798220" y="4105366"/>
            <a:ext cx="720725" cy="144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4655344" y="4897528"/>
            <a:ext cx="863600" cy="215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4726782" y="5186453"/>
            <a:ext cx="863600" cy="792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6527007" y="4105366"/>
            <a:ext cx="647700" cy="144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6527008" y="5186454"/>
            <a:ext cx="936625" cy="5032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298" grpId="0" animBg="1"/>
      <p:bldP spid="12299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096" y="295275"/>
            <a:ext cx="7905500" cy="1143000"/>
          </a:xfrm>
        </p:spPr>
        <p:txBody>
          <a:bodyPr/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二、群落的物种组成：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211662"/>
            <a:ext cx="820896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64258" y="5402266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群落的物种组成是区分不同群落的重要特征。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540521" y="5907090"/>
            <a:ext cx="669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群落中物种的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数目的多少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称为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丰富度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47889" y="3632575"/>
            <a:ext cx="820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一般来说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，环境条件愈优越，群落发育的时间愈长，生物种的数目愈多，群落的结构也愈复杂。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47889" y="2895840"/>
            <a:ext cx="7993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KaiTi" charset="-122"/>
                <a:ea typeface="KaiTi" charset="-122"/>
                <a:cs typeface="KaiTi" charset="-122"/>
              </a:rPr>
              <a:t>不同的群落的物种</a:t>
            </a:r>
            <a:r>
              <a:rPr lang="zh-CN" altLang="en-US" sz="28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丰富度</a:t>
            </a:r>
            <a:r>
              <a:rPr lang="zh-CN" altLang="en-US" sz="2800" dirty="0">
                <a:solidFill>
                  <a:srgbClr val="000000"/>
                </a:solidFill>
                <a:latin typeface="KaiTi" charset="-122"/>
                <a:ea typeface="KaiTi" charset="-122"/>
                <a:cs typeface="KaiTi" charset="-122"/>
              </a:rPr>
              <a:t>不同。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1904" y="126876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丰富度</a:t>
            </a:r>
            <a:endParaRPr lang="zh-CN" altLang="en-US" sz="2800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47889" y="2220660"/>
            <a:ext cx="669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KaiTi" charset="-122"/>
                <a:ea typeface="KaiTi" charset="-122"/>
                <a:cs typeface="KaiTi" charset="-122"/>
              </a:rPr>
              <a:t>群落中物种的</a:t>
            </a:r>
            <a:r>
              <a:rPr lang="zh-CN" altLang="en-US" sz="24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数目的多少</a:t>
            </a:r>
            <a:r>
              <a:rPr lang="zh-CN" altLang="en-US" sz="2400" b="1" dirty="0">
                <a:latin typeface="KaiTi" charset="-122"/>
                <a:ea typeface="KaiTi" charset="-122"/>
                <a:cs typeface="KaiTi" charset="-122"/>
              </a:rPr>
              <a:t>称为</a:t>
            </a:r>
            <a:r>
              <a:rPr lang="zh-CN" altLang="en-US" sz="24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丰富度</a:t>
            </a:r>
            <a:r>
              <a:rPr lang="zh-CN" altLang="en-US" sz="2400" dirty="0">
                <a:latin typeface="KaiTi" charset="-122"/>
                <a:ea typeface="KaiTi" charset="-122"/>
                <a:cs typeface="KaiTi" charset="-122"/>
              </a:rPr>
              <a:t>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500" y="508000"/>
            <a:ext cx="8509000" cy="584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094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147</TotalTime>
  <Words>1764</Words>
  <Application>Microsoft Office PowerPoint</Application>
  <PresentationFormat>自定义</PresentationFormat>
  <Paragraphs>132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主题1</vt:lpstr>
      <vt:lpstr>幻灯片 1</vt:lpstr>
      <vt:lpstr>幻灯片 2</vt:lpstr>
      <vt:lpstr>幻灯片 3</vt:lpstr>
      <vt:lpstr>幻灯片 4</vt:lpstr>
      <vt:lpstr>幻灯片 5</vt:lpstr>
      <vt:lpstr>群落水平上研究的问题：</vt:lpstr>
      <vt:lpstr>二、群落的物种组成：</vt:lpstr>
      <vt:lpstr>幻灯片 8</vt:lpstr>
      <vt:lpstr>幻灯片 9</vt:lpstr>
      <vt:lpstr>幻灯片 10</vt:lpstr>
      <vt:lpstr>三、常见的种间关系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>niko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复习</dc:title>
  <dc:creator>niko</dc:creator>
  <cp:lastModifiedBy>Administrator</cp:lastModifiedBy>
  <cp:revision>218</cp:revision>
  <dcterms:created xsi:type="dcterms:W3CDTF">2009-03-16T14:57:00Z</dcterms:created>
  <dcterms:modified xsi:type="dcterms:W3CDTF">2020-02-11T04:32:45Z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