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3"/>
    <p:sldId id="257" r:id="rId4"/>
    <p:sldId id="258" r:id="rId5"/>
    <p:sldId id="287" r:id="rId6"/>
    <p:sldId id="259" r:id="rId7"/>
    <p:sldId id="260" r:id="rId8"/>
    <p:sldId id="290" r:id="rId9"/>
    <p:sldId id="291" r:id="rId10"/>
    <p:sldId id="267" r:id="rId11"/>
    <p:sldId id="276" r:id="rId12"/>
    <p:sldId id="289" r:id="rId13"/>
    <p:sldId id="268" r:id="rId14"/>
    <p:sldId id="292" r:id="rId15"/>
    <p:sldId id="293" r:id="rId16"/>
    <p:sldId id="274" r:id="rId17"/>
    <p:sldId id="279" r:id="rId18"/>
    <p:sldId id="269" r:id="rId19"/>
    <p:sldId id="288" r:id="rId20"/>
    <p:sldId id="294" r:id="rId2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notesMaster" Target="notesMasters/notesMaster1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49EA3A-C1F0-4FB2-BBFC-84D63BD07AD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16C26B-D266-4E3E-AF87-24C16E2A97B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253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253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0323CEC3-C056-4649-9360-32A619E70883}" type="slidenum">
              <a:rPr lang="zh-CN" altLang="en-US" smtClean="0"/>
            </a:fld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 cstate="print"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hemeOverride" Target="../theme/themeOverride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hemeOverride" Target="../theme/themeOverride2.xml"/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hemeOverride" Target="../theme/themeOverride3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2492896"/>
            <a:ext cx="7772400" cy="1470025"/>
          </a:xfrm>
        </p:spPr>
        <p:txBody>
          <a:bodyPr>
            <a:normAutofit/>
          </a:bodyPr>
          <a:lstStyle/>
          <a:p>
            <a:r>
              <a:rPr lang="zh-CN" altLang="en-US" sz="3200" b="1" dirty="0" smtClean="0">
                <a:solidFill>
                  <a:srgbClr val="0033CC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酶的专一性及应用</a:t>
            </a:r>
            <a:endParaRPr lang="zh-CN" altLang="en-US" sz="3200" b="1" dirty="0">
              <a:solidFill>
                <a:srgbClr val="0033CC"/>
              </a:solidFill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5875" y="17463"/>
            <a:ext cx="77152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12"/>
          <p:cNvSpPr txBox="1">
            <a:spLocks noChangeArrowheads="1"/>
          </p:cNvSpPr>
          <p:nvPr/>
        </p:nvSpPr>
        <p:spPr bwMode="auto">
          <a:xfrm>
            <a:off x="1441450" y="68263"/>
            <a:ext cx="6805613" cy="5222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人教版高中生物必修</a:t>
            </a: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第</a:t>
            </a: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章</a:t>
            </a:r>
            <a:endParaRPr lang="zh-CN" altLang="zh-CN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" name="TextBox 12"/>
          <p:cNvSpPr txBox="1">
            <a:spLocks noChangeArrowheads="1"/>
          </p:cNvSpPr>
          <p:nvPr/>
        </p:nvSpPr>
        <p:spPr bwMode="auto">
          <a:xfrm>
            <a:off x="238125" y="1484784"/>
            <a:ext cx="8905875" cy="145424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3200" b="1" dirty="0">
                <a:solidFill>
                  <a:srgbClr val="0033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3200" b="1" dirty="0">
                <a:solidFill>
                  <a:srgbClr val="0033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第</a:t>
            </a:r>
            <a:r>
              <a:rPr lang="en-US" altLang="zh-CN" sz="3200" b="1" dirty="0">
                <a:solidFill>
                  <a:srgbClr val="0033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sz="3200" b="1" dirty="0">
                <a:solidFill>
                  <a:srgbClr val="0033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节 降低化学反应活化能的</a:t>
            </a:r>
            <a:r>
              <a:rPr lang="zh-CN" altLang="en-US" sz="3200" b="1" dirty="0" smtClean="0">
                <a:solidFill>
                  <a:srgbClr val="0033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酶</a:t>
            </a:r>
            <a:endParaRPr lang="en-US" altLang="zh-CN" sz="3200" b="1" dirty="0" smtClean="0">
              <a:solidFill>
                <a:srgbClr val="0033CC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3200" b="1" dirty="0" smtClean="0">
                <a:solidFill>
                  <a:srgbClr val="0033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（</a:t>
            </a:r>
            <a:r>
              <a:rPr lang="zh-CN" altLang="en-US" sz="3200" b="1" dirty="0" smtClean="0">
                <a:solidFill>
                  <a:srgbClr val="0033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第</a:t>
            </a:r>
            <a:r>
              <a:rPr lang="en-US" altLang="zh-CN" sz="3200" b="1" dirty="0" smtClean="0">
                <a:solidFill>
                  <a:srgbClr val="0033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r>
              <a:rPr lang="zh-CN" altLang="en-US" sz="3200" b="1" dirty="0" smtClean="0">
                <a:solidFill>
                  <a:srgbClr val="0033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课时</a:t>
            </a:r>
            <a:r>
              <a:rPr lang="zh-CN" altLang="en-US" sz="3200" b="1" dirty="0">
                <a:solidFill>
                  <a:srgbClr val="0033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）</a:t>
            </a:r>
            <a:endParaRPr lang="zh-CN" altLang="zh-CN" sz="3200" b="1" dirty="0">
              <a:solidFill>
                <a:srgbClr val="0033CC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3568" y="0"/>
            <a:ext cx="4929188" cy="13849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defRPr/>
            </a:pP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“锁和钥匙”模型</a:t>
            </a:r>
            <a:endParaRPr lang="en-US" altLang="zh-CN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 fontAlgn="auto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defRPr/>
            </a:pPr>
            <a:r>
              <a:rPr lang="zh-CN" altLang="en-US" sz="2800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</a:t>
            </a:r>
            <a:r>
              <a:rPr lang="en-US" altLang="zh-CN" sz="2800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L</a:t>
            </a:r>
            <a:r>
              <a:rPr lang="en-US" altLang="en-US" sz="2800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ock-key</a:t>
            </a:r>
            <a:r>
              <a:rPr lang="zh-CN" altLang="en-US" sz="2800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”</a:t>
            </a:r>
            <a:r>
              <a:rPr lang="en-US" altLang="zh-CN" sz="2800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model </a:t>
            </a:r>
            <a:endParaRPr lang="zh-CN" altLang="en-US" sz="2800" b="1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9460" name="矩形 8"/>
          <p:cNvSpPr>
            <a:spLocks noChangeArrowheads="1"/>
          </p:cNvSpPr>
          <p:nvPr/>
        </p:nvSpPr>
        <p:spPr bwMode="auto">
          <a:xfrm>
            <a:off x="5286375" y="1071563"/>
            <a:ext cx="3643946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Emil Fischer  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1894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55576" y="2348880"/>
            <a:ext cx="7859157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5" y="17463"/>
            <a:ext cx="77152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  <a:buNone/>
            </a:pP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酶具有专一性：</a:t>
            </a:r>
            <a:endParaRPr lang="en-US" altLang="zh-CN" sz="28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一种酶只能催化一种或一类化学反应。</a:t>
            </a:r>
            <a:endParaRPr lang="zh-CN" altLang="en-US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5875" y="17463"/>
            <a:ext cx="77152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260648"/>
            <a:ext cx="8229600" cy="1252736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None/>
            </a:pP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2.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请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同学们思考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 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在生活中那些方面用到酶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?</a:t>
            </a:r>
            <a:endParaRPr lang="zh-CN" altLang="en-US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1028" name="Picture 4" descr="https://timgsa.baidu.com/timg?image&amp;quality=80&amp;size=b9999_10000&amp;sec=1573751875361&amp;di=57e80a24ba991dc06c03de135a3612ca&amp;imgtype=0&amp;src=http%3A%2F%2Fwww.scjrm.com%2Fuploads%2Fgoods%2Fcontent%2F2018-10-09%2F6b2b7659c11a9b1e05e002422bdf16ad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331640" y="764704"/>
            <a:ext cx="7668344" cy="5852705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5" y="17463"/>
            <a:ext cx="77152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124744"/>
            <a:ext cx="2389039" cy="3248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691680" y="1484784"/>
            <a:ext cx="5256583" cy="2386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115616" y="548680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spcBef>
                <a:spcPct val="0"/>
              </a:spcBef>
            </a:pP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某牌加酶洗衣粉的使用说明：</a:t>
            </a:r>
            <a:endParaRPr lang="zh-CN" altLang="en-US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4437112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spcBef>
                <a:spcPct val="0"/>
              </a:spcBef>
            </a:pPr>
            <a:r>
              <a:rPr lang="zh-CN" altLang="en-US" sz="28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为什么不能用于丝质及羊毛衣料？</a:t>
            </a:r>
            <a:endParaRPr lang="zh-CN" altLang="en-US" sz="28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5" y="17463"/>
            <a:ext cx="77152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None/>
            </a:pP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  还有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用于溶解细菌细胞壁的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溶菌酶、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用于分解细菌的含酶牙膏。</a:t>
            </a:r>
            <a:endParaRPr lang="zh-CN" altLang="en-US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3212976"/>
            <a:ext cx="77048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0"/>
              </a:spcBef>
            </a:pP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为了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广泛应用酶，实践中常用人工合成的含酶成分的酶制剂。</a:t>
            </a:r>
            <a:endParaRPr lang="zh-CN" altLang="en-US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5875" y="17463"/>
            <a:ext cx="77152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5576" y="-243408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中国知网中输入“酶制剂的应用”共有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1969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条</a:t>
            </a:r>
            <a:endParaRPr lang="zh-CN" altLang="en-US" sz="2800" b="1" dirty="0"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697202"/>
            <a:ext cx="9144000" cy="6160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7152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71600" y="548680"/>
            <a:ext cx="7884368" cy="6669360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None/>
            </a:pP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涉及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领域：</a:t>
            </a:r>
            <a:endParaRPr lang="en-US" altLang="zh-CN" sz="28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1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在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医药领域中的应用</a:t>
            </a:r>
            <a:endParaRPr lang="en-US" altLang="zh-CN" sz="28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 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纳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豆及其激酶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制剂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已被证明对血栓病、高血脂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糖尿病有预防和治疗作用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en-US" altLang="zh-CN" sz="28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2.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在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养殖领域中的应用</a:t>
            </a:r>
            <a:endParaRPr lang="zh-CN" altLang="zh-CN" sz="28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  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在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饲料中添加酶制剂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可提高动物的消化能力、生长能力、免疫能力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en-US" altLang="zh-CN" sz="28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3.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在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皮革工业领域的应用</a:t>
            </a:r>
            <a:endParaRPr lang="zh-CN" altLang="zh-CN" sz="28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4.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在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环保领域中的应用</a:t>
            </a:r>
            <a:endParaRPr lang="en-US" altLang="zh-CN" sz="28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5.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在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食品领域中的应用</a:t>
            </a:r>
            <a:endParaRPr lang="en-US" altLang="zh-CN" sz="28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6.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在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日常生活中的应用</a:t>
            </a:r>
            <a:endParaRPr lang="zh-CN" altLang="zh-CN" sz="28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7.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在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基础研究领域中的应用</a:t>
            </a:r>
            <a:endParaRPr lang="zh-CN" altLang="en-US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5875" y="17463"/>
            <a:ext cx="77152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3.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请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同学们把这一单元的知识用思维导图的形式进行归纳？</a:t>
            </a:r>
            <a:endParaRPr lang="zh-CN" altLang="zh-CN" sz="28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None/>
            </a:pP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建立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思维导图过程中可能用到的名词有：酶、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特性、功能、化学本质、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专一性、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高效性、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有机物、催化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、机理、温度、蛋白质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。把用到的名词用箭头和连接词相连。</a:t>
            </a:r>
            <a:endParaRPr lang="zh-CN" altLang="zh-CN" sz="28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zh-CN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5875" y="17463"/>
            <a:ext cx="77152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Grp="1"/>
          </p:cNvPicPr>
          <p:nvPr>
            <p:ph idx="1"/>
          </p:nvPr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55576" y="548680"/>
            <a:ext cx="7344816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5" y="17463"/>
            <a:ext cx="77152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7"/>
          <p:cNvSpPr>
            <a:spLocks noChangeArrowheads="1"/>
          </p:cNvSpPr>
          <p:nvPr/>
        </p:nvSpPr>
        <p:spPr bwMode="auto">
          <a:xfrm>
            <a:off x="899592" y="0"/>
            <a:ext cx="5291138" cy="4921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>
            <a:spAutoFit/>
          </a:bodyPr>
          <a:lstStyle/>
          <a:p>
            <a:pPr eaLnBrk="1" hangingPunct="1"/>
            <a:r>
              <a:rPr lang="zh-CN" altLang="en-US" sz="3200" b="1" dirty="0">
                <a:solidFill>
                  <a:srgbClr val="0033CC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微软雅黑" panose="020B0503020204020204" pitchFamily="34" charset="-122"/>
              </a:rPr>
              <a:t>知识归纳</a:t>
            </a:r>
            <a:endParaRPr lang="zh-CN" altLang="en-US" sz="3200" b="1" dirty="0">
              <a:solidFill>
                <a:srgbClr val="0033CC"/>
              </a:solidFill>
              <a:latin typeface="楷体" panose="02010609060101010101" pitchFamily="49" charset="-122"/>
              <a:ea typeface="楷体" panose="02010609060101010101" pitchFamily="49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5876" y="23284"/>
            <a:ext cx="904875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5" name="Oval 9"/>
          <p:cNvSpPr/>
          <p:nvPr/>
        </p:nvSpPr>
        <p:spPr>
          <a:xfrm>
            <a:off x="3114675" y="1847851"/>
            <a:ext cx="2381250" cy="317500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6" name="Oval 10"/>
          <p:cNvSpPr/>
          <p:nvPr/>
        </p:nvSpPr>
        <p:spPr>
          <a:xfrm>
            <a:off x="1930400" y="1644651"/>
            <a:ext cx="2381250" cy="3177116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2" name="组合 106"/>
          <p:cNvGrpSpPr/>
          <p:nvPr/>
        </p:nvGrpSpPr>
        <p:grpSpPr bwMode="auto">
          <a:xfrm>
            <a:off x="950913" y="1253067"/>
            <a:ext cx="2341562" cy="3126317"/>
            <a:chOff x="6379728" y="2488775"/>
            <a:chExt cx="2513016" cy="2513016"/>
          </a:xfrm>
        </p:grpSpPr>
        <p:sp>
          <p:nvSpPr>
            <p:cNvPr id="157" name="任意多边形 156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158" name="任意多边形 157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  <a:ea typeface="宋体" panose="02010600030101010101" pitchFamily="2" charset="-122"/>
              </a:endParaRPr>
            </a:p>
          </p:txBody>
        </p:sp>
      </p:grpSp>
      <p:sp>
        <p:nvSpPr>
          <p:cNvPr id="108" name="椭圆 107"/>
          <p:cNvSpPr/>
          <p:nvPr/>
        </p:nvSpPr>
        <p:spPr bwMode="auto">
          <a:xfrm>
            <a:off x="1293777" y="1694705"/>
            <a:ext cx="1691508" cy="2259915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defPPr>
              <a:defRPr lang="zh-CN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zh-CN" altLang="en-US" sz="100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10000" kern="0" dirty="0" smtClean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3" name="组合 108"/>
          <p:cNvGrpSpPr/>
          <p:nvPr/>
        </p:nvGrpSpPr>
        <p:grpSpPr bwMode="auto">
          <a:xfrm>
            <a:off x="2992439" y="973667"/>
            <a:ext cx="2181225" cy="2912533"/>
            <a:chOff x="6379730" y="2488773"/>
            <a:chExt cx="2513016" cy="2513016"/>
          </a:xfrm>
        </p:grpSpPr>
        <p:sp>
          <p:nvSpPr>
            <p:cNvPr id="155" name="任意多边形 154"/>
            <p:cNvSpPr/>
            <p:nvPr/>
          </p:nvSpPr>
          <p:spPr>
            <a:xfrm rot="3738964">
              <a:off x="6379731" y="2488772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156" name="任意多边形 155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  <a:ea typeface="宋体" panose="02010600030101010101" pitchFamily="2" charset="-122"/>
              </a:endParaRPr>
            </a:p>
          </p:txBody>
        </p:sp>
      </p:grpSp>
      <p:sp>
        <p:nvSpPr>
          <p:cNvPr id="110" name="椭圆 109"/>
          <p:cNvSpPr/>
          <p:nvPr/>
        </p:nvSpPr>
        <p:spPr bwMode="auto">
          <a:xfrm>
            <a:off x="3311573" y="1384707"/>
            <a:ext cx="1575476" cy="2104892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defPPr>
              <a:defRPr lang="zh-CN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4" name="组合 110"/>
          <p:cNvGrpSpPr/>
          <p:nvPr/>
        </p:nvGrpSpPr>
        <p:grpSpPr bwMode="auto">
          <a:xfrm>
            <a:off x="5870575" y="1234018"/>
            <a:ext cx="2355850" cy="3145367"/>
            <a:chOff x="6379728" y="2488775"/>
            <a:chExt cx="2513016" cy="2513016"/>
          </a:xfrm>
        </p:grpSpPr>
        <p:sp>
          <p:nvSpPr>
            <p:cNvPr id="153" name="任意多边形 152"/>
            <p:cNvSpPr/>
            <p:nvPr/>
          </p:nvSpPr>
          <p:spPr>
            <a:xfrm rot="3738964">
              <a:off x="6379727" y="2488776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154" name="任意多边形 15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  <a:ea typeface="宋体" panose="02010600030101010101" pitchFamily="2" charset="-122"/>
              </a:endParaRPr>
            </a:p>
          </p:txBody>
        </p:sp>
      </p:grpSp>
      <p:sp>
        <p:nvSpPr>
          <p:cNvPr id="112" name="椭圆 111"/>
          <p:cNvSpPr/>
          <p:nvPr/>
        </p:nvSpPr>
        <p:spPr bwMode="auto">
          <a:xfrm>
            <a:off x="6215537" y="1678503"/>
            <a:ext cx="1701582" cy="2273373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defPPr>
              <a:defRPr lang="zh-CN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看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5" name="组合 112"/>
          <p:cNvGrpSpPr/>
          <p:nvPr/>
        </p:nvGrpSpPr>
        <p:grpSpPr bwMode="auto">
          <a:xfrm>
            <a:off x="4381501" y="2766484"/>
            <a:ext cx="1920875" cy="2565400"/>
            <a:chOff x="6379730" y="2488773"/>
            <a:chExt cx="2513016" cy="2513016"/>
          </a:xfrm>
        </p:grpSpPr>
        <p:sp>
          <p:nvSpPr>
            <p:cNvPr id="151" name="任意多边形 150"/>
            <p:cNvSpPr/>
            <p:nvPr/>
          </p:nvSpPr>
          <p:spPr>
            <a:xfrm rot="3738964">
              <a:off x="6379731" y="2488772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152" name="任意多边形 151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  <a:ea typeface="宋体" panose="02010600030101010101" pitchFamily="2" charset="-122"/>
              </a:endParaRPr>
            </a:p>
          </p:txBody>
        </p:sp>
      </p:grpSp>
      <p:sp>
        <p:nvSpPr>
          <p:cNvPr id="114" name="椭圆 113"/>
          <p:cNvSpPr/>
          <p:nvPr/>
        </p:nvSpPr>
        <p:spPr bwMode="auto">
          <a:xfrm>
            <a:off x="4662488" y="3128535"/>
            <a:ext cx="1387841" cy="1854200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defPPr>
              <a:defRPr lang="zh-CN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zh-CN" altLang="en-US" sz="80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观</a:t>
            </a:r>
            <a:endParaRPr lang="zh-CN" altLang="en-US" sz="80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5" name="Oval 9"/>
          <p:cNvSpPr/>
          <p:nvPr/>
        </p:nvSpPr>
        <p:spPr>
          <a:xfrm>
            <a:off x="3114675" y="1847851"/>
            <a:ext cx="2381250" cy="317500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6" name="Oval 10"/>
          <p:cNvSpPr/>
          <p:nvPr/>
        </p:nvSpPr>
        <p:spPr>
          <a:xfrm>
            <a:off x="1930400" y="1644651"/>
            <a:ext cx="2381250" cy="3177116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6" name="组合 116"/>
          <p:cNvGrpSpPr/>
          <p:nvPr/>
        </p:nvGrpSpPr>
        <p:grpSpPr bwMode="auto">
          <a:xfrm>
            <a:off x="950913" y="1253067"/>
            <a:ext cx="2341562" cy="3126317"/>
            <a:chOff x="6379728" y="2488775"/>
            <a:chExt cx="2513016" cy="2513016"/>
          </a:xfrm>
        </p:grpSpPr>
        <p:sp>
          <p:nvSpPr>
            <p:cNvPr id="149" name="任意多边形 148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150" name="任意多边形 149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118" name="椭圆 117"/>
          <p:cNvSpPr/>
          <p:nvPr/>
        </p:nvSpPr>
        <p:spPr bwMode="auto">
          <a:xfrm>
            <a:off x="1293777" y="1694705"/>
            <a:ext cx="1691508" cy="2259915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defPPr>
              <a:defRPr lang="zh-CN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zh-CN" altLang="en-US" sz="100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10000" kern="0" dirty="0" smtClean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7" name="组合 118"/>
          <p:cNvGrpSpPr/>
          <p:nvPr/>
        </p:nvGrpSpPr>
        <p:grpSpPr bwMode="auto">
          <a:xfrm>
            <a:off x="2992439" y="973667"/>
            <a:ext cx="2181225" cy="2912533"/>
            <a:chOff x="6379730" y="2488773"/>
            <a:chExt cx="2513016" cy="2513016"/>
          </a:xfrm>
        </p:grpSpPr>
        <p:sp>
          <p:nvSpPr>
            <p:cNvPr id="147" name="任意多边形 146"/>
            <p:cNvSpPr/>
            <p:nvPr/>
          </p:nvSpPr>
          <p:spPr>
            <a:xfrm rot="3738964">
              <a:off x="6379731" y="2488772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148" name="任意多边形 147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120" name="椭圆 119"/>
          <p:cNvSpPr/>
          <p:nvPr/>
        </p:nvSpPr>
        <p:spPr bwMode="auto">
          <a:xfrm>
            <a:off x="3311574" y="1384707"/>
            <a:ext cx="1575477" cy="2104892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defPPr>
              <a:defRPr lang="zh-CN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8" name="组合 120"/>
          <p:cNvGrpSpPr/>
          <p:nvPr/>
        </p:nvGrpSpPr>
        <p:grpSpPr bwMode="auto">
          <a:xfrm>
            <a:off x="5870575" y="1234018"/>
            <a:ext cx="2355850" cy="3145367"/>
            <a:chOff x="6379728" y="2488775"/>
            <a:chExt cx="2513016" cy="2513016"/>
          </a:xfrm>
        </p:grpSpPr>
        <p:sp>
          <p:nvSpPr>
            <p:cNvPr id="145" name="任意多边形 144"/>
            <p:cNvSpPr/>
            <p:nvPr/>
          </p:nvSpPr>
          <p:spPr>
            <a:xfrm rot="3738964">
              <a:off x="6379727" y="2488776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146" name="任意多边形 145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122" name="椭圆 121"/>
          <p:cNvSpPr/>
          <p:nvPr/>
        </p:nvSpPr>
        <p:spPr bwMode="auto">
          <a:xfrm>
            <a:off x="6215537" y="1678503"/>
            <a:ext cx="1701582" cy="2273373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defPPr>
              <a:defRPr lang="zh-CN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看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9" name="组合 122"/>
          <p:cNvGrpSpPr/>
          <p:nvPr/>
        </p:nvGrpSpPr>
        <p:grpSpPr bwMode="auto">
          <a:xfrm>
            <a:off x="4381501" y="2766484"/>
            <a:ext cx="1920875" cy="2565400"/>
            <a:chOff x="6379730" y="2488773"/>
            <a:chExt cx="2513016" cy="2513016"/>
          </a:xfrm>
        </p:grpSpPr>
        <p:sp>
          <p:nvSpPr>
            <p:cNvPr id="143" name="任意多边形 142"/>
            <p:cNvSpPr/>
            <p:nvPr/>
          </p:nvSpPr>
          <p:spPr>
            <a:xfrm rot="3738964">
              <a:off x="6379731" y="2488772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144" name="任意多边形 14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124" name="椭圆 123"/>
          <p:cNvSpPr/>
          <p:nvPr/>
        </p:nvSpPr>
        <p:spPr bwMode="auto">
          <a:xfrm>
            <a:off x="4662488" y="3128536"/>
            <a:ext cx="1387840" cy="1854201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defPPr>
              <a:defRPr lang="zh-CN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zh-CN" altLang="en-US" sz="80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观</a:t>
            </a:r>
            <a:endParaRPr lang="zh-CN" altLang="en-US" sz="80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5" name="Oval 9"/>
          <p:cNvSpPr/>
          <p:nvPr/>
        </p:nvSpPr>
        <p:spPr>
          <a:xfrm>
            <a:off x="3114675" y="1847851"/>
            <a:ext cx="2381250" cy="317500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6" name="Oval 10"/>
          <p:cNvSpPr/>
          <p:nvPr/>
        </p:nvSpPr>
        <p:spPr>
          <a:xfrm>
            <a:off x="1930400" y="1644651"/>
            <a:ext cx="2381250" cy="3177116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10" name="组合 126"/>
          <p:cNvGrpSpPr/>
          <p:nvPr/>
        </p:nvGrpSpPr>
        <p:grpSpPr bwMode="auto">
          <a:xfrm>
            <a:off x="950913" y="1253067"/>
            <a:ext cx="2341562" cy="3126317"/>
            <a:chOff x="6379728" y="2488775"/>
            <a:chExt cx="2513016" cy="2513016"/>
          </a:xfrm>
        </p:grpSpPr>
        <p:sp>
          <p:nvSpPr>
            <p:cNvPr id="141" name="任意多边形 140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142" name="任意多边形 141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128" name="椭圆 127"/>
          <p:cNvSpPr/>
          <p:nvPr/>
        </p:nvSpPr>
        <p:spPr bwMode="auto">
          <a:xfrm>
            <a:off x="1293777" y="1694705"/>
            <a:ext cx="1691508" cy="2259915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defPPr>
              <a:defRPr lang="zh-CN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zh-CN" altLang="en-US" sz="100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10000" kern="0" dirty="0" smtClean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11" name="组合 128"/>
          <p:cNvGrpSpPr/>
          <p:nvPr/>
        </p:nvGrpSpPr>
        <p:grpSpPr bwMode="auto">
          <a:xfrm>
            <a:off x="2992439" y="973667"/>
            <a:ext cx="2181225" cy="2912533"/>
            <a:chOff x="6379730" y="2488773"/>
            <a:chExt cx="2513016" cy="2513016"/>
          </a:xfrm>
        </p:grpSpPr>
        <p:sp>
          <p:nvSpPr>
            <p:cNvPr id="139" name="任意多边形 138"/>
            <p:cNvSpPr/>
            <p:nvPr/>
          </p:nvSpPr>
          <p:spPr>
            <a:xfrm rot="3738964">
              <a:off x="6379731" y="2488772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140" name="任意多边形 139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130" name="椭圆 129"/>
          <p:cNvSpPr/>
          <p:nvPr/>
        </p:nvSpPr>
        <p:spPr bwMode="auto">
          <a:xfrm>
            <a:off x="3311574" y="1384707"/>
            <a:ext cx="1575477" cy="2104892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defPPr>
              <a:defRPr lang="zh-CN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12" name="组合 130"/>
          <p:cNvGrpSpPr/>
          <p:nvPr/>
        </p:nvGrpSpPr>
        <p:grpSpPr bwMode="auto">
          <a:xfrm>
            <a:off x="5870575" y="1234018"/>
            <a:ext cx="2355850" cy="3145367"/>
            <a:chOff x="6379728" y="2488775"/>
            <a:chExt cx="2513016" cy="2513016"/>
          </a:xfrm>
        </p:grpSpPr>
        <p:sp>
          <p:nvSpPr>
            <p:cNvPr id="137" name="任意多边形 136"/>
            <p:cNvSpPr/>
            <p:nvPr/>
          </p:nvSpPr>
          <p:spPr>
            <a:xfrm rot="3738964">
              <a:off x="6379727" y="2488776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138" name="任意多边形 137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132" name="椭圆 131"/>
          <p:cNvSpPr/>
          <p:nvPr/>
        </p:nvSpPr>
        <p:spPr bwMode="auto">
          <a:xfrm>
            <a:off x="6215537" y="1678503"/>
            <a:ext cx="1701582" cy="2273373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defPPr>
              <a:defRPr lang="zh-CN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看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13" name="组合 132"/>
          <p:cNvGrpSpPr/>
          <p:nvPr/>
        </p:nvGrpSpPr>
        <p:grpSpPr bwMode="auto">
          <a:xfrm>
            <a:off x="4381501" y="2766484"/>
            <a:ext cx="1920875" cy="2565400"/>
            <a:chOff x="6379730" y="2488773"/>
            <a:chExt cx="2513016" cy="2513016"/>
          </a:xfrm>
        </p:grpSpPr>
        <p:sp>
          <p:nvSpPr>
            <p:cNvPr id="135" name="任意多边形 134"/>
            <p:cNvSpPr/>
            <p:nvPr/>
          </p:nvSpPr>
          <p:spPr>
            <a:xfrm rot="3738964">
              <a:off x="6379731" y="2488772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136" name="任意多边形 135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defPPr>
                <a:defRPr lang="zh-CN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134" name="椭圆 133"/>
          <p:cNvSpPr/>
          <p:nvPr/>
        </p:nvSpPr>
        <p:spPr bwMode="auto">
          <a:xfrm>
            <a:off x="4662488" y="3128536"/>
            <a:ext cx="1387840" cy="1854201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defPPr>
              <a:defRPr lang="zh-CN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zh-CN" altLang="en-US" sz="80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观</a:t>
            </a:r>
            <a:endParaRPr lang="zh-CN" altLang="en-US" sz="80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513" name="矩形 158"/>
          <p:cNvSpPr>
            <a:spLocks noChangeArrowheads="1"/>
          </p:cNvSpPr>
          <p:nvPr/>
        </p:nvSpPr>
        <p:spPr bwMode="auto">
          <a:xfrm>
            <a:off x="3224214" y="5719234"/>
            <a:ext cx="1996366" cy="56168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68573" tIns="34287" rIns="68573" bIns="34287">
            <a:spAutoFit/>
          </a:bodyPr>
          <a:lstStyle/>
          <a:p>
            <a:pPr eaLnBrk="1" hangingPunct="1"/>
            <a:r>
              <a:rPr lang="en-US" altLang="zh-CN" sz="3200" b="1">
                <a:solidFill>
                  <a:srgbClr val="0033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2020</a:t>
            </a:r>
            <a:r>
              <a:rPr lang="zh-CN" altLang="en-US" sz="3200" b="1">
                <a:solidFill>
                  <a:srgbClr val="0033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年</a:t>
            </a:r>
            <a:r>
              <a:rPr lang="en-US" altLang="zh-CN" sz="3200" b="1">
                <a:solidFill>
                  <a:srgbClr val="0033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zh-CN" altLang="en-US" sz="3200" b="1">
                <a:solidFill>
                  <a:srgbClr val="0033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月</a:t>
            </a:r>
            <a:endParaRPr lang="zh-CN" altLang="en-US" sz="3200" b="1">
              <a:solidFill>
                <a:srgbClr val="0033CC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692696"/>
            <a:ext cx="8291264" cy="5433467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buNone/>
            </a:pP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1.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我们知道唾液淀粉酶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能分解淀粉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，那么，它能分解蔗糖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等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其他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物质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吗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？</a:t>
            </a:r>
            <a:endParaRPr lang="zh-CN" altLang="en-US" sz="28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5" y="17463"/>
            <a:ext cx="77152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052736"/>
            <a:ext cx="8820472" cy="6597352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None/>
            </a:pPr>
            <a:r>
              <a:rPr lang="en-US" altLang="zh-CN" dirty="0" smtClean="0"/>
              <a:t>          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利用现有的条件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，请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你设计实验，来探究一种酶只能催化一种物质，还是能催化多种物质？</a:t>
            </a:r>
            <a:endParaRPr lang="zh-CN" altLang="zh-CN" sz="28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 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现有条件为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: 2 %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淀粉酶溶液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（最适温度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70</a:t>
            </a:r>
            <a:r>
              <a:rPr lang="en-US" altLang="zh-CN" sz="2800" b="1" baseline="30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0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C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）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2%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蔗糖酶溶液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（最适温度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50</a:t>
            </a:r>
            <a:r>
              <a:rPr lang="en-US" altLang="zh-CN" sz="2800" b="1" baseline="30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0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C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）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3%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的淀粉溶液、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3%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蔗糖溶液、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3% 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葡萄糖溶液、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3%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的蛋白液、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100%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的植物油、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0.01g/ml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苏丹Ⅲ染液、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0.1g/ml </a:t>
            </a:r>
            <a:r>
              <a:rPr lang="en-US" altLang="zh-CN" sz="2800" b="1" dirty="0" err="1" smtClean="0">
                <a:latin typeface="楷体" panose="02010609060101010101" pitchFamily="49" charset="-122"/>
                <a:ea typeface="楷体" panose="02010609060101010101" pitchFamily="49" charset="-122"/>
              </a:rPr>
              <a:t>NaOH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溶液（斐林试剂甲液）、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0.01g/ml CuSO</a:t>
            </a:r>
            <a:r>
              <a:rPr lang="en-US" altLang="zh-CN" sz="2800" b="1" baseline="-25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溶液、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0.05g/ml CuSO</a:t>
            </a:r>
            <a:r>
              <a:rPr lang="en-US" altLang="zh-CN" sz="2800" b="1" baseline="-25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溶液（斐林试剂乙液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）</a:t>
            </a:r>
            <a:endParaRPr lang="zh-CN" altLang="en-US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5875" y="17463"/>
            <a:ext cx="77152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可能的方案</a:t>
            </a:r>
            <a:endParaRPr lang="zh-CN" altLang="en-US" sz="2800" b="1" dirty="0"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400" y="1196753"/>
            <a:ext cx="8297446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875" y="17463"/>
            <a:ext cx="77152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>
            <a:normAutofit/>
          </a:bodyPr>
          <a:lstStyle/>
          <a:p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确定的方案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1</a:t>
            </a:r>
            <a:endParaRPr lang="zh-CN" altLang="en-US" sz="2800" b="1" dirty="0"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0" y="692696"/>
          <a:ext cx="8964488" cy="54091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6504"/>
                <a:gridCol w="1656184"/>
                <a:gridCol w="1224136"/>
                <a:gridCol w="1547664"/>
              </a:tblGrid>
              <a:tr h="6480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sz="3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zh-CN" altLang="en-US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zh-CN" altLang="en-US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zh-CN" altLang="en-US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zh-CN" altLang="en-US" sz="3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613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3200" b="1" dirty="0" smtClean="0"/>
                        <a:t>2 %</a:t>
                      </a:r>
                      <a:r>
                        <a:rPr lang="zh-CN" altLang="zh-CN" sz="3200" b="1" dirty="0" smtClean="0"/>
                        <a:t>淀粉酶溶液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dirty="0" smtClean="0"/>
                        <a:t>1ml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dirty="0" smtClean="0"/>
                        <a:t>1ml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200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en-US" altLang="zh-CN" sz="3200" b="1" dirty="0" smtClean="0"/>
                        <a:t>3%</a:t>
                      </a:r>
                      <a:r>
                        <a:rPr lang="zh-CN" altLang="zh-CN" sz="3200" b="1" dirty="0" smtClean="0"/>
                        <a:t>的淀粉溶液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dirty="0" smtClean="0"/>
                        <a:t>2ml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200" dirty="0"/>
                    </a:p>
                  </a:txBody>
                  <a:tcPr/>
                </a:tc>
              </a:tr>
              <a:tr h="621432">
                <a:tc>
                  <a:txBody>
                    <a:bodyPr/>
                    <a:lstStyle/>
                    <a:p>
                      <a:r>
                        <a:rPr lang="en-US" altLang="zh-CN" sz="3200" b="1" dirty="0" smtClean="0"/>
                        <a:t>3%</a:t>
                      </a:r>
                      <a:r>
                        <a:rPr lang="zh-CN" altLang="zh-CN" sz="3200" b="1" dirty="0" smtClean="0"/>
                        <a:t>蔗糖溶液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dirty="0" smtClean="0"/>
                        <a:t>2ml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200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en-US" altLang="zh-CN" sz="3200" b="1" dirty="0" smtClean="0"/>
                        <a:t>3% </a:t>
                      </a:r>
                      <a:r>
                        <a:rPr lang="zh-CN" altLang="en-US" sz="3200" b="1" dirty="0" smtClean="0"/>
                        <a:t>葡萄糖溶液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dirty="0" smtClean="0"/>
                        <a:t>2ml</a:t>
                      </a:r>
                      <a:endParaRPr lang="zh-CN" altLang="en-US" sz="3200" dirty="0"/>
                    </a:p>
                  </a:txBody>
                  <a:tcPr/>
                </a:tc>
              </a:tr>
              <a:tr h="633773">
                <a:tc>
                  <a:txBody>
                    <a:bodyPr/>
                    <a:lstStyle/>
                    <a:p>
                      <a:r>
                        <a:rPr lang="zh-CN" altLang="en-US" sz="3200" b="1" dirty="0" smtClean="0"/>
                        <a:t>蒸馏水</a:t>
                      </a:r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b="1" dirty="0" smtClean="0"/>
                        <a:t>1ml</a:t>
                      </a:r>
                      <a:endParaRPr lang="zh-CN" altLang="en-US" sz="3200" b="1" dirty="0"/>
                    </a:p>
                  </a:txBody>
                  <a:tcPr/>
                </a:tc>
              </a:tr>
              <a:tr h="633773">
                <a:tc>
                  <a:txBody>
                    <a:bodyPr/>
                    <a:lstStyle/>
                    <a:p>
                      <a:r>
                        <a:rPr lang="zh-CN" altLang="en-US" sz="3200" b="1" dirty="0" smtClean="0"/>
                        <a:t>现象</a:t>
                      </a:r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200" b="1" dirty="0"/>
                    </a:p>
                  </a:txBody>
                  <a:tcPr/>
                </a:tc>
              </a:tr>
              <a:tr h="633773">
                <a:tc>
                  <a:txBody>
                    <a:bodyPr/>
                    <a:lstStyle/>
                    <a:p>
                      <a:r>
                        <a:rPr lang="zh-CN" altLang="en-US" sz="3200" b="1" dirty="0" smtClean="0"/>
                        <a:t>结论</a:t>
                      </a:r>
                      <a:endParaRPr lang="zh-CN" altLang="en-US" sz="3200" b="1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zh-CN" altLang="en-US" sz="3200" b="1" dirty="0"/>
                    </a:p>
                  </a:txBody>
                  <a:tcPr/>
                </a:tc>
                <a:tc hMerge="1">
                  <a:tcPr/>
                </a:tc>
                <a:tc hMerge="1">
                  <a:tcPr/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5875" y="17463"/>
            <a:ext cx="77152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确定的方案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2</a:t>
            </a:r>
            <a:endParaRPr lang="zh-CN" altLang="en-US" sz="2800" b="1" dirty="0"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268760"/>
            <a:ext cx="8363272" cy="485740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buNone/>
            </a:pP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把确定的方案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中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2 %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淀粉酶溶液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换成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2%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蔗糖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酶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溶液</a:t>
            </a:r>
            <a:endParaRPr lang="zh-CN" altLang="en-US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5" y="17463"/>
            <a:ext cx="77152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内容占位符 4"/>
          <p:cNvGraphicFramePr>
            <a:graphicFrameLocks noGrp="1"/>
          </p:cNvGraphicFramePr>
          <p:nvPr>
            <p:ph idx="1"/>
          </p:nvPr>
        </p:nvGraphicFramePr>
        <p:xfrm>
          <a:off x="0" y="1196752"/>
          <a:ext cx="9144000" cy="5364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560"/>
                <a:gridCol w="1110584"/>
                <a:gridCol w="1036545"/>
                <a:gridCol w="962506"/>
                <a:gridCol w="962506"/>
                <a:gridCol w="1111299"/>
              </a:tblGrid>
              <a:tr h="670536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dirty="0" smtClean="0"/>
                        <a:t>1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dirty="0" smtClean="0"/>
                        <a:t>2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dirty="0" smtClean="0"/>
                        <a:t>3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dirty="0" smtClean="0"/>
                        <a:t>4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3200" dirty="0" smtClean="0"/>
                        <a:t>5</a:t>
                      </a:r>
                      <a:endParaRPr lang="zh-CN" altLang="en-US" sz="3200" dirty="0"/>
                    </a:p>
                  </a:txBody>
                  <a:tcPr/>
                </a:tc>
              </a:tr>
              <a:tr h="6705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800" b="1" kern="1200" dirty="0" smtClean="0">
                          <a:solidFill>
                            <a:schemeClr val="tx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2 %</a:t>
                      </a:r>
                      <a:r>
                        <a:rPr lang="zh-CN" altLang="zh-CN" sz="2800" b="1" kern="1200" dirty="0" smtClean="0">
                          <a:solidFill>
                            <a:schemeClr val="tx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淀粉酶溶液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r>
                        <a:rPr lang="en-US" altLang="zh-CN" sz="2800" b="1" kern="1200" dirty="0" smtClean="0">
                          <a:solidFill>
                            <a:schemeClr val="tx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1ml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r>
                        <a:rPr lang="en-US" altLang="zh-CN" sz="2800" b="1" kern="1200" dirty="0" smtClean="0">
                          <a:solidFill>
                            <a:schemeClr val="tx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1ml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endParaRPr lang="zh-CN" altLang="en-US" sz="2800" b="1" kern="1200">
                        <a:solidFill>
                          <a:schemeClr val="tx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endParaRPr lang="zh-CN" altLang="en-US" sz="2800" b="1" kern="1200">
                        <a:solidFill>
                          <a:schemeClr val="tx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+mn-cs"/>
                      </a:endParaRPr>
                    </a:p>
                  </a:txBody>
                  <a:tcPr/>
                </a:tc>
              </a:tr>
              <a:tr h="6705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800" b="1" kern="1200" dirty="0" smtClean="0">
                          <a:solidFill>
                            <a:schemeClr val="tx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3%</a:t>
                      </a:r>
                      <a:r>
                        <a:rPr lang="zh-CN" altLang="zh-CN" sz="2800" b="1" kern="1200" dirty="0" smtClean="0">
                          <a:solidFill>
                            <a:schemeClr val="tx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的淀粉溶液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r>
                        <a:rPr lang="en-US" altLang="zh-CN" sz="2800" b="1" kern="1200" dirty="0" smtClean="0">
                          <a:solidFill>
                            <a:schemeClr val="tx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2ml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800" b="1" kern="1200" dirty="0" smtClean="0">
                          <a:solidFill>
                            <a:schemeClr val="tx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2ml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endParaRPr lang="zh-CN" altLang="en-US" sz="2800" b="1" kern="1200">
                        <a:solidFill>
                          <a:schemeClr val="tx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+mn-cs"/>
                      </a:endParaRPr>
                    </a:p>
                  </a:txBody>
                  <a:tcPr/>
                </a:tc>
              </a:tr>
              <a:tr h="6705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800" b="1" kern="1200" dirty="0" smtClean="0">
                          <a:solidFill>
                            <a:schemeClr val="tx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3%</a:t>
                      </a:r>
                      <a:r>
                        <a:rPr lang="zh-CN" altLang="zh-CN" sz="2800" b="1" kern="1200" dirty="0" smtClean="0">
                          <a:solidFill>
                            <a:schemeClr val="tx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蔗糖溶液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r>
                        <a:rPr lang="en-US" altLang="zh-CN" sz="2800" b="1" kern="1200" dirty="0" smtClean="0">
                          <a:solidFill>
                            <a:schemeClr val="tx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2ml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800" b="1" kern="1200" dirty="0" smtClean="0">
                          <a:solidFill>
                            <a:schemeClr val="tx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2ml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+mn-cs"/>
                      </a:endParaRPr>
                    </a:p>
                  </a:txBody>
                  <a:tcPr/>
                </a:tc>
              </a:tr>
              <a:tr h="6705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800" b="1" kern="1200" dirty="0" smtClean="0">
                          <a:solidFill>
                            <a:schemeClr val="tx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3% </a:t>
                      </a:r>
                      <a:r>
                        <a:rPr lang="zh-CN" altLang="en-US" sz="2800" b="1" kern="1200" dirty="0" smtClean="0">
                          <a:solidFill>
                            <a:schemeClr val="tx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葡萄糖溶液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r>
                        <a:rPr lang="en-US" altLang="zh-CN" sz="2800" b="1" kern="1200" dirty="0" smtClean="0">
                          <a:solidFill>
                            <a:schemeClr val="tx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2ml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+mn-cs"/>
                      </a:endParaRPr>
                    </a:p>
                  </a:txBody>
                  <a:tcPr/>
                </a:tc>
              </a:tr>
              <a:tr h="6705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b="1" kern="1200" dirty="0" smtClean="0">
                          <a:solidFill>
                            <a:schemeClr val="tx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蒸馏水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r>
                        <a:rPr lang="en-US" altLang="zh-CN" sz="2800" b="1" kern="1200" dirty="0" smtClean="0">
                          <a:solidFill>
                            <a:schemeClr val="tx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1ml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800" b="1" kern="1200" dirty="0" smtClean="0">
                          <a:solidFill>
                            <a:schemeClr val="tx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1ml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800" b="1" kern="1200" dirty="0" smtClean="0">
                          <a:solidFill>
                            <a:schemeClr val="tx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1ml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+mn-cs"/>
                      </a:endParaRPr>
                    </a:p>
                  </a:txBody>
                  <a:tcPr/>
                </a:tc>
              </a:tr>
              <a:tr h="6705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800" b="1" kern="1200" dirty="0" smtClean="0">
                          <a:solidFill>
                            <a:schemeClr val="tx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+mn-cs"/>
                        </a:rPr>
                        <a:t>现象</a:t>
                      </a: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endParaRPr lang="zh-CN" altLang="en-US" sz="2800" b="1" kern="1200">
                        <a:solidFill>
                          <a:schemeClr val="tx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endParaRPr lang="zh-CN" altLang="en-US" sz="2800" b="1" kern="1200">
                        <a:solidFill>
                          <a:schemeClr val="tx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endParaRPr lang="zh-CN" altLang="en-US" sz="2800" b="1" kern="1200">
                        <a:solidFill>
                          <a:schemeClr val="tx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endParaRPr lang="zh-CN" altLang="en-US" sz="2800" b="1" kern="1200">
                        <a:solidFill>
                          <a:schemeClr val="tx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ct val="0"/>
                        </a:spcBef>
                      </a:pPr>
                      <a:endParaRPr lang="zh-CN" altLang="en-US" sz="2800" b="1" kern="1200" dirty="0">
                        <a:solidFill>
                          <a:schemeClr val="tx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+mn-cs"/>
                      </a:endParaRPr>
                    </a:p>
                  </a:txBody>
                  <a:tcPr/>
                </a:tc>
              </a:tr>
              <a:tr h="670536">
                <a:tc>
                  <a:txBody>
                    <a:bodyPr/>
                    <a:lstStyle/>
                    <a:p>
                      <a:r>
                        <a:rPr lang="zh-CN" altLang="en-US" sz="3200" b="1" dirty="0" smtClean="0"/>
                        <a:t>结论</a:t>
                      </a:r>
                      <a:endParaRPr lang="zh-CN" altLang="en-US" sz="3200" b="1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3699850" y="332656"/>
            <a:ext cx="21691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确定的方案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endParaRPr lang="zh-CN" altLang="en-US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5875" y="17463"/>
            <a:ext cx="77152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确定的方案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4</a:t>
            </a:r>
            <a:endParaRPr lang="zh-CN" altLang="en-US" sz="2800" b="1" dirty="0"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spcBef>
                <a:spcPct val="0"/>
              </a:spcBef>
              <a:buNone/>
            </a:pP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把确定的方案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中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2 %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淀粉酶溶液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换成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2%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蔗糖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酶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溶液</a:t>
            </a:r>
            <a:endParaRPr lang="zh-CN" altLang="en-US" sz="28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zh-CN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5875" y="17463"/>
            <a:ext cx="77152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分析结果，得出结论</a:t>
            </a:r>
            <a:endParaRPr lang="zh-CN" altLang="en-US" sz="2800" b="1" dirty="0"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spcBef>
                <a:spcPct val="0"/>
              </a:spcBef>
              <a:buNone/>
            </a:pP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一  酶具有专一性</a:t>
            </a:r>
            <a:endParaRPr lang="en-US" altLang="zh-CN" sz="28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zh-CN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5875" y="17463"/>
            <a:ext cx="77152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1026</Words>
  <Application>WPS 演示</Application>
  <PresentationFormat>全屏显示(4:3)</PresentationFormat>
  <Paragraphs>173</Paragraphs>
  <Slides>19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30" baseType="lpstr">
      <vt:lpstr>Arial</vt:lpstr>
      <vt:lpstr>宋体</vt:lpstr>
      <vt:lpstr>Wingdings</vt:lpstr>
      <vt:lpstr>楷体</vt:lpstr>
      <vt:lpstr>Times New Roman</vt:lpstr>
      <vt:lpstr>微软雅黑</vt:lpstr>
      <vt:lpstr>Arial</vt:lpstr>
      <vt:lpstr>黑体</vt:lpstr>
      <vt:lpstr>Calibri</vt:lpstr>
      <vt:lpstr>Arial Unicode MS</vt:lpstr>
      <vt:lpstr>Office 主题</vt:lpstr>
      <vt:lpstr> 酶的专一性及应用</vt:lpstr>
      <vt:lpstr>PowerPoint 演示文稿</vt:lpstr>
      <vt:lpstr>PowerPoint 演示文稿</vt:lpstr>
      <vt:lpstr>可能的方案</vt:lpstr>
      <vt:lpstr>确定的方案1</vt:lpstr>
      <vt:lpstr>确定的方案2</vt:lpstr>
      <vt:lpstr>PowerPoint 演示文稿</vt:lpstr>
      <vt:lpstr>确定的方案4</vt:lpstr>
      <vt:lpstr>分析结果，得出结论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中国知网中输入“酶制剂的应用”共有1969条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第四节   酶的专一性及总结</dc:title>
  <dc:creator>李振海</dc:creator>
  <cp:lastModifiedBy>小月 </cp:lastModifiedBy>
  <cp:revision>65</cp:revision>
  <dcterms:created xsi:type="dcterms:W3CDTF">2019-11-02T07:06:00Z</dcterms:created>
  <dcterms:modified xsi:type="dcterms:W3CDTF">2020-02-10T11:14:01Z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2052-11.3.0.8775</vt:lpwstr>
  </property>
</Properties>
</file>