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372" r:id="rId2"/>
    <p:sldId id="335" r:id="rId3"/>
    <p:sldId id="374" r:id="rId4"/>
    <p:sldId id="377" r:id="rId5"/>
    <p:sldId id="378" r:id="rId6"/>
    <p:sldId id="379" r:id="rId7"/>
    <p:sldId id="380" r:id="rId8"/>
    <p:sldId id="381" r:id="rId9"/>
    <p:sldId id="382" r:id="rId10"/>
    <p:sldId id="383" r:id="rId11"/>
    <p:sldId id="384" r:id="rId12"/>
    <p:sldId id="385" r:id="rId13"/>
    <p:sldId id="386" r:id="rId14"/>
    <p:sldId id="387" r:id="rId15"/>
    <p:sldId id="388" r:id="rId16"/>
    <p:sldId id="389" r:id="rId17"/>
    <p:sldId id="390" r:id="rId18"/>
    <p:sldId id="391" r:id="rId19"/>
    <p:sldId id="373" r:id="rId20"/>
    <p:sldId id="352" r:id="rId21"/>
  </p:sldIdLst>
  <p:sldSz cx="9144000" cy="5143500" type="screen16x9"/>
  <p:notesSz cx="6858000" cy="9144000"/>
  <p:embeddedFontLst>
    <p:embeddedFont>
      <p:font typeface="楷体" pitchFamily="49" charset="-122"/>
      <p:regular r:id="rId23"/>
    </p:embeddedFont>
    <p:embeddedFont>
      <p:font typeface="微软雅黑" pitchFamily="34" charset="-122"/>
      <p:regular r:id="rId24"/>
      <p:bold r:id="rId25"/>
    </p:embeddedFont>
    <p:embeddedFont>
      <p:font typeface="Calibri" pitchFamily="34" charset="0"/>
      <p:regular r:id="rId26"/>
      <p:bold r:id="rId27"/>
      <p:italic r:id="rId28"/>
      <p:boldItalic r:id="rId29"/>
    </p:embeddedFont>
    <p:embeddedFont>
      <p:font typeface="黑体" pitchFamily="49" charset="-122"/>
      <p:regular r:id="rId30"/>
    </p:embeddedFont>
  </p:embeddedFontLst>
  <p:custDataLst>
    <p:tags r:id="rId31"/>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 xmlns:p14="http://schemas.microsoft.com/office/powerpoint/2010/main" val="1"/>
      </p:ext>
    </p:extLst>
  </p:showPr>
  <p:clrMru>
    <a:srgbClr val="0033CC"/>
    <a:srgbClr val="1A3F6C"/>
    <a:srgbClr val="0E223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4586"/>
    <p:restoredTop sz="91371"/>
  </p:normalViewPr>
  <p:slideViewPr>
    <p:cSldViewPr snapToGrid="0" showGuides="1">
      <p:cViewPr>
        <p:scale>
          <a:sx n="80" d="100"/>
          <a:sy n="80" d="100"/>
        </p:scale>
        <p:origin x="-710" y="-446"/>
      </p:cViewPr>
      <p:guideLst>
        <p:guide orient="horz" pos="1717"/>
        <p:guide pos="3079"/>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187B2754-4362-486C-8A9D-54EF54FD7BBD}"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2020/2/10</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hangingPunct="1">
              <a:buNone/>
            </a:pPr>
            <a:fld id="{9A0DB2DC-4C9A-4742-B13C-FB6460FD3503}" type="slidenum">
              <a:rPr lang="zh-CN" altLang="en-US" sz="1200" dirty="0"/>
              <a:pPr lvl="0" algn="r" eaLnBrk="1" hangingPunct="1">
                <a:buNone/>
              </a:pPr>
              <a:t>‹#›</a:t>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a:ln>
            <a:solidFill>
              <a:srgbClr val="000000">
                <a:alpha val="100000"/>
              </a:srgbClr>
            </a:solidFill>
            <a:miter lim="800000"/>
          </a:ln>
        </p:spPr>
      </p:sp>
      <p:sp>
        <p:nvSpPr>
          <p:cNvPr id="21507"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150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pPr lvl="0" algn="r" eaLnBrk="1" hangingPunct="1"/>
              <a:t>1</a:t>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a:ln>
            <a:solidFill>
              <a:srgbClr val="000000">
                <a:alpha val="100000"/>
              </a:srgbClr>
            </a:solidFill>
            <a:miter lim="800000"/>
          </a:ln>
        </p:spPr>
      </p:sp>
      <p:sp>
        <p:nvSpPr>
          <p:cNvPr id="22531"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253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pPr lvl="0" algn="r" eaLnBrk="1" hangingPunct="1"/>
              <a:t>20</a:t>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DAE8775-6432-448F-A0ED-E463AE2439FA}"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2020/2/10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pPr algn="r" eaLnBrk="1" hangingPunct="1">
                <a:buNone/>
              </a:pPr>
              <a:t>‹#›</a:t>
            </a:fld>
            <a:endParaRPr lang="zh-CN" altLang="en-US" dirty="0"/>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5B59E72-1E64-412A-A85C-89991A4391ED}"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2020/2/10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pPr algn="r" eaLnBrk="1" hangingPunct="1">
                <a:buNone/>
              </a:pPr>
              <a:t>‹#›</a:t>
            </a:fld>
            <a:endParaRPr lang="zh-CN" altLang="en-US" dirty="0"/>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AC3C324-1B18-4ABB-9571-4204EA57C479}"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2020/2/10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pPr algn="r" eaLnBrk="1" hangingPunct="1">
                <a:buNone/>
              </a:pPr>
              <a:t>‹#›</a:t>
            </a:fld>
            <a:endParaRPr lang="zh-CN" altLang="en-US" dirty="0"/>
          </a:p>
        </p:txBody>
      </p:sp>
    </p:spTree>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0"/>
            <a:ext cx="9144000" cy="700088"/>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3315" name="图片 7"/>
          <p:cNvPicPr>
            <a:picLocks noChangeAspect="1"/>
          </p:cNvPicPr>
          <p:nvPr userDrawn="1"/>
        </p:nvPicPr>
        <p:blipFill>
          <a:blip r:embed="rId3" cstate="print"/>
          <a:stretch>
            <a:fillRect/>
          </a:stretch>
        </p:blipFill>
        <p:spPr>
          <a:xfrm>
            <a:off x="179388" y="-20637"/>
            <a:ext cx="1704975" cy="720725"/>
          </a:xfrm>
          <a:prstGeom prst="rect">
            <a:avLst/>
          </a:prstGeom>
          <a:noFill/>
          <a:ln w="9525">
            <a:noFill/>
          </a:ln>
        </p:spPr>
      </p:pic>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64CB550-DF01-4A25-82CE-7892FE18471E}"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2020/2/10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latin typeface="Calibri" panose="020F0502020204030204" pitchFamily="34" charset="0"/>
              </a:rPr>
              <a:pPr lvl="0" eaLnBrk="1" hangingPunct="1">
                <a:buNone/>
              </a:pPr>
              <a:t>‹#›</a:t>
            </a:fld>
            <a:endParaRPr lang="zh-CN" altLang="en-US" dirty="0">
              <a:latin typeface="Calibri" panose="020F0502020204030204" pitchFamily="34" charset="0"/>
            </a:endParaRPr>
          </a:p>
        </p:txBody>
      </p:sp>
    </p:spTree>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740"/>
            <a:ext cx="8229600"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64CB550-DF01-4A25-82CE-7892FE18471E}"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2020/2/10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latin typeface="Calibri" panose="020F0502020204030204" pitchFamily="34" charset="0"/>
              </a:rPr>
              <a:pPr lvl="0" eaLnBrk="1" hangingPunct="1">
                <a:buNone/>
              </a:pPr>
              <a:t>‹#›</a:t>
            </a:fld>
            <a:endParaRPr lang="zh-CN" altLang="en-US" dirty="0">
              <a:latin typeface="Calibri" panose="020F0502020204030204" pitchFamily="34" charset="0"/>
            </a:endParaRPr>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ECED2A2-67A6-406B-9CE1-82E0CEF3871A}"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2020/2/10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pPr algn="r" eaLnBrk="1" hangingPunct="1">
                <a:buNone/>
              </a:pPr>
              <a:t>‹#›</a:t>
            </a:fld>
            <a:endParaRPr lang="zh-CN" altLang="en-US" dirty="0"/>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9BD1981-50E0-49F1-BD7B-0BE8A4B2F93B}"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2020/2/10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pPr algn="r" eaLnBrk="1" hangingPunct="1">
                <a:buNone/>
              </a:pPr>
              <a:t>‹#›</a:t>
            </a:fld>
            <a:endParaRPr lang="zh-CN" altLang="en-US" dirty="0"/>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660F097-B031-45FC-B09B-164990A14BD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2020/2/10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pPr algn="r" eaLnBrk="1" hangingPunct="1">
                <a:buNone/>
              </a:pPr>
              <a:t>‹#›</a:t>
            </a:fld>
            <a:endParaRPr lang="zh-CN" altLang="en-US" dirty="0"/>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DC4CDC-37A8-40F1-B316-E8F2A8C676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2020/2/10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1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14"/>
          </p:nvPr>
        </p:nvSpPr>
        <p:spPr>
          <a:xfrm>
            <a:off x="6553200" y="4767263"/>
            <a:ext cx="2133600" cy="274638"/>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pPr algn="r" eaLnBrk="1" hangingPunct="1">
                <a:buNone/>
              </a:pPr>
              <a:t>‹#›</a:t>
            </a:fld>
            <a:endParaRPr lang="zh-CN" altLang="en-US" dirty="0"/>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E47A805-D29A-4416-A42E-C907DABB0A01}"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2020/2/10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pPr algn="r" eaLnBrk="1" hangingPunct="1">
                <a:buNone/>
              </a:pPr>
              <a:t>‹#›</a:t>
            </a:fld>
            <a:endParaRPr lang="zh-CN" altLang="en-US" dirty="0"/>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743FFD3-2AFB-4894-BD5C-646E730E7241}"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2020/2/10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pPr algn="r" eaLnBrk="1" hangingPunct="1">
                <a:buNone/>
              </a:pPr>
              <a:t>‹#›</a:t>
            </a:fld>
            <a:endParaRPr lang="zh-CN" altLang="en-US" dirty="0"/>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7" name="日期占位符 3"/>
          <p:cNvSpPr>
            <a:spLocks noGrp="1"/>
          </p:cNvSpPr>
          <p:nvPr>
            <p:ph type="dt" sz="half" idx="1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F4032D3-D064-4F0A-BE60-E5A3956C9581}"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2020/2/10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pPr algn="r" eaLnBrk="1" hangingPunct="1">
                <a:buNone/>
              </a:pPr>
              <a:t>‹#›</a:t>
            </a:fld>
            <a:endParaRPr lang="zh-CN" altLang="en-US" dirty="0"/>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7" name="日期占位符 3"/>
          <p:cNvSpPr>
            <a:spLocks noGrp="1"/>
          </p:cNvSpPr>
          <p:nvPr>
            <p:ph type="dt" sz="half" idx="1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7191257-95DD-4125-B09A-5FB570AF57B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2020/2/10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pPr algn="r" eaLnBrk="1" hangingPunct="1">
                <a:buNone/>
              </a:pPr>
              <a:t>‹#›</a:t>
            </a:fld>
            <a:endParaRPr lang="zh-CN" altLang="en-US" dirty="0"/>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cstate="prin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idx="1"/>
          </p:nvPr>
        </p:nvSpPr>
        <p:spPr>
          <a:xfrm>
            <a:off x="457200" y="1200150"/>
            <a:ext cx="8229600" cy="3394075"/>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64CB550-DF01-4A25-82CE-7892FE18471E}"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2020/2/10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zh-CN" altLang="en-US" dirty="0">
                <a:latin typeface="Calibri" panose="020F0502020204030204" pitchFamily="34" charset="0"/>
              </a:rPr>
              <a:pPr lvl="0" eaLnBrk="1" hangingPunct="1">
                <a:buNone/>
              </a:pPr>
              <a:t>‹#›</a:t>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pull/>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3" cstate="print"/>
          <a:stretch>
            <a:fillRect/>
          </a:stretch>
        </p:blipFill>
        <p:spPr>
          <a:xfrm>
            <a:off x="15875" y="17463"/>
            <a:ext cx="809625" cy="801687"/>
          </a:xfrm>
          <a:prstGeom prst="rect">
            <a:avLst/>
          </a:prstGeom>
          <a:noFill/>
          <a:ln w="9525">
            <a:noFill/>
          </a:ln>
        </p:spPr>
      </p:pic>
      <p:sp>
        <p:nvSpPr>
          <p:cNvPr id="15363" name="TextBox 12"/>
          <p:cNvSpPr txBox="1"/>
          <p:nvPr/>
        </p:nvSpPr>
        <p:spPr>
          <a:xfrm>
            <a:off x="1441450" y="68263"/>
            <a:ext cx="6805613" cy="521970"/>
          </a:xfrm>
          <a:prstGeom prst="rect">
            <a:avLst/>
          </a:prstGeom>
          <a:noFill/>
          <a:ln w="9525">
            <a:noFill/>
          </a:ln>
        </p:spPr>
        <p:txBody>
          <a:bodyPr>
            <a:spAutoFit/>
          </a:bodyPr>
          <a:lstStyle/>
          <a:p>
            <a:r>
              <a:rPr lang="zh-CN" altLang="en-US" sz="2800" b="1" dirty="0">
                <a:latin typeface="楷体" panose="02010609060101010101" pitchFamily="49" charset="-122"/>
                <a:ea typeface="楷体" panose="02010609060101010101" pitchFamily="49" charset="-122"/>
              </a:rPr>
              <a:t>人教版高中生物必修</a:t>
            </a:r>
            <a:r>
              <a:rPr lang="en-US" altLang="zh-CN" sz="2800" b="1" dirty="0">
                <a:latin typeface="楷体" panose="02010609060101010101" pitchFamily="49" charset="-122"/>
                <a:ea typeface="楷体" panose="02010609060101010101" pitchFamily="49" charset="-122"/>
              </a:rPr>
              <a:t>1</a:t>
            </a:r>
            <a:r>
              <a:rPr lang="zh-CN" altLang="en-US" sz="2800" b="1" dirty="0">
                <a:latin typeface="楷体" panose="02010609060101010101" pitchFamily="49" charset="-122"/>
                <a:ea typeface="楷体" panose="02010609060101010101" pitchFamily="49" charset="-122"/>
              </a:rPr>
              <a:t>第</a:t>
            </a:r>
            <a:r>
              <a:rPr lang="en-US" altLang="zh-CN" sz="2800" b="1" dirty="0">
                <a:latin typeface="楷体" panose="02010609060101010101" pitchFamily="49" charset="-122"/>
                <a:ea typeface="楷体" panose="02010609060101010101" pitchFamily="49" charset="-122"/>
              </a:rPr>
              <a:t>4</a:t>
            </a:r>
            <a:r>
              <a:rPr lang="zh-CN" altLang="en-US" sz="2800" b="1" dirty="0">
                <a:latin typeface="楷体" panose="02010609060101010101" pitchFamily="49" charset="-122"/>
                <a:ea typeface="楷体" panose="02010609060101010101" pitchFamily="49" charset="-122"/>
              </a:rPr>
              <a:t>章</a:t>
            </a:r>
            <a:endParaRPr lang="zh-CN" altLang="zh-CN" sz="2800" b="1" dirty="0">
              <a:latin typeface="楷体" panose="02010609060101010101" pitchFamily="49" charset="-122"/>
              <a:ea typeface="楷体" panose="02010609060101010101" pitchFamily="49" charset="-122"/>
            </a:endParaRPr>
          </a:p>
        </p:txBody>
      </p:sp>
      <p:sp>
        <p:nvSpPr>
          <p:cNvPr id="15364" name="TextBox 12"/>
          <p:cNvSpPr txBox="1"/>
          <p:nvPr/>
        </p:nvSpPr>
        <p:spPr>
          <a:xfrm>
            <a:off x="0" y="1557338"/>
            <a:ext cx="8905875" cy="1546577"/>
          </a:xfrm>
          <a:prstGeom prst="rect">
            <a:avLst/>
          </a:prstGeom>
          <a:noFill/>
          <a:ln w="9525">
            <a:noFill/>
          </a:ln>
        </p:spPr>
        <p:txBody>
          <a:bodyPr>
            <a:spAutoFit/>
          </a:bodyPr>
          <a:lstStyle/>
          <a:p>
            <a:pPr algn="ctr">
              <a:lnSpc>
                <a:spcPct val="150000"/>
              </a:lnSpc>
            </a:pPr>
            <a:r>
              <a:rPr lang="en-US" altLang="zh-CN" sz="3200" b="1" dirty="0" smtClean="0">
                <a:solidFill>
                  <a:srgbClr val="0033CC"/>
                </a:solidFill>
                <a:latin typeface="楷体" panose="02010609060101010101" pitchFamily="49" charset="-122"/>
                <a:ea typeface="楷体" panose="02010609060101010101" pitchFamily="49" charset="-122"/>
              </a:rPr>
              <a:t> </a:t>
            </a:r>
            <a:r>
              <a:rPr lang="zh-CN" altLang="en-US" sz="3600" b="1" dirty="0" smtClean="0">
                <a:solidFill>
                  <a:srgbClr val="0033CC"/>
                </a:solidFill>
                <a:latin typeface="楷体" panose="02010609060101010101" pitchFamily="49" charset="-122"/>
                <a:ea typeface="楷体" panose="02010609060101010101" pitchFamily="49" charset="-122"/>
              </a:rPr>
              <a:t>被动运输</a:t>
            </a:r>
            <a:endParaRPr lang="en-US" altLang="zh-CN" sz="3600" b="1" dirty="0" smtClean="0">
              <a:solidFill>
                <a:srgbClr val="0033CC"/>
              </a:solidFill>
              <a:latin typeface="楷体" panose="02010609060101010101" pitchFamily="49" charset="-122"/>
              <a:ea typeface="楷体" panose="02010609060101010101" pitchFamily="49" charset="-122"/>
            </a:endParaRPr>
          </a:p>
          <a:p>
            <a:pPr algn="ctr">
              <a:lnSpc>
                <a:spcPct val="150000"/>
              </a:lnSpc>
            </a:pPr>
            <a:r>
              <a:rPr lang="zh-CN" altLang="en-US" sz="3200" b="1" dirty="0" smtClean="0">
                <a:solidFill>
                  <a:srgbClr val="0033CC"/>
                </a:solidFill>
                <a:latin typeface="楷体" panose="02010609060101010101" pitchFamily="49" charset="-122"/>
                <a:ea typeface="楷体" panose="02010609060101010101" pitchFamily="49" charset="-122"/>
              </a:rPr>
              <a:t>（</a:t>
            </a:r>
            <a:r>
              <a:rPr lang="zh-CN" altLang="en-US" sz="3200" b="1" dirty="0">
                <a:solidFill>
                  <a:srgbClr val="0033CC"/>
                </a:solidFill>
                <a:latin typeface="楷体" panose="02010609060101010101" pitchFamily="49" charset="-122"/>
                <a:ea typeface="楷体" panose="02010609060101010101" pitchFamily="49" charset="-122"/>
              </a:rPr>
              <a:t>第</a:t>
            </a:r>
            <a:r>
              <a:rPr lang="en-US" altLang="zh-CN" sz="3200" b="1" dirty="0">
                <a:solidFill>
                  <a:srgbClr val="0033CC"/>
                </a:solidFill>
                <a:latin typeface="楷体" panose="02010609060101010101" pitchFamily="49" charset="-122"/>
                <a:ea typeface="楷体" panose="02010609060101010101" pitchFamily="49" charset="-122"/>
              </a:rPr>
              <a:t>1</a:t>
            </a:r>
            <a:r>
              <a:rPr lang="zh-CN" altLang="en-US" sz="3200" b="1" dirty="0">
                <a:solidFill>
                  <a:srgbClr val="0033CC"/>
                </a:solidFill>
                <a:latin typeface="楷体" panose="02010609060101010101" pitchFamily="49" charset="-122"/>
                <a:ea typeface="楷体" panose="02010609060101010101" pitchFamily="49" charset="-122"/>
              </a:rPr>
              <a:t>课时）</a:t>
            </a:r>
            <a:endParaRPr lang="zh-CN" altLang="zh-CN" sz="3200" b="1" dirty="0">
              <a:solidFill>
                <a:srgbClr val="0033CC"/>
              </a:solidFill>
              <a:latin typeface="楷体" panose="02010609060101010101" pitchFamily="49" charset="-122"/>
              <a:ea typeface="楷体" panose="02010609060101010101" pitchFamily="49" charset="-122"/>
            </a:endParaRPr>
          </a:p>
        </p:txBody>
      </p:sp>
    </p:spTree>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cstate="print"/>
          <a:stretch>
            <a:fillRect/>
          </a:stretch>
        </p:blipFill>
        <p:spPr>
          <a:xfrm>
            <a:off x="15875" y="17463"/>
            <a:ext cx="771525" cy="763587"/>
          </a:xfrm>
          <a:prstGeom prst="rect">
            <a:avLst/>
          </a:prstGeom>
          <a:noFill/>
          <a:ln w="9525">
            <a:noFill/>
          </a:ln>
        </p:spPr>
      </p:pic>
      <p:sp>
        <p:nvSpPr>
          <p:cNvPr id="100" name="文本框 99"/>
          <p:cNvSpPr txBox="1"/>
          <p:nvPr/>
        </p:nvSpPr>
        <p:spPr>
          <a:xfrm>
            <a:off x="726440" y="781050"/>
            <a:ext cx="10184130" cy="460375"/>
          </a:xfrm>
          <a:prstGeom prst="rect">
            <a:avLst/>
          </a:prstGeom>
          <a:noFill/>
          <a:ln w="9525">
            <a:noFill/>
          </a:ln>
        </p:spPr>
        <p:txBody>
          <a:bodyPr wrap="square">
            <a:spAutoFit/>
          </a:bodyPr>
          <a:lstStyle/>
          <a:p>
            <a:r>
              <a:rPr lang="zh-CN" altLang="en-US" sz="2400" dirty="0" smtClean="0">
                <a:solidFill>
                  <a:srgbClr val="000000"/>
                </a:solidFill>
                <a:latin typeface="楷体" panose="02010609060101010101" pitchFamily="49" charset="-122"/>
                <a:ea typeface="楷体" panose="02010609060101010101" pitchFamily="49" charset="-122"/>
              </a:rPr>
              <a:t>成熟的</a:t>
            </a:r>
            <a:r>
              <a:rPr lang="zh-CN" sz="2400" dirty="0" smtClean="0">
                <a:solidFill>
                  <a:srgbClr val="000000"/>
                </a:solidFill>
                <a:latin typeface="楷体" panose="02010609060101010101" pitchFamily="49" charset="-122"/>
                <a:ea typeface="楷体" panose="02010609060101010101" pitchFamily="49" charset="-122"/>
              </a:rPr>
              <a:t>植物</a:t>
            </a:r>
            <a:r>
              <a:rPr lang="zh-CN" sz="2400" dirty="0">
                <a:solidFill>
                  <a:srgbClr val="000000"/>
                </a:solidFill>
                <a:latin typeface="楷体" panose="02010609060101010101" pitchFamily="49" charset="-122"/>
                <a:ea typeface="楷体" panose="02010609060101010101" pitchFamily="49" charset="-122"/>
              </a:rPr>
              <a:t>细胞与动物细胞在结构上存在哪些差异？</a:t>
            </a:r>
            <a:endParaRPr lang="zh-CN" altLang="en-US" sz="2400" dirty="0">
              <a:solidFill>
                <a:srgbClr val="000000"/>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3" cstate="print"/>
          <a:stretch>
            <a:fillRect/>
          </a:stretch>
        </p:blipFill>
        <p:spPr>
          <a:xfrm>
            <a:off x="4660900" y="1447800"/>
            <a:ext cx="3987800" cy="3130550"/>
          </a:xfrm>
          <a:prstGeom prst="rect">
            <a:avLst/>
          </a:prstGeom>
        </p:spPr>
      </p:pic>
      <p:pic>
        <p:nvPicPr>
          <p:cNvPr id="4" name="图片 3"/>
          <p:cNvPicPr>
            <a:picLocks noChangeAspect="1"/>
          </p:cNvPicPr>
          <p:nvPr/>
        </p:nvPicPr>
        <p:blipFill>
          <a:blip r:embed="rId4" cstate="print"/>
          <a:stretch>
            <a:fillRect/>
          </a:stretch>
        </p:blipFill>
        <p:spPr>
          <a:xfrm>
            <a:off x="384810" y="1426845"/>
            <a:ext cx="3382645" cy="3171825"/>
          </a:xfrm>
          <a:prstGeom prst="rect">
            <a:avLst/>
          </a:prstGeom>
        </p:spPr>
      </p:pic>
      <p:sp>
        <p:nvSpPr>
          <p:cNvPr id="3" name="文本框 2"/>
          <p:cNvSpPr txBox="1"/>
          <p:nvPr/>
        </p:nvSpPr>
        <p:spPr>
          <a:xfrm>
            <a:off x="1230630" y="193040"/>
            <a:ext cx="5080000" cy="521970"/>
          </a:xfrm>
          <a:prstGeom prst="rect">
            <a:avLst/>
          </a:prstGeom>
          <a:noFill/>
          <a:ln w="9525">
            <a:noFill/>
          </a:ln>
        </p:spPr>
        <p:txBody>
          <a:bodyPr>
            <a:spAutoFit/>
          </a:bodyPr>
          <a:lstStyle/>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植物细胞的吸水与失水</a:t>
            </a:r>
          </a:p>
        </p:txBody>
      </p:sp>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cstate="print"/>
          <a:stretch>
            <a:fillRect/>
          </a:stretch>
        </p:blipFill>
        <p:spPr>
          <a:xfrm>
            <a:off x="15875" y="17463"/>
            <a:ext cx="771525" cy="763587"/>
          </a:xfrm>
          <a:prstGeom prst="rect">
            <a:avLst/>
          </a:prstGeom>
          <a:noFill/>
          <a:ln w="9525">
            <a:noFill/>
          </a:ln>
        </p:spPr>
      </p:pic>
      <p:sp>
        <p:nvSpPr>
          <p:cNvPr id="3" name="文本框 2"/>
          <p:cNvSpPr txBox="1"/>
          <p:nvPr/>
        </p:nvSpPr>
        <p:spPr>
          <a:xfrm>
            <a:off x="1230630" y="199390"/>
            <a:ext cx="5080000" cy="521970"/>
          </a:xfrm>
          <a:prstGeom prst="rect">
            <a:avLst/>
          </a:prstGeom>
          <a:noFill/>
          <a:ln w="9525">
            <a:noFill/>
          </a:ln>
        </p:spPr>
        <p:txBody>
          <a:bodyPr>
            <a:spAutoFit/>
          </a:bodyPr>
          <a:lstStyle/>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成熟的植物细胞吸水与失水</a:t>
            </a:r>
          </a:p>
        </p:txBody>
      </p:sp>
      <p:pic>
        <p:nvPicPr>
          <p:cNvPr id="2" name="图片 1"/>
          <p:cNvPicPr>
            <a:picLocks noChangeAspect="1"/>
          </p:cNvPicPr>
          <p:nvPr/>
        </p:nvPicPr>
        <p:blipFill>
          <a:blip r:embed="rId3" cstate="print"/>
          <a:stretch>
            <a:fillRect/>
          </a:stretch>
        </p:blipFill>
        <p:spPr>
          <a:xfrm>
            <a:off x="1494790" y="953135"/>
            <a:ext cx="5763895" cy="2753995"/>
          </a:xfrm>
          <a:prstGeom prst="rect">
            <a:avLst/>
          </a:prstGeom>
        </p:spPr>
      </p:pic>
      <p:sp>
        <p:nvSpPr>
          <p:cNvPr id="100" name="文本框 99"/>
          <p:cNvSpPr txBox="1"/>
          <p:nvPr/>
        </p:nvSpPr>
        <p:spPr>
          <a:xfrm>
            <a:off x="361950" y="3887470"/>
            <a:ext cx="8315325" cy="953135"/>
          </a:xfrm>
          <a:prstGeom prst="rect">
            <a:avLst/>
          </a:prstGeom>
          <a:noFill/>
          <a:ln w="9525">
            <a:noFill/>
          </a:ln>
        </p:spPr>
        <p:txBody>
          <a:bodyPr wrap="square">
            <a:spAutoFit/>
          </a:bodyPr>
          <a:lstStyle/>
          <a:p>
            <a:r>
              <a:rPr lang="zh-CN" sz="2800" dirty="0">
                <a:solidFill>
                  <a:srgbClr val="000000"/>
                </a:solidFill>
                <a:latin typeface="楷体" panose="02010609060101010101" pitchFamily="49" charset="-122"/>
                <a:ea typeface="楷体" panose="02010609060101010101" pitchFamily="49" charset="-122"/>
              </a:rPr>
              <a:t>原生质层：包括细胞膜和液泡膜以及两层膜之间</a:t>
            </a:r>
            <a:r>
              <a:rPr lang="zh-CN" sz="2800" dirty="0" smtClean="0">
                <a:solidFill>
                  <a:srgbClr val="000000"/>
                </a:solidFill>
                <a:latin typeface="楷体" panose="02010609060101010101" pitchFamily="49" charset="-122"/>
                <a:ea typeface="楷体" panose="02010609060101010101" pitchFamily="49" charset="-122"/>
              </a:rPr>
              <a:t>的</a:t>
            </a:r>
            <a:r>
              <a:rPr lang="en-US" altLang="zh-CN" sz="2800" dirty="0" smtClean="0">
                <a:solidFill>
                  <a:srgbClr val="000000"/>
                </a:solidFill>
                <a:latin typeface="楷体" panose="02010609060101010101" pitchFamily="49" charset="-122"/>
                <a:ea typeface="楷体" panose="02010609060101010101" pitchFamily="49" charset="-122"/>
              </a:rPr>
              <a:t> </a:t>
            </a:r>
          </a:p>
          <a:p>
            <a:r>
              <a:rPr lang="en-US" altLang="zh-CN" sz="2800" dirty="0" smtClean="0">
                <a:solidFill>
                  <a:srgbClr val="000000"/>
                </a:solidFill>
                <a:latin typeface="楷体" panose="02010609060101010101" pitchFamily="49" charset="-122"/>
                <a:ea typeface="楷体" panose="02010609060101010101" pitchFamily="49" charset="-122"/>
              </a:rPr>
              <a:t>           </a:t>
            </a:r>
            <a:r>
              <a:rPr lang="zh-CN" sz="2800" dirty="0" smtClean="0">
                <a:solidFill>
                  <a:srgbClr val="000000"/>
                </a:solidFill>
                <a:latin typeface="楷体" panose="02010609060101010101" pitchFamily="49" charset="-122"/>
                <a:ea typeface="楷体" panose="02010609060101010101" pitchFamily="49" charset="-122"/>
              </a:rPr>
              <a:t>细胞质</a:t>
            </a:r>
            <a:r>
              <a:rPr lang="zh-CN" sz="2800" dirty="0">
                <a:solidFill>
                  <a:srgbClr val="000000"/>
                </a:solidFill>
                <a:latin typeface="楷体" panose="02010609060101010101" pitchFamily="49" charset="-122"/>
                <a:ea typeface="楷体" panose="02010609060101010101" pitchFamily="49" charset="-122"/>
              </a:rPr>
              <a:t>。</a:t>
            </a:r>
            <a:endParaRPr lang="zh-CN" altLang="en-US" sz="2800" dirty="0">
              <a:solidFill>
                <a:srgbClr val="000000"/>
              </a:solidFill>
              <a:latin typeface="楷体" panose="02010609060101010101" pitchFamily="49" charset="-122"/>
              <a:ea typeface="楷体" panose="02010609060101010101" pitchFamily="49" charset="-122"/>
            </a:endParaRPr>
          </a:p>
        </p:txBody>
      </p:sp>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cstate="print"/>
          <a:stretch>
            <a:fillRect/>
          </a:stretch>
        </p:blipFill>
        <p:spPr>
          <a:xfrm>
            <a:off x="15875" y="17463"/>
            <a:ext cx="771525" cy="763587"/>
          </a:xfrm>
          <a:prstGeom prst="rect">
            <a:avLst/>
          </a:prstGeom>
          <a:noFill/>
          <a:ln w="9525">
            <a:noFill/>
          </a:ln>
        </p:spPr>
      </p:pic>
      <p:sp>
        <p:nvSpPr>
          <p:cNvPr id="100" name="文本框 99"/>
          <p:cNvSpPr txBox="1"/>
          <p:nvPr/>
        </p:nvSpPr>
        <p:spPr>
          <a:xfrm>
            <a:off x="419735" y="1108710"/>
            <a:ext cx="8412480" cy="829945"/>
          </a:xfrm>
          <a:prstGeom prst="rect">
            <a:avLst/>
          </a:prstGeom>
          <a:noFill/>
          <a:ln w="9525">
            <a:noFill/>
          </a:ln>
        </p:spPr>
        <p:txBody>
          <a:bodyPr wrap="square">
            <a:spAutoFit/>
          </a:bodyPr>
          <a:lstStyle/>
          <a:p>
            <a:r>
              <a:rPr lang="zh-CN" sz="2400">
                <a:solidFill>
                  <a:srgbClr val="000000"/>
                </a:solidFill>
                <a:latin typeface="楷体" panose="02010609060101010101" pitchFamily="49" charset="-122"/>
                <a:ea typeface="楷体" panose="02010609060101010101" pitchFamily="49" charset="-122"/>
              </a:rPr>
              <a:t>提出问题：水分进出植物细胞是通过渗透作用吗？原生质层是否相当于一层半透膜？</a:t>
            </a:r>
            <a:endParaRPr lang="zh-CN" altLang="en-US" sz="2400">
              <a:solidFill>
                <a:srgbClr val="000000"/>
              </a:solidFill>
              <a:latin typeface="楷体" panose="02010609060101010101" pitchFamily="49" charset="-122"/>
              <a:ea typeface="楷体" panose="02010609060101010101" pitchFamily="49" charset="-122"/>
            </a:endParaRPr>
          </a:p>
        </p:txBody>
      </p:sp>
      <p:sp>
        <p:nvSpPr>
          <p:cNvPr id="2" name="文本框 1"/>
          <p:cNvSpPr txBox="1"/>
          <p:nvPr/>
        </p:nvSpPr>
        <p:spPr>
          <a:xfrm>
            <a:off x="419735" y="2341245"/>
            <a:ext cx="6607810" cy="460375"/>
          </a:xfrm>
          <a:prstGeom prst="rect">
            <a:avLst/>
          </a:prstGeom>
          <a:noFill/>
          <a:ln w="9525">
            <a:noFill/>
          </a:ln>
        </p:spPr>
        <p:txBody>
          <a:bodyPr wrap="square">
            <a:spAutoFit/>
          </a:bodyPr>
          <a:lstStyle/>
          <a:p>
            <a:r>
              <a:rPr lang="zh-CN" sz="2400">
                <a:solidFill>
                  <a:srgbClr val="000000"/>
                </a:solidFill>
                <a:latin typeface="楷体" panose="02010609060101010101" pitchFamily="49" charset="-122"/>
                <a:ea typeface="楷体" panose="02010609060101010101" pitchFamily="49" charset="-122"/>
              </a:rPr>
              <a:t>作出假设：</a:t>
            </a:r>
            <a:endParaRPr lang="zh-CN" altLang="en-US" sz="2400">
              <a:solidFill>
                <a:srgbClr val="000000"/>
              </a:solidFill>
              <a:latin typeface="楷体" panose="02010609060101010101" pitchFamily="49" charset="-122"/>
              <a:ea typeface="楷体" panose="02010609060101010101" pitchFamily="49" charset="-122"/>
            </a:endParaRPr>
          </a:p>
        </p:txBody>
      </p:sp>
      <p:sp>
        <p:nvSpPr>
          <p:cNvPr id="4" name="文本框 3"/>
          <p:cNvSpPr txBox="1"/>
          <p:nvPr/>
        </p:nvSpPr>
        <p:spPr>
          <a:xfrm>
            <a:off x="419735" y="3261995"/>
            <a:ext cx="8412480" cy="829945"/>
          </a:xfrm>
          <a:prstGeom prst="rect">
            <a:avLst/>
          </a:prstGeom>
          <a:noFill/>
          <a:ln w="9525">
            <a:noFill/>
          </a:ln>
        </p:spPr>
        <p:txBody>
          <a:bodyPr wrap="square">
            <a:spAutoFit/>
          </a:bodyPr>
          <a:lstStyle/>
          <a:p>
            <a:r>
              <a:rPr lang="zh-CN" altLang="en-US" sz="2400" dirty="0">
                <a:solidFill>
                  <a:srgbClr val="000000"/>
                </a:solidFill>
                <a:latin typeface="楷体" panose="02010609060101010101" pitchFamily="49" charset="-122"/>
                <a:ea typeface="楷体" panose="02010609060101010101" pitchFamily="49" charset="-122"/>
              </a:rPr>
              <a:t>作假设不是凭空猜测，而是根据已有的知识和经验做出合理的推断。</a:t>
            </a:r>
          </a:p>
        </p:txBody>
      </p:sp>
      <p:sp>
        <p:nvSpPr>
          <p:cNvPr id="3" name="文本框 2"/>
          <p:cNvSpPr txBox="1"/>
          <p:nvPr/>
        </p:nvSpPr>
        <p:spPr>
          <a:xfrm>
            <a:off x="1230630" y="199390"/>
            <a:ext cx="5080000" cy="521970"/>
          </a:xfrm>
          <a:prstGeom prst="rect">
            <a:avLst/>
          </a:prstGeom>
          <a:noFill/>
          <a:ln w="9525">
            <a:noFill/>
          </a:ln>
        </p:spPr>
        <p:txBody>
          <a:bodyPr>
            <a:spAutoFit/>
          </a:bodyPr>
          <a:lstStyle/>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成熟的植物细胞吸水与失水</a:t>
            </a:r>
          </a:p>
        </p:txBody>
      </p:sp>
    </p:spTree>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cstate="print"/>
          <a:stretch>
            <a:fillRect/>
          </a:stretch>
        </p:blipFill>
        <p:spPr>
          <a:xfrm>
            <a:off x="15875" y="17463"/>
            <a:ext cx="771525" cy="763587"/>
          </a:xfrm>
          <a:prstGeom prst="rect">
            <a:avLst/>
          </a:prstGeom>
          <a:noFill/>
          <a:ln w="9525">
            <a:noFill/>
          </a:ln>
        </p:spPr>
      </p:pic>
      <p:sp>
        <p:nvSpPr>
          <p:cNvPr id="3" name="文本框 2"/>
          <p:cNvSpPr txBox="1"/>
          <p:nvPr/>
        </p:nvSpPr>
        <p:spPr>
          <a:xfrm>
            <a:off x="1230630" y="199390"/>
            <a:ext cx="5080000" cy="521970"/>
          </a:xfrm>
          <a:prstGeom prst="rect">
            <a:avLst/>
          </a:prstGeom>
          <a:noFill/>
          <a:ln w="9525">
            <a:noFill/>
          </a:ln>
        </p:spPr>
        <p:txBody>
          <a:bodyPr>
            <a:spAutoFit/>
          </a:bodyPr>
          <a:lstStyle/>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成熟的植物细胞吸水与失水</a:t>
            </a:r>
          </a:p>
        </p:txBody>
      </p:sp>
      <p:sp>
        <p:nvSpPr>
          <p:cNvPr id="100" name="文本框 99"/>
          <p:cNvSpPr txBox="1"/>
          <p:nvPr/>
        </p:nvSpPr>
        <p:spPr>
          <a:xfrm>
            <a:off x="569595" y="1189990"/>
            <a:ext cx="8118475" cy="829945"/>
          </a:xfrm>
          <a:prstGeom prst="rect">
            <a:avLst/>
          </a:prstGeom>
          <a:noFill/>
          <a:ln w="9525">
            <a:noFill/>
          </a:ln>
        </p:spPr>
        <p:txBody>
          <a:bodyPr wrap="square">
            <a:spAutoFit/>
          </a:bodyPr>
          <a:lstStyle/>
          <a:p>
            <a:r>
              <a:rPr lang="zh-CN" sz="2400" dirty="0">
                <a:latin typeface="楷体" panose="02010609060101010101" pitchFamily="49" charset="-122"/>
                <a:ea typeface="楷体" panose="02010609060101010101" pitchFamily="49" charset="-122"/>
              </a:rPr>
              <a:t>类比哺乳动物红细胞的吸水和失水实验，植物细胞在什么条件下吸水和失水？</a:t>
            </a:r>
            <a:endParaRPr lang="zh-CN" altLang="en-US" sz="2400" dirty="0">
              <a:latin typeface="楷体" panose="02010609060101010101" pitchFamily="49" charset="-122"/>
              <a:ea typeface="楷体" panose="02010609060101010101" pitchFamily="49" charset="-122"/>
            </a:endParaRPr>
          </a:p>
        </p:txBody>
      </p:sp>
      <p:sp>
        <p:nvSpPr>
          <p:cNvPr id="2" name="文本框 1"/>
          <p:cNvSpPr txBox="1"/>
          <p:nvPr/>
        </p:nvSpPr>
        <p:spPr>
          <a:xfrm>
            <a:off x="569595" y="2292350"/>
            <a:ext cx="8747760" cy="829945"/>
          </a:xfrm>
          <a:prstGeom prst="rect">
            <a:avLst/>
          </a:prstGeom>
          <a:noFill/>
          <a:ln w="9525">
            <a:noFill/>
          </a:ln>
        </p:spPr>
        <p:txBody>
          <a:bodyPr wrap="square">
            <a:spAutoFit/>
          </a:bodyPr>
          <a:lstStyle/>
          <a:p>
            <a:pPr indent="266700">
              <a:buClrTx/>
              <a:buSzTx/>
              <a:buFontTx/>
            </a:pPr>
            <a:r>
              <a:rPr lang="zh-CN" sz="2400" dirty="0">
                <a:solidFill>
                  <a:srgbClr val="000000"/>
                </a:solidFill>
                <a:latin typeface="楷体" panose="02010609060101010101" pitchFamily="49" charset="-122"/>
                <a:ea typeface="楷体" panose="02010609060101010101" pitchFamily="49" charset="-122"/>
              </a:rPr>
              <a:t>当细胞液浓度﹤外界溶液浓度，细胞失水</a:t>
            </a:r>
          </a:p>
          <a:p>
            <a:pPr indent="266700">
              <a:buClrTx/>
              <a:buSzTx/>
              <a:buFontTx/>
            </a:pPr>
            <a:r>
              <a:rPr lang="zh-CN" sz="2400" dirty="0">
                <a:solidFill>
                  <a:srgbClr val="000000"/>
                </a:solidFill>
                <a:latin typeface="楷体" panose="02010609060101010101" pitchFamily="49" charset="-122"/>
                <a:ea typeface="楷体" panose="02010609060101010101" pitchFamily="49" charset="-122"/>
              </a:rPr>
              <a:t>当细胞液浓度﹥外界溶液浓度，细胞吸水</a:t>
            </a:r>
          </a:p>
        </p:txBody>
      </p:sp>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cstate="print"/>
          <a:stretch>
            <a:fillRect/>
          </a:stretch>
        </p:blipFill>
        <p:spPr>
          <a:xfrm>
            <a:off x="15875" y="17463"/>
            <a:ext cx="771525" cy="763587"/>
          </a:xfrm>
          <a:prstGeom prst="rect">
            <a:avLst/>
          </a:prstGeom>
          <a:noFill/>
          <a:ln w="9525">
            <a:noFill/>
          </a:ln>
        </p:spPr>
      </p:pic>
      <p:sp>
        <p:nvSpPr>
          <p:cNvPr id="3" name="文本框 2"/>
          <p:cNvSpPr txBox="1"/>
          <p:nvPr/>
        </p:nvSpPr>
        <p:spPr>
          <a:xfrm>
            <a:off x="1230630" y="199390"/>
            <a:ext cx="5080000" cy="521970"/>
          </a:xfrm>
          <a:prstGeom prst="rect">
            <a:avLst/>
          </a:prstGeom>
          <a:noFill/>
          <a:ln w="9525">
            <a:noFill/>
          </a:ln>
        </p:spPr>
        <p:txBody>
          <a:bodyPr>
            <a:spAutoFit/>
          </a:bodyPr>
          <a:lstStyle/>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植物细胞的吸水与失水</a:t>
            </a:r>
          </a:p>
        </p:txBody>
      </p:sp>
      <p:sp>
        <p:nvSpPr>
          <p:cNvPr id="100" name="文本框 99"/>
          <p:cNvSpPr txBox="1"/>
          <p:nvPr/>
        </p:nvSpPr>
        <p:spPr>
          <a:xfrm>
            <a:off x="349885" y="873760"/>
            <a:ext cx="3922395" cy="829945"/>
          </a:xfrm>
          <a:prstGeom prst="rect">
            <a:avLst/>
          </a:prstGeom>
          <a:noFill/>
          <a:ln w="9525">
            <a:noFill/>
          </a:ln>
        </p:spPr>
        <p:txBody>
          <a:bodyPr wrap="square">
            <a:spAutoFit/>
          </a:bodyPr>
          <a:lstStyle/>
          <a:p>
            <a:r>
              <a:rPr lang="zh-CN" sz="2400">
                <a:solidFill>
                  <a:srgbClr val="000000"/>
                </a:solidFill>
                <a:latin typeface="楷体" panose="02010609060101010101" pitchFamily="49" charset="-122"/>
                <a:ea typeface="楷体" panose="02010609060101010101" pitchFamily="49" charset="-122"/>
              </a:rPr>
              <a:t>如何观察细胞发生的变化？需要借助什么工具来观察？</a:t>
            </a:r>
            <a:endParaRPr lang="zh-CN" altLang="en-US" sz="2400">
              <a:solidFill>
                <a:srgbClr val="000000"/>
              </a:solidFill>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3" cstate="print"/>
          <a:stretch>
            <a:fillRect/>
          </a:stretch>
        </p:blipFill>
        <p:spPr>
          <a:xfrm>
            <a:off x="349885" y="1703705"/>
            <a:ext cx="4000500" cy="2667000"/>
          </a:xfrm>
          <a:prstGeom prst="rect">
            <a:avLst/>
          </a:prstGeom>
        </p:spPr>
      </p:pic>
      <p:sp>
        <p:nvSpPr>
          <p:cNvPr id="5" name="文本框 4"/>
          <p:cNvSpPr txBox="1"/>
          <p:nvPr/>
        </p:nvSpPr>
        <p:spPr>
          <a:xfrm>
            <a:off x="5307965" y="873760"/>
            <a:ext cx="3693160" cy="829945"/>
          </a:xfrm>
          <a:prstGeom prst="rect">
            <a:avLst/>
          </a:prstGeom>
          <a:noFill/>
          <a:ln w="9525">
            <a:noFill/>
          </a:ln>
        </p:spPr>
        <p:txBody>
          <a:bodyPr wrap="square">
            <a:spAutoFit/>
          </a:bodyPr>
          <a:lstStyle/>
          <a:p>
            <a:r>
              <a:rPr lang="zh-CN" sz="2400">
                <a:solidFill>
                  <a:srgbClr val="000000"/>
                </a:solidFill>
                <a:latin typeface="楷体" panose="02010609060101010101" pitchFamily="49" charset="-122"/>
                <a:ea typeface="楷体" panose="02010609060101010101" pitchFamily="49" charset="-122"/>
              </a:rPr>
              <a:t>选择进行实验的植物细胞要具备哪些特点？</a:t>
            </a:r>
            <a:endParaRPr lang="zh-CN" altLang="en-US" sz="2400">
              <a:solidFill>
                <a:srgbClr val="000000"/>
              </a:solidFill>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4" cstate="print"/>
          <a:stretch>
            <a:fillRect/>
          </a:stretch>
        </p:blipFill>
        <p:spPr>
          <a:xfrm>
            <a:off x="5000625" y="1700530"/>
            <a:ext cx="4000500" cy="2670175"/>
          </a:xfrm>
          <a:prstGeom prst="rect">
            <a:avLst/>
          </a:prstGeom>
        </p:spPr>
      </p:pic>
      <p:sp>
        <p:nvSpPr>
          <p:cNvPr id="2" name="文本框 1"/>
          <p:cNvSpPr txBox="1"/>
          <p:nvPr/>
        </p:nvSpPr>
        <p:spPr>
          <a:xfrm>
            <a:off x="349885" y="4562475"/>
            <a:ext cx="7795895" cy="460375"/>
          </a:xfrm>
          <a:prstGeom prst="rect">
            <a:avLst/>
          </a:prstGeom>
          <a:noFill/>
          <a:ln w="9525">
            <a:noFill/>
          </a:ln>
        </p:spPr>
        <p:txBody>
          <a:bodyPr wrap="square">
            <a:spAutoFit/>
          </a:bodyPr>
          <a:lstStyle/>
          <a:p>
            <a:pPr algn="l">
              <a:buClrTx/>
              <a:buSzTx/>
              <a:buFontTx/>
            </a:pPr>
            <a:r>
              <a:rPr lang="zh-CN" sz="2400">
                <a:latin typeface="楷体" panose="02010609060101010101" pitchFamily="49" charset="-122"/>
                <a:ea typeface="楷体" panose="02010609060101010101" pitchFamily="49" charset="-122"/>
              </a:rPr>
              <a:t>为什么选择</a:t>
            </a:r>
            <a:r>
              <a:rPr lang="zh-CN" sz="2400">
                <a:latin typeface="Times New Roman" panose="02020603050405020304" pitchFamily="18" charset="0"/>
                <a:ea typeface="楷体" panose="02010609060101010101" pitchFamily="49" charset="-122"/>
                <a:cs typeface="Times New Roman" panose="02020603050405020304" pitchFamily="18" charset="0"/>
              </a:rPr>
              <a:t>0.3g/ml</a:t>
            </a:r>
            <a:r>
              <a:rPr lang="zh-CN" sz="2400">
                <a:latin typeface="楷体" panose="02010609060101010101" pitchFamily="49" charset="-122"/>
                <a:ea typeface="楷体" panose="02010609060101010101" pitchFamily="49" charset="-122"/>
              </a:rPr>
              <a:t>的蔗糖溶液进行实验？</a:t>
            </a:r>
          </a:p>
        </p:txBody>
      </p:sp>
    </p:spTree>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cstate="print"/>
          <a:stretch>
            <a:fillRect/>
          </a:stretch>
        </p:blipFill>
        <p:spPr>
          <a:xfrm>
            <a:off x="15875" y="17463"/>
            <a:ext cx="771525" cy="763587"/>
          </a:xfrm>
          <a:prstGeom prst="rect">
            <a:avLst/>
          </a:prstGeom>
          <a:noFill/>
          <a:ln w="9525">
            <a:noFill/>
          </a:ln>
        </p:spPr>
      </p:pic>
      <p:sp>
        <p:nvSpPr>
          <p:cNvPr id="3" name="文本框 2"/>
          <p:cNvSpPr txBox="1"/>
          <p:nvPr/>
        </p:nvSpPr>
        <p:spPr>
          <a:xfrm>
            <a:off x="1230630" y="199390"/>
            <a:ext cx="5080000" cy="521970"/>
          </a:xfrm>
          <a:prstGeom prst="rect">
            <a:avLst/>
          </a:prstGeom>
          <a:noFill/>
          <a:ln w="9525">
            <a:noFill/>
          </a:ln>
        </p:spPr>
        <p:txBody>
          <a:bodyPr>
            <a:spAutoFit/>
          </a:bodyPr>
          <a:lstStyle/>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成熟的植物细胞吸水与失水</a:t>
            </a:r>
          </a:p>
        </p:txBody>
      </p:sp>
      <p:sp>
        <p:nvSpPr>
          <p:cNvPr id="4" name="文本框 3"/>
          <p:cNvSpPr txBox="1"/>
          <p:nvPr/>
        </p:nvSpPr>
        <p:spPr>
          <a:xfrm>
            <a:off x="584200" y="849630"/>
            <a:ext cx="8285480" cy="953135"/>
          </a:xfrm>
          <a:prstGeom prst="rect">
            <a:avLst/>
          </a:prstGeom>
          <a:noFill/>
          <a:ln w="9525">
            <a:noFill/>
          </a:ln>
        </p:spPr>
        <p:txBody>
          <a:bodyPr wrap="square">
            <a:spAutoFit/>
          </a:bodyPr>
          <a:lstStyle/>
          <a:p>
            <a:r>
              <a:rPr lang="zh-CN" sz="2800">
                <a:solidFill>
                  <a:srgbClr val="000000"/>
                </a:solidFill>
                <a:latin typeface="楷体" panose="02010609060101010101" pitchFamily="49" charset="-122"/>
                <a:ea typeface="楷体" panose="02010609060101010101" pitchFamily="49" charset="-122"/>
              </a:rPr>
              <a:t>根据我们的假设，大家预期植物细胞将会发生怎样的变化？我们能观察到哪些变化？</a:t>
            </a:r>
            <a:endParaRPr lang="zh-CN" altLang="en-US" sz="2800">
              <a:solidFill>
                <a:srgbClr val="000000"/>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3" cstate="print"/>
          <a:stretch>
            <a:fillRect/>
          </a:stretch>
        </p:blipFill>
        <p:spPr>
          <a:xfrm>
            <a:off x="1685290" y="1889760"/>
            <a:ext cx="6083300" cy="3139440"/>
          </a:xfrm>
          <a:prstGeom prst="rect">
            <a:avLst/>
          </a:prstGeom>
        </p:spPr>
      </p:pic>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cstate="print"/>
          <a:stretch>
            <a:fillRect/>
          </a:stretch>
        </p:blipFill>
        <p:spPr>
          <a:xfrm>
            <a:off x="15875" y="17463"/>
            <a:ext cx="771525" cy="763587"/>
          </a:xfrm>
          <a:prstGeom prst="rect">
            <a:avLst/>
          </a:prstGeom>
          <a:noFill/>
          <a:ln w="9525">
            <a:noFill/>
          </a:ln>
        </p:spPr>
      </p:pic>
      <p:sp>
        <p:nvSpPr>
          <p:cNvPr id="3" name="文本框 2"/>
          <p:cNvSpPr txBox="1"/>
          <p:nvPr/>
        </p:nvSpPr>
        <p:spPr>
          <a:xfrm>
            <a:off x="1230630" y="199390"/>
            <a:ext cx="5080000" cy="521970"/>
          </a:xfrm>
          <a:prstGeom prst="rect">
            <a:avLst/>
          </a:prstGeom>
          <a:noFill/>
          <a:ln w="9525">
            <a:noFill/>
          </a:ln>
        </p:spPr>
        <p:txBody>
          <a:bodyPr>
            <a:spAutoFit/>
          </a:bodyPr>
          <a:lstStyle/>
          <a:p>
            <a:pPr>
              <a:buClrTx/>
              <a:buSzTx/>
              <a:buFontTx/>
              <a:defRPr/>
            </a:pPr>
            <a:r>
              <a:rPr lang="zh-CN" altLang="en-US" sz="2800" dirty="0" smtClean="0">
                <a:latin typeface="楷体" panose="02010609060101010101" pitchFamily="49" charset="-122"/>
                <a:ea typeface="楷体" panose="02010609060101010101" pitchFamily="49" charset="-122"/>
              </a:rPr>
              <a:t>成熟的植物细胞吸水与失水</a:t>
            </a:r>
          </a:p>
        </p:txBody>
      </p:sp>
      <p:sp>
        <p:nvSpPr>
          <p:cNvPr id="5" name="文本框 4"/>
          <p:cNvSpPr txBox="1"/>
          <p:nvPr/>
        </p:nvSpPr>
        <p:spPr>
          <a:xfrm>
            <a:off x="471805" y="950595"/>
            <a:ext cx="5080000" cy="521970"/>
          </a:xfrm>
          <a:prstGeom prst="rect">
            <a:avLst/>
          </a:prstGeom>
          <a:noFill/>
          <a:ln w="9525">
            <a:noFill/>
          </a:ln>
        </p:spPr>
        <p:txBody>
          <a:bodyPr>
            <a:spAutoFit/>
          </a:bodyPr>
          <a:lstStyle/>
          <a:p>
            <a:r>
              <a:rPr lang="zh-CN" sz="2800">
                <a:solidFill>
                  <a:srgbClr val="000000"/>
                </a:solidFill>
                <a:latin typeface="楷体" panose="02010609060101010101" pitchFamily="49" charset="-122"/>
                <a:ea typeface="楷体" panose="02010609060101010101" pitchFamily="49" charset="-122"/>
              </a:rPr>
              <a:t>尝试设计实验现象记录表</a:t>
            </a:r>
            <a:endParaRPr lang="zh-CN" altLang="en-US" sz="2800">
              <a:solidFill>
                <a:srgbClr val="000000"/>
              </a:solidFill>
              <a:latin typeface="楷体" panose="02010609060101010101" pitchFamily="49" charset="-122"/>
              <a:ea typeface="楷体" panose="02010609060101010101" pitchFamily="49" charset="-122"/>
            </a:endParaRPr>
          </a:p>
        </p:txBody>
      </p:sp>
      <p:graphicFrame>
        <p:nvGraphicFramePr>
          <p:cNvPr id="4" name="表格 3"/>
          <p:cNvGraphicFramePr/>
          <p:nvPr/>
        </p:nvGraphicFramePr>
        <p:xfrm>
          <a:off x="471805" y="1720215"/>
          <a:ext cx="8346440" cy="2941955"/>
        </p:xfrm>
        <a:graphic>
          <a:graphicData uri="http://schemas.openxmlformats.org/drawingml/2006/table">
            <a:tbl>
              <a:tblPr firstRow="1" bandRow="1">
                <a:tableStyleId>{5C22544A-7EE6-4342-B048-85BDC9FD1C3A}</a:tableStyleId>
              </a:tblPr>
              <a:tblGrid>
                <a:gridCol w="1303655"/>
                <a:gridCol w="1831340"/>
                <a:gridCol w="1677035"/>
                <a:gridCol w="2247900"/>
                <a:gridCol w="1286510"/>
              </a:tblGrid>
              <a:tr h="1189355">
                <a:tc>
                  <a:txBody>
                    <a:bodyPr/>
                    <a:lstStyle/>
                    <a:p>
                      <a:pPr algn="ctr">
                        <a:buNone/>
                      </a:pPr>
                      <a:r>
                        <a:rPr lang="zh-CN" altLang="en-US" sz="2400" dirty="0">
                          <a:latin typeface="楷体" panose="02010609060101010101" pitchFamily="49" charset="-122"/>
                          <a:ea typeface="楷体" panose="02010609060101010101" pitchFamily="49" charset="-122"/>
                        </a:rPr>
                        <a:t>外界</a:t>
                      </a:r>
                    </a:p>
                    <a:p>
                      <a:pPr algn="ctr">
                        <a:buNone/>
                      </a:pPr>
                      <a:r>
                        <a:rPr lang="zh-CN" altLang="en-US" sz="2400" dirty="0">
                          <a:latin typeface="楷体" panose="02010609060101010101" pitchFamily="49" charset="-122"/>
                          <a:ea typeface="楷体" panose="02010609060101010101" pitchFamily="49" charset="-122"/>
                        </a:rPr>
                        <a:t>溶液</a:t>
                      </a:r>
                    </a:p>
                  </a:txBody>
                  <a:tcPr anchor="ctr"/>
                </a:tc>
                <a:tc>
                  <a:txBody>
                    <a:bodyPr/>
                    <a:lstStyle/>
                    <a:p>
                      <a:pPr algn="ctr">
                        <a:buNone/>
                      </a:pPr>
                      <a:r>
                        <a:rPr lang="zh-CN" altLang="en-US" sz="2400">
                          <a:latin typeface="楷体" panose="02010609060101010101" pitchFamily="49" charset="-122"/>
                          <a:ea typeface="楷体" panose="02010609060101010101" pitchFamily="49" charset="-122"/>
                        </a:rPr>
                        <a:t>中央液泡</a:t>
                      </a:r>
                    </a:p>
                    <a:p>
                      <a:pPr algn="ctr">
                        <a:buNone/>
                      </a:pPr>
                      <a:r>
                        <a:rPr lang="zh-CN" altLang="en-US" sz="2400">
                          <a:latin typeface="楷体" panose="02010609060101010101" pitchFamily="49" charset="-122"/>
                          <a:ea typeface="楷体" panose="02010609060101010101" pitchFamily="49" charset="-122"/>
                        </a:rPr>
                        <a:t>大小</a:t>
                      </a:r>
                    </a:p>
                  </a:txBody>
                  <a:tcPr anchor="ctr"/>
                </a:tc>
                <a:tc>
                  <a:txBody>
                    <a:bodyPr/>
                    <a:lstStyle/>
                    <a:p>
                      <a:pPr algn="ctr">
                        <a:buNone/>
                      </a:pPr>
                      <a:r>
                        <a:rPr lang="zh-CN" altLang="en-US" sz="2400">
                          <a:latin typeface="楷体" panose="02010609060101010101" pitchFamily="49" charset="-122"/>
                          <a:ea typeface="楷体" panose="02010609060101010101" pitchFamily="49" charset="-122"/>
                        </a:rPr>
                        <a:t>细胞液</a:t>
                      </a:r>
                    </a:p>
                    <a:p>
                      <a:pPr algn="ctr">
                        <a:buNone/>
                      </a:pPr>
                      <a:r>
                        <a:rPr lang="zh-CN" altLang="en-US" sz="2400">
                          <a:latin typeface="楷体" panose="02010609060101010101" pitchFamily="49" charset="-122"/>
                          <a:ea typeface="楷体" panose="02010609060101010101" pitchFamily="49" charset="-122"/>
                        </a:rPr>
                        <a:t>颜色</a:t>
                      </a:r>
                    </a:p>
                  </a:txBody>
                  <a:tcPr anchor="ctr"/>
                </a:tc>
                <a:tc>
                  <a:txBody>
                    <a:bodyPr/>
                    <a:lstStyle/>
                    <a:p>
                      <a:pPr algn="ctr">
                        <a:buNone/>
                      </a:pPr>
                      <a:r>
                        <a:rPr lang="zh-CN" altLang="en-US" sz="2400">
                          <a:latin typeface="楷体" panose="02010609060101010101" pitchFamily="49" charset="-122"/>
                          <a:ea typeface="楷体" panose="02010609060101010101" pitchFamily="49" charset="-122"/>
                        </a:rPr>
                        <a:t>原生质层的</a:t>
                      </a:r>
                    </a:p>
                    <a:p>
                      <a:pPr algn="ctr">
                        <a:buNone/>
                      </a:pPr>
                      <a:r>
                        <a:rPr lang="zh-CN" altLang="en-US" sz="2400">
                          <a:latin typeface="楷体" panose="02010609060101010101" pitchFamily="49" charset="-122"/>
                          <a:ea typeface="楷体" panose="02010609060101010101" pitchFamily="49" charset="-122"/>
                        </a:rPr>
                        <a:t>位置</a:t>
                      </a:r>
                    </a:p>
                  </a:txBody>
                  <a:tcPr anchor="ctr"/>
                </a:tc>
                <a:tc>
                  <a:txBody>
                    <a:bodyPr/>
                    <a:lstStyle/>
                    <a:p>
                      <a:pPr algn="ctr">
                        <a:buNone/>
                      </a:pPr>
                      <a:r>
                        <a:rPr lang="zh-CN" altLang="en-US" sz="2400">
                          <a:latin typeface="楷体" panose="02010609060101010101" pitchFamily="49" charset="-122"/>
                          <a:ea typeface="楷体" panose="02010609060101010101" pitchFamily="49" charset="-122"/>
                        </a:rPr>
                        <a:t>细胞</a:t>
                      </a:r>
                    </a:p>
                    <a:p>
                      <a:pPr algn="ctr">
                        <a:buNone/>
                      </a:pPr>
                      <a:r>
                        <a:rPr lang="zh-CN" altLang="en-US" sz="2400">
                          <a:latin typeface="楷体" panose="02010609060101010101" pitchFamily="49" charset="-122"/>
                          <a:ea typeface="楷体" panose="02010609060101010101" pitchFamily="49" charset="-122"/>
                        </a:rPr>
                        <a:t>大小</a:t>
                      </a:r>
                    </a:p>
                  </a:txBody>
                  <a:tcPr anchor="ctr"/>
                </a:tc>
              </a:tr>
              <a:tr h="944880">
                <a:tc>
                  <a:txBody>
                    <a:bodyPr/>
                    <a:lstStyle/>
                    <a:p>
                      <a:pPr algn="ctr">
                        <a:buNone/>
                      </a:pPr>
                      <a:r>
                        <a:rPr lang="zh-CN" altLang="en-US" sz="2400">
                          <a:latin typeface="楷体" panose="02010609060101010101" pitchFamily="49" charset="-122"/>
                          <a:ea typeface="楷体" panose="02010609060101010101" pitchFamily="49" charset="-122"/>
                        </a:rPr>
                        <a:t>蔗糖</a:t>
                      </a:r>
                    </a:p>
                    <a:p>
                      <a:pPr algn="ctr">
                        <a:buNone/>
                      </a:pPr>
                      <a:r>
                        <a:rPr lang="zh-CN" altLang="en-US" sz="2400">
                          <a:latin typeface="楷体" panose="02010609060101010101" pitchFamily="49" charset="-122"/>
                          <a:ea typeface="楷体" panose="02010609060101010101" pitchFamily="49" charset="-122"/>
                        </a:rPr>
                        <a:t>溶液</a:t>
                      </a:r>
                    </a:p>
                  </a:txBody>
                  <a:tcPr anchor="ctr"/>
                </a:tc>
                <a:tc>
                  <a:txBody>
                    <a:bodyPr/>
                    <a:lstStyle/>
                    <a:p>
                      <a:pPr algn="ctr">
                        <a:buNone/>
                      </a:pPr>
                      <a:endParaRPr lang="zh-CN" altLang="en-US" sz="2400" dirty="0">
                        <a:latin typeface="楷体" panose="02010609060101010101" pitchFamily="49" charset="-122"/>
                        <a:ea typeface="楷体" panose="02010609060101010101" pitchFamily="49" charset="-122"/>
                      </a:endParaRPr>
                    </a:p>
                  </a:txBody>
                  <a:tcPr anchor="ctr"/>
                </a:tc>
                <a:tc>
                  <a:txBody>
                    <a:bodyPr/>
                    <a:lstStyle/>
                    <a:p>
                      <a:pPr algn="ctr">
                        <a:buNone/>
                      </a:pPr>
                      <a:endParaRPr lang="zh-CN" altLang="en-US" sz="2400" dirty="0">
                        <a:latin typeface="楷体" panose="02010609060101010101" pitchFamily="49" charset="-122"/>
                        <a:ea typeface="楷体" panose="02010609060101010101" pitchFamily="49" charset="-122"/>
                      </a:endParaRPr>
                    </a:p>
                  </a:txBody>
                  <a:tcPr anchor="ctr"/>
                </a:tc>
                <a:tc>
                  <a:txBody>
                    <a:bodyPr/>
                    <a:lstStyle/>
                    <a:p>
                      <a:pPr algn="ctr">
                        <a:buNone/>
                      </a:pPr>
                      <a:endParaRPr lang="zh-CN" altLang="en-US" sz="2400" dirty="0">
                        <a:latin typeface="楷体" panose="02010609060101010101" pitchFamily="49" charset="-122"/>
                        <a:ea typeface="楷体" panose="02010609060101010101" pitchFamily="49" charset="-122"/>
                      </a:endParaRPr>
                    </a:p>
                  </a:txBody>
                  <a:tcPr anchor="ctr"/>
                </a:tc>
                <a:tc>
                  <a:txBody>
                    <a:bodyPr/>
                    <a:lstStyle/>
                    <a:p>
                      <a:pPr algn="ctr">
                        <a:buNone/>
                      </a:pPr>
                      <a:endParaRPr lang="zh-CN" altLang="en-US" sz="2400" dirty="0">
                        <a:latin typeface="楷体" panose="02010609060101010101" pitchFamily="49" charset="-122"/>
                        <a:ea typeface="楷体" panose="02010609060101010101" pitchFamily="49" charset="-122"/>
                      </a:endParaRPr>
                    </a:p>
                  </a:txBody>
                  <a:tcPr anchor="ctr"/>
                </a:tc>
              </a:tr>
              <a:tr h="807720">
                <a:tc>
                  <a:txBody>
                    <a:bodyPr/>
                    <a:lstStyle/>
                    <a:p>
                      <a:pPr algn="ctr">
                        <a:buNone/>
                      </a:pPr>
                      <a:r>
                        <a:rPr lang="zh-CN" altLang="en-US" sz="2400">
                          <a:latin typeface="楷体" panose="02010609060101010101" pitchFamily="49" charset="-122"/>
                          <a:ea typeface="楷体" panose="02010609060101010101" pitchFamily="49" charset="-122"/>
                        </a:rPr>
                        <a:t>清水</a:t>
                      </a:r>
                    </a:p>
                  </a:txBody>
                  <a:tcPr anchor="ctr"/>
                </a:tc>
                <a:tc>
                  <a:txBody>
                    <a:bodyPr/>
                    <a:lstStyle/>
                    <a:p>
                      <a:pPr algn="ctr">
                        <a:buNone/>
                      </a:pPr>
                      <a:endParaRPr lang="zh-CN" altLang="en-US" sz="2400" dirty="0">
                        <a:latin typeface="楷体" panose="02010609060101010101" pitchFamily="49" charset="-122"/>
                        <a:ea typeface="楷体" panose="02010609060101010101" pitchFamily="49" charset="-122"/>
                      </a:endParaRPr>
                    </a:p>
                  </a:txBody>
                  <a:tcPr anchor="ctr"/>
                </a:tc>
                <a:tc>
                  <a:txBody>
                    <a:bodyPr/>
                    <a:lstStyle/>
                    <a:p>
                      <a:pPr algn="ctr">
                        <a:buNone/>
                      </a:pPr>
                      <a:endParaRPr lang="zh-CN" altLang="en-US" sz="2400" dirty="0">
                        <a:latin typeface="楷体" panose="02010609060101010101" pitchFamily="49" charset="-122"/>
                        <a:ea typeface="楷体" panose="02010609060101010101" pitchFamily="49" charset="-122"/>
                      </a:endParaRPr>
                    </a:p>
                  </a:txBody>
                  <a:tcPr anchor="ctr"/>
                </a:tc>
                <a:tc>
                  <a:txBody>
                    <a:bodyPr/>
                    <a:lstStyle/>
                    <a:p>
                      <a:pPr algn="ctr">
                        <a:buNone/>
                      </a:pPr>
                      <a:endParaRPr lang="zh-CN" altLang="en-US" sz="2400" dirty="0">
                        <a:latin typeface="楷体" panose="02010609060101010101" pitchFamily="49" charset="-122"/>
                        <a:ea typeface="楷体" panose="02010609060101010101" pitchFamily="49" charset="-122"/>
                      </a:endParaRPr>
                    </a:p>
                  </a:txBody>
                  <a:tcPr anchor="ctr"/>
                </a:tc>
                <a:tc>
                  <a:txBody>
                    <a:bodyPr/>
                    <a:lstStyle/>
                    <a:p>
                      <a:pPr algn="ctr">
                        <a:buNone/>
                      </a:pPr>
                      <a:endParaRPr lang="zh-CN" altLang="en-US" sz="2400" dirty="0">
                        <a:latin typeface="楷体" panose="02010609060101010101" pitchFamily="49" charset="-122"/>
                        <a:ea typeface="楷体" panose="02010609060101010101" pitchFamily="49" charset="-122"/>
                      </a:endParaRPr>
                    </a:p>
                  </a:txBody>
                  <a:tcPr anchor="ctr"/>
                </a:tc>
              </a:tr>
            </a:tbl>
          </a:graphicData>
        </a:graphic>
      </p:graphicFrame>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cstate="print"/>
          <a:stretch>
            <a:fillRect/>
          </a:stretch>
        </p:blipFill>
        <p:spPr>
          <a:xfrm>
            <a:off x="15875" y="17463"/>
            <a:ext cx="771525" cy="763587"/>
          </a:xfrm>
          <a:prstGeom prst="rect">
            <a:avLst/>
          </a:prstGeom>
          <a:noFill/>
          <a:ln w="9525">
            <a:noFill/>
          </a:ln>
        </p:spPr>
      </p:pic>
      <p:sp>
        <p:nvSpPr>
          <p:cNvPr id="3" name="文本框 2"/>
          <p:cNvSpPr txBox="1"/>
          <p:nvPr/>
        </p:nvSpPr>
        <p:spPr>
          <a:xfrm>
            <a:off x="1230630" y="199390"/>
            <a:ext cx="5080000" cy="521970"/>
          </a:xfrm>
          <a:prstGeom prst="rect">
            <a:avLst/>
          </a:prstGeom>
          <a:noFill/>
          <a:ln w="9525">
            <a:noFill/>
          </a:ln>
        </p:spPr>
        <p:txBody>
          <a:bodyPr>
            <a:spAutoFit/>
          </a:bodyPr>
          <a:lstStyle/>
          <a:p>
            <a:pPr>
              <a:buClrTx/>
              <a:buSzTx/>
              <a:buFontTx/>
              <a:defRPr/>
            </a:pPr>
            <a:r>
              <a:rPr lang="zh-CN" altLang="en-US" sz="2800" dirty="0" smtClean="0">
                <a:latin typeface="楷体" panose="02010609060101010101" pitchFamily="49" charset="-122"/>
                <a:ea typeface="楷体" panose="02010609060101010101" pitchFamily="49" charset="-122"/>
              </a:rPr>
              <a:t>成熟的植物细胞吸水与失水</a:t>
            </a:r>
          </a:p>
        </p:txBody>
      </p:sp>
      <p:pic>
        <p:nvPicPr>
          <p:cNvPr id="7" name="图片 6"/>
          <p:cNvPicPr>
            <a:picLocks noChangeAspect="1"/>
          </p:cNvPicPr>
          <p:nvPr/>
        </p:nvPicPr>
        <p:blipFill>
          <a:blip r:embed="rId3" cstate="print"/>
          <a:stretch>
            <a:fillRect/>
          </a:stretch>
        </p:blipFill>
        <p:spPr>
          <a:xfrm>
            <a:off x="426085" y="1042035"/>
            <a:ext cx="3821430" cy="2618105"/>
          </a:xfrm>
          <a:prstGeom prst="rect">
            <a:avLst/>
          </a:prstGeom>
        </p:spPr>
      </p:pic>
      <p:pic>
        <p:nvPicPr>
          <p:cNvPr id="8" name="图片 7"/>
          <p:cNvPicPr>
            <a:picLocks noChangeAspect="1"/>
          </p:cNvPicPr>
          <p:nvPr/>
        </p:nvPicPr>
        <p:blipFill>
          <a:blip r:embed="rId4" cstate="print">
            <a:lum bright="-12000" contrast="24000"/>
          </a:blip>
          <a:stretch>
            <a:fillRect/>
          </a:stretch>
        </p:blipFill>
        <p:spPr>
          <a:xfrm>
            <a:off x="4605020" y="991235"/>
            <a:ext cx="3982085" cy="2668905"/>
          </a:xfrm>
          <a:prstGeom prst="rect">
            <a:avLst/>
          </a:prstGeom>
        </p:spPr>
      </p:pic>
      <p:sp>
        <p:nvSpPr>
          <p:cNvPr id="100" name="文本框 99"/>
          <p:cNvSpPr txBox="1"/>
          <p:nvPr/>
        </p:nvSpPr>
        <p:spPr>
          <a:xfrm>
            <a:off x="287655" y="4010660"/>
            <a:ext cx="11562080" cy="460375"/>
          </a:xfrm>
          <a:prstGeom prst="rect">
            <a:avLst/>
          </a:prstGeom>
          <a:noFill/>
          <a:ln w="9525">
            <a:noFill/>
          </a:ln>
        </p:spPr>
        <p:txBody>
          <a:bodyPr wrap="square">
            <a:spAutoFit/>
          </a:bodyPr>
          <a:lstStyle/>
          <a:p>
            <a:r>
              <a:rPr lang="zh-CN" sz="2400">
                <a:solidFill>
                  <a:srgbClr val="000000"/>
                </a:solidFill>
                <a:latin typeface="楷体" panose="02010609060101010101" pitchFamily="49" charset="-122"/>
                <a:ea typeface="楷体" panose="02010609060101010101" pitchFamily="49" charset="-122"/>
                <a:sym typeface="+mn-ea"/>
              </a:rPr>
              <a:t>结论：水进出植物细胞是通过渗透作用经原生质层实现的。</a:t>
            </a:r>
            <a:endParaRPr lang="zh-CN" altLang="en-US" sz="2400">
              <a:solidFill>
                <a:srgbClr val="000000"/>
              </a:solidFill>
              <a:latin typeface="楷体" panose="02010609060101010101" pitchFamily="49" charset="-122"/>
              <a:ea typeface="楷体" panose="02010609060101010101" pitchFamily="49" charset="-122"/>
              <a:sym typeface="+mn-ea"/>
            </a:endParaRPr>
          </a:p>
        </p:txBody>
      </p:sp>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02565" y="1233805"/>
            <a:ext cx="4276725" cy="2308324"/>
          </a:xfrm>
          <a:prstGeom prst="rect">
            <a:avLst/>
          </a:prstGeom>
          <a:noFill/>
          <a:ln w="9525">
            <a:noFill/>
          </a:ln>
        </p:spPr>
        <p:txBody>
          <a:bodyPr wrap="square">
            <a:spAutoFit/>
          </a:bodyPr>
          <a:lstStyle/>
          <a:p>
            <a:r>
              <a:rPr lang="en-US" altLang="zh-CN" sz="2400" dirty="0" smtClean="0">
                <a:solidFill>
                  <a:srgbClr val="000000"/>
                </a:solidFill>
                <a:latin typeface="楷体" panose="02010609060101010101" pitchFamily="49" charset="-122"/>
                <a:ea typeface="楷体" panose="02010609060101010101" pitchFamily="49" charset="-122"/>
              </a:rPr>
              <a:t>    </a:t>
            </a:r>
            <a:r>
              <a:rPr lang="zh-CN" sz="2400" dirty="0" smtClean="0">
                <a:solidFill>
                  <a:srgbClr val="000000"/>
                </a:solidFill>
                <a:latin typeface="楷体" panose="02010609060101010101" pitchFamily="49" charset="-122"/>
                <a:ea typeface="楷体" panose="02010609060101010101" pitchFamily="49" charset="-122"/>
              </a:rPr>
              <a:t>细胞液</a:t>
            </a:r>
            <a:r>
              <a:rPr lang="zh-CN" sz="2400" dirty="0">
                <a:solidFill>
                  <a:srgbClr val="000000"/>
                </a:solidFill>
                <a:latin typeface="楷体" panose="02010609060101010101" pitchFamily="49" charset="-122"/>
                <a:ea typeface="楷体" panose="02010609060101010101" pitchFamily="49" charset="-122"/>
              </a:rPr>
              <a:t>中物质的浓度对于维持细胞的生命活动非常重要</a:t>
            </a:r>
            <a:r>
              <a:rPr lang="zh-CN" sz="2400" dirty="0" smtClean="0">
                <a:solidFill>
                  <a:srgbClr val="000000"/>
                </a:solidFill>
                <a:latin typeface="楷体" panose="02010609060101010101" pitchFamily="49" charset="-122"/>
                <a:ea typeface="楷体" panose="02010609060101010101" pitchFamily="49" charset="-122"/>
              </a:rPr>
              <a:t>。你</a:t>
            </a:r>
            <a:r>
              <a:rPr lang="zh-CN" sz="2400" dirty="0">
                <a:solidFill>
                  <a:srgbClr val="000000"/>
                </a:solidFill>
                <a:latin typeface="楷体" panose="02010609060101010101" pitchFamily="49" charset="-122"/>
                <a:ea typeface="楷体" panose="02010609060101010101" pitchFamily="49" charset="-122"/>
              </a:rPr>
              <a:t>能测定今天实验用的紫色洋葱鳞片叶表皮细胞的细胞液浓度相当于多少质量分数的蔗糖溶液吗？</a:t>
            </a:r>
            <a:endParaRPr lang="zh-CN" altLang="en-US" sz="2400" dirty="0">
              <a:solidFill>
                <a:srgbClr val="000000"/>
              </a:solidFill>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2" cstate="print"/>
          <a:stretch>
            <a:fillRect/>
          </a:stretch>
        </p:blipFill>
        <p:spPr>
          <a:xfrm>
            <a:off x="4479290" y="1233805"/>
            <a:ext cx="4501515" cy="3004820"/>
          </a:xfrm>
          <a:prstGeom prst="rect">
            <a:avLst/>
          </a:prstGeom>
        </p:spPr>
      </p:pic>
      <p:sp>
        <p:nvSpPr>
          <p:cNvPr id="3" name="文本框 2"/>
          <p:cNvSpPr txBox="1"/>
          <p:nvPr/>
        </p:nvSpPr>
        <p:spPr>
          <a:xfrm>
            <a:off x="1169035" y="193040"/>
            <a:ext cx="5080000" cy="521970"/>
          </a:xfrm>
          <a:prstGeom prst="rect">
            <a:avLst/>
          </a:prstGeom>
          <a:noFill/>
          <a:ln w="9525">
            <a:noFill/>
          </a:ln>
        </p:spPr>
        <p:txBody>
          <a:bodyPr>
            <a:spAutoFit/>
          </a:bodyPr>
          <a:lstStyle/>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拓展提升</a:t>
            </a:r>
          </a:p>
        </p:txBody>
      </p:sp>
      <p:pic>
        <p:nvPicPr>
          <p:cNvPr id="17410" name="Picture 2"/>
          <p:cNvPicPr>
            <a:picLocks noChangeAspect="1"/>
          </p:cNvPicPr>
          <p:nvPr/>
        </p:nvPicPr>
        <p:blipFill>
          <a:blip r:embed="rId3" cstate="print"/>
          <a:stretch>
            <a:fillRect/>
          </a:stretch>
        </p:blipFill>
        <p:spPr>
          <a:xfrm>
            <a:off x="15875" y="17463"/>
            <a:ext cx="771525" cy="763587"/>
          </a:xfrm>
          <a:prstGeom prst="rect">
            <a:avLst/>
          </a:prstGeom>
          <a:noFill/>
          <a:ln w="9525">
            <a:noFill/>
          </a:ln>
        </p:spPr>
      </p:pic>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7"/>
          <p:cNvSpPr/>
          <p:nvPr/>
        </p:nvSpPr>
        <p:spPr>
          <a:xfrm>
            <a:off x="1539875" y="93663"/>
            <a:ext cx="5291138" cy="492125"/>
          </a:xfrm>
          <a:prstGeom prst="rect">
            <a:avLst/>
          </a:prstGeom>
          <a:noFill/>
          <a:ln w="9525">
            <a:noFill/>
          </a:ln>
        </p:spPr>
        <p:txBody>
          <a:bodyPr lIns="0" tIns="0" rIns="0" bIns="0">
            <a:spAutoFit/>
          </a:bodyPr>
          <a:lstStyle/>
          <a:p>
            <a:pPr eaLnBrk="1" hangingPunct="1"/>
            <a:r>
              <a:rPr lang="zh-CN" altLang="en-US" sz="3200" b="1" dirty="0">
                <a:solidFill>
                  <a:srgbClr val="0033CC"/>
                </a:solidFill>
                <a:latin typeface="楷体" panose="02010609060101010101" pitchFamily="49" charset="-122"/>
                <a:ea typeface="楷体" panose="02010609060101010101" pitchFamily="49" charset="-122"/>
                <a:sym typeface="微软雅黑" panose="020B0503020204020204" pitchFamily="34" charset="-122"/>
              </a:rPr>
              <a:t>知识归纳</a:t>
            </a:r>
          </a:p>
        </p:txBody>
      </p:sp>
      <p:pic>
        <p:nvPicPr>
          <p:cNvPr id="18435" name="Picture 2"/>
          <p:cNvPicPr>
            <a:picLocks noChangeAspect="1"/>
          </p:cNvPicPr>
          <p:nvPr/>
        </p:nvPicPr>
        <p:blipFill>
          <a:blip r:embed="rId2" cstate="print"/>
          <a:stretch>
            <a:fillRect/>
          </a:stretch>
        </p:blipFill>
        <p:spPr>
          <a:xfrm>
            <a:off x="15875" y="17463"/>
            <a:ext cx="793750" cy="785812"/>
          </a:xfrm>
          <a:prstGeom prst="rect">
            <a:avLst/>
          </a:prstGeom>
          <a:noFill/>
          <a:ln w="9525">
            <a:noFill/>
          </a:ln>
        </p:spPr>
      </p:pic>
      <p:sp>
        <p:nvSpPr>
          <p:cNvPr id="2" name="TextBox 7"/>
          <p:cNvSpPr/>
          <p:nvPr/>
        </p:nvSpPr>
        <p:spPr>
          <a:xfrm>
            <a:off x="1539875" y="2940368"/>
            <a:ext cx="5291138" cy="492125"/>
          </a:xfrm>
          <a:prstGeom prst="rect">
            <a:avLst/>
          </a:prstGeom>
          <a:noFill/>
          <a:ln w="9525">
            <a:noFill/>
          </a:ln>
        </p:spPr>
        <p:txBody>
          <a:bodyPr lIns="0" tIns="0" rIns="0" bIns="0">
            <a:spAutoFit/>
          </a:bodyPr>
          <a:lstStyle/>
          <a:p>
            <a:pPr eaLnBrk="1" hangingPunct="1"/>
            <a:r>
              <a:rPr lang="zh-CN" altLang="en-US" sz="3200" b="1" dirty="0">
                <a:solidFill>
                  <a:srgbClr val="0033CC"/>
                </a:solidFill>
                <a:latin typeface="楷体" panose="02010609060101010101" pitchFamily="49" charset="-122"/>
                <a:ea typeface="楷体" panose="02010609060101010101" pitchFamily="49" charset="-122"/>
                <a:sym typeface="微软雅黑" panose="020B0503020204020204" pitchFamily="34" charset="-122"/>
              </a:rPr>
              <a:t>学法指导</a:t>
            </a:r>
          </a:p>
        </p:txBody>
      </p:sp>
      <p:sp>
        <p:nvSpPr>
          <p:cNvPr id="3" name="文本框 2"/>
          <p:cNvSpPr txBox="1"/>
          <p:nvPr/>
        </p:nvSpPr>
        <p:spPr>
          <a:xfrm>
            <a:off x="426720" y="633730"/>
            <a:ext cx="8486140" cy="2308324"/>
          </a:xfrm>
          <a:prstGeom prst="rect">
            <a:avLst/>
          </a:prstGeom>
          <a:noFill/>
        </p:spPr>
        <p:txBody>
          <a:bodyPr wrap="square" rtlCol="0">
            <a:spAutoFit/>
          </a:bodyPr>
          <a:lstStyle/>
          <a:p>
            <a:r>
              <a:rPr lang="en-US" altLang="zh-CN" sz="2400" dirty="0" smtClean="0">
                <a:latin typeface="楷体" panose="02010609060101010101" pitchFamily="49" charset="-122"/>
                <a:ea typeface="楷体" panose="02010609060101010101" pitchFamily="49" charset="-122"/>
              </a:rPr>
              <a:t>1.</a:t>
            </a:r>
            <a:r>
              <a:rPr lang="zh-CN" altLang="en-US" sz="2400" dirty="0" smtClean="0">
                <a:latin typeface="楷体" panose="02010609060101010101" pitchFamily="49" charset="-122"/>
                <a:ea typeface="楷体" panose="02010609060101010101" pitchFamily="49" charset="-122"/>
              </a:rPr>
              <a:t>水分子</a:t>
            </a:r>
            <a:r>
              <a:rPr lang="zh-CN" altLang="en-US" sz="2400" dirty="0">
                <a:latin typeface="楷体" panose="02010609060101010101" pitchFamily="49" charset="-122"/>
                <a:ea typeface="楷体" panose="02010609060101010101" pitchFamily="49" charset="-122"/>
              </a:rPr>
              <a:t>（或其他溶剂分子）通过半透膜的扩散，称为渗透作用，渗透的方向</a:t>
            </a:r>
            <a:r>
              <a:rPr lang="zh-CN" altLang="en-US" sz="2400" dirty="0" smtClean="0">
                <a:latin typeface="楷体" panose="02010609060101010101" pitchFamily="49" charset="-122"/>
                <a:ea typeface="楷体" panose="02010609060101010101" pitchFamily="49" charset="-122"/>
              </a:rPr>
              <a:t>就是（水分子从浓度低的的一侧向浓度高的一侧渗透）。</a:t>
            </a:r>
            <a:endParaRPr lang="zh-CN" altLang="en-US" sz="2400" dirty="0">
              <a:latin typeface="楷体" panose="02010609060101010101" pitchFamily="49" charset="-122"/>
              <a:ea typeface="楷体" panose="02010609060101010101" pitchFamily="49" charset="-122"/>
            </a:endParaRPr>
          </a:p>
          <a:p>
            <a:r>
              <a:rPr lang="en-US" altLang="zh-CN" sz="2400" dirty="0" smtClean="0">
                <a:latin typeface="楷体" panose="02010609060101010101" pitchFamily="49" charset="-122"/>
                <a:ea typeface="楷体" panose="02010609060101010101" pitchFamily="49" charset="-122"/>
              </a:rPr>
              <a:t>2.</a:t>
            </a:r>
            <a:r>
              <a:rPr lang="zh-CN" altLang="en-US" sz="2400" dirty="0" smtClean="0">
                <a:latin typeface="楷体" panose="02010609060101010101" pitchFamily="49" charset="-122"/>
                <a:ea typeface="楷体" panose="02010609060101010101" pitchFamily="49" charset="-122"/>
              </a:rPr>
              <a:t>细胞膜</a:t>
            </a:r>
            <a:r>
              <a:rPr lang="zh-CN" altLang="en-US" sz="2400" dirty="0">
                <a:latin typeface="楷体" panose="02010609060101010101" pitchFamily="49" charset="-122"/>
                <a:ea typeface="楷体" panose="02010609060101010101" pitchFamily="49" charset="-122"/>
              </a:rPr>
              <a:t>和液泡膜以及两层膜之间的细胞质称为原生质层。</a:t>
            </a:r>
          </a:p>
          <a:p>
            <a:r>
              <a:rPr lang="en-US" altLang="zh-CN" sz="2400" dirty="0" smtClean="0">
                <a:latin typeface="楷体" panose="02010609060101010101" pitchFamily="49" charset="-122"/>
                <a:ea typeface="楷体" panose="02010609060101010101" pitchFamily="49" charset="-122"/>
              </a:rPr>
              <a:t>3.</a:t>
            </a:r>
            <a:r>
              <a:rPr lang="zh-CN" altLang="en-US" sz="2400" dirty="0" smtClean="0">
                <a:latin typeface="楷体" panose="02010609060101010101" pitchFamily="49" charset="-122"/>
                <a:ea typeface="楷体" panose="02010609060101010101" pitchFamily="49" charset="-122"/>
              </a:rPr>
              <a:t>细胞</a:t>
            </a:r>
            <a:r>
              <a:rPr lang="zh-CN" altLang="en-US" sz="2400" dirty="0">
                <a:latin typeface="楷体" panose="02010609060101010101" pitchFamily="49" charset="-122"/>
                <a:ea typeface="楷体" panose="02010609060101010101" pitchFamily="49" charset="-122"/>
              </a:rPr>
              <a:t>可以通过渗透作用吸水或失水。动物细胞的细胞膜、植物细胞的原生质层都相当于一层半透膜。</a:t>
            </a:r>
          </a:p>
        </p:txBody>
      </p:sp>
      <p:sp>
        <p:nvSpPr>
          <p:cNvPr id="4" name="文本框 3"/>
          <p:cNvSpPr txBox="1"/>
          <p:nvPr/>
        </p:nvSpPr>
        <p:spPr>
          <a:xfrm>
            <a:off x="426720" y="3543300"/>
            <a:ext cx="8486140" cy="1198880"/>
          </a:xfrm>
          <a:prstGeom prst="rect">
            <a:avLst/>
          </a:prstGeom>
          <a:noFill/>
        </p:spPr>
        <p:txBody>
          <a:bodyPr wrap="square" rtlCol="0">
            <a:spAutoFit/>
          </a:bodyPr>
          <a:lstStyle/>
          <a:p>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类比渗透装置，分析探讨水进出哺乳动物红细胞的实例，推理得出渗透作用概念和发生条件。观察植物细胞的质壁分离和复原实验，深入分析出现实验现象的原因。</a:t>
            </a:r>
          </a:p>
        </p:txBody>
      </p:sp>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p:cNvPicPr>
          <p:nvPr/>
        </p:nvPicPr>
        <p:blipFill>
          <a:blip r:embed="rId2" cstate="print"/>
          <a:stretch>
            <a:fillRect/>
          </a:stretch>
        </p:blipFill>
        <p:spPr>
          <a:xfrm>
            <a:off x="15875" y="17463"/>
            <a:ext cx="835025" cy="825500"/>
          </a:xfrm>
          <a:prstGeom prst="rect">
            <a:avLst/>
          </a:prstGeom>
          <a:noFill/>
          <a:ln w="9525">
            <a:noFill/>
          </a:ln>
        </p:spPr>
      </p:pic>
      <p:pic>
        <p:nvPicPr>
          <p:cNvPr id="8" name="图片 7"/>
          <p:cNvPicPr>
            <a:picLocks noChangeAspect="1"/>
          </p:cNvPicPr>
          <p:nvPr/>
        </p:nvPicPr>
        <p:blipFill>
          <a:blip r:embed="rId3" cstate="print"/>
          <a:stretch>
            <a:fillRect/>
          </a:stretch>
        </p:blipFill>
        <p:spPr>
          <a:xfrm>
            <a:off x="6060440" y="776605"/>
            <a:ext cx="2849245" cy="3810000"/>
          </a:xfrm>
          <a:prstGeom prst="rect">
            <a:avLst/>
          </a:prstGeom>
        </p:spPr>
      </p:pic>
      <p:sp>
        <p:nvSpPr>
          <p:cNvPr id="2" name="文本框 1"/>
          <p:cNvSpPr txBox="1"/>
          <p:nvPr/>
        </p:nvSpPr>
        <p:spPr>
          <a:xfrm>
            <a:off x="523240" y="3047365"/>
            <a:ext cx="5610860" cy="523220"/>
          </a:xfrm>
          <a:prstGeom prst="rect">
            <a:avLst/>
          </a:prstGeom>
          <a:noFill/>
          <a:ln w="9525">
            <a:noFill/>
          </a:ln>
        </p:spPr>
        <p:txBody>
          <a:bodyPr wrap="square">
            <a:spAutoFit/>
          </a:bodyPr>
          <a:lstStyle/>
          <a:p>
            <a:r>
              <a:rPr lang="en-US" altLang="zh-CN" sz="2800" dirty="0" smtClean="0">
                <a:solidFill>
                  <a:srgbClr val="000000"/>
                </a:solidFill>
                <a:latin typeface="楷体" panose="02010609060101010101" pitchFamily="49" charset="-122"/>
                <a:ea typeface="楷体" panose="02010609060101010101" pitchFamily="49" charset="-122"/>
              </a:rPr>
              <a:t>   </a:t>
            </a:r>
            <a:r>
              <a:rPr lang="zh-CN" sz="2800" dirty="0" smtClean="0">
                <a:solidFill>
                  <a:srgbClr val="000000"/>
                </a:solidFill>
                <a:latin typeface="楷体" panose="02010609060101010101" pitchFamily="49" charset="-122"/>
                <a:ea typeface="楷体" panose="02010609060101010101" pitchFamily="49" charset="-122"/>
              </a:rPr>
              <a:t>漏斗</a:t>
            </a:r>
            <a:r>
              <a:rPr lang="zh-CN" sz="2800" dirty="0">
                <a:solidFill>
                  <a:srgbClr val="000000"/>
                </a:solidFill>
                <a:latin typeface="楷体" panose="02010609060101010101" pitchFamily="49" charset="-122"/>
                <a:ea typeface="楷体" panose="02010609060101010101" pitchFamily="49" charset="-122"/>
              </a:rPr>
              <a:t>中的液面为什么会升高？</a:t>
            </a:r>
            <a:endParaRPr lang="zh-CN" altLang="en-US" sz="2800" dirty="0">
              <a:solidFill>
                <a:srgbClr val="000000"/>
              </a:solidFill>
              <a:latin typeface="楷体" panose="02010609060101010101" pitchFamily="49" charset="-122"/>
              <a:ea typeface="楷体" panose="02010609060101010101" pitchFamily="49" charset="-122"/>
            </a:endParaRPr>
          </a:p>
        </p:txBody>
      </p:sp>
      <p:sp>
        <p:nvSpPr>
          <p:cNvPr id="3" name="文本框 2"/>
          <p:cNvSpPr txBox="1"/>
          <p:nvPr/>
        </p:nvSpPr>
        <p:spPr>
          <a:xfrm>
            <a:off x="637540" y="3634740"/>
            <a:ext cx="5128260" cy="953135"/>
          </a:xfrm>
          <a:prstGeom prst="rect">
            <a:avLst/>
          </a:prstGeom>
          <a:noFill/>
          <a:ln w="9525">
            <a:noFill/>
          </a:ln>
        </p:spPr>
        <p:txBody>
          <a:bodyPr wrap="square">
            <a:spAutoFit/>
          </a:bodyPr>
          <a:lstStyle/>
          <a:p>
            <a:r>
              <a:rPr lang="zh-CN" altLang="en-US" sz="2800" dirty="0" smtClean="0">
                <a:solidFill>
                  <a:srgbClr val="000000"/>
                </a:solidFill>
                <a:latin typeface="楷体" panose="02010609060101010101" pitchFamily="49" charset="-122"/>
                <a:ea typeface="楷体" panose="02010609060101010101" pitchFamily="49" charset="-122"/>
              </a:rPr>
              <a:t>  如果</a:t>
            </a:r>
            <a:r>
              <a:rPr lang="zh-CN" altLang="en-US" sz="2800" dirty="0">
                <a:solidFill>
                  <a:srgbClr val="000000"/>
                </a:solidFill>
                <a:latin typeface="楷体" panose="02010609060101010101" pitchFamily="49" charset="-122"/>
                <a:ea typeface="楷体" panose="02010609060101010101" pitchFamily="49" charset="-122"/>
              </a:rPr>
              <a:t>漏斗管足够长，管内的液面会无限升高吗？为什么？</a:t>
            </a:r>
          </a:p>
        </p:txBody>
      </p:sp>
      <p:sp>
        <p:nvSpPr>
          <p:cNvPr id="10" name="文本框 9"/>
          <p:cNvSpPr txBox="1"/>
          <p:nvPr/>
        </p:nvSpPr>
        <p:spPr>
          <a:xfrm>
            <a:off x="1731645" y="147955"/>
            <a:ext cx="9966960" cy="521970"/>
          </a:xfrm>
          <a:prstGeom prst="rect">
            <a:avLst/>
          </a:prstGeom>
          <a:noFill/>
          <a:ln w="9525">
            <a:noFill/>
          </a:ln>
        </p:spPr>
        <p:txBody>
          <a:bodyPr wrap="square">
            <a:spAutoFit/>
          </a:bodyPr>
          <a:lstStyle/>
          <a:p>
            <a:pPr algn="l">
              <a:buClrTx/>
              <a:buSzTx/>
              <a:buFontTx/>
              <a:defRPr/>
            </a:pPr>
            <a:r>
              <a:rPr lang="zh-CN" altLang="en-US" sz="2800" noProof="0" dirty="0" smtClean="0">
                <a:ln>
                  <a:noFill/>
                </a:ln>
                <a:solidFill>
                  <a:schemeClr val="tx1"/>
                </a:solidFill>
                <a:uLnTx/>
                <a:uFillTx/>
                <a:latin typeface="楷体" panose="02010609060101010101" pitchFamily="49" charset="-122"/>
                <a:ea typeface="楷体" panose="02010609060101010101" pitchFamily="49" charset="-122"/>
              </a:rPr>
              <a:t>渗透作用</a:t>
            </a:r>
          </a:p>
        </p:txBody>
      </p:sp>
      <p:sp>
        <p:nvSpPr>
          <p:cNvPr id="7" name="文本框 1"/>
          <p:cNvSpPr txBox="1"/>
          <p:nvPr/>
        </p:nvSpPr>
        <p:spPr>
          <a:xfrm>
            <a:off x="361314" y="732790"/>
            <a:ext cx="5725161" cy="2246769"/>
          </a:xfrm>
          <a:prstGeom prst="rect">
            <a:avLst/>
          </a:prstGeom>
          <a:noFill/>
          <a:ln w="9525">
            <a:noFill/>
          </a:ln>
        </p:spPr>
        <p:txBody>
          <a:bodyPr wrap="square">
            <a:spAutoFit/>
          </a:bodyPr>
          <a:lstStyle/>
          <a:p>
            <a:r>
              <a:rPr lang="zh-CN" altLang="en-US" sz="2800" dirty="0" smtClean="0">
                <a:solidFill>
                  <a:srgbClr val="000000"/>
                </a:solidFill>
                <a:latin typeface="楷体" panose="02010609060101010101" pitchFamily="49" charset="-122"/>
                <a:ea typeface="楷体" panose="02010609060101010101" pitchFamily="49" charset="-122"/>
              </a:rPr>
              <a:t>    实验说明：在长颈漏斗口外密封一层玻璃纸（相当于半透膜），漏斗内注入蔗糖溶液，然后将漏斗浸入盛有清水的烧杯中，使漏斗管内外的液面高度相等。</a:t>
            </a:r>
            <a:endParaRPr lang="zh-CN" altLang="en-US" sz="2800" dirty="0">
              <a:solidFill>
                <a:srgbClr val="000000"/>
              </a:solidFill>
              <a:latin typeface="楷体" panose="02010609060101010101" pitchFamily="49" charset="-122"/>
              <a:ea typeface="楷体" panose="02010609060101010101" pitchFamily="49"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p:cNvPicPr>
          <p:nvPr/>
        </p:nvPicPr>
        <p:blipFill>
          <a:blip r:embed="rId3" cstate="print"/>
          <a:stretch>
            <a:fillRect/>
          </a:stretch>
        </p:blipFill>
        <p:spPr>
          <a:xfrm>
            <a:off x="15875" y="17463"/>
            <a:ext cx="904875" cy="895350"/>
          </a:xfrm>
          <a:prstGeom prst="rect">
            <a:avLst/>
          </a:prstGeom>
          <a:noFill/>
          <a:ln w="9525">
            <a:noFill/>
          </a:ln>
        </p:spPr>
      </p:pic>
      <p:sp>
        <p:nvSpPr>
          <p:cNvPr id="85" name="Oval 9"/>
          <p:cNvSpPr/>
          <p:nvPr/>
        </p:nvSpPr>
        <p:spPr>
          <a:xfrm>
            <a:off x="3114675" y="1385888"/>
            <a:ext cx="2381250" cy="2381250"/>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86" name="Oval 10"/>
          <p:cNvSpPr/>
          <p:nvPr/>
        </p:nvSpPr>
        <p:spPr>
          <a:xfrm>
            <a:off x="1930400" y="1233488"/>
            <a:ext cx="2381250" cy="2382838"/>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19461" name="组合 106"/>
          <p:cNvGrpSpPr/>
          <p:nvPr/>
        </p:nvGrpSpPr>
        <p:grpSpPr>
          <a:xfrm>
            <a:off x="950913" y="939800"/>
            <a:ext cx="2341562" cy="2344738"/>
            <a:chOff x="6379728" y="2488775"/>
            <a:chExt cx="2513016" cy="2513016"/>
          </a:xfrm>
        </p:grpSpPr>
        <p:sp>
          <p:nvSpPr>
            <p:cNvPr id="157" name="任意多边形 156"/>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58" name="任意多边形 157"/>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08" name="椭圆 107"/>
          <p:cNvSpPr/>
          <p:nvPr/>
        </p:nvSpPr>
        <p:spPr bwMode="auto">
          <a:xfrm>
            <a:off x="1293777" y="1271028"/>
            <a:ext cx="1691508" cy="1694937"/>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谢</a:t>
            </a:r>
          </a:p>
        </p:txBody>
      </p:sp>
      <p:grpSp>
        <p:nvGrpSpPr>
          <p:cNvPr id="19465" name="组合 108"/>
          <p:cNvGrpSpPr/>
          <p:nvPr/>
        </p:nvGrpSpPr>
        <p:grpSpPr>
          <a:xfrm>
            <a:off x="2992438" y="730250"/>
            <a:ext cx="2181225" cy="2184400"/>
            <a:chOff x="6379730" y="2488773"/>
            <a:chExt cx="2513016" cy="2513016"/>
          </a:xfrm>
        </p:grpSpPr>
        <p:sp>
          <p:nvSpPr>
            <p:cNvPr id="155" name="任意多边形 154"/>
            <p:cNvSpPr/>
            <p:nvPr/>
          </p:nvSpPr>
          <p:spPr>
            <a:xfrm rot="3738964">
              <a:off x="6379731" y="2488772"/>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56" name="任意多边形 155"/>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10" name="椭圆 109"/>
          <p:cNvSpPr/>
          <p:nvPr/>
        </p:nvSpPr>
        <p:spPr bwMode="auto">
          <a:xfrm>
            <a:off x="3311573" y="1038530"/>
            <a:ext cx="1575476" cy="1578669"/>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5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谢</a:t>
            </a:r>
            <a:endPar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19469" name="组合 110"/>
          <p:cNvGrpSpPr/>
          <p:nvPr/>
        </p:nvGrpSpPr>
        <p:grpSpPr>
          <a:xfrm>
            <a:off x="5870575" y="925513"/>
            <a:ext cx="2355850" cy="2359025"/>
            <a:chOff x="6379728" y="2488775"/>
            <a:chExt cx="2513016" cy="2513016"/>
          </a:xfrm>
        </p:grpSpPr>
        <p:sp>
          <p:nvSpPr>
            <p:cNvPr id="153" name="任意多边形 152"/>
            <p:cNvSpPr/>
            <p:nvPr/>
          </p:nvSpPr>
          <p:spPr>
            <a:xfrm rot="3738964">
              <a:off x="6379727" y="2488776"/>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54" name="任意多边形 15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12" name="椭圆 111"/>
          <p:cNvSpPr/>
          <p:nvPr/>
        </p:nvSpPr>
        <p:spPr bwMode="auto">
          <a:xfrm>
            <a:off x="6215536" y="1258876"/>
            <a:ext cx="1701583" cy="1705031"/>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5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看</a:t>
            </a:r>
            <a:endPar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19473" name="组合 112"/>
          <p:cNvGrpSpPr/>
          <p:nvPr/>
        </p:nvGrpSpPr>
        <p:grpSpPr>
          <a:xfrm>
            <a:off x="4381500" y="2074863"/>
            <a:ext cx="1920875" cy="1924050"/>
            <a:chOff x="6379730" y="2488773"/>
            <a:chExt cx="2513016" cy="2513016"/>
          </a:xfrm>
        </p:grpSpPr>
        <p:sp>
          <p:nvSpPr>
            <p:cNvPr id="151" name="任意多边形 150"/>
            <p:cNvSpPr/>
            <p:nvPr/>
          </p:nvSpPr>
          <p:spPr>
            <a:xfrm rot="3738964">
              <a:off x="6379731" y="2488772"/>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52" name="任意多边形 151"/>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14" name="椭圆 113"/>
          <p:cNvSpPr/>
          <p:nvPr/>
        </p:nvSpPr>
        <p:spPr bwMode="auto">
          <a:xfrm>
            <a:off x="4662487" y="2346401"/>
            <a:ext cx="1387841" cy="1390650"/>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80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观</a:t>
            </a:r>
            <a:endParaRPr kumimoji="0" lang="zh-CN" altLang="en-US" sz="80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sp>
        <p:nvSpPr>
          <p:cNvPr id="115" name="Oval 9"/>
          <p:cNvSpPr/>
          <p:nvPr/>
        </p:nvSpPr>
        <p:spPr>
          <a:xfrm>
            <a:off x="3114675" y="1385888"/>
            <a:ext cx="2381250" cy="2381250"/>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16" name="Oval 10"/>
          <p:cNvSpPr/>
          <p:nvPr/>
        </p:nvSpPr>
        <p:spPr>
          <a:xfrm>
            <a:off x="1930400" y="1233488"/>
            <a:ext cx="2381250" cy="2382838"/>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19479" name="组合 116"/>
          <p:cNvGrpSpPr/>
          <p:nvPr/>
        </p:nvGrpSpPr>
        <p:grpSpPr>
          <a:xfrm>
            <a:off x="950913" y="939800"/>
            <a:ext cx="2341562" cy="2344738"/>
            <a:chOff x="6379728" y="2488775"/>
            <a:chExt cx="2513016" cy="2513016"/>
          </a:xfrm>
        </p:grpSpPr>
        <p:sp>
          <p:nvSpPr>
            <p:cNvPr id="149" name="任意多边形 148"/>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50" name="任意多边形 149"/>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18" name="椭圆 117"/>
          <p:cNvSpPr/>
          <p:nvPr/>
        </p:nvSpPr>
        <p:spPr bwMode="auto">
          <a:xfrm>
            <a:off x="1293777" y="1271028"/>
            <a:ext cx="1691508" cy="1694937"/>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谢</a:t>
            </a:r>
          </a:p>
        </p:txBody>
      </p:sp>
      <p:grpSp>
        <p:nvGrpSpPr>
          <p:cNvPr id="19483" name="组合 118"/>
          <p:cNvGrpSpPr/>
          <p:nvPr/>
        </p:nvGrpSpPr>
        <p:grpSpPr>
          <a:xfrm>
            <a:off x="2992438" y="730250"/>
            <a:ext cx="2181225" cy="2184400"/>
            <a:chOff x="6379730" y="2488773"/>
            <a:chExt cx="2513016" cy="2513016"/>
          </a:xfrm>
        </p:grpSpPr>
        <p:sp>
          <p:nvSpPr>
            <p:cNvPr id="147" name="任意多边形 146"/>
            <p:cNvSpPr/>
            <p:nvPr/>
          </p:nvSpPr>
          <p:spPr>
            <a:xfrm rot="3738964">
              <a:off x="6379731" y="2488772"/>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48" name="任意多边形 147"/>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20" name="椭圆 119"/>
          <p:cNvSpPr/>
          <p:nvPr/>
        </p:nvSpPr>
        <p:spPr bwMode="auto">
          <a:xfrm>
            <a:off x="3311573" y="1038530"/>
            <a:ext cx="1575477" cy="1578669"/>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5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谢</a:t>
            </a:r>
            <a:endPar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19487" name="组合 120"/>
          <p:cNvGrpSpPr/>
          <p:nvPr/>
        </p:nvGrpSpPr>
        <p:grpSpPr>
          <a:xfrm>
            <a:off x="5870575" y="925513"/>
            <a:ext cx="2355850" cy="2359025"/>
            <a:chOff x="6379728" y="2488775"/>
            <a:chExt cx="2513016" cy="2513016"/>
          </a:xfrm>
        </p:grpSpPr>
        <p:sp>
          <p:nvSpPr>
            <p:cNvPr id="145" name="任意多边形 144"/>
            <p:cNvSpPr/>
            <p:nvPr/>
          </p:nvSpPr>
          <p:spPr>
            <a:xfrm rot="3738964">
              <a:off x="6379727" y="2488776"/>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46" name="任意多边形 145"/>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22" name="椭圆 121"/>
          <p:cNvSpPr/>
          <p:nvPr/>
        </p:nvSpPr>
        <p:spPr bwMode="auto">
          <a:xfrm>
            <a:off x="6215536" y="1258876"/>
            <a:ext cx="1701583" cy="1705031"/>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5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看</a:t>
            </a:r>
            <a:endPar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19491" name="组合 122"/>
          <p:cNvGrpSpPr/>
          <p:nvPr/>
        </p:nvGrpSpPr>
        <p:grpSpPr>
          <a:xfrm>
            <a:off x="4381500" y="2074863"/>
            <a:ext cx="1920875" cy="1924050"/>
            <a:chOff x="6379730" y="2488773"/>
            <a:chExt cx="2513016" cy="2513016"/>
          </a:xfrm>
        </p:grpSpPr>
        <p:sp>
          <p:nvSpPr>
            <p:cNvPr id="143" name="任意多边形 142"/>
            <p:cNvSpPr/>
            <p:nvPr/>
          </p:nvSpPr>
          <p:spPr>
            <a:xfrm rot="3738964">
              <a:off x="6379731" y="2488772"/>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44" name="任意多边形 14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24" name="椭圆 123"/>
          <p:cNvSpPr/>
          <p:nvPr/>
        </p:nvSpPr>
        <p:spPr bwMode="auto">
          <a:xfrm>
            <a:off x="4662488" y="2346401"/>
            <a:ext cx="1387840" cy="1390651"/>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80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观</a:t>
            </a:r>
            <a:endParaRPr kumimoji="0" lang="zh-CN" altLang="en-US" sz="80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sp>
        <p:nvSpPr>
          <p:cNvPr id="125" name="Oval 9"/>
          <p:cNvSpPr/>
          <p:nvPr/>
        </p:nvSpPr>
        <p:spPr>
          <a:xfrm>
            <a:off x="3114675" y="1385888"/>
            <a:ext cx="2381250" cy="2381250"/>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26" name="Oval 10"/>
          <p:cNvSpPr/>
          <p:nvPr/>
        </p:nvSpPr>
        <p:spPr>
          <a:xfrm>
            <a:off x="1930400" y="1233488"/>
            <a:ext cx="2381250" cy="2382838"/>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19497" name="组合 126"/>
          <p:cNvGrpSpPr/>
          <p:nvPr/>
        </p:nvGrpSpPr>
        <p:grpSpPr>
          <a:xfrm>
            <a:off x="950913" y="939800"/>
            <a:ext cx="2341562" cy="2344738"/>
            <a:chOff x="6379728" y="2488775"/>
            <a:chExt cx="2513016" cy="2513016"/>
          </a:xfrm>
        </p:grpSpPr>
        <p:sp>
          <p:nvSpPr>
            <p:cNvPr id="141" name="任意多边形 140"/>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42" name="任意多边形 141"/>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28" name="椭圆 127"/>
          <p:cNvSpPr/>
          <p:nvPr/>
        </p:nvSpPr>
        <p:spPr bwMode="auto">
          <a:xfrm>
            <a:off x="1293777" y="1271028"/>
            <a:ext cx="1691508" cy="1694937"/>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谢</a:t>
            </a:r>
          </a:p>
        </p:txBody>
      </p:sp>
      <p:grpSp>
        <p:nvGrpSpPr>
          <p:cNvPr id="19501" name="组合 128"/>
          <p:cNvGrpSpPr/>
          <p:nvPr/>
        </p:nvGrpSpPr>
        <p:grpSpPr>
          <a:xfrm>
            <a:off x="2992438" y="730250"/>
            <a:ext cx="2181225" cy="2184400"/>
            <a:chOff x="6379730" y="2488773"/>
            <a:chExt cx="2513016" cy="2513016"/>
          </a:xfrm>
        </p:grpSpPr>
        <p:sp>
          <p:nvSpPr>
            <p:cNvPr id="139" name="任意多边形 138"/>
            <p:cNvSpPr/>
            <p:nvPr/>
          </p:nvSpPr>
          <p:spPr>
            <a:xfrm rot="3738964">
              <a:off x="6379731" y="2488772"/>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40" name="任意多边形 139"/>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30" name="椭圆 129"/>
          <p:cNvSpPr/>
          <p:nvPr/>
        </p:nvSpPr>
        <p:spPr bwMode="auto">
          <a:xfrm>
            <a:off x="3311573" y="1038530"/>
            <a:ext cx="1575477" cy="1578669"/>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5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谢</a:t>
            </a:r>
            <a:endPar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19505" name="组合 130"/>
          <p:cNvGrpSpPr/>
          <p:nvPr/>
        </p:nvGrpSpPr>
        <p:grpSpPr>
          <a:xfrm>
            <a:off x="5870575" y="925513"/>
            <a:ext cx="2355850" cy="2359025"/>
            <a:chOff x="6379728" y="2488775"/>
            <a:chExt cx="2513016" cy="2513016"/>
          </a:xfrm>
        </p:grpSpPr>
        <p:sp>
          <p:nvSpPr>
            <p:cNvPr id="137" name="任意多边形 136"/>
            <p:cNvSpPr/>
            <p:nvPr/>
          </p:nvSpPr>
          <p:spPr>
            <a:xfrm rot="3738964">
              <a:off x="6379727" y="2488776"/>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38" name="任意多边形 137"/>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32" name="椭圆 131"/>
          <p:cNvSpPr/>
          <p:nvPr/>
        </p:nvSpPr>
        <p:spPr bwMode="auto">
          <a:xfrm>
            <a:off x="6215536" y="1258876"/>
            <a:ext cx="1701583" cy="1705031"/>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看</a:t>
            </a:r>
          </a:p>
        </p:txBody>
      </p:sp>
      <p:grpSp>
        <p:nvGrpSpPr>
          <p:cNvPr id="19509" name="组合 132"/>
          <p:cNvGrpSpPr/>
          <p:nvPr/>
        </p:nvGrpSpPr>
        <p:grpSpPr>
          <a:xfrm>
            <a:off x="4381500" y="2074863"/>
            <a:ext cx="1920875" cy="1924050"/>
            <a:chOff x="6379730" y="2488773"/>
            <a:chExt cx="2513016" cy="2513016"/>
          </a:xfrm>
        </p:grpSpPr>
        <p:sp>
          <p:nvSpPr>
            <p:cNvPr id="135" name="任意多边形 134"/>
            <p:cNvSpPr/>
            <p:nvPr/>
          </p:nvSpPr>
          <p:spPr>
            <a:xfrm rot="3738964">
              <a:off x="6379731" y="2488772"/>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36" name="任意多边形 135"/>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34" name="椭圆 133"/>
          <p:cNvSpPr/>
          <p:nvPr/>
        </p:nvSpPr>
        <p:spPr bwMode="auto">
          <a:xfrm>
            <a:off x="4662488" y="2346401"/>
            <a:ext cx="1387840" cy="1390651"/>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80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观</a:t>
            </a:r>
          </a:p>
        </p:txBody>
      </p:sp>
      <p:sp>
        <p:nvSpPr>
          <p:cNvPr id="19513" name="矩形 158"/>
          <p:cNvSpPr/>
          <p:nvPr/>
        </p:nvSpPr>
        <p:spPr>
          <a:xfrm>
            <a:off x="3224213" y="4289425"/>
            <a:ext cx="1997075" cy="561975"/>
          </a:xfrm>
          <a:prstGeom prst="rect">
            <a:avLst/>
          </a:prstGeom>
          <a:noFill/>
          <a:ln w="9525">
            <a:noFill/>
          </a:ln>
        </p:spPr>
        <p:txBody>
          <a:bodyPr wrap="none" lIns="68573" tIns="34287" rIns="68573" bIns="34287">
            <a:spAutoFit/>
          </a:bodyPr>
          <a:lstStyle/>
          <a:p>
            <a:pPr eaLnBrk="1" hangingPunct="1"/>
            <a:r>
              <a:rPr lang="en-US" altLang="zh-CN" sz="3200" b="1" dirty="0">
                <a:solidFill>
                  <a:srgbClr val="0033CC"/>
                </a:solidFill>
                <a:latin typeface="楷体" panose="02010609060101010101" pitchFamily="49" charset="-122"/>
                <a:ea typeface="楷体" panose="02010609060101010101" pitchFamily="49" charset="-122"/>
              </a:rPr>
              <a:t>2020</a:t>
            </a:r>
            <a:r>
              <a:rPr lang="zh-CN" altLang="en-US" sz="3200" b="1" dirty="0">
                <a:solidFill>
                  <a:srgbClr val="0033CC"/>
                </a:solidFill>
                <a:latin typeface="楷体" panose="02010609060101010101" pitchFamily="49" charset="-122"/>
                <a:ea typeface="楷体" panose="02010609060101010101" pitchFamily="49" charset="-122"/>
              </a:rPr>
              <a:t>年</a:t>
            </a:r>
            <a:r>
              <a:rPr lang="en-US" altLang="zh-CN" sz="3200" b="1" dirty="0">
                <a:solidFill>
                  <a:srgbClr val="0033CC"/>
                </a:solidFill>
                <a:latin typeface="楷体" panose="02010609060101010101" pitchFamily="49" charset="-122"/>
                <a:ea typeface="楷体" panose="02010609060101010101" pitchFamily="49" charset="-122"/>
              </a:rPr>
              <a:t>2</a:t>
            </a:r>
            <a:r>
              <a:rPr lang="zh-CN" altLang="en-US" sz="3200" b="1" dirty="0">
                <a:solidFill>
                  <a:srgbClr val="0033CC"/>
                </a:solidFill>
                <a:latin typeface="楷体" panose="02010609060101010101" pitchFamily="49" charset="-122"/>
                <a:ea typeface="楷体" panose="02010609060101010101" pitchFamily="49" charset="-122"/>
              </a:rPr>
              <a:t>月</a:t>
            </a:r>
          </a:p>
        </p:txBody>
      </p:sp>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cstate="print"/>
          <a:stretch>
            <a:fillRect/>
          </a:stretch>
        </p:blipFill>
        <p:spPr>
          <a:xfrm>
            <a:off x="15875" y="17463"/>
            <a:ext cx="771525" cy="763587"/>
          </a:xfrm>
          <a:prstGeom prst="rect">
            <a:avLst/>
          </a:prstGeom>
          <a:noFill/>
          <a:ln w="9525">
            <a:noFill/>
          </a:ln>
        </p:spPr>
      </p:pic>
      <p:sp>
        <p:nvSpPr>
          <p:cNvPr id="100" name="文本框 99"/>
          <p:cNvSpPr txBox="1"/>
          <p:nvPr/>
        </p:nvSpPr>
        <p:spPr>
          <a:xfrm>
            <a:off x="409575" y="1106170"/>
            <a:ext cx="4874895" cy="953135"/>
          </a:xfrm>
          <a:prstGeom prst="rect">
            <a:avLst/>
          </a:prstGeom>
          <a:noFill/>
          <a:ln w="9525">
            <a:noFill/>
          </a:ln>
        </p:spPr>
        <p:txBody>
          <a:bodyPr wrap="square">
            <a:spAutoFit/>
          </a:bodyPr>
          <a:lstStyle/>
          <a:p>
            <a:r>
              <a:rPr lang="zh-CN" sz="2800">
                <a:solidFill>
                  <a:srgbClr val="000000"/>
                </a:solidFill>
                <a:latin typeface="楷体" panose="02010609060101010101" pitchFamily="49" charset="-122"/>
                <a:ea typeface="楷体" panose="02010609060101010101" pitchFamily="49" charset="-122"/>
                <a:cs typeface="楷体" panose="02010609060101010101" pitchFamily="49" charset="-122"/>
              </a:rPr>
              <a:t>如果用一层纱布(或塑料袋)代替半透膜，结果会怎样？</a:t>
            </a:r>
            <a:endParaRPr lang="zh-CN" altLang="en-US" sz="2800">
              <a:solidFill>
                <a:srgbClr val="00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8" name="文本框 7"/>
          <p:cNvSpPr txBox="1"/>
          <p:nvPr/>
        </p:nvSpPr>
        <p:spPr>
          <a:xfrm>
            <a:off x="409575" y="2920365"/>
            <a:ext cx="4961255" cy="1383665"/>
          </a:xfrm>
          <a:prstGeom prst="rect">
            <a:avLst/>
          </a:prstGeom>
          <a:noFill/>
          <a:ln w="9525">
            <a:noFill/>
          </a:ln>
        </p:spPr>
        <p:txBody>
          <a:bodyPr wrap="square">
            <a:spAutoFit/>
          </a:bodyPr>
          <a:lstStyle/>
          <a:p>
            <a:r>
              <a:rPr lang="zh-CN" sz="2800">
                <a:solidFill>
                  <a:srgbClr val="000000"/>
                </a:solidFill>
                <a:latin typeface="楷体" panose="02010609060101010101" pitchFamily="49" charset="-122"/>
                <a:ea typeface="楷体" panose="02010609060101010101" pitchFamily="49" charset="-122"/>
              </a:rPr>
              <a:t>如果烧杯中不是清水，而是同样浓度的蔗糖溶液，结果又会怎样？原因是什么？</a:t>
            </a:r>
            <a:endParaRPr lang="zh-CN" altLang="en-US" sz="2800">
              <a:solidFill>
                <a:srgbClr val="000000"/>
              </a:solidFill>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3" cstate="print"/>
          <a:stretch>
            <a:fillRect/>
          </a:stretch>
        </p:blipFill>
        <p:spPr>
          <a:xfrm>
            <a:off x="5628005" y="821690"/>
            <a:ext cx="2849245" cy="3810000"/>
          </a:xfrm>
          <a:prstGeom prst="rect">
            <a:avLst/>
          </a:prstGeom>
        </p:spPr>
      </p:pic>
      <p:sp>
        <p:nvSpPr>
          <p:cNvPr id="4" name="文本框 3"/>
          <p:cNvSpPr txBox="1"/>
          <p:nvPr/>
        </p:nvSpPr>
        <p:spPr>
          <a:xfrm>
            <a:off x="1112520" y="167005"/>
            <a:ext cx="9966960" cy="521970"/>
          </a:xfrm>
          <a:prstGeom prst="rect">
            <a:avLst/>
          </a:prstGeom>
          <a:noFill/>
          <a:ln w="9525">
            <a:noFill/>
          </a:ln>
        </p:spPr>
        <p:txBody>
          <a:bodyPr wrap="square">
            <a:spAutoFit/>
          </a:bodyPr>
          <a:lstStyle/>
          <a:p>
            <a:pPr algn="l">
              <a:buClrTx/>
              <a:buSzTx/>
              <a:buFontTx/>
              <a:defRPr/>
            </a:pPr>
            <a:r>
              <a:rPr lang="zh-CN" altLang="en-US" sz="2800" noProof="0" dirty="0" smtClean="0">
                <a:ln>
                  <a:noFill/>
                </a:ln>
                <a:solidFill>
                  <a:schemeClr val="tx1"/>
                </a:solidFill>
                <a:uLnTx/>
                <a:uFillTx/>
                <a:latin typeface="楷体" panose="02010609060101010101" pitchFamily="49" charset="-122"/>
                <a:ea typeface="楷体" panose="02010609060101010101" pitchFamily="49" charset="-122"/>
              </a:rPr>
              <a:t>渗透作用</a:t>
            </a:r>
          </a:p>
        </p:txBody>
      </p:sp>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cstate="print"/>
          <a:stretch>
            <a:fillRect/>
          </a:stretch>
        </p:blipFill>
        <p:spPr>
          <a:xfrm>
            <a:off x="15875" y="17463"/>
            <a:ext cx="771525" cy="763587"/>
          </a:xfrm>
          <a:prstGeom prst="rect">
            <a:avLst/>
          </a:prstGeom>
          <a:noFill/>
          <a:ln w="9525">
            <a:noFill/>
          </a:ln>
        </p:spPr>
      </p:pic>
      <p:sp>
        <p:nvSpPr>
          <p:cNvPr id="10" name="文本框 9"/>
          <p:cNvSpPr txBox="1"/>
          <p:nvPr/>
        </p:nvSpPr>
        <p:spPr>
          <a:xfrm>
            <a:off x="1112520" y="167005"/>
            <a:ext cx="9966960" cy="521970"/>
          </a:xfrm>
          <a:prstGeom prst="rect">
            <a:avLst/>
          </a:prstGeom>
          <a:noFill/>
          <a:ln w="9525">
            <a:noFill/>
          </a:ln>
        </p:spPr>
        <p:txBody>
          <a:bodyPr wrap="square">
            <a:spAutoFit/>
          </a:bodyPr>
          <a:lstStyle/>
          <a:p>
            <a:pPr algn="l">
              <a:buClrTx/>
              <a:buSzTx/>
              <a:buFontTx/>
              <a:defRPr/>
            </a:pPr>
            <a:r>
              <a:rPr lang="zh-CN" altLang="en-US" sz="2800" noProof="0" dirty="0" smtClean="0">
                <a:ln>
                  <a:noFill/>
                </a:ln>
                <a:solidFill>
                  <a:schemeClr val="tx1"/>
                </a:solidFill>
                <a:uLnTx/>
                <a:uFillTx/>
                <a:latin typeface="楷体" panose="02010609060101010101" pitchFamily="49" charset="-122"/>
                <a:ea typeface="楷体" panose="02010609060101010101" pitchFamily="49" charset="-122"/>
              </a:rPr>
              <a:t>渗透作用</a:t>
            </a:r>
          </a:p>
        </p:txBody>
      </p:sp>
      <p:sp>
        <p:nvSpPr>
          <p:cNvPr id="100" name="文本框 99"/>
          <p:cNvSpPr txBox="1"/>
          <p:nvPr/>
        </p:nvSpPr>
        <p:spPr>
          <a:xfrm>
            <a:off x="365760" y="927100"/>
            <a:ext cx="8354695" cy="1346835"/>
          </a:xfrm>
          <a:prstGeom prst="rect">
            <a:avLst/>
          </a:prstGeom>
          <a:noFill/>
          <a:ln w="9525">
            <a:noFill/>
          </a:ln>
        </p:spPr>
        <p:txBody>
          <a:bodyPr wrap="square">
            <a:spAutoFit/>
          </a:bodyPr>
          <a:lstStyle/>
          <a:p>
            <a:pPr>
              <a:lnSpc>
                <a:spcPct val="120000"/>
              </a:lnSpc>
            </a:pPr>
            <a:r>
              <a:rPr lang="en-US" altLang="zh-CN"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1.</a:t>
            </a:r>
            <a:r>
              <a:rPr lang="zh-CN"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概念</a:t>
            </a:r>
            <a:r>
              <a:rPr lang="zh-CN" sz="2400" dirty="0">
                <a:solidFill>
                  <a:srgbClr val="000000"/>
                </a:solidFill>
                <a:latin typeface="楷体" panose="02010609060101010101" pitchFamily="49" charset="-122"/>
                <a:ea typeface="楷体" panose="02010609060101010101" pitchFamily="49" charset="-122"/>
                <a:cs typeface="楷体" panose="02010609060101010101" pitchFamily="49" charset="-122"/>
              </a:rPr>
              <a:t>：水分子或其它溶剂分子通过半透膜从相对含量高的一侧向相对含量低的一侧进行扩散。　　</a:t>
            </a:r>
          </a:p>
          <a:p>
            <a:endParaRPr lang="zh-CN" altLang="en-US" sz="2400" dirty="0">
              <a:solidFill>
                <a:srgbClr val="00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2" name="文本框 1"/>
          <p:cNvSpPr txBox="1"/>
          <p:nvPr/>
        </p:nvSpPr>
        <p:spPr>
          <a:xfrm>
            <a:off x="565785" y="2209800"/>
            <a:ext cx="10729595" cy="1421928"/>
          </a:xfrm>
          <a:prstGeom prst="rect">
            <a:avLst/>
          </a:prstGeom>
          <a:noFill/>
        </p:spPr>
        <p:txBody>
          <a:bodyPr wrap="square" rtlCol="0" anchor="t">
            <a:spAutoFit/>
          </a:bodyPr>
          <a:lstStyle/>
          <a:p>
            <a:pPr>
              <a:lnSpc>
                <a:spcPct val="120000"/>
              </a:lnSpc>
            </a:pPr>
            <a:r>
              <a:rPr lang="en-US" altLang="zh-CN"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2.</a:t>
            </a:r>
            <a:r>
              <a:rPr lang="zh-CN"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条件</a:t>
            </a:r>
            <a:endParaRPr lang="en-US" altLang="zh-CN"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Wingdings" pitchFamily="2" charset="2"/>
            </a:endParaRPr>
          </a:p>
          <a:p>
            <a:pPr>
              <a:lnSpc>
                <a:spcPct val="120000"/>
              </a:lnSpc>
            </a:pPr>
            <a:r>
              <a:rPr lang="zh-CN" altLang="en-US"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Wingdings" pitchFamily="2" charset="2"/>
              </a:rPr>
              <a:t>（</a:t>
            </a:r>
            <a:r>
              <a:rPr lang="en-US" altLang="zh-CN"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Wingdings" pitchFamily="2" charset="2"/>
              </a:rPr>
              <a:t>1</a:t>
            </a:r>
            <a:r>
              <a:rPr lang="zh-CN" altLang="en-US"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Wingdings" pitchFamily="2" charset="2"/>
              </a:rPr>
              <a:t>）</a:t>
            </a:r>
            <a:r>
              <a:rPr lang="zh-CN"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要</a:t>
            </a:r>
            <a:r>
              <a:rPr lang="zh-CN" sz="2400"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有</a:t>
            </a:r>
            <a:r>
              <a:rPr lang="zh-CN"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半透膜</a:t>
            </a:r>
            <a:endParaRPr lang="en-US" altLang="zh-CN"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a:lnSpc>
                <a:spcPct val="120000"/>
              </a:lnSpc>
            </a:pPr>
            <a:r>
              <a:rPr lang="zh-CN" altLang="en-US"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半透膜</a:t>
            </a:r>
            <a:r>
              <a:rPr lang="zh-CN" sz="2400"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两侧的溶液存在浓度差。</a:t>
            </a:r>
            <a:r>
              <a:rPr lang="en-US" sz="2400"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 </a:t>
            </a:r>
            <a:endParaRPr lang="en-US" altLang="en-US" sz="2400"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cstate="print"/>
          <a:stretch>
            <a:fillRect/>
          </a:stretch>
        </p:blipFill>
        <p:spPr>
          <a:xfrm>
            <a:off x="15875" y="17463"/>
            <a:ext cx="771525" cy="763587"/>
          </a:xfrm>
          <a:prstGeom prst="rect">
            <a:avLst/>
          </a:prstGeom>
          <a:noFill/>
          <a:ln w="9525">
            <a:noFill/>
          </a:ln>
        </p:spPr>
      </p:pic>
      <p:sp>
        <p:nvSpPr>
          <p:cNvPr id="100" name="文本框 99"/>
          <p:cNvSpPr txBox="1"/>
          <p:nvPr/>
        </p:nvSpPr>
        <p:spPr>
          <a:xfrm>
            <a:off x="1205230" y="193040"/>
            <a:ext cx="5080000" cy="521970"/>
          </a:xfrm>
          <a:prstGeom prst="rect">
            <a:avLst/>
          </a:prstGeom>
          <a:noFill/>
          <a:ln w="9525">
            <a:noFill/>
          </a:ln>
        </p:spPr>
        <p:txBody>
          <a:bodyPr>
            <a:spAutoFit/>
          </a:bodyPr>
          <a:lstStyle/>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动物细胞的吸水与失水</a:t>
            </a:r>
          </a:p>
        </p:txBody>
      </p:sp>
      <p:pic>
        <p:nvPicPr>
          <p:cNvPr id="3" name="图片 2"/>
          <p:cNvPicPr>
            <a:picLocks noChangeAspect="1"/>
          </p:cNvPicPr>
          <p:nvPr/>
        </p:nvPicPr>
        <p:blipFill>
          <a:blip r:embed="rId3" cstate="print"/>
          <a:stretch>
            <a:fillRect/>
          </a:stretch>
        </p:blipFill>
        <p:spPr>
          <a:xfrm>
            <a:off x="5106670" y="979805"/>
            <a:ext cx="3842385" cy="2891790"/>
          </a:xfrm>
          <a:prstGeom prst="rect">
            <a:avLst/>
          </a:prstGeom>
        </p:spPr>
      </p:pic>
      <p:sp>
        <p:nvSpPr>
          <p:cNvPr id="4" name="文本框 3"/>
          <p:cNvSpPr txBox="1"/>
          <p:nvPr/>
        </p:nvSpPr>
        <p:spPr>
          <a:xfrm>
            <a:off x="173355" y="979805"/>
            <a:ext cx="5012055" cy="1198880"/>
          </a:xfrm>
          <a:prstGeom prst="rect">
            <a:avLst/>
          </a:prstGeom>
          <a:noFill/>
          <a:ln w="9525">
            <a:noFill/>
          </a:ln>
        </p:spPr>
        <p:txBody>
          <a:bodyPr wrap="square">
            <a:spAutoFit/>
          </a:bodyPr>
          <a:lstStyle/>
          <a:p>
            <a:r>
              <a:rPr lang="en-US" altLang="zh-CN" sz="2400" dirty="0" smtClean="0">
                <a:latin typeface="楷体" panose="02010609060101010101" pitchFamily="49" charset="-122"/>
                <a:ea typeface="楷体" panose="02010609060101010101" pitchFamily="49" charset="-122"/>
                <a:cs typeface="楷体" panose="02010609060101010101" pitchFamily="49" charset="-122"/>
              </a:rPr>
              <a:t>    </a:t>
            </a:r>
            <a:r>
              <a:rPr lang="zh-CN" sz="2400" dirty="0" smtClean="0">
                <a:latin typeface="楷体" panose="02010609060101010101" pitchFamily="49" charset="-122"/>
                <a:ea typeface="楷体" panose="02010609060101010101" pitchFamily="49" charset="-122"/>
                <a:cs typeface="楷体" panose="02010609060101010101" pitchFamily="49" charset="-122"/>
              </a:rPr>
              <a:t>若</a:t>
            </a:r>
            <a:r>
              <a:rPr lang="zh-CN" sz="2400" dirty="0">
                <a:latin typeface="楷体" panose="02010609060101010101" pitchFamily="49" charset="-122"/>
                <a:ea typeface="楷体" panose="02010609060101010101" pitchFamily="49" charset="-122"/>
                <a:cs typeface="楷体" panose="02010609060101010101" pitchFamily="49" charset="-122"/>
              </a:rPr>
              <a:t>把渗透装置中装有蔗糖溶液的长颈漏斗换成哺乳动物的红细胞，会出现怎样的结果？为什么？</a:t>
            </a:r>
          </a:p>
        </p:txBody>
      </p:sp>
      <p:sp>
        <p:nvSpPr>
          <p:cNvPr id="5" name="文本框 4"/>
          <p:cNvSpPr txBox="1"/>
          <p:nvPr/>
        </p:nvSpPr>
        <p:spPr>
          <a:xfrm>
            <a:off x="174625" y="2426970"/>
            <a:ext cx="5010785" cy="1198880"/>
          </a:xfrm>
          <a:prstGeom prst="rect">
            <a:avLst/>
          </a:prstGeom>
          <a:noFill/>
          <a:ln w="9525">
            <a:noFill/>
          </a:ln>
        </p:spPr>
        <p:txBody>
          <a:bodyPr wrap="square">
            <a:spAutoFit/>
          </a:bodyPr>
          <a:lstStyle/>
          <a:p>
            <a:r>
              <a:rPr lang="en-US" altLang="zh-CN" sz="2400" dirty="0" smtClean="0">
                <a:latin typeface="楷体" panose="02010609060101010101" pitchFamily="49" charset="-122"/>
                <a:ea typeface="楷体" panose="02010609060101010101" pitchFamily="49" charset="-122"/>
              </a:rPr>
              <a:t>    </a:t>
            </a:r>
            <a:r>
              <a:rPr lang="zh-CN" sz="2400" dirty="0" smtClean="0">
                <a:latin typeface="楷体" panose="02010609060101010101" pitchFamily="49" charset="-122"/>
                <a:ea typeface="楷体" panose="02010609060101010101" pitchFamily="49" charset="-122"/>
              </a:rPr>
              <a:t>若</a:t>
            </a:r>
            <a:r>
              <a:rPr lang="zh-CN" sz="2400" dirty="0">
                <a:latin typeface="楷体" panose="02010609060101010101" pitchFamily="49" charset="-122"/>
                <a:ea typeface="楷体" panose="02010609060101010101" pitchFamily="49" charset="-122"/>
              </a:rPr>
              <a:t>把渗透装置中烧杯中的清水换成浓盐水，红细胞形态又会发生什么变化？</a:t>
            </a:r>
            <a:endParaRPr lang="zh-CN" altLang="en-US" sz="2400" dirty="0">
              <a:latin typeface="楷体" panose="02010609060101010101" pitchFamily="49" charset="-122"/>
              <a:ea typeface="楷体" panose="02010609060101010101" pitchFamily="49" charset="-122"/>
            </a:endParaRPr>
          </a:p>
        </p:txBody>
      </p:sp>
      <p:sp>
        <p:nvSpPr>
          <p:cNvPr id="2" name="文本框 1"/>
          <p:cNvSpPr txBox="1"/>
          <p:nvPr/>
        </p:nvSpPr>
        <p:spPr>
          <a:xfrm>
            <a:off x="254000" y="3982085"/>
            <a:ext cx="5012055" cy="829945"/>
          </a:xfrm>
          <a:prstGeom prst="rect">
            <a:avLst/>
          </a:prstGeom>
          <a:noFill/>
          <a:ln w="9525">
            <a:noFill/>
          </a:ln>
        </p:spPr>
        <p:txBody>
          <a:bodyPr wrap="square">
            <a:spAutoFit/>
          </a:bodyPr>
          <a:lstStyle/>
          <a:p>
            <a:pPr algn="l">
              <a:buClrTx/>
              <a:buSzTx/>
              <a:buFontTx/>
            </a:pPr>
            <a:r>
              <a:rPr lang="en-US" altLang="zh-CN" sz="2400" dirty="0" smtClean="0">
                <a:latin typeface="楷体" panose="02010609060101010101" pitchFamily="49" charset="-122"/>
                <a:ea typeface="楷体" panose="02010609060101010101" pitchFamily="49" charset="-122"/>
              </a:rPr>
              <a:t>    </a:t>
            </a:r>
            <a:r>
              <a:rPr lang="zh-CN" sz="2400" dirty="0" smtClean="0">
                <a:latin typeface="楷体" panose="02010609060101010101" pitchFamily="49" charset="-122"/>
                <a:ea typeface="楷体" panose="02010609060101010101" pitchFamily="49" charset="-122"/>
              </a:rPr>
              <a:t>将</a:t>
            </a:r>
            <a:r>
              <a:rPr lang="zh-CN" sz="2400" dirty="0">
                <a:latin typeface="楷体" panose="02010609060101010101" pitchFamily="49" charset="-122"/>
                <a:ea typeface="楷体" panose="02010609060101010101" pitchFamily="49" charset="-122"/>
              </a:rPr>
              <a:t>动物细胞类比成渗透装置，有哪些相似之处？</a:t>
            </a:r>
          </a:p>
        </p:txBody>
      </p:sp>
    </p:spTree>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cstate="print"/>
          <a:stretch>
            <a:fillRect/>
          </a:stretch>
        </p:blipFill>
        <p:spPr>
          <a:xfrm>
            <a:off x="15875" y="17463"/>
            <a:ext cx="771525" cy="763587"/>
          </a:xfrm>
          <a:prstGeom prst="rect">
            <a:avLst/>
          </a:prstGeom>
          <a:noFill/>
          <a:ln w="9525">
            <a:noFill/>
          </a:ln>
        </p:spPr>
      </p:pic>
      <p:sp>
        <p:nvSpPr>
          <p:cNvPr id="100" name="文本框 99"/>
          <p:cNvSpPr txBox="1"/>
          <p:nvPr/>
        </p:nvSpPr>
        <p:spPr>
          <a:xfrm>
            <a:off x="1205230" y="193040"/>
            <a:ext cx="5080000" cy="521970"/>
          </a:xfrm>
          <a:prstGeom prst="rect">
            <a:avLst/>
          </a:prstGeom>
          <a:noFill/>
          <a:ln w="9525">
            <a:noFill/>
          </a:ln>
        </p:spPr>
        <p:txBody>
          <a:bodyPr>
            <a:spAutoFit/>
          </a:bodyPr>
          <a:lstStyle/>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动物细胞的吸水与失水</a:t>
            </a:r>
          </a:p>
        </p:txBody>
      </p:sp>
      <p:sp>
        <p:nvSpPr>
          <p:cNvPr id="2" name="文本框 1"/>
          <p:cNvSpPr txBox="1"/>
          <p:nvPr/>
        </p:nvSpPr>
        <p:spPr>
          <a:xfrm>
            <a:off x="374015" y="3496310"/>
            <a:ext cx="7397750" cy="1198880"/>
          </a:xfrm>
          <a:prstGeom prst="rect">
            <a:avLst/>
          </a:prstGeom>
          <a:noFill/>
          <a:ln w="9525">
            <a:noFill/>
          </a:ln>
        </p:spPr>
        <p:txBody>
          <a:bodyPr wrap="square">
            <a:spAutoFit/>
          </a:bodyPr>
          <a:lstStyle/>
          <a:p>
            <a:r>
              <a:rPr lang="zh-CN" sz="2400" dirty="0">
                <a:solidFill>
                  <a:srgbClr val="000000"/>
                </a:solidFill>
                <a:latin typeface="楷体" panose="02010609060101010101" pitchFamily="49" charset="-122"/>
                <a:ea typeface="楷体" panose="02010609060101010101" pitchFamily="49" charset="-122"/>
                <a:cs typeface="楷体" panose="02010609060101010101" pitchFamily="49" charset="-122"/>
              </a:rPr>
              <a:t>当细胞质浓度</a:t>
            </a:r>
            <a:r>
              <a:rPr lang="en-US" sz="2400" dirty="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lang="zh-CN" sz="2400" dirty="0">
                <a:solidFill>
                  <a:srgbClr val="000000"/>
                </a:solidFill>
                <a:latin typeface="楷体" panose="02010609060101010101" pitchFamily="49" charset="-122"/>
                <a:ea typeface="楷体" panose="02010609060101010101" pitchFamily="49" charset="-122"/>
                <a:cs typeface="楷体" panose="02010609060101010101" pitchFamily="49" charset="-122"/>
              </a:rPr>
              <a:t>﹥ 外界溶液浓度，细胞吸水膨胀</a:t>
            </a:r>
            <a:r>
              <a:rPr lang="en-US" sz="2400" dirty="0">
                <a:solidFill>
                  <a:srgbClr val="000000"/>
                </a:solidFill>
                <a:latin typeface="楷体" panose="02010609060101010101" pitchFamily="49" charset="-122"/>
                <a:ea typeface="楷体" panose="02010609060101010101" pitchFamily="49" charset="-122"/>
                <a:cs typeface="楷体" panose="02010609060101010101" pitchFamily="49" charset="-122"/>
              </a:rPr>
              <a:t> </a:t>
            </a:r>
          </a:p>
          <a:p>
            <a:r>
              <a:rPr lang="zh-CN" sz="2400" dirty="0">
                <a:solidFill>
                  <a:srgbClr val="000000"/>
                </a:solidFill>
                <a:latin typeface="楷体" panose="02010609060101010101" pitchFamily="49" charset="-122"/>
                <a:ea typeface="楷体" panose="02010609060101010101" pitchFamily="49" charset="-122"/>
                <a:cs typeface="楷体" panose="02010609060101010101" pitchFamily="49" charset="-122"/>
              </a:rPr>
              <a:t>当细胞质浓度</a:t>
            </a:r>
            <a:r>
              <a:rPr lang="en-US" sz="2400" dirty="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lang="zh-CN" sz="2400" dirty="0">
                <a:solidFill>
                  <a:srgbClr val="000000"/>
                </a:solidFill>
                <a:latin typeface="楷体" panose="02010609060101010101" pitchFamily="49" charset="-122"/>
                <a:ea typeface="楷体" panose="02010609060101010101" pitchFamily="49" charset="-122"/>
                <a:cs typeface="楷体" panose="02010609060101010101" pitchFamily="49" charset="-122"/>
              </a:rPr>
              <a:t>﹤ 外界溶液浓度，细胞失水皱缩</a:t>
            </a:r>
            <a:r>
              <a:rPr lang="en-US" sz="2400" dirty="0">
                <a:solidFill>
                  <a:srgbClr val="000000"/>
                </a:solidFill>
                <a:latin typeface="楷体" panose="02010609060101010101" pitchFamily="49" charset="-122"/>
                <a:ea typeface="楷体" panose="02010609060101010101" pitchFamily="49" charset="-122"/>
                <a:cs typeface="楷体" panose="02010609060101010101" pitchFamily="49" charset="-122"/>
              </a:rPr>
              <a:t> </a:t>
            </a:r>
            <a:endParaRPr lang="zh-CN" sz="2400" dirty="0">
              <a:solidFill>
                <a:srgbClr val="000000"/>
              </a:solidFill>
              <a:latin typeface="楷体" panose="02010609060101010101" pitchFamily="49" charset="-122"/>
              <a:ea typeface="楷体" panose="02010609060101010101" pitchFamily="49" charset="-122"/>
              <a:cs typeface="楷体" panose="02010609060101010101" pitchFamily="49" charset="-122"/>
            </a:endParaRPr>
          </a:p>
          <a:p>
            <a:r>
              <a:rPr lang="zh-CN" sz="2400" dirty="0">
                <a:solidFill>
                  <a:srgbClr val="000000"/>
                </a:solidFill>
                <a:latin typeface="楷体" panose="02010609060101010101" pitchFamily="49" charset="-122"/>
                <a:ea typeface="楷体" panose="02010609060101010101" pitchFamily="49" charset="-122"/>
                <a:cs typeface="楷体" panose="02010609060101010101" pitchFamily="49" charset="-122"/>
              </a:rPr>
              <a:t>当细胞质浓度</a:t>
            </a:r>
            <a:r>
              <a:rPr lang="en-US" sz="2400" dirty="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lang="zh-CN" sz="2400" dirty="0">
                <a:solidFill>
                  <a:srgbClr val="000000"/>
                </a:solidFill>
                <a:latin typeface="楷体" panose="02010609060101010101" pitchFamily="49" charset="-122"/>
                <a:ea typeface="楷体" panose="02010609060101010101" pitchFamily="49" charset="-122"/>
                <a:cs typeface="楷体" panose="02010609060101010101" pitchFamily="49" charset="-122"/>
              </a:rPr>
              <a:t>＝ 外界溶液浓度，细胞形态不变</a:t>
            </a:r>
            <a:endParaRPr lang="zh-CN" altLang="en-US" sz="2400" dirty="0">
              <a:solidFill>
                <a:srgbClr val="000000"/>
              </a:solidFill>
              <a:latin typeface="楷体" panose="02010609060101010101" pitchFamily="49" charset="-122"/>
              <a:ea typeface="楷体" panose="02010609060101010101" pitchFamily="49" charset="-122"/>
              <a:cs typeface="楷体" panose="02010609060101010101" pitchFamily="49" charset="-122"/>
            </a:endParaRPr>
          </a:p>
        </p:txBody>
      </p:sp>
      <p:pic>
        <p:nvPicPr>
          <p:cNvPr id="3" name="图片 2"/>
          <p:cNvPicPr>
            <a:picLocks noChangeAspect="1"/>
          </p:cNvPicPr>
          <p:nvPr/>
        </p:nvPicPr>
        <p:blipFill>
          <a:blip r:embed="rId3" cstate="print"/>
          <a:srcRect b="34357"/>
          <a:stretch>
            <a:fillRect/>
          </a:stretch>
        </p:blipFill>
        <p:spPr>
          <a:xfrm>
            <a:off x="560705" y="818515"/>
            <a:ext cx="8022590" cy="1637030"/>
          </a:xfrm>
          <a:prstGeom prst="rect">
            <a:avLst/>
          </a:prstGeom>
        </p:spPr>
      </p:pic>
      <p:sp>
        <p:nvSpPr>
          <p:cNvPr id="5" name="文本框 4"/>
          <p:cNvSpPr txBox="1"/>
          <p:nvPr/>
        </p:nvSpPr>
        <p:spPr>
          <a:xfrm>
            <a:off x="280035" y="2825750"/>
            <a:ext cx="10469880" cy="460375"/>
          </a:xfrm>
          <a:prstGeom prst="rect">
            <a:avLst/>
          </a:prstGeom>
          <a:noFill/>
          <a:ln w="9525">
            <a:noFill/>
          </a:ln>
        </p:spPr>
        <p:txBody>
          <a:bodyPr wrap="square">
            <a:spAutoFit/>
          </a:bodyPr>
          <a:lstStyle/>
          <a:p>
            <a:pPr algn="l">
              <a:buClrTx/>
              <a:buSzTx/>
              <a:buFontTx/>
            </a:pPr>
            <a:r>
              <a:rPr lang="zh-CN" altLang="en-US" sz="2400">
                <a:solidFill>
                  <a:srgbClr val="000000"/>
                </a:solidFill>
                <a:latin typeface="楷体" panose="02010609060101010101" pitchFamily="49" charset="-122"/>
                <a:ea typeface="楷体" panose="02010609060101010101" pitchFamily="49" charset="-122"/>
              </a:rPr>
              <a:t>什么情况下,哺乳动物红细胞膨胀、皱缩或形态不变?</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cstate="print"/>
          <a:stretch>
            <a:fillRect/>
          </a:stretch>
        </p:blipFill>
        <p:spPr>
          <a:xfrm>
            <a:off x="15875" y="17463"/>
            <a:ext cx="771525" cy="763587"/>
          </a:xfrm>
          <a:prstGeom prst="rect">
            <a:avLst/>
          </a:prstGeom>
          <a:noFill/>
          <a:ln w="9525">
            <a:noFill/>
          </a:ln>
        </p:spPr>
      </p:pic>
      <p:sp>
        <p:nvSpPr>
          <p:cNvPr id="3" name="文本框 2"/>
          <p:cNvSpPr txBox="1"/>
          <p:nvPr/>
        </p:nvSpPr>
        <p:spPr>
          <a:xfrm>
            <a:off x="314960" y="2626360"/>
            <a:ext cx="9975850" cy="460375"/>
          </a:xfrm>
          <a:prstGeom prst="rect">
            <a:avLst/>
          </a:prstGeom>
          <a:noFill/>
          <a:ln w="9525">
            <a:noFill/>
          </a:ln>
        </p:spPr>
        <p:txBody>
          <a:bodyPr wrap="square">
            <a:spAutoFit/>
          </a:bodyPr>
          <a:lstStyle/>
          <a:p>
            <a:r>
              <a:rPr lang="zh-CN" sz="2400">
                <a:latin typeface="楷体" panose="02010609060101010101" pitchFamily="49" charset="-122"/>
                <a:ea typeface="楷体" panose="02010609060101010101" pitchFamily="49" charset="-122"/>
                <a:cs typeface="楷体" panose="02010609060101010101" pitchFamily="49" charset="-122"/>
              </a:rPr>
              <a:t>当外界溶液溶质的浓度低时，红细胞一定会由于吸水而涨破吗</a:t>
            </a:r>
            <a:r>
              <a:rPr lang="en-US" sz="2400">
                <a:latin typeface="楷体" panose="02010609060101010101" pitchFamily="49" charset="-122"/>
                <a:ea typeface="楷体" panose="02010609060101010101" pitchFamily="49" charset="-122"/>
                <a:cs typeface="楷体" panose="02010609060101010101" pitchFamily="49" charset="-122"/>
              </a:rPr>
              <a:t>?</a:t>
            </a:r>
            <a:endParaRPr lang="en-US" altLang="en-US" sz="2400">
              <a:latin typeface="楷体" panose="02010609060101010101" pitchFamily="49" charset="-122"/>
              <a:ea typeface="楷体" panose="02010609060101010101" pitchFamily="49" charset="-122"/>
              <a:cs typeface="楷体" panose="02010609060101010101" pitchFamily="49" charset="-122"/>
            </a:endParaRPr>
          </a:p>
        </p:txBody>
      </p:sp>
      <p:sp>
        <p:nvSpPr>
          <p:cNvPr id="4" name="文本框 3"/>
          <p:cNvSpPr txBox="1"/>
          <p:nvPr/>
        </p:nvSpPr>
        <p:spPr>
          <a:xfrm>
            <a:off x="314960" y="3531235"/>
            <a:ext cx="9878060" cy="460375"/>
          </a:xfrm>
          <a:prstGeom prst="rect">
            <a:avLst/>
          </a:prstGeom>
          <a:noFill/>
          <a:ln w="9525">
            <a:noFill/>
          </a:ln>
        </p:spPr>
        <p:txBody>
          <a:bodyPr wrap="square">
            <a:spAutoFit/>
          </a:bodyPr>
          <a:lstStyle/>
          <a:p>
            <a:r>
              <a:rPr lang="zh-CN" sz="2400" dirty="0">
                <a:latin typeface="楷体" panose="02010609060101010101" pitchFamily="49" charset="-122"/>
                <a:ea typeface="楷体" panose="02010609060101010101" pitchFamily="49" charset="-122"/>
              </a:rPr>
              <a:t>红细胞形态不发生变化是否意味着没有水分子进出细胞？</a:t>
            </a:r>
          </a:p>
        </p:txBody>
      </p:sp>
      <p:sp>
        <p:nvSpPr>
          <p:cNvPr id="5" name="文本框 4"/>
          <p:cNvSpPr txBox="1"/>
          <p:nvPr/>
        </p:nvSpPr>
        <p:spPr>
          <a:xfrm>
            <a:off x="314960" y="4436110"/>
            <a:ext cx="10433050" cy="460375"/>
          </a:xfrm>
          <a:prstGeom prst="rect">
            <a:avLst/>
          </a:prstGeom>
          <a:noFill/>
          <a:ln w="9525">
            <a:noFill/>
          </a:ln>
        </p:spPr>
        <p:txBody>
          <a:bodyPr wrap="square">
            <a:spAutoFit/>
          </a:bodyPr>
          <a:lstStyle/>
          <a:p>
            <a:r>
              <a:rPr lang="zh-CN" altLang="en-US" sz="2400" dirty="0">
                <a:solidFill>
                  <a:srgbClr val="000000"/>
                </a:solidFill>
                <a:latin typeface="楷体" panose="02010609060101010101" pitchFamily="49" charset="-122"/>
                <a:ea typeface="楷体" panose="02010609060101010101" pitchFamily="49" charset="-122"/>
              </a:rPr>
              <a:t>结论：水进出动物细胞是通过渗透作用经细胞膜实现的。</a:t>
            </a:r>
          </a:p>
        </p:txBody>
      </p:sp>
      <p:pic>
        <p:nvPicPr>
          <p:cNvPr id="6" name="图片 5"/>
          <p:cNvPicPr>
            <a:picLocks noChangeAspect="1"/>
          </p:cNvPicPr>
          <p:nvPr/>
        </p:nvPicPr>
        <p:blipFill>
          <a:blip r:embed="rId3" cstate="print"/>
          <a:srcRect b="34357"/>
          <a:stretch>
            <a:fillRect/>
          </a:stretch>
        </p:blipFill>
        <p:spPr>
          <a:xfrm>
            <a:off x="560705" y="818515"/>
            <a:ext cx="8022590" cy="1637030"/>
          </a:xfrm>
          <a:prstGeom prst="rect">
            <a:avLst/>
          </a:prstGeom>
        </p:spPr>
      </p:pic>
      <p:sp>
        <p:nvSpPr>
          <p:cNvPr id="100" name="文本框 99"/>
          <p:cNvSpPr txBox="1"/>
          <p:nvPr/>
        </p:nvSpPr>
        <p:spPr>
          <a:xfrm>
            <a:off x="1205230" y="193040"/>
            <a:ext cx="5080000" cy="521970"/>
          </a:xfrm>
          <a:prstGeom prst="rect">
            <a:avLst/>
          </a:prstGeom>
          <a:noFill/>
          <a:ln w="9525">
            <a:noFill/>
          </a:ln>
        </p:spPr>
        <p:txBody>
          <a:bodyPr>
            <a:spAutoFit/>
          </a:bodyPr>
          <a:lstStyle/>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动物细胞的吸水与失水</a:t>
            </a:r>
          </a:p>
        </p:txBody>
      </p:sp>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cstate="print"/>
          <a:stretch>
            <a:fillRect/>
          </a:stretch>
        </p:blipFill>
        <p:spPr>
          <a:xfrm>
            <a:off x="15875" y="17463"/>
            <a:ext cx="771525" cy="763587"/>
          </a:xfrm>
          <a:prstGeom prst="rect">
            <a:avLst/>
          </a:prstGeom>
          <a:noFill/>
          <a:ln w="9525">
            <a:noFill/>
          </a:ln>
        </p:spPr>
      </p:pic>
      <p:sp>
        <p:nvSpPr>
          <p:cNvPr id="100" name="文本框 99"/>
          <p:cNvSpPr txBox="1"/>
          <p:nvPr/>
        </p:nvSpPr>
        <p:spPr>
          <a:xfrm>
            <a:off x="5766435" y="915035"/>
            <a:ext cx="3056255" cy="829945"/>
          </a:xfrm>
          <a:prstGeom prst="rect">
            <a:avLst/>
          </a:prstGeom>
          <a:noFill/>
          <a:ln w="9525">
            <a:noFill/>
          </a:ln>
        </p:spPr>
        <p:txBody>
          <a:bodyPr wrap="square">
            <a:spAutoFit/>
          </a:bodyPr>
          <a:lstStyle/>
          <a:p>
            <a:r>
              <a:rPr lang="zh-CN" sz="2400">
                <a:solidFill>
                  <a:srgbClr val="000000"/>
                </a:solidFill>
                <a:latin typeface="楷体" panose="02010609060101010101" pitchFamily="49" charset="-122"/>
                <a:ea typeface="楷体" panose="02010609060101010101" pitchFamily="49" charset="-122"/>
                <a:cs typeface="楷体" panose="02010609060101010101" pitchFamily="49" charset="-122"/>
              </a:rPr>
              <a:t>输液为什么要用</a:t>
            </a:r>
            <a:r>
              <a:rPr lang="zh-CN" sz="24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0.9%</a:t>
            </a:r>
            <a:r>
              <a:rPr lang="zh-CN" sz="2400">
                <a:solidFill>
                  <a:srgbClr val="000000"/>
                </a:solidFill>
                <a:latin typeface="楷体" panose="02010609060101010101" pitchFamily="49" charset="-122"/>
                <a:ea typeface="楷体" panose="02010609060101010101" pitchFamily="49" charset="-122"/>
                <a:cs typeface="楷体" panose="02010609060101010101" pitchFamily="49" charset="-122"/>
              </a:rPr>
              <a:t>的生理盐水？</a:t>
            </a:r>
            <a:endParaRPr lang="zh-CN" altLang="en-US" sz="2400">
              <a:solidFill>
                <a:srgbClr val="000000"/>
              </a:solidFill>
              <a:latin typeface="楷体" panose="02010609060101010101" pitchFamily="49" charset="-122"/>
              <a:ea typeface="楷体" panose="02010609060101010101" pitchFamily="49" charset="-122"/>
              <a:cs typeface="楷体" panose="02010609060101010101" pitchFamily="49" charset="-122"/>
            </a:endParaRPr>
          </a:p>
        </p:txBody>
      </p:sp>
      <p:pic>
        <p:nvPicPr>
          <p:cNvPr id="2" name="图片 1"/>
          <p:cNvPicPr>
            <a:picLocks noChangeAspect="1"/>
          </p:cNvPicPr>
          <p:nvPr/>
        </p:nvPicPr>
        <p:blipFill>
          <a:blip r:embed="rId3" cstate="print"/>
          <a:stretch>
            <a:fillRect/>
          </a:stretch>
        </p:blipFill>
        <p:spPr>
          <a:xfrm>
            <a:off x="295910" y="915035"/>
            <a:ext cx="5232400" cy="3493135"/>
          </a:xfrm>
          <a:prstGeom prst="rect">
            <a:avLst/>
          </a:prstGeom>
        </p:spPr>
      </p:pic>
      <p:sp>
        <p:nvSpPr>
          <p:cNvPr id="3" name="文本框 2"/>
          <p:cNvSpPr txBox="1"/>
          <p:nvPr/>
        </p:nvSpPr>
        <p:spPr>
          <a:xfrm>
            <a:off x="1205230" y="193040"/>
            <a:ext cx="5080000" cy="521970"/>
          </a:xfrm>
          <a:prstGeom prst="rect">
            <a:avLst/>
          </a:prstGeom>
          <a:noFill/>
          <a:ln w="9525">
            <a:noFill/>
          </a:ln>
        </p:spPr>
        <p:txBody>
          <a:bodyPr>
            <a:spAutoFit/>
          </a:bodyPr>
          <a:lstStyle/>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动物细胞的吸水与失水</a:t>
            </a:r>
          </a:p>
        </p:txBody>
      </p:sp>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cstate="print"/>
          <a:stretch>
            <a:fillRect/>
          </a:stretch>
        </p:blipFill>
        <p:spPr>
          <a:xfrm>
            <a:off x="15875" y="17463"/>
            <a:ext cx="771525" cy="763587"/>
          </a:xfrm>
          <a:prstGeom prst="rect">
            <a:avLst/>
          </a:prstGeom>
          <a:noFill/>
          <a:ln w="9525">
            <a:noFill/>
          </a:ln>
        </p:spPr>
      </p:pic>
      <p:sp>
        <p:nvSpPr>
          <p:cNvPr id="100" name="文本框 99"/>
          <p:cNvSpPr txBox="1"/>
          <p:nvPr/>
        </p:nvSpPr>
        <p:spPr>
          <a:xfrm>
            <a:off x="398145" y="838835"/>
            <a:ext cx="8603615" cy="829945"/>
          </a:xfrm>
          <a:prstGeom prst="rect">
            <a:avLst/>
          </a:prstGeom>
          <a:noFill/>
          <a:ln w="9525">
            <a:noFill/>
          </a:ln>
        </p:spPr>
        <p:txBody>
          <a:bodyPr wrap="square">
            <a:spAutoFit/>
          </a:bodyPr>
          <a:lstStyle/>
          <a:p>
            <a:r>
              <a:rPr lang="zh-CN" sz="2400">
                <a:solidFill>
                  <a:srgbClr val="000000"/>
                </a:solidFill>
                <a:latin typeface="楷体" panose="02010609060101010101" pitchFamily="49" charset="-122"/>
                <a:ea typeface="楷体" panose="02010609060101010101" pitchFamily="49" charset="-122"/>
              </a:rPr>
              <a:t>生活中有哪些现象能说明植物细胞也能像动物细胞一样，会发生吸水和失水现象？</a:t>
            </a:r>
            <a:endParaRPr lang="zh-CN" altLang="en-US" sz="2400">
              <a:solidFill>
                <a:srgbClr val="000000"/>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3" cstate="print"/>
          <a:stretch>
            <a:fillRect/>
          </a:stretch>
        </p:blipFill>
        <p:spPr>
          <a:xfrm>
            <a:off x="584835" y="1752600"/>
            <a:ext cx="3822700" cy="2552065"/>
          </a:xfrm>
          <a:prstGeom prst="rect">
            <a:avLst/>
          </a:prstGeom>
        </p:spPr>
      </p:pic>
      <p:pic>
        <p:nvPicPr>
          <p:cNvPr id="4" name="图片 3"/>
          <p:cNvPicPr>
            <a:picLocks noChangeAspect="1"/>
          </p:cNvPicPr>
          <p:nvPr/>
        </p:nvPicPr>
        <p:blipFill>
          <a:blip r:embed="rId4" cstate="print"/>
          <a:stretch>
            <a:fillRect/>
          </a:stretch>
        </p:blipFill>
        <p:spPr>
          <a:xfrm>
            <a:off x="4773295" y="1752600"/>
            <a:ext cx="3791585" cy="2531745"/>
          </a:xfrm>
          <a:prstGeom prst="rect">
            <a:avLst/>
          </a:prstGeom>
        </p:spPr>
      </p:pic>
      <p:sp>
        <p:nvSpPr>
          <p:cNvPr id="5" name="文本框 4"/>
          <p:cNvSpPr txBox="1"/>
          <p:nvPr/>
        </p:nvSpPr>
        <p:spPr>
          <a:xfrm>
            <a:off x="1126490" y="4428490"/>
            <a:ext cx="2738755" cy="460375"/>
          </a:xfrm>
          <a:prstGeom prst="rect">
            <a:avLst/>
          </a:prstGeom>
          <a:noFill/>
          <a:ln w="9525">
            <a:noFill/>
          </a:ln>
        </p:spPr>
        <p:txBody>
          <a:bodyPr wrap="square">
            <a:spAutoFit/>
          </a:bodyPr>
          <a:lstStyle/>
          <a:p>
            <a:r>
              <a:rPr lang="zh-CN" altLang="en-US" sz="2400">
                <a:solidFill>
                  <a:srgbClr val="000000"/>
                </a:solidFill>
                <a:latin typeface="楷体" panose="02010609060101010101" pitchFamily="49" charset="-122"/>
                <a:ea typeface="楷体" panose="02010609060101010101" pitchFamily="49" charset="-122"/>
              </a:rPr>
              <a:t>拌黄瓜加盐出水</a:t>
            </a:r>
          </a:p>
        </p:txBody>
      </p:sp>
      <p:sp>
        <p:nvSpPr>
          <p:cNvPr id="6" name="文本框 5"/>
          <p:cNvSpPr txBox="1"/>
          <p:nvPr/>
        </p:nvSpPr>
        <p:spPr>
          <a:xfrm>
            <a:off x="5027930" y="4428490"/>
            <a:ext cx="3282950" cy="460375"/>
          </a:xfrm>
          <a:prstGeom prst="rect">
            <a:avLst/>
          </a:prstGeom>
          <a:noFill/>
          <a:ln w="9525">
            <a:noFill/>
          </a:ln>
        </p:spPr>
        <p:txBody>
          <a:bodyPr wrap="square">
            <a:spAutoFit/>
          </a:bodyPr>
          <a:lstStyle/>
          <a:p>
            <a:r>
              <a:rPr lang="zh-CN" altLang="en-US" sz="2400">
                <a:solidFill>
                  <a:srgbClr val="000000"/>
                </a:solidFill>
                <a:latin typeface="楷体" panose="02010609060101010101" pitchFamily="49" charset="-122"/>
                <a:ea typeface="楷体" panose="02010609060101010101" pitchFamily="49" charset="-122"/>
              </a:rPr>
              <a:t>萎蔫蔬菜洒水恢复</a:t>
            </a:r>
          </a:p>
        </p:txBody>
      </p:sp>
      <p:sp>
        <p:nvSpPr>
          <p:cNvPr id="3" name="文本框 2"/>
          <p:cNvSpPr txBox="1"/>
          <p:nvPr/>
        </p:nvSpPr>
        <p:spPr>
          <a:xfrm>
            <a:off x="1230630" y="193040"/>
            <a:ext cx="5080000" cy="521970"/>
          </a:xfrm>
          <a:prstGeom prst="rect">
            <a:avLst/>
          </a:prstGeom>
          <a:noFill/>
          <a:ln w="9525">
            <a:noFill/>
          </a:ln>
        </p:spPr>
        <p:txBody>
          <a:bodyPr>
            <a:spAutoFit/>
          </a:bodyPr>
          <a:lstStyle/>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植物细胞的吸水与失水</a:t>
            </a:r>
          </a:p>
        </p:txBody>
      </p:sp>
    </p:spTree>
  </p:cSld>
  <p:clrMapOvr>
    <a:masterClrMapping/>
  </p:clrMapOvr>
  <p:transition spd="slow">
    <p:pul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843</Words>
  <Application>Microsoft Office PowerPoint</Application>
  <PresentationFormat>全屏显示(16:9)</PresentationFormat>
  <Paragraphs>93</Paragraphs>
  <Slides>20</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20</vt:i4>
      </vt:variant>
    </vt:vector>
  </HeadingPairs>
  <TitlesOfParts>
    <vt:vector size="29" baseType="lpstr">
      <vt:lpstr>Arial</vt:lpstr>
      <vt:lpstr>宋体</vt:lpstr>
      <vt:lpstr>楷体</vt:lpstr>
      <vt:lpstr>Wingdings</vt:lpstr>
      <vt:lpstr>Times New Roman</vt:lpstr>
      <vt:lpstr>微软雅黑</vt:lpstr>
      <vt:lpstr>Calibri</vt:lpstr>
      <vt:lpstr>黑体</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dc:title>
  <dc:creator>bai</dc:creator>
  <cp:lastModifiedBy>slz</cp:lastModifiedBy>
  <cp:revision>65</cp:revision>
  <dcterms:created xsi:type="dcterms:W3CDTF">2016-05-28T08:56:00Z</dcterms:created>
  <dcterms:modified xsi:type="dcterms:W3CDTF">2020-02-10T03:03:19Z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2052-11.3.0.8775</vt:lpwstr>
  </property>
</Properties>
</file>