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72" r:id="rId2"/>
    <p:sldId id="374" r:id="rId3"/>
    <p:sldId id="381" r:id="rId4"/>
    <p:sldId id="380" r:id="rId5"/>
    <p:sldId id="379" r:id="rId6"/>
    <p:sldId id="383" r:id="rId7"/>
    <p:sldId id="384" r:id="rId8"/>
    <p:sldId id="385" r:id="rId9"/>
    <p:sldId id="386" r:id="rId10"/>
    <p:sldId id="387" r:id="rId11"/>
    <p:sldId id="391" r:id="rId12"/>
    <p:sldId id="389" r:id="rId13"/>
    <p:sldId id="390" r:id="rId14"/>
    <p:sldId id="373" r:id="rId15"/>
    <p:sldId id="352" r:id="rId16"/>
  </p:sldIdLst>
  <p:sldSz cx="9144000" cy="5143500" type="screen16x9"/>
  <p:notesSz cx="6858000" cy="9144000"/>
  <p:embeddedFontLst>
    <p:embeddedFont>
      <p:font typeface="楷体" pitchFamily="49" charset="-122"/>
      <p:regular r:id="rId18"/>
    </p:embeddedFont>
    <p:embeddedFont>
      <p:font typeface="方正楷体_GB2312" charset="-12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微软雅黑" pitchFamily="34" charset="-122"/>
      <p:regular r:id="rId24"/>
      <p:bold r:id="rId25"/>
    </p:embeddedFont>
    <p:embeddedFont>
      <p:font typeface="黑体" pitchFamily="49" charset="-122"/>
      <p:regular r:id="rId26"/>
    </p:embeddedFont>
  </p:embeddedFontLst>
  <p:custDataLst>
    <p:tags r:id="rId2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33CC"/>
    <a:srgbClr val="1A3F6C"/>
    <a:srgbClr val="0E22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586"/>
    <p:restoredTop sz="91371"/>
  </p:normalViewPr>
  <p:slideViewPr>
    <p:cSldViewPr snapToGrid="0" showGuides="1">
      <p:cViewPr>
        <p:scale>
          <a:sx n="80" d="100"/>
          <a:sy n="80" d="100"/>
        </p:scale>
        <p:origin x="-1373" y="-494"/>
      </p:cViewPr>
      <p:guideLst>
        <p:guide orient="horz" pos="1743"/>
        <p:guide pos="3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7B2754-4362-486C-8A9D-54EF54FD7B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E8775-6432-448F-A0ED-E463AE2439F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B59E72-1E64-412A-A85C-89991A4391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C3C324-1B18-4ABB-9571-4204EA57C47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CED2A2-67A6-406B-9CE1-82E0CEF387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D1981-50E0-49F1-BD7B-0BE8A4B2F93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0F097-B031-45FC-B09B-164990A14BD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DC4CDC-37A8-40F1-B316-E8F2A8C676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47A805-D29A-4416-A42E-C907DABB0A0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43FFD3-2AFB-4894-BD5C-646E730E724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4032D3-D064-4F0A-BE60-E5A3956C95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91257-95DD-4125-B09A-5FB570AF57B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pPr algn="r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2020/2/10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12"/>
          <p:cNvSpPr txBox="1"/>
          <p:nvPr/>
        </p:nvSpPr>
        <p:spPr>
          <a:xfrm>
            <a:off x="1441450" y="68263"/>
            <a:ext cx="68056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TextBox 12"/>
          <p:cNvSpPr txBox="1"/>
          <p:nvPr/>
        </p:nvSpPr>
        <p:spPr>
          <a:xfrm>
            <a:off x="0" y="1662113"/>
            <a:ext cx="8905875" cy="793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主动运输</a:t>
            </a:r>
            <a:r>
              <a:rPr lang="zh-CN" altLang="en-US" sz="36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与胞吞、胞吐</a:t>
            </a:r>
            <a:endParaRPr lang="zh-CN" altLang="zh-CN" sz="36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1091057" y="305439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资料</a:t>
            </a:r>
            <a:r>
              <a:rPr lang="en-US" altLang="zh-CN" dirty="0" smtClean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3</a:t>
            </a:r>
            <a:r>
              <a:rPr dirty="0" smtClean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</a:t>
            </a:r>
            <a:endParaRPr dirty="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993902" y="84328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None/>
            </a:pP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LDL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（低密度脂蛋白）进入细胞的过程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lum contrast="42000"/>
          </a:blip>
          <a:stretch>
            <a:fillRect/>
          </a:stretch>
        </p:blipFill>
        <p:spPr>
          <a:xfrm>
            <a:off x="1657351" y="1357466"/>
            <a:ext cx="5887720" cy="308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611120" y="4557395"/>
            <a:ext cx="8088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LDL</a:t>
            </a:r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如何进入细胞内部 ？</a:t>
            </a:r>
            <a:endParaRPr lang="zh-CN" altLang="en-US" sz="24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0850" y="2343785"/>
            <a:ext cx="577215" cy="1555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z\Desktop\肖德慧\胞吞_20200210135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5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66700" y="3169285"/>
            <a:ext cx="88773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环芳香化合物是一类脂溶性比较强的物质；</a:t>
            </a: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进入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呼吸道的硫酸盐气溶胶溶于湿润的黏膜，成为硫酸盐；</a:t>
            </a: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直径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较大的粉尘混合物进入肺部后，被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巨噬细胞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吞噬。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740" y="268605"/>
            <a:ext cx="86163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M2.5颗粒物是构成雾霾的主要成分，是导致雾霾天气的“罪魁祸首”。PM2.5是指直径小于或等于2.5微米的颗粒物，相当于头发丝直径的1/20，已到达肺泡的临界值。PM2.5的主要成分为多环芳香化合物、硫酸盐气溶胶与粉尘混合物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965" y="2335530"/>
            <a:ext cx="84937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根据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下列三种主要物质的特点，尝试判断其进入人体的物质跨膜运输方式：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z\Desktop\肖德慧\胞吐_20200210135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14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/>
          <p:nvPr/>
        </p:nvSpPr>
        <p:spPr>
          <a:xfrm>
            <a:off x="1070610" y="368618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" y="17463"/>
            <a:ext cx="793750" cy="78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7"/>
          <p:cNvSpPr/>
          <p:nvPr/>
        </p:nvSpPr>
        <p:spPr>
          <a:xfrm>
            <a:off x="1070610" y="3182303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学法指导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1965" y="826770"/>
            <a:ext cx="82721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1.</a:t>
            </a:r>
            <a:r>
              <a:rPr 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物质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逆浓度梯度进行跨膜运输，需要载体蛋白的协助，同时还需要消耗细胞内化学反应所释放的能量，这种方式叫作主动运输。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2.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蛋白质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和多糖等有机大分子由于分子太大，靠转运蛋白无法运输，它们进出细胞通过胞吞或胞吐，其过程也需要膜上蛋白质的参与，更离不开膜上磷脂双分子层的流动性。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4990" y="3674745"/>
            <a:ext cx="82721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学习这节知识可以结合上一节被动运输的知识构建概念图，对比不同运输方式的特点。结合实例分析不同运输方式在维持细胞正常代谢活动过程中的作用。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5" y="17463"/>
            <a:ext cx="904875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61" name="组合 10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</a:p>
        </p:txBody>
      </p:sp>
      <p:grpSp>
        <p:nvGrpSpPr>
          <p:cNvPr id="19465" name="组合 10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3311573" y="103853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69" name="组合 11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73" name="组合 11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4662487" y="234640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79" name="组合 11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</a:p>
        </p:txBody>
      </p:sp>
      <p:grpSp>
        <p:nvGrpSpPr>
          <p:cNvPr id="19483" name="组合 11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87" name="组合 12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91" name="组合 12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97" name="组合 12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</a:p>
        </p:txBody>
      </p:sp>
      <p:grpSp>
        <p:nvGrpSpPr>
          <p:cNvPr id="19501" name="组合 12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505" name="组合 13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</a:p>
        </p:txBody>
      </p:sp>
      <p:grpSp>
        <p:nvGrpSpPr>
          <p:cNvPr id="19509" name="组合 13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</a:p>
        </p:txBody>
      </p:sp>
      <p:sp>
        <p:nvSpPr>
          <p:cNvPr id="19513" name="矩形 158"/>
          <p:cNvSpPr/>
          <p:nvPr/>
        </p:nvSpPr>
        <p:spPr>
          <a:xfrm>
            <a:off x="3224213" y="4289425"/>
            <a:ext cx="1997075" cy="56197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" y="23178"/>
            <a:ext cx="771525" cy="76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88415" y="2023110"/>
            <a:ext cx="6908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什么是被动运输？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被动运输包括哪几种类型？各有什么特点？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14145" y="710565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复习巩固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5195" y="964565"/>
            <a:ext cx="4105910" cy="26485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8155" y="964565"/>
            <a:ext cx="3906520" cy="2749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人体甲状腺分泌的甲状腺激素，在生命活动中起着重要的作用。</a:t>
            </a:r>
            <a:r>
              <a:rPr 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碘是合成甲状腺激素的重要原料。甲状腺滤泡上皮细胞内碘浓度比血液中的</a:t>
            </a:r>
            <a:r>
              <a:rPr 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高20-25倍</a:t>
            </a:r>
            <a:r>
              <a:rPr 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254" y="3985895"/>
            <a:ext cx="794194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甲状腺滤泡上皮细胞吸收碘是通过被动运输吗</a:t>
            </a:r>
            <a:r>
              <a:rPr 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？为什么</a:t>
            </a:r>
            <a:r>
              <a:rPr 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5" y="23178"/>
            <a:ext cx="771525" cy="763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" y="23178"/>
            <a:ext cx="771525" cy="7635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/>
          <p:nvPr/>
        </p:nvGraphicFramePr>
        <p:xfrm>
          <a:off x="525780" y="517525"/>
          <a:ext cx="8183244" cy="3584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670"/>
                <a:gridCol w="3443287"/>
                <a:gridCol w="3443287"/>
              </a:tblGrid>
              <a:tr h="511810">
                <a:tc gridSpan="3"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典型哺乳动物细胞内外离子浓度比较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离子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细胞内</a:t>
                      </a:r>
                      <a:r>
                        <a:rPr lang="zh-CN" alt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浓度</a:t>
                      </a:r>
                      <a:r>
                        <a:rPr 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(mmol/L)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细胞外</a:t>
                      </a:r>
                      <a:r>
                        <a:rPr lang="zh-CN" alt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浓度</a:t>
                      </a: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(mmol/L)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5~15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140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0.0001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0.00008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0.00004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5~15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65150" y="4209415"/>
            <a:ext cx="80835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细胞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内外离子浓度为何会差异如此之大？细胞怎样使这些离子的浓度维持在这样水平？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191103141336"/>
          <p:cNvPicPr>
            <a:picLocks noChangeAspect="1"/>
          </p:cNvPicPr>
          <p:nvPr/>
        </p:nvPicPr>
        <p:blipFill>
          <a:blip r:embed="rId2" cstate="print">
            <a:lum bright="12000" contrast="54000"/>
          </a:blip>
          <a:srcRect l="36660" t="42567" r="46897" b="30901"/>
          <a:stretch>
            <a:fillRect/>
          </a:stretch>
        </p:blipFill>
        <p:spPr>
          <a:xfrm rot="5400000">
            <a:off x="5848985" y="493395"/>
            <a:ext cx="2789555" cy="3376295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/>
        </p:nvSpPr>
        <p:spPr>
          <a:xfrm>
            <a:off x="1047242" y="135259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资料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233045" y="715010"/>
            <a:ext cx="5105400" cy="538861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为开展用大蒜治理水体富营养化的研究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，科研人员配制了浓度为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0.01、0.025、0.1、0.25、0.5、0.75、1.00mmol/L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种不同浓度的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KH</a:t>
            </a:r>
            <a:r>
              <a:rPr lang="en-US" altLang="zh-CN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</a:t>
            </a:r>
            <a:r>
              <a:rPr lang="en-US" altLang="zh-CN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溶液，将大蒜的根系分别全部</a:t>
            </a:r>
            <a:r>
              <a:rPr sz="2400" dirty="0">
                <a:latin typeface="楷体" panose="02010609060101010101" pitchFamily="49" charset="-122"/>
                <a:ea typeface="楷体" panose="02010609060101010101" pitchFamily="49" charset="-122"/>
              </a:rPr>
              <a:t>浸入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200mL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上述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种</a:t>
            </a:r>
            <a:r>
              <a:rPr lang="en-US" altLang="zh-CN" sz="24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溶液里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，其他培养条件相同且适宜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4h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后取出植株，测定得到</a:t>
            </a:r>
            <a:r>
              <a:rPr sz="2400" dirty="0"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图所示的大蒜根系吸收磷的速率曲线。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887470" y="2603500"/>
            <a:ext cx="2621280" cy="2317750"/>
            <a:chOff x="443" y="4653"/>
            <a:chExt cx="4128" cy="3650"/>
          </a:xfrm>
        </p:grpSpPr>
        <p:sp>
          <p:nvSpPr>
            <p:cNvPr id="12" name="文本框 11"/>
            <p:cNvSpPr txBox="1"/>
            <p:nvPr/>
          </p:nvSpPr>
          <p:spPr>
            <a:xfrm>
              <a:off x="443" y="6996"/>
              <a:ext cx="4128" cy="13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细胞内磷酸盐浓度</a:t>
              </a:r>
            </a:p>
            <a:p>
              <a:pPr algn="l"/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0.04~0.12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mmol/L</a:t>
              </a:r>
              <a:endPara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>
              <a:stCxn id="12" idx="0"/>
            </p:cNvCxnSpPr>
            <p:nvPr/>
          </p:nvCxnSpPr>
          <p:spPr>
            <a:xfrm flipV="1">
              <a:off x="2507" y="4653"/>
              <a:ext cx="1554" cy="23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0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5" y="23178"/>
            <a:ext cx="771525" cy="763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1296162" y="162564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资料</a:t>
            </a:r>
            <a:r>
              <a:rPr lang="en-US" altLang="zh-CN" dirty="0" smtClean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2</a:t>
            </a:r>
            <a:r>
              <a:rPr dirty="0" smtClean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</a:t>
            </a:r>
            <a:endParaRPr dirty="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03860" y="604520"/>
            <a:ext cx="8640445" cy="538861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观察真核细胞膜上的磷酸盐载体结构图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，当能量作用于磷酸盐载体时，载体蛋白空间结构发生改变，把磷酸盐从细胞外转运到细胞内</a:t>
            </a:r>
            <a:r>
              <a:rPr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4" name="图片 3" descr="微信图片_20191103142842"/>
          <p:cNvPicPr>
            <a:picLocks noChangeAspect="1"/>
          </p:cNvPicPr>
          <p:nvPr/>
        </p:nvPicPr>
        <p:blipFill>
          <a:blip r:embed="rId3" cstate="print">
            <a:lum bright="12000" contrast="48000"/>
          </a:blip>
          <a:srcRect l="33434" t="28194" r="28796" b="37323"/>
          <a:stretch>
            <a:fillRect/>
          </a:stretch>
        </p:blipFill>
        <p:spPr>
          <a:xfrm>
            <a:off x="5984240" y="1625600"/>
            <a:ext cx="2849245" cy="346837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802755" y="2799715"/>
            <a:ext cx="666750" cy="666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1190" y="2359660"/>
            <a:ext cx="4801314" cy="919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结合资料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分析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植物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吸收磷酸盐需要那几个条件？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23265" y="1303020"/>
            <a:ext cx="74872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物质</a:t>
            </a:r>
            <a:r>
              <a:rPr 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逆浓度梯度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进行跨膜运输，需要</a:t>
            </a:r>
            <a:r>
              <a:rPr 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载体蛋白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的协助，同时还需要</a:t>
            </a:r>
            <a:r>
              <a:rPr 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消耗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细胞内化学反应所释放的</a:t>
            </a:r>
            <a:r>
              <a:rPr 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能量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，这种方式叫作主动运输。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1180592" y="277499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主动运输的概念</a:t>
            </a:r>
            <a:endParaRPr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039870" y="1403350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4" idx="2"/>
          </p:cNvCxnSpPr>
          <p:nvPr/>
        </p:nvCxnSpPr>
        <p:spPr>
          <a:xfrm>
            <a:off x="4966970" y="2113280"/>
            <a:ext cx="5080" cy="366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左中括号 5"/>
          <p:cNvSpPr/>
          <p:nvPr/>
        </p:nvSpPr>
        <p:spPr>
          <a:xfrm rot="5400000">
            <a:off x="4841875" y="1787525"/>
            <a:ext cx="255270" cy="163131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65115" y="2731135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80360" y="2731135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7" idx="2"/>
          </p:cNvCxnSpPr>
          <p:nvPr/>
        </p:nvCxnSpPr>
        <p:spPr>
          <a:xfrm>
            <a:off x="6292215" y="3441065"/>
            <a:ext cx="635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左中括号 10"/>
          <p:cNvSpPr/>
          <p:nvPr/>
        </p:nvSpPr>
        <p:spPr>
          <a:xfrm rot="5400000">
            <a:off x="6163945" y="3209925"/>
            <a:ext cx="255270" cy="163131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315460" y="4153535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46215" y="4153535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3"/>
          <p:cNvSpPr>
            <a:spLocks noGrp="1"/>
          </p:cNvSpPr>
          <p:nvPr/>
        </p:nvSpPr>
        <p:spPr>
          <a:xfrm>
            <a:off x="1021207" y="118114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任务</a:t>
            </a:r>
            <a:r>
              <a:rPr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1080" y="647065"/>
            <a:ext cx="77139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根据几种物质跨膜运输方式的特点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用检索表的思路，构建出概念图。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1160907" y="448949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资料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/>
            </a:r>
            <a:br>
              <a:rPr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160780" y="2181860"/>
          <a:ext cx="639953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9765"/>
                <a:gridCol w="31997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离子直径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0.02~0.5nm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</a:t>
                      </a:r>
                      <a:r>
                        <a:rPr lang="zh-CN" altLang="en-US" sz="2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分子</a:t>
                      </a: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直径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0.3~0.4nm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LDL</a:t>
                      </a:r>
                      <a:r>
                        <a:rPr lang="zh-CN" altLang="en-US" sz="28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直径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20~50nm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30275" y="1238885"/>
            <a:ext cx="73818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LDL</a:t>
            </a:r>
            <a:r>
              <a:rPr sz="24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（低密度脂蛋白</a:t>
            </a:r>
            <a:r>
              <a:rPr sz="2400" dirty="0" err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）包括胆固醇</a:t>
            </a:r>
            <a:r>
              <a:rPr sz="24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，脂肪酸和蛋白质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d8cda9b-52ef-4517-ac11-b6dbc1ddd3b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578</Words>
  <Application>Microsoft Office PowerPoint</Application>
  <PresentationFormat>全屏显示(16:9)</PresentationFormat>
  <Paragraphs>79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楷体</vt:lpstr>
      <vt:lpstr>Times New Roman</vt:lpstr>
      <vt:lpstr>方正楷体_GB2312</vt:lpstr>
      <vt:lpstr>Calibri</vt:lpstr>
      <vt:lpstr>微软雅黑</vt:lpstr>
      <vt:lpstr>黑体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slz</cp:lastModifiedBy>
  <cp:revision>65</cp:revision>
  <dcterms:created xsi:type="dcterms:W3CDTF">2016-05-28T08:56:00Z</dcterms:created>
  <dcterms:modified xsi:type="dcterms:W3CDTF">2020-02-10T06:03:10Z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