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5" r:id="rId2"/>
    <p:sldId id="397" r:id="rId3"/>
    <p:sldId id="318" r:id="rId4"/>
    <p:sldId id="417" r:id="rId5"/>
    <p:sldId id="386" r:id="rId6"/>
    <p:sldId id="388" r:id="rId7"/>
    <p:sldId id="387" r:id="rId8"/>
    <p:sldId id="390" r:id="rId9"/>
    <p:sldId id="392" r:id="rId10"/>
    <p:sldId id="393" r:id="rId11"/>
    <p:sldId id="394" r:id="rId12"/>
    <p:sldId id="395" r:id="rId13"/>
    <p:sldId id="396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07351" y="1719978"/>
            <a:ext cx="5812380" cy="1568733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  使市场在资源</a:t>
            </a:r>
            <a:br>
              <a:rPr lang="en-US" altLang="zh-CN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配置中起决定性作用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95421" y="3716481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清华大学附属中学朝阳学校   赵晋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6">
            <a:extLst>
              <a:ext uri="{FF2B5EF4-FFF2-40B4-BE49-F238E27FC236}">
                <a16:creationId xmlns:a16="http://schemas.microsoft.com/office/drawing/2014/main" id="{66B79A17-4262-43EB-89A3-3CA1268B7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52412"/>
            <a:ext cx="4105275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市场体系</a:t>
            </a: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93813"/>
            <a:ext cx="8569325" cy="267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建设</a:t>
            </a:r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统一开放、竞争有序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的现代市场体系的任务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）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完善主要由市场决定价格的机制。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凡是能由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市场形成价格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的都交给市场，政府不进行不当干预。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政府定价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主要限定在重要公用事业、公益性服务、</a:t>
            </a:r>
            <a:r>
              <a:rPr lang="zh-CN" altLang="en-US" sz="2400" b="1" u="sng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网络型自然垄断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等方面。要提高透明度，接受社会监督。 </a:t>
            </a: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3AEABE16-66E0-44B5-AB7D-C8C22A7AE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338" y="1912938"/>
            <a:ext cx="3024187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现代市场体系的核心</a:t>
            </a:r>
            <a:endParaRPr lang="en-US" altLang="zh-CN" sz="20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市场配置资源的中心环节</a:t>
            </a:r>
          </a:p>
        </p:txBody>
      </p:sp>
      <p:sp>
        <p:nvSpPr>
          <p:cNvPr id="12294" name="文本框 1">
            <a:extLst>
              <a:ext uri="{FF2B5EF4-FFF2-40B4-BE49-F238E27FC236}">
                <a16:creationId xmlns:a16="http://schemas.microsoft.com/office/drawing/2014/main" id="{39411346-5825-491E-867A-CDA5D685F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4060825"/>
            <a:ext cx="8569325" cy="830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依赖一定的产业网络为市场提供商品和服务。如供水、电力、煤气、热力供应、电信、铁路、航空等。主要是</a:t>
            </a:r>
            <a:r>
              <a:rPr lang="zh-CN" altLang="en-US" sz="2400" b="1" u="sng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气网、电网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6">
            <a:extLst>
              <a:ext uri="{FF2B5EF4-FFF2-40B4-BE49-F238E27FC236}">
                <a16:creationId xmlns:a16="http://schemas.microsoft.com/office/drawing/2014/main" id="{549C2F0C-C27A-4D9E-82C7-E2274B2D0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87498"/>
            <a:ext cx="4105275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市场缺陷</a:t>
            </a: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93813"/>
            <a:ext cx="856932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市场调节不是万能的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不能由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市场来调节：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国防、治安、消防等公共物品的供给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枪支、弹药、爆炸物等特殊物品的制造和流通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不能完全由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市场来调节：</a:t>
            </a: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教育、医疗等与民生息息相关的重要服务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否则就不能保障国家安全、人民生命财产安全，严重影响社会安定。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6">
            <a:extLst>
              <a:ext uri="{FF2B5EF4-FFF2-40B4-BE49-F238E27FC236}">
                <a16:creationId xmlns:a16="http://schemas.microsoft.com/office/drawing/2014/main" id="{CCB6DA27-8062-4613-8C04-AB2F514D9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56762"/>
            <a:ext cx="4105275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市场缺陷</a:t>
            </a: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638" y="971084"/>
            <a:ext cx="8718724" cy="37856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市场调节有局限性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自发性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：生产经营者为了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自身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的利益和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眼前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的利益，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  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可能会损害社会的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公共利益、长远利益、国家利益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盲目性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：生产经营者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不可能完全和及时掌握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市场上所有的信息，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  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因而其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决策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必然会带有一定的盲目性。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滞后性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：由于从价格形成、价格信号传递到生产的调整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  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有一定的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时间差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，市场调节往往具有滞后性。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6">
            <a:extLst>
              <a:ext uri="{FF2B5EF4-FFF2-40B4-BE49-F238E27FC236}">
                <a16:creationId xmlns:a16="http://schemas.microsoft.com/office/drawing/2014/main" id="{EF56798C-BA45-4835-8C42-7DB5465FA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56762"/>
            <a:ext cx="4105275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市场缺陷</a:t>
            </a: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93813"/>
            <a:ext cx="8569325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单靠市场调节会导致经济与社会问题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影响资源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配置效率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，导致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资源浪费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；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导致经济运行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大起大落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，社会经济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不稳定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；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产生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不正当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竞争、垄断，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损害社会公平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；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导致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收入差距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拉大。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3">
            <a:extLst>
              <a:ext uri="{FF2B5EF4-FFF2-40B4-BE49-F238E27FC236}">
                <a16:creationId xmlns:a16="http://schemas.microsoft.com/office/drawing/2014/main" id="{6886D17D-BCDD-41E5-887C-B328A9D90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626" y="170985"/>
            <a:ext cx="8613801" cy="43913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76463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经济与社会</a:t>
            </a:r>
            <a:endParaRPr lang="en-US" altLang="zh-CN" sz="4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第二课  我国的社会主义市场经济体制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第一框   使市场在资源配置中起决定性作用</a:t>
            </a:r>
            <a:endParaRPr lang="en-US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第二框   更好发挥政府作用</a:t>
            </a: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endParaRPr lang="zh-CN" altLang="en-US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>
            <a:extLst>
              <a:ext uri="{FF2B5EF4-FFF2-40B4-BE49-F238E27FC236}">
                <a16:creationId xmlns:a16="http://schemas.microsoft.com/office/drawing/2014/main" id="{FBDD6078-7046-4D98-B3D9-F8AEE51E7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39688"/>
            <a:ext cx="4554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第二课    知识体系</a:t>
            </a:r>
          </a:p>
        </p:txBody>
      </p:sp>
      <p:sp>
        <p:nvSpPr>
          <p:cNvPr id="5123" name="TextBox 5">
            <a:extLst>
              <a:ext uri="{FF2B5EF4-FFF2-40B4-BE49-F238E27FC236}">
                <a16:creationId xmlns:a16="http://schemas.microsoft.com/office/drawing/2014/main" id="{F22ACD0B-021E-4C68-AA8D-591580C1E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749300"/>
            <a:ext cx="554037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/>
              <a:t>我国的社会主义市场经济体制</a:t>
            </a: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AC9C8487-B828-42A4-A8F5-4997748EC1FB}"/>
              </a:ext>
            </a:extLst>
          </p:cNvPr>
          <p:cNvSpPr/>
          <p:nvPr/>
        </p:nvSpPr>
        <p:spPr>
          <a:xfrm>
            <a:off x="1116013" y="977900"/>
            <a:ext cx="431800" cy="31607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25" name="矩形 7">
            <a:extLst>
              <a:ext uri="{FF2B5EF4-FFF2-40B4-BE49-F238E27FC236}">
                <a16:creationId xmlns:a16="http://schemas.microsoft.com/office/drawing/2014/main" id="{1E772618-D96A-4277-BE46-34240384A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1049338"/>
            <a:ext cx="2741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zh-CN" sz="2000" dirty="0"/>
              <a:t>一</a:t>
            </a:r>
            <a:r>
              <a:rPr lang="zh-CN" altLang="en-US" sz="2000" dirty="0"/>
              <a:t>、使市场在资源配置</a:t>
            </a:r>
            <a:endParaRPr lang="en-US" altLang="zh-CN" sz="2000" dirty="0"/>
          </a:p>
          <a:p>
            <a:r>
              <a:rPr lang="en-US" altLang="zh-CN" sz="2000" dirty="0"/>
              <a:t>       </a:t>
            </a:r>
            <a:r>
              <a:rPr lang="zh-CN" altLang="en-US" sz="2000" dirty="0"/>
              <a:t>中起决定性作用</a:t>
            </a:r>
            <a:endParaRPr lang="zh-CN" altLang="zh-CN" sz="2000" dirty="0"/>
          </a:p>
        </p:txBody>
      </p:sp>
      <p:sp>
        <p:nvSpPr>
          <p:cNvPr id="5126" name="矩形 8">
            <a:extLst>
              <a:ext uri="{FF2B5EF4-FFF2-40B4-BE49-F238E27FC236}">
                <a16:creationId xmlns:a16="http://schemas.microsoft.com/office/drawing/2014/main" id="{19F1EF0A-7E96-4864-9E47-D8100555D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200" y="3613150"/>
            <a:ext cx="2749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000" dirty="0"/>
              <a:t>二、更好发挥政府作用</a:t>
            </a:r>
            <a:endParaRPr lang="zh-CN" altLang="zh-CN" sz="2000" dirty="0"/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BB164473-BA96-4E2E-AB06-F710410AA457}"/>
              </a:ext>
            </a:extLst>
          </p:cNvPr>
          <p:cNvSpPr/>
          <p:nvPr/>
        </p:nvSpPr>
        <p:spPr>
          <a:xfrm>
            <a:off x="4070189" y="708215"/>
            <a:ext cx="231935" cy="15722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28" name="矩形 10">
            <a:extLst>
              <a:ext uri="{FF2B5EF4-FFF2-40B4-BE49-F238E27FC236}">
                <a16:creationId xmlns:a16="http://schemas.microsoft.com/office/drawing/2014/main" id="{DB096850-189A-45AD-8460-B8CF44CC8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700" y="588963"/>
            <a:ext cx="1098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dirty="0"/>
              <a:t>市场调节</a:t>
            </a:r>
            <a:endParaRPr lang="zh-CN" altLang="zh-CN" dirty="0"/>
          </a:p>
        </p:txBody>
      </p:sp>
      <p:sp>
        <p:nvSpPr>
          <p:cNvPr id="5129" name="矩形 11">
            <a:extLst>
              <a:ext uri="{FF2B5EF4-FFF2-40B4-BE49-F238E27FC236}">
                <a16:creationId xmlns:a16="http://schemas.microsoft.com/office/drawing/2014/main" id="{5419DFF0-E957-4CAD-B33C-7B79119AE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700" y="1316038"/>
            <a:ext cx="1079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/>
              <a:t>市场体系</a:t>
            </a:r>
            <a:endParaRPr lang="zh-CN" altLang="zh-CN"/>
          </a:p>
        </p:txBody>
      </p: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D16FA331-28AB-4A6E-A25A-A087A22D143A}"/>
              </a:ext>
            </a:extLst>
          </p:cNvPr>
          <p:cNvSpPr/>
          <p:nvPr/>
        </p:nvSpPr>
        <p:spPr>
          <a:xfrm>
            <a:off x="5245915" y="356863"/>
            <a:ext cx="242887" cy="6946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31" name="矩形 13">
            <a:extLst>
              <a:ext uri="{FF2B5EF4-FFF2-40B4-BE49-F238E27FC236}">
                <a16:creationId xmlns:a16="http://schemas.microsoft.com/office/drawing/2014/main" id="{F054812A-5DC0-4E39-BD4B-03E23D5EA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1469" y="236538"/>
            <a:ext cx="3390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dirty="0"/>
              <a:t>原因</a:t>
            </a:r>
            <a:endParaRPr lang="zh-CN" altLang="zh-CN" dirty="0"/>
          </a:p>
        </p:txBody>
      </p:sp>
      <p:sp>
        <p:nvSpPr>
          <p:cNvPr id="5132" name="矩形 14">
            <a:extLst>
              <a:ext uri="{FF2B5EF4-FFF2-40B4-BE49-F238E27FC236}">
                <a16:creationId xmlns:a16="http://schemas.microsoft.com/office/drawing/2014/main" id="{0FD8CB83-41BB-4A33-AE76-1F9AF7E31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4" y="584127"/>
            <a:ext cx="3211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dirty="0"/>
              <a:t>基本手段</a:t>
            </a:r>
            <a:endParaRPr lang="zh-CN" altLang="zh-CN" dirty="0"/>
          </a:p>
        </p:txBody>
      </p:sp>
      <p:sp>
        <p:nvSpPr>
          <p:cNvPr id="16" name="左大括号 15">
            <a:extLst>
              <a:ext uri="{FF2B5EF4-FFF2-40B4-BE49-F238E27FC236}">
                <a16:creationId xmlns:a16="http://schemas.microsoft.com/office/drawing/2014/main" id="{D7FB0C42-9B11-48D0-92E0-02E006A42571}"/>
              </a:ext>
            </a:extLst>
          </p:cNvPr>
          <p:cNvSpPr/>
          <p:nvPr/>
        </p:nvSpPr>
        <p:spPr>
          <a:xfrm>
            <a:off x="5261135" y="1206560"/>
            <a:ext cx="203199" cy="5281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34" name="矩形 16">
            <a:extLst>
              <a:ext uri="{FF2B5EF4-FFF2-40B4-BE49-F238E27FC236}">
                <a16:creationId xmlns:a16="http://schemas.microsoft.com/office/drawing/2014/main" id="{1382C26F-762B-4106-824E-33DD5D0F0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1139995"/>
            <a:ext cx="595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dirty="0"/>
              <a:t>含义</a:t>
            </a:r>
            <a:endParaRPr lang="zh-CN" altLang="zh-CN" dirty="0"/>
          </a:p>
        </p:txBody>
      </p:sp>
      <p:sp>
        <p:nvSpPr>
          <p:cNvPr id="5135" name="矩形 17">
            <a:extLst>
              <a:ext uri="{FF2B5EF4-FFF2-40B4-BE49-F238E27FC236}">
                <a16:creationId xmlns:a16="http://schemas.microsoft.com/office/drawing/2014/main" id="{CF66E178-5F07-485F-ADAF-9B80C6E3F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6" y="1462031"/>
            <a:ext cx="35986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dirty="0"/>
              <a:t>建立统一开放、竞争有序的市场体系</a:t>
            </a:r>
            <a:endParaRPr lang="zh-CN" altLang="zh-CN" dirty="0"/>
          </a:p>
        </p:txBody>
      </p:sp>
      <p:sp>
        <p:nvSpPr>
          <p:cNvPr id="5136" name="矩形 20">
            <a:extLst>
              <a:ext uri="{FF2B5EF4-FFF2-40B4-BE49-F238E27FC236}">
                <a16:creationId xmlns:a16="http://schemas.microsoft.com/office/drawing/2014/main" id="{CDB72F04-7F78-4810-BE06-6248CE9F6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949" y="1773733"/>
            <a:ext cx="21559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dirty="0"/>
              <a:t>市场调节不是万能的</a:t>
            </a:r>
            <a:endParaRPr lang="zh-CN" altLang="zh-CN" dirty="0"/>
          </a:p>
        </p:txBody>
      </p:sp>
      <p:sp>
        <p:nvSpPr>
          <p:cNvPr id="22" name="左大括号 21">
            <a:extLst>
              <a:ext uri="{FF2B5EF4-FFF2-40B4-BE49-F238E27FC236}">
                <a16:creationId xmlns:a16="http://schemas.microsoft.com/office/drawing/2014/main" id="{0D0B8ED7-EB88-4AAF-9BD7-9CA8E0666FC4}"/>
              </a:ext>
            </a:extLst>
          </p:cNvPr>
          <p:cNvSpPr/>
          <p:nvPr/>
        </p:nvSpPr>
        <p:spPr>
          <a:xfrm>
            <a:off x="4024313" y="3077557"/>
            <a:ext cx="257174" cy="14712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38" name="矩形 22">
            <a:extLst>
              <a:ext uri="{FF2B5EF4-FFF2-40B4-BE49-F238E27FC236}">
                <a16:creationId xmlns:a16="http://schemas.microsoft.com/office/drawing/2014/main" id="{6DC2D1F4-FA53-4D20-BDDE-AE4E073E2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7513" y="2844800"/>
            <a:ext cx="10429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dirty="0"/>
              <a:t>社会主义</a:t>
            </a:r>
            <a:endParaRPr lang="en-US" altLang="zh-CN" dirty="0"/>
          </a:p>
          <a:p>
            <a:r>
              <a:rPr lang="zh-CN" altLang="en-US" dirty="0"/>
              <a:t>市场经济</a:t>
            </a:r>
            <a:endParaRPr lang="en-US" altLang="zh-CN" dirty="0"/>
          </a:p>
          <a:p>
            <a:r>
              <a:rPr lang="zh-CN" altLang="en-US" dirty="0"/>
              <a:t>体制的</a:t>
            </a:r>
            <a:endParaRPr lang="en-US" altLang="zh-CN" dirty="0"/>
          </a:p>
          <a:p>
            <a:r>
              <a:rPr lang="zh-CN" altLang="en-US" dirty="0"/>
              <a:t>基本特征</a:t>
            </a:r>
            <a:endParaRPr lang="zh-CN" altLang="zh-CN" dirty="0"/>
          </a:p>
        </p:txBody>
      </p:sp>
      <p:sp>
        <p:nvSpPr>
          <p:cNvPr id="5139" name="矩形 23">
            <a:extLst>
              <a:ext uri="{FF2B5EF4-FFF2-40B4-BE49-F238E27FC236}">
                <a16:creationId xmlns:a16="http://schemas.microsoft.com/office/drawing/2014/main" id="{450FCD85-F0B1-4219-BD2F-AAC3D38A7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6577" y="4113479"/>
            <a:ext cx="12922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dirty="0"/>
              <a:t>我国政府的经济职能</a:t>
            </a:r>
            <a:endParaRPr lang="zh-CN" altLang="zh-CN" dirty="0"/>
          </a:p>
        </p:txBody>
      </p:sp>
      <p:sp>
        <p:nvSpPr>
          <p:cNvPr id="25" name="左大括号 24">
            <a:extLst>
              <a:ext uri="{FF2B5EF4-FFF2-40B4-BE49-F238E27FC236}">
                <a16:creationId xmlns:a16="http://schemas.microsoft.com/office/drawing/2014/main" id="{6D58DCB7-262D-4E08-8A5E-AB262C49A1FC}"/>
              </a:ext>
            </a:extLst>
          </p:cNvPr>
          <p:cNvSpPr/>
          <p:nvPr/>
        </p:nvSpPr>
        <p:spPr>
          <a:xfrm>
            <a:off x="5275784" y="2794343"/>
            <a:ext cx="203200" cy="10303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41" name="矩形 25">
            <a:extLst>
              <a:ext uri="{FF2B5EF4-FFF2-40B4-BE49-F238E27FC236}">
                <a16:creationId xmlns:a16="http://schemas.microsoft.com/office/drawing/2014/main" id="{64B6732A-0512-45BD-A706-1D21F8262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5" y="2657475"/>
            <a:ext cx="3054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dirty="0"/>
              <a:t>坚持党的领导</a:t>
            </a:r>
            <a:endParaRPr lang="zh-CN" altLang="zh-CN" dirty="0"/>
          </a:p>
        </p:txBody>
      </p:sp>
      <p:sp>
        <p:nvSpPr>
          <p:cNvPr id="28" name="左大括号 27">
            <a:extLst>
              <a:ext uri="{FF2B5EF4-FFF2-40B4-BE49-F238E27FC236}">
                <a16:creationId xmlns:a16="http://schemas.microsoft.com/office/drawing/2014/main" id="{78B4E614-575E-494C-A782-D4DF2B2513C8}"/>
              </a:ext>
            </a:extLst>
          </p:cNvPr>
          <p:cNvSpPr/>
          <p:nvPr/>
        </p:nvSpPr>
        <p:spPr>
          <a:xfrm>
            <a:off x="5330825" y="4007115"/>
            <a:ext cx="148159" cy="7143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44" name="矩形 29">
            <a:extLst>
              <a:ext uri="{FF2B5EF4-FFF2-40B4-BE49-F238E27FC236}">
                <a16:creationId xmlns:a16="http://schemas.microsoft.com/office/drawing/2014/main" id="{72FEEDFF-5D17-47AB-9F4A-91B3B89C4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525" y="3955860"/>
            <a:ext cx="3321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dirty="0"/>
              <a:t>我国政府的经济职能和作用</a:t>
            </a:r>
            <a:endParaRPr lang="zh-CN" altLang="zh-CN" dirty="0"/>
          </a:p>
        </p:txBody>
      </p:sp>
      <p:sp>
        <p:nvSpPr>
          <p:cNvPr id="5145" name="矩形 30">
            <a:extLst>
              <a:ext uri="{FF2B5EF4-FFF2-40B4-BE49-F238E27FC236}">
                <a16:creationId xmlns:a16="http://schemas.microsoft.com/office/drawing/2014/main" id="{B431D90A-16B9-4D32-B99C-571D3E1CE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793" y="4403383"/>
            <a:ext cx="28400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dirty="0"/>
              <a:t>科学的宏观调控</a:t>
            </a:r>
            <a:endParaRPr lang="zh-CN" altLang="zh-CN" dirty="0"/>
          </a:p>
        </p:txBody>
      </p:sp>
      <p:sp>
        <p:nvSpPr>
          <p:cNvPr id="5146" name="矩形 31">
            <a:extLst>
              <a:ext uri="{FF2B5EF4-FFF2-40B4-BE49-F238E27FC236}">
                <a16:creationId xmlns:a16="http://schemas.microsoft.com/office/drawing/2014/main" id="{43D63027-690C-4862-9938-CA034F41F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867570"/>
            <a:ext cx="32115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dirty="0"/>
              <a:t>市场机制</a:t>
            </a:r>
            <a:endParaRPr lang="zh-CN" altLang="zh-CN" dirty="0"/>
          </a:p>
        </p:txBody>
      </p:sp>
      <p:sp>
        <p:nvSpPr>
          <p:cNvPr id="5147" name="矩形 32">
            <a:extLst>
              <a:ext uri="{FF2B5EF4-FFF2-40B4-BE49-F238E27FC236}">
                <a16:creationId xmlns:a16="http://schemas.microsoft.com/office/drawing/2014/main" id="{EBE95D80-1EE5-4C07-8B75-479EB7E6F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75" y="2111375"/>
            <a:ext cx="1022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dirty="0"/>
              <a:t>市场缺陷</a:t>
            </a:r>
            <a:endParaRPr lang="zh-CN" altLang="zh-CN" dirty="0"/>
          </a:p>
        </p:txBody>
      </p:sp>
      <p:sp>
        <p:nvSpPr>
          <p:cNvPr id="35" name="左大括号 34">
            <a:extLst>
              <a:ext uri="{FF2B5EF4-FFF2-40B4-BE49-F238E27FC236}">
                <a16:creationId xmlns:a16="http://schemas.microsoft.com/office/drawing/2014/main" id="{41D4B561-D1E7-42D8-9FB3-E59C4AC7957C}"/>
              </a:ext>
            </a:extLst>
          </p:cNvPr>
          <p:cNvSpPr/>
          <p:nvPr/>
        </p:nvSpPr>
        <p:spPr>
          <a:xfrm>
            <a:off x="5281613" y="1883417"/>
            <a:ext cx="176212" cy="7089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49" name="矩形 35">
            <a:extLst>
              <a:ext uri="{FF2B5EF4-FFF2-40B4-BE49-F238E27FC236}">
                <a16:creationId xmlns:a16="http://schemas.microsoft.com/office/drawing/2014/main" id="{36D41FB3-DEF4-4936-B980-B7A92A4A1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806" y="2079000"/>
            <a:ext cx="20483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dirty="0"/>
              <a:t>市场调节的局限性</a:t>
            </a:r>
            <a:endParaRPr lang="zh-CN" altLang="zh-CN" dirty="0"/>
          </a:p>
        </p:txBody>
      </p:sp>
      <p:sp>
        <p:nvSpPr>
          <p:cNvPr id="5150" name="矩形 36">
            <a:extLst>
              <a:ext uri="{FF2B5EF4-FFF2-40B4-BE49-F238E27FC236}">
                <a16:creationId xmlns:a16="http://schemas.microsoft.com/office/drawing/2014/main" id="{FCC81E37-506F-493F-8995-095EA315C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3559175"/>
            <a:ext cx="333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dirty="0"/>
              <a:t>科学的宏观调控、有效的政府治理</a:t>
            </a:r>
            <a:endParaRPr lang="zh-CN" altLang="zh-CN" dirty="0"/>
          </a:p>
        </p:txBody>
      </p:sp>
      <p:sp>
        <p:nvSpPr>
          <p:cNvPr id="31" name="矩形 35">
            <a:extLst>
              <a:ext uri="{FF2B5EF4-FFF2-40B4-BE49-F238E27FC236}">
                <a16:creationId xmlns:a16="http://schemas.microsoft.com/office/drawing/2014/main" id="{7A6C72A9-72DD-427F-A29B-4954C247A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805" y="2367340"/>
            <a:ext cx="221058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dirty="0"/>
              <a:t>单靠市场调节的弊端</a:t>
            </a:r>
            <a:endParaRPr lang="zh-CN" altLang="zh-CN" dirty="0"/>
          </a:p>
        </p:txBody>
      </p:sp>
      <p:sp>
        <p:nvSpPr>
          <p:cNvPr id="32" name="矩形 25">
            <a:extLst>
              <a:ext uri="{FF2B5EF4-FFF2-40B4-BE49-F238E27FC236}">
                <a16:creationId xmlns:a16="http://schemas.microsoft.com/office/drawing/2014/main" id="{7561764B-2E67-420F-BE5F-E70309FBD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4" y="2935136"/>
            <a:ext cx="3598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dirty="0"/>
              <a:t>公有制为主体，</a:t>
            </a:r>
            <a:r>
              <a:rPr lang="zh-CN" altLang="en-US" sz="1400" dirty="0"/>
              <a:t>多种所有制经济共同发展</a:t>
            </a:r>
            <a:endParaRPr lang="zh-CN" altLang="zh-CN" sz="1400" dirty="0"/>
          </a:p>
        </p:txBody>
      </p:sp>
      <p:sp>
        <p:nvSpPr>
          <p:cNvPr id="33" name="矩形 25">
            <a:extLst>
              <a:ext uri="{FF2B5EF4-FFF2-40B4-BE49-F238E27FC236}">
                <a16:creationId xmlns:a16="http://schemas.microsoft.com/office/drawing/2014/main" id="{AD48B473-88AE-40E2-BB0C-A9116B6FC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5" y="3257292"/>
            <a:ext cx="3054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dirty="0"/>
              <a:t>促进全体人民实现共同富裕</a:t>
            </a:r>
            <a:endParaRPr lang="zh-CN" altLang="zh-C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3">
            <a:extLst>
              <a:ext uri="{FF2B5EF4-FFF2-40B4-BE49-F238E27FC236}">
                <a16:creationId xmlns:a16="http://schemas.microsoft.com/office/drawing/2014/main" id="{D6B776BB-A79C-487B-90F2-BC1A23B6E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49" y="202331"/>
            <a:ext cx="8529277" cy="444812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第一框  使市场在资源配置中起决定性作用</a:t>
            </a:r>
            <a:endParaRPr lang="en-US" altLang="zh-CN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（一）市场调节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b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（二）市场体系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（三）市场缺陷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矩形 6">
            <a:extLst>
              <a:ext uri="{FF2B5EF4-FFF2-40B4-BE49-F238E27FC236}">
                <a16:creationId xmlns:a16="http://schemas.microsoft.com/office/drawing/2014/main" id="{07BDB3BF-5DC1-44C1-8750-FF2223D73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" y="279814"/>
            <a:ext cx="4023031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市场调节</a:t>
            </a: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55725"/>
            <a:ext cx="864076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资源配置须合理：有限；少投入，多效益。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资源配置两手段：计划和市场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经济体制两类型：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endParaRPr lang="zh-CN" altLang="en-US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7173" name="文本框 1">
            <a:extLst>
              <a:ext uri="{FF2B5EF4-FFF2-40B4-BE49-F238E27FC236}">
                <a16:creationId xmlns:a16="http://schemas.microsoft.com/office/drawing/2014/main" id="{456E1195-9C9A-48DD-AD76-92B3A3437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2571750"/>
            <a:ext cx="2360613" cy="243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800" b="1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计划经济体制</a:t>
            </a:r>
          </a:p>
          <a:p>
            <a:endParaRPr lang="en-US" altLang="zh-CN" sz="2400" b="1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400" b="1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计划在资源配置</a:t>
            </a:r>
            <a:endParaRPr lang="en-US" altLang="zh-CN" sz="2400" b="1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400" b="1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中起决定性作用</a:t>
            </a:r>
            <a:endParaRPr lang="en-US" altLang="zh-CN" sz="2400" b="1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2400" b="1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政府集中决策</a:t>
            </a:r>
            <a:endParaRPr lang="en-US" altLang="zh-CN" sz="2800" b="1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7174" name="文本框 7">
            <a:extLst>
              <a:ext uri="{FF2B5EF4-FFF2-40B4-BE49-F238E27FC236}">
                <a16:creationId xmlns:a16="http://schemas.microsoft.com/office/drawing/2014/main" id="{4B7B1EDB-E44A-47A5-9AFE-B47B45637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975" y="2571750"/>
            <a:ext cx="2351088" cy="243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市场经济体制</a:t>
            </a:r>
          </a:p>
          <a:p>
            <a:endParaRPr lang="en-US" altLang="zh-CN" sz="2400" b="1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400" b="1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市场在资源配置</a:t>
            </a:r>
            <a:endParaRPr lang="en-US" altLang="zh-CN" sz="2400" b="1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400" b="1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中起决定性作用</a:t>
            </a:r>
            <a:endParaRPr lang="en-US" altLang="zh-CN" sz="2400" b="1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2400" b="1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800" b="1">
                <a:solidFill>
                  <a:srgbClr val="0000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企业分散决策</a:t>
            </a:r>
            <a:endParaRPr lang="en-US" altLang="zh-CN" sz="2800" b="1">
              <a:solidFill>
                <a:srgbClr val="0000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F8E51FB5-53D2-44E1-B9A0-5F28B41D225E}"/>
              </a:ext>
            </a:extLst>
          </p:cNvPr>
          <p:cNvSpPr/>
          <p:nvPr/>
        </p:nvSpPr>
        <p:spPr>
          <a:xfrm>
            <a:off x="5532438" y="3490913"/>
            <a:ext cx="1047750" cy="576262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76" name="文本框 8">
            <a:extLst>
              <a:ext uri="{FF2B5EF4-FFF2-40B4-BE49-F238E27FC236}">
                <a16:creationId xmlns:a16="http://schemas.microsoft.com/office/drawing/2014/main" id="{839607CD-2ADF-4289-9294-3C224BAF3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809875"/>
            <a:ext cx="498475" cy="19383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</a:t>
            </a:r>
          </a:p>
        </p:txBody>
      </p:sp>
      <p:sp>
        <p:nvSpPr>
          <p:cNvPr id="7177" name="Text Box 7">
            <a:extLst>
              <a:ext uri="{FF2B5EF4-FFF2-40B4-BE49-F238E27FC236}">
                <a16:creationId xmlns:a16="http://schemas.microsoft.com/office/drawing/2014/main" id="{2E7ACA13-3B80-49A5-98F2-D0E63C56B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1643" y="677070"/>
            <a:ext cx="2078038" cy="5222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资源有限性</a:t>
            </a:r>
          </a:p>
        </p:txBody>
      </p:sp>
      <p:sp>
        <p:nvSpPr>
          <p:cNvPr id="7178" name="Text Box 6">
            <a:extLst>
              <a:ext uri="{FF2B5EF4-FFF2-40B4-BE49-F238E27FC236}">
                <a16:creationId xmlns:a16="http://schemas.microsoft.com/office/drawing/2014/main" id="{86B1157E-DFA4-44A1-92E7-B15B988B1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863725"/>
            <a:ext cx="2078038" cy="5238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eaLnBrk="1" hangingPunct="1">
              <a:spcBef>
                <a:spcPct val="50000"/>
              </a:spcBef>
              <a:defRPr sz="28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zh-CN" dirty="0">
                <a:solidFill>
                  <a:srgbClr val="FF0000"/>
                </a:solidFill>
              </a:rPr>
              <a:t>需求无限性</a:t>
            </a:r>
          </a:p>
        </p:txBody>
      </p:sp>
      <p:sp>
        <p:nvSpPr>
          <p:cNvPr id="7179" name="AutoShape 8">
            <a:extLst>
              <a:ext uri="{FF2B5EF4-FFF2-40B4-BE49-F238E27FC236}">
                <a16:creationId xmlns:a16="http://schemas.microsoft.com/office/drawing/2014/main" id="{D0073328-AC3F-44A5-83A2-047E6C95F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525" y="1192213"/>
            <a:ext cx="168275" cy="657225"/>
          </a:xfrm>
          <a:prstGeom prst="upDownArrow">
            <a:avLst>
              <a:gd name="adj1" fmla="val 50000"/>
              <a:gd name="adj2" fmla="val 4755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6">
            <a:extLst>
              <a:ext uri="{FF2B5EF4-FFF2-40B4-BE49-F238E27FC236}">
                <a16:creationId xmlns:a16="http://schemas.microsoft.com/office/drawing/2014/main" id="{0411C598-A944-4647-93CE-1B82C07C7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67" y="116475"/>
            <a:ext cx="4127433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市场调节</a:t>
            </a: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67" y="1336675"/>
            <a:ext cx="84978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4.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市场决定资源配置是市场经济的一般规律。</a:t>
            </a:r>
            <a:endParaRPr lang="en-US" altLang="zh-CN" sz="20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5.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市场机制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看不见的手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6.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市场配置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资源的优点：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22" name="矩形 6">
            <a:extLst>
              <a:ext uri="{FF2B5EF4-FFF2-40B4-BE49-F238E27FC236}">
                <a16:creationId xmlns:a16="http://schemas.microsoft.com/office/drawing/2014/main" id="{DDB63279-3540-46CB-9180-E08DED826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75" y="2462213"/>
            <a:ext cx="4846638" cy="460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生产什么、如何生产、为谁生产</a:t>
            </a: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id="{70318428-8343-4D50-9263-A56DA831B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75" y="3111500"/>
            <a:ext cx="4846638" cy="46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供求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机制、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价格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机制、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竞争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机制</a:t>
            </a:r>
            <a:endParaRPr lang="zh-CN" altLang="en-US" sz="24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矩形 6">
            <a:extLst>
              <a:ext uri="{FF2B5EF4-FFF2-40B4-BE49-F238E27FC236}">
                <a16:creationId xmlns:a16="http://schemas.microsoft.com/office/drawing/2014/main" id="{B245A8AA-3146-4A68-9EA9-94A4E788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75" y="1846263"/>
            <a:ext cx="4846638" cy="461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全社会的资源配置</a:t>
            </a:r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F723467E-A87E-4FE5-8750-A3EBB8236818}"/>
              </a:ext>
            </a:extLst>
          </p:cNvPr>
          <p:cNvSpPr/>
          <p:nvPr/>
        </p:nvSpPr>
        <p:spPr>
          <a:xfrm rot="16200000" flipV="1">
            <a:off x="6832600" y="2601913"/>
            <a:ext cx="1035050" cy="806450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r>
              <a:rPr lang="en-US" altLang="zh-CN" dirty="0"/>
              <a:t> </a:t>
            </a:r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zh-CN" altLang="en-US" dirty="0"/>
          </a:p>
        </p:txBody>
      </p:sp>
      <p:sp>
        <p:nvSpPr>
          <p:cNvPr id="8201" name="文本框 1">
            <a:extLst>
              <a:ext uri="{FF2B5EF4-FFF2-40B4-BE49-F238E27FC236}">
                <a16:creationId xmlns:a16="http://schemas.microsoft.com/office/drawing/2014/main" id="{F4304738-7C97-4ACE-A5BD-CD370C579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825" y="2743200"/>
            <a:ext cx="387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</a:t>
            </a: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F38B2694-996C-4D46-B459-382723FF68B8}"/>
              </a:ext>
            </a:extLst>
          </p:cNvPr>
          <p:cNvSpPr/>
          <p:nvPr/>
        </p:nvSpPr>
        <p:spPr>
          <a:xfrm rot="16200000" flipV="1">
            <a:off x="7158038" y="2303462"/>
            <a:ext cx="1735138" cy="804863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r>
              <a:rPr lang="en-US" altLang="zh-CN" dirty="0"/>
              <a:t> </a:t>
            </a:r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zh-CN" altLang="en-US" dirty="0"/>
          </a:p>
        </p:txBody>
      </p:sp>
      <p:sp>
        <p:nvSpPr>
          <p:cNvPr id="8203" name="文本框 2">
            <a:extLst>
              <a:ext uri="{FF2B5EF4-FFF2-40B4-BE49-F238E27FC236}">
                <a16:creationId xmlns:a16="http://schemas.microsoft.com/office/drawing/2014/main" id="{4EE8EA95-EF6E-464E-8B07-8395432B8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75" y="2055813"/>
            <a:ext cx="4238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endParaRPr lang="zh-CN" altLang="en-US"/>
          </a:p>
        </p:txBody>
      </p:sp>
      <p:sp>
        <p:nvSpPr>
          <p:cNvPr id="17" name="矩形 6">
            <a:extLst>
              <a:ext uri="{FF2B5EF4-FFF2-40B4-BE49-F238E27FC236}">
                <a16:creationId xmlns:a16="http://schemas.microsoft.com/office/drawing/2014/main" id="{EB16E1B9-6E63-45C7-9ED1-869BA8674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75" y="3860800"/>
            <a:ext cx="4849813" cy="120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引导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资金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流向效率高的领域和企业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推动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科学技术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经营管理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进步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实现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优胜劣汰</a:t>
            </a: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F19F25E3-1C1F-4B36-97B7-2959190744B0}"/>
              </a:ext>
            </a:extLst>
          </p:cNvPr>
          <p:cNvSpPr/>
          <p:nvPr/>
        </p:nvSpPr>
        <p:spPr>
          <a:xfrm rot="5400000" flipV="1">
            <a:off x="4863306" y="3620294"/>
            <a:ext cx="333375" cy="280988"/>
          </a:xfrm>
          <a:prstGeom prst="rightArrow">
            <a:avLst/>
          </a:prstGeom>
          <a:solidFill>
            <a:srgbClr val="99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E5AAAA35-430F-4E14-9F98-0B9D3E882826}"/>
              </a:ext>
            </a:extLst>
          </p:cNvPr>
          <p:cNvSpPr/>
          <p:nvPr/>
        </p:nvSpPr>
        <p:spPr>
          <a:xfrm rot="5400000" flipH="1" flipV="1">
            <a:off x="4910137" y="2840038"/>
            <a:ext cx="239713" cy="280988"/>
          </a:xfrm>
          <a:prstGeom prst="rightArrow">
            <a:avLst/>
          </a:prstGeom>
          <a:solidFill>
            <a:srgbClr val="99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4E2147B8-8CC1-4B6D-A5D9-9BABB105F137}"/>
              </a:ext>
            </a:extLst>
          </p:cNvPr>
          <p:cNvSpPr/>
          <p:nvPr/>
        </p:nvSpPr>
        <p:spPr>
          <a:xfrm rot="5400000" flipH="1" flipV="1">
            <a:off x="4906962" y="2227263"/>
            <a:ext cx="239713" cy="280988"/>
          </a:xfrm>
          <a:prstGeom prst="rightArrow">
            <a:avLst/>
          </a:prstGeom>
          <a:solidFill>
            <a:srgbClr val="99FF3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左大括号 4">
            <a:extLst>
              <a:ext uri="{FF2B5EF4-FFF2-40B4-BE49-F238E27FC236}">
                <a16:creationId xmlns:a16="http://schemas.microsoft.com/office/drawing/2014/main" id="{B21C0175-FD4F-44F3-A7C8-7F369352D82D}"/>
              </a:ext>
            </a:extLst>
          </p:cNvPr>
          <p:cNvSpPr/>
          <p:nvPr/>
        </p:nvSpPr>
        <p:spPr>
          <a:xfrm>
            <a:off x="2097088" y="1828800"/>
            <a:ext cx="458787" cy="1733550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6">
            <a:extLst>
              <a:ext uri="{FF2B5EF4-FFF2-40B4-BE49-F238E27FC236}">
                <a16:creationId xmlns:a16="http://schemas.microsoft.com/office/drawing/2014/main" id="{4B6E83FF-0EDC-4E57-BC13-F2000FFC8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42887"/>
            <a:ext cx="4105275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市场体系</a:t>
            </a: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55725"/>
            <a:ext cx="7924800" cy="3786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市场体系的含义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 </a:t>
            </a: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0B8D6F5A-5240-478E-8458-6E3DA9599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858963"/>
            <a:ext cx="2087562" cy="156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种类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商品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市场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服务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市场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生产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要素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市场</a:t>
            </a:r>
          </a:p>
        </p:txBody>
      </p:sp>
      <p:sp>
        <p:nvSpPr>
          <p:cNvPr id="7" name="文本框 1">
            <a:extLst>
              <a:ext uri="{FF2B5EF4-FFF2-40B4-BE49-F238E27FC236}">
                <a16:creationId xmlns:a16="http://schemas.microsoft.com/office/drawing/2014/main" id="{6A7E1A41-DB6A-49EC-8693-280ED8903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278188"/>
            <a:ext cx="1473200" cy="156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要素</a:t>
            </a:r>
            <a:endParaRPr lang="en-US" altLang="zh-CN" sz="2400" b="1" dirty="0">
              <a:solidFill>
                <a:srgbClr val="0000FF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交易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双方</a:t>
            </a:r>
            <a:endParaRPr lang="en-US" altLang="zh-CN" sz="2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交易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对象</a:t>
            </a:r>
            <a:endParaRPr lang="en-US" altLang="zh-CN" sz="2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交易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价格</a:t>
            </a:r>
          </a:p>
        </p:txBody>
      </p:sp>
      <p:sp>
        <p:nvSpPr>
          <p:cNvPr id="9223" name="文本框 1">
            <a:extLst>
              <a:ext uri="{FF2B5EF4-FFF2-40B4-BE49-F238E27FC236}">
                <a16:creationId xmlns:a16="http://schemas.microsoft.com/office/drawing/2014/main" id="{4E009C37-9262-44C7-BA5C-AAB7AF6F0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3700463"/>
            <a:ext cx="1728787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劳动力市场</a:t>
            </a:r>
            <a:endParaRPr lang="en-US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土地市场</a:t>
            </a:r>
            <a:endParaRPr lang="en-US" altLang="zh-CN" sz="24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金融市场</a:t>
            </a: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90D0A057-24BE-4543-A6BB-AA7DD30202EF}"/>
              </a:ext>
            </a:extLst>
          </p:cNvPr>
          <p:cNvSpPr/>
          <p:nvPr/>
        </p:nvSpPr>
        <p:spPr>
          <a:xfrm>
            <a:off x="5014913" y="2989263"/>
            <a:ext cx="1330325" cy="576262"/>
          </a:xfrm>
          <a:prstGeom prst="rightArrow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文本框 1">
            <a:extLst>
              <a:ext uri="{FF2B5EF4-FFF2-40B4-BE49-F238E27FC236}">
                <a16:creationId xmlns:a16="http://schemas.microsoft.com/office/drawing/2014/main" id="{2A8A498A-136A-486E-A78B-F9F38024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463" y="2643188"/>
            <a:ext cx="15113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相互作用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形成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有机联系</a:t>
            </a: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9D5EFAD5-6E12-4855-8F6D-0C682EA6B4BD}"/>
              </a:ext>
            </a:extLst>
          </p:cNvPr>
          <p:cNvCxnSpPr>
            <a:cxnSpLocks/>
          </p:cNvCxnSpPr>
          <p:nvPr/>
        </p:nvCxnSpPr>
        <p:spPr>
          <a:xfrm flipH="1">
            <a:off x="2298700" y="3336925"/>
            <a:ext cx="365125" cy="3952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6">
            <a:extLst>
              <a:ext uri="{FF2B5EF4-FFF2-40B4-BE49-F238E27FC236}">
                <a16:creationId xmlns:a16="http://schemas.microsoft.com/office/drawing/2014/main" id="{8FD4E64C-7D0A-4B45-BCA4-DE965CA5A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58524"/>
            <a:ext cx="4105275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市场体系</a:t>
            </a: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93813"/>
            <a:ext cx="8569325" cy="3354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建设</a:t>
            </a:r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统一开放、竞争有序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的市场体系的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          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                        形成</a:t>
            </a:r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市场体系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                    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0B8D6F5A-5240-478E-8458-6E3DA9599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2571750"/>
            <a:ext cx="48895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企  业          自主经营、公平竞争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消费者         自由选择、自主消费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商品和要素  自由流动、平等交换</a:t>
            </a:r>
          </a:p>
        </p:txBody>
      </p:sp>
      <p:sp>
        <p:nvSpPr>
          <p:cNvPr id="11" name="文本框 1">
            <a:extLst>
              <a:ext uri="{FF2B5EF4-FFF2-40B4-BE49-F238E27FC236}">
                <a16:creationId xmlns:a16="http://schemas.microsoft.com/office/drawing/2014/main" id="{78B41609-68FF-4C9F-BA78-0DC3A8BD3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557463"/>
            <a:ext cx="2141537" cy="156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市场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准入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畅通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市场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有序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市场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充分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algn="ctr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市场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秩序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规范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6">
            <a:extLst>
              <a:ext uri="{FF2B5EF4-FFF2-40B4-BE49-F238E27FC236}">
                <a16:creationId xmlns:a16="http://schemas.microsoft.com/office/drawing/2014/main" id="{DF29726A-E302-46EA-8E89-8D367EE91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3362"/>
            <a:ext cx="4105275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市场体系</a:t>
            </a: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93813"/>
            <a:ext cx="8569325" cy="3354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建设</a:t>
            </a:r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统一开放、竞争有序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的现代市场体系的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）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建立公平开放透明的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市场规则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实行统一的市场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准入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制度；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实行统一的市场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监管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，反对地方保护、垄断和不正当竞争；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建立健全社会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征信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体系，褒扬诚信，惩戒失信；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健全优胜劣汰市场化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退出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机制。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872</Words>
  <Application>Microsoft Office PowerPoint</Application>
  <PresentationFormat>全屏显示(16:9)</PresentationFormat>
  <Paragraphs>197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KaiTi</vt:lpstr>
      <vt:lpstr>黑体</vt:lpstr>
      <vt:lpstr>楷体</vt:lpstr>
      <vt:lpstr>微软雅黑</vt:lpstr>
      <vt:lpstr>Arial</vt:lpstr>
      <vt:lpstr>Calibri</vt:lpstr>
      <vt:lpstr>1_Office 主题​​</vt:lpstr>
      <vt:lpstr>第3课时  使市场在资源 配置中起决定性作用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lsg</cp:lastModifiedBy>
  <cp:revision>41</cp:revision>
  <dcterms:created xsi:type="dcterms:W3CDTF">2020-02-01T11:21:51Z</dcterms:created>
  <dcterms:modified xsi:type="dcterms:W3CDTF">2020-02-04T09:54:15Z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