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5" r:id="rId2"/>
    <p:sldId id="273" r:id="rId3"/>
    <p:sldId id="272" r:id="rId4"/>
    <p:sldId id="298" r:id="rId5"/>
    <p:sldId id="276" r:id="rId6"/>
    <p:sldId id="278" r:id="rId7"/>
    <p:sldId id="279" r:id="rId8"/>
    <p:sldId id="282" r:id="rId9"/>
    <p:sldId id="285" r:id="rId10"/>
    <p:sldId id="286" r:id="rId11"/>
    <p:sldId id="287" r:id="rId12"/>
    <p:sldId id="301" r:id="rId13"/>
    <p:sldId id="290" r:id="rId14"/>
    <p:sldId id="296" r:id="rId15"/>
    <p:sldId id="297" r:id="rId16"/>
    <p:sldId id="291" r:id="rId17"/>
    <p:sldId id="292" r:id="rId18"/>
    <p:sldId id="300" r:id="rId19"/>
    <p:sldId id="295" r:id="rId20"/>
    <p:sldId id="302" r:id="rId21"/>
    <p:sldId id="271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50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如何区分生产对消费还是消费对生产？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区分主体和主导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公有资产在社会总资产中占优势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非公经济强调社会主义市场经济，并非社会主义经济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1502314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生产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、劳动与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经营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”</a:t>
            </a:r>
            <a:br>
              <a:rPr lang="en-US" altLang="zh-CN" sz="3200" b="1" dirty="0" smtClean="0">
                <a:solidFill>
                  <a:srgbClr val="FF0000"/>
                </a:solidFill>
              </a:rPr>
            </a:br>
            <a:r>
              <a:rPr lang="zh-CN" altLang="en-US" sz="3200" b="1" dirty="0" smtClean="0">
                <a:solidFill>
                  <a:srgbClr val="FF0000"/>
                </a:solidFill>
              </a:rPr>
              <a:t>重难点解析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高三政治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于静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196848" y="826265"/>
          <a:ext cx="8624941" cy="414728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43232"/>
                <a:gridCol w="6581709"/>
              </a:tblGrid>
              <a:tr h="3166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内容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地位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公有制为主体，多种所有制经济共同发展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公有制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国有经济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集体经济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非公有制经济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5895" y="1137299"/>
            <a:ext cx="647573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是我国社会主义初级阶段的基本经济制度，是中国特色社会主义制度的重要支柱，也是主义市场经济体制的根基。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68539" y="2051814"/>
            <a:ext cx="6480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生产资料公有制是社会主义的根本经济特征，是社会主义经济制度的基础，在基本经济制度中居于主体地位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75842" y="2813897"/>
            <a:ext cx="6119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是我国国民经济的支柱，掌握着国家的经济命脉，在国民经济中起主导作用。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41943" y="3545639"/>
            <a:ext cx="6119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是我国农村的主要经济形式，是社会主义公有制经济的重要组成部分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19167" y="4233952"/>
            <a:ext cx="6191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和公有制经济都是社会主义市场经济的重要组成部分，都是我国经济社会发展的重要基础。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5904" y="187286"/>
            <a:ext cx="157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易混易错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Group 2"/>
          <p:cNvGraphicFramePr>
            <a:graphicFrameLocks noGrp="1"/>
          </p:cNvGraphicFramePr>
          <p:nvPr/>
        </p:nvGraphicFramePr>
        <p:xfrm>
          <a:off x="250826" y="141685"/>
          <a:ext cx="8569325" cy="4796347"/>
        </p:xfrm>
        <a:graphic>
          <a:graphicData uri="http://schemas.openxmlformats.org/drawingml/2006/table">
            <a:tbl>
              <a:tblPr/>
              <a:tblGrid>
                <a:gridCol w="1721812"/>
                <a:gridCol w="6847513"/>
              </a:tblGrid>
              <a:tr h="2898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内容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作用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89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公有制为主体，多种所有制经济共同发展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公有制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国有经济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4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集体经济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4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非公有制经济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4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Times New Roman" pitchFamily="18" charset="0"/>
                        </a:rPr>
                        <a:t>混合所有制经济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89" name="矩形 3"/>
          <p:cNvSpPr>
            <a:spLocks noChangeArrowheads="1"/>
          </p:cNvSpPr>
          <p:nvPr/>
        </p:nvSpPr>
        <p:spPr bwMode="auto">
          <a:xfrm>
            <a:off x="2010580" y="1589671"/>
            <a:ext cx="67224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发展壮大国有经济，对于发挥社会主义制度的优越性，增强我国经济实力，保障国家安全，保护生态环境、支持科技进步，发展战略性产业，提供公共服务，具有关键作用。国有企业是推进国家现代化，保障人民共同利益的重要力量。</a:t>
            </a:r>
          </a:p>
        </p:txBody>
      </p:sp>
      <p:sp>
        <p:nvSpPr>
          <p:cNvPr id="62490" name="矩形 4"/>
          <p:cNvSpPr>
            <a:spLocks noChangeArrowheads="1"/>
          </p:cNvSpPr>
          <p:nvPr/>
        </p:nvSpPr>
        <p:spPr bwMode="auto">
          <a:xfrm>
            <a:off x="2010579" y="2672030"/>
            <a:ext cx="6804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体现共同富裕原则，可以广泛吸收社会资金，缓解就业压力，增加公共积累和国家税收。</a:t>
            </a:r>
          </a:p>
        </p:txBody>
      </p:sp>
      <p:sp>
        <p:nvSpPr>
          <p:cNvPr id="62491" name="矩形 5"/>
          <p:cNvSpPr>
            <a:spLocks noChangeArrowheads="1"/>
          </p:cNvSpPr>
          <p:nvPr/>
        </p:nvSpPr>
        <p:spPr bwMode="auto">
          <a:xfrm>
            <a:off x="2051676" y="3243396"/>
            <a:ext cx="67840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非公有制经济在支撑经济增长、促进创新、扩大就业、增加税收等方面具有重要作用。</a:t>
            </a:r>
          </a:p>
        </p:txBody>
      </p:sp>
      <p:sp>
        <p:nvSpPr>
          <p:cNvPr id="62492" name="矩形 6"/>
          <p:cNvSpPr>
            <a:spLocks noChangeArrowheads="1"/>
          </p:cNvSpPr>
          <p:nvPr/>
        </p:nvSpPr>
        <p:spPr bwMode="auto">
          <a:xfrm>
            <a:off x="2000303" y="424184"/>
            <a:ext cx="68149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适合初级阶段生产力发展不平衡</a:t>
            </a:r>
            <a:r>
              <a:rPr lang="en-US" altLang="zh-CN" sz="16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16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多层次状况，符合社会主义本质要求。有利于促进生产力发展，有利于增强综合国力，有利于提高人民生活水平。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2493" name="TextBox 7"/>
          <p:cNvSpPr txBox="1">
            <a:spLocks noChangeArrowheads="1"/>
          </p:cNvSpPr>
          <p:nvPr/>
        </p:nvSpPr>
        <p:spPr bwMode="auto">
          <a:xfrm>
            <a:off x="2011684" y="1200779"/>
            <a:ext cx="5903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包括国有经济和集体经济的作用</a:t>
            </a:r>
          </a:p>
        </p:txBody>
      </p:sp>
      <p:sp>
        <p:nvSpPr>
          <p:cNvPr id="62502" name="TextBox 10"/>
          <p:cNvSpPr txBox="1">
            <a:spLocks noChangeArrowheads="1"/>
          </p:cNvSpPr>
          <p:nvPr/>
        </p:nvSpPr>
        <p:spPr bwMode="auto">
          <a:xfrm>
            <a:off x="2050083" y="3804150"/>
            <a:ext cx="678791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国有资本、集体资本、非公有资本等交叉持股、相互融合的混合所有制经济，是社会主义初级阶段基本经济制度的重要实现形式，有利于国有资本增强控制力、提高竞争力，有利于各种所有制资本取长补短、相互促进、共同发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198" y="3041152"/>
            <a:ext cx="96576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生产</a:t>
            </a:r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763749" y="3020602"/>
            <a:ext cx="1027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制度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112" y="2794573"/>
            <a:ext cx="239387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第四课</a:t>
            </a:r>
            <a:endParaRPr lang="en-US" altLang="zh-CN" sz="2400" dirty="0" smtClean="0"/>
          </a:p>
          <a:p>
            <a:r>
              <a:rPr lang="zh-CN" altLang="en-US" sz="2400" dirty="0" smtClean="0"/>
              <a:t>生产与经济制度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25758" y="2125038"/>
            <a:ext cx="107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主体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936" y="964059"/>
            <a:ext cx="239387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第五课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企业和劳动者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75460" y="2866491"/>
            <a:ext cx="239387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第六课</a:t>
            </a:r>
            <a:endParaRPr lang="en-US" altLang="zh-CN" sz="2400" dirty="0" smtClean="0"/>
          </a:p>
          <a:p>
            <a:r>
              <a:rPr lang="zh-CN" altLang="en-US" sz="2400" dirty="0" smtClean="0"/>
              <a:t>      投资理财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98041" y="3037727"/>
            <a:ext cx="107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资金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左箭头 8"/>
          <p:cNvSpPr/>
          <p:nvPr/>
        </p:nvSpPr>
        <p:spPr>
          <a:xfrm>
            <a:off x="3585680" y="3174715"/>
            <a:ext cx="256854" cy="2363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左箭头 9"/>
          <p:cNvSpPr/>
          <p:nvPr/>
        </p:nvSpPr>
        <p:spPr>
          <a:xfrm>
            <a:off x="2587375" y="3173003"/>
            <a:ext cx="256854" cy="2363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106257" y="3195263"/>
            <a:ext cx="267128" cy="236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6173057" y="3193550"/>
            <a:ext cx="267128" cy="236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上箭头 12"/>
          <p:cNvSpPr/>
          <p:nvPr/>
        </p:nvSpPr>
        <p:spPr>
          <a:xfrm>
            <a:off x="4417888" y="2722652"/>
            <a:ext cx="246579" cy="2774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上箭头 13"/>
          <p:cNvSpPr/>
          <p:nvPr/>
        </p:nvSpPr>
        <p:spPr>
          <a:xfrm>
            <a:off x="4385353" y="1888733"/>
            <a:ext cx="246579" cy="2774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845943" y="688369"/>
            <a:ext cx="3554858" cy="19623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2284" y="14731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主体</a:t>
            </a:r>
            <a:r>
              <a:rPr lang="zh-CN" altLang="en-US" dirty="0" smtClean="0"/>
              <a:t>：企业和劳动者</a:t>
            </a:r>
            <a:endParaRPr lang="en-US" altLang="zh-CN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2599362"/>
            <a:ext cx="452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主体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2337" y="1664414"/>
            <a:ext cx="544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企业：细胞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0351" y="3389174"/>
            <a:ext cx="544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劳动者：主体</a:t>
            </a:r>
            <a:endParaRPr lang="zh-CN" altLang="en-US" dirty="0"/>
          </a:p>
        </p:txBody>
      </p:sp>
      <p:sp>
        <p:nvSpPr>
          <p:cNvPr id="7" name="左大括号 6"/>
          <p:cNvSpPr/>
          <p:nvPr/>
        </p:nvSpPr>
        <p:spPr>
          <a:xfrm>
            <a:off x="297950" y="2065106"/>
            <a:ext cx="184935" cy="177742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811659" y="511996"/>
            <a:ext cx="287676" cy="419356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19884" y="532459"/>
            <a:ext cx="80241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700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1700" dirty="0" smtClean="0">
                <a:latin typeface="黑体" pitchFamily="49" charset="-122"/>
                <a:ea typeface="黑体" pitchFamily="49" charset="-122"/>
              </a:rPr>
              <a:t>含义：企业是以</a:t>
            </a:r>
            <a:r>
              <a:rPr lang="zh-CN" altLang="en-US" sz="17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营利</a:t>
            </a:r>
            <a:r>
              <a:rPr lang="zh-CN" altLang="en-US" sz="1700" dirty="0" smtClean="0">
                <a:latin typeface="黑体" pitchFamily="49" charset="-122"/>
                <a:ea typeface="黑体" pitchFamily="49" charset="-122"/>
              </a:rPr>
              <a:t>为目的而从事生产经营活动，向社会提供</a:t>
            </a:r>
            <a:r>
              <a:rPr lang="zh-CN" altLang="en-US" sz="17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商品或服务</a:t>
            </a:r>
            <a:r>
              <a:rPr lang="zh-CN" altLang="en-US" sz="1700" dirty="0" smtClean="0"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17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经济组织</a:t>
            </a:r>
            <a:r>
              <a:rPr lang="zh-CN" altLang="en-US" sz="17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17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700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1700" dirty="0" smtClean="0">
                <a:latin typeface="黑体" pitchFamily="49" charset="-122"/>
                <a:ea typeface="黑体" pitchFamily="49" charset="-122"/>
              </a:rPr>
              <a:t>地位：是市场经济活动的主要参加者，是国民经济的细胞。</a:t>
            </a:r>
            <a:endParaRPr lang="en-US" altLang="zh-CN" sz="17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700" dirty="0" smtClean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1700" dirty="0" smtClean="0">
                <a:latin typeface="黑体" pitchFamily="49" charset="-122"/>
                <a:ea typeface="黑体" pitchFamily="49" charset="-122"/>
              </a:rPr>
              <a:t>分类：按照企业性质：国有企业（</a:t>
            </a:r>
            <a:r>
              <a:rPr lang="zh-CN" altLang="en-US" sz="17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主导作用，是推进现代化、保障人民共同利益的重要力量</a:t>
            </a:r>
            <a:r>
              <a:rPr lang="zh-CN" altLang="en-US" sz="1700" dirty="0" smtClean="0">
                <a:latin typeface="黑体" pitchFamily="49" charset="-122"/>
                <a:ea typeface="黑体" pitchFamily="49" charset="-122"/>
              </a:rPr>
              <a:t>）、集体企业、非公有制企业</a:t>
            </a:r>
            <a:endParaRPr lang="en-US" altLang="zh-CN" sz="17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700" dirty="0" smtClean="0">
                <a:latin typeface="黑体" pitchFamily="49" charset="-122"/>
                <a:ea typeface="黑体" pitchFamily="49" charset="-122"/>
              </a:rPr>
              <a:t>按照组织形式：公司制企业（</a:t>
            </a:r>
            <a:r>
              <a:rPr lang="zh-CN" altLang="en-US" sz="17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有限责任和股份有限</a:t>
            </a:r>
            <a:r>
              <a:rPr lang="zh-CN" altLang="en-US" sz="1700" dirty="0" smtClean="0">
                <a:latin typeface="黑体" pitchFamily="49" charset="-122"/>
                <a:ea typeface="黑体" pitchFamily="49" charset="-122"/>
              </a:rPr>
              <a:t>）、个人独资企业、合伙企业</a:t>
            </a:r>
            <a:endParaRPr lang="en-US" altLang="zh-CN" sz="17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700" dirty="0" smtClean="0"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z="1700" dirty="0" smtClean="0">
                <a:latin typeface="黑体" pitchFamily="49" charset="-122"/>
                <a:ea typeface="黑体" pitchFamily="49" charset="-122"/>
              </a:rPr>
              <a:t>组织机构：决策（</a:t>
            </a:r>
            <a:r>
              <a:rPr lang="zh-CN" altLang="en-US" sz="17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股东会或股东大会</a:t>
            </a:r>
            <a:r>
              <a:rPr lang="zh-CN" altLang="en-US" sz="1700" dirty="0" smtClean="0">
                <a:latin typeface="黑体" pitchFamily="49" charset="-122"/>
                <a:ea typeface="黑体" pitchFamily="49" charset="-122"/>
              </a:rPr>
              <a:t>、董事会）执行（经理）、监督（监事会）。</a:t>
            </a:r>
            <a:r>
              <a:rPr lang="zh-CN" altLang="en-US" sz="17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中国共产党的组织</a:t>
            </a:r>
            <a:r>
              <a:rPr lang="zh-CN" altLang="en-US" sz="1700" dirty="0" smtClean="0">
                <a:latin typeface="黑体" pitchFamily="49" charset="-122"/>
                <a:ea typeface="黑体" pitchFamily="49" charset="-122"/>
              </a:rPr>
              <a:t>（开展党的活动、坚持党的领导是国企独特优势、发挥领导、政治核心作用）权责明确、互相制衡、提高效率、管理科学、激发活力</a:t>
            </a:r>
            <a:endParaRPr lang="en-US" altLang="zh-CN" sz="17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700" dirty="0" smtClean="0">
                <a:latin typeface="黑体" pitchFamily="49" charset="-122"/>
                <a:ea typeface="黑体" pitchFamily="49" charset="-122"/>
              </a:rPr>
              <a:t>5.</a:t>
            </a:r>
            <a:r>
              <a:rPr lang="zh-CN" altLang="en-US" sz="1700" dirty="0" smtClean="0">
                <a:latin typeface="黑体" pitchFamily="49" charset="-122"/>
                <a:ea typeface="黑体" pitchFamily="49" charset="-122"/>
              </a:rPr>
              <a:t>经营发展：</a:t>
            </a:r>
            <a:r>
              <a:rPr lang="zh-CN" altLang="en-US" sz="17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企业经营的直接目的：利润。三要素：制定正确的经营战略。（战略定位准确）提高自主创新能力，依靠技术进步、科学管理等手段，形成自己的竞争优势。（价格、质量、服务、品牌）诚信经营，承担社会责任，树立良好的信誉和企业形象。（无形资产、通过产品和服务形成、关系企业成败）企业义务：企业开展生产经营活动，必须守法经营、公平竞争、诚信守约；承担社会责任，讲求社会效益。</a:t>
            </a:r>
            <a:endParaRPr lang="en-US" altLang="zh-CN" sz="1700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700" dirty="0" smtClean="0">
                <a:latin typeface="黑体" pitchFamily="49" charset="-122"/>
                <a:ea typeface="黑体" pitchFamily="49" charset="-122"/>
              </a:rPr>
              <a:t>6.</a:t>
            </a:r>
            <a:r>
              <a:rPr lang="zh-CN" altLang="en-US" sz="1700" dirty="0" smtClean="0">
                <a:latin typeface="黑体" pitchFamily="49" charset="-122"/>
                <a:ea typeface="黑体" pitchFamily="49" charset="-122"/>
              </a:rPr>
              <a:t>结果：企业联合、企业兼并、企业破产。（规模、实力、风险、资源、经济）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00207143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872" y="0"/>
            <a:ext cx="3857625" cy="514350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551453" y="0"/>
          <a:ext cx="4150757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673"/>
                <a:gridCol w="1047964"/>
                <a:gridCol w="719191"/>
                <a:gridCol w="1458929"/>
              </a:tblGrid>
              <a:tr h="267128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含义</a:t>
                      </a:r>
                      <a:endParaRPr lang="zh-CN" alt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255772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地位</a:t>
                      </a:r>
                      <a:endParaRPr lang="zh-CN" alt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255772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分类</a:t>
                      </a:r>
                      <a:endParaRPr lang="zh-CN" alt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255772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组织形式</a:t>
                      </a:r>
                      <a:endParaRPr lang="zh-CN" alt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255772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组织机构</a:t>
                      </a:r>
                      <a:endParaRPr lang="zh-CN" alt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255772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义务</a:t>
                      </a:r>
                      <a:endParaRPr lang="zh-CN" alt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255772">
                <a:tc rowSpan="13">
                  <a:txBody>
                    <a:bodyPr/>
                    <a:lstStyle/>
                    <a:p>
                      <a:endParaRPr lang="en-US" altLang="zh-CN" sz="1200" dirty="0" smtClean="0"/>
                    </a:p>
                    <a:p>
                      <a:endParaRPr lang="en-US" altLang="zh-CN" sz="1200" dirty="0" smtClean="0"/>
                    </a:p>
                    <a:p>
                      <a:endParaRPr lang="en-US" altLang="zh-CN" sz="1200" dirty="0" smtClean="0"/>
                    </a:p>
                    <a:p>
                      <a:endParaRPr lang="en-US" altLang="zh-CN" sz="1200" dirty="0" smtClean="0"/>
                    </a:p>
                    <a:p>
                      <a:endParaRPr lang="en-US" altLang="zh-CN" sz="1200" dirty="0" smtClean="0"/>
                    </a:p>
                    <a:p>
                      <a:endParaRPr lang="en-US" altLang="zh-CN" sz="1200" dirty="0" smtClean="0"/>
                    </a:p>
                    <a:p>
                      <a:endParaRPr lang="en-US" altLang="zh-CN" sz="1200" dirty="0" smtClean="0"/>
                    </a:p>
                    <a:p>
                      <a:endParaRPr lang="en-US" altLang="zh-CN" sz="1200" dirty="0" smtClean="0"/>
                    </a:p>
                    <a:p>
                      <a:endParaRPr lang="en-US" altLang="zh-CN" sz="1200" dirty="0" smtClean="0"/>
                    </a:p>
                    <a:p>
                      <a:endParaRPr lang="en-US" altLang="zh-CN" sz="1200" dirty="0" smtClean="0"/>
                    </a:p>
                    <a:p>
                      <a:r>
                        <a:rPr lang="zh-CN" altLang="en-US" sz="1200" dirty="0" smtClean="0"/>
                        <a:t>经营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目的</a:t>
                      </a:r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255772"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三要素</a:t>
                      </a:r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255772"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理论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255772"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zh-CN" altLang="en-US" sz="1200" dirty="0" smtClean="0"/>
                        <a:t>具体要素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管理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255772"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劳动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255772"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资本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/>
                    </a:p>
                  </a:txBody>
                  <a:tcPr/>
                </a:tc>
              </a:tr>
              <a:tr h="255772"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土地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255772"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信息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255772"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zh-CN" altLang="en-US" sz="1200" dirty="0" smtClean="0"/>
                        <a:t>对象</a:t>
                      </a:r>
                      <a:endParaRPr lang="zh-CN" altLang="en-US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CN" altLang="en-US" sz="1200" dirty="0" smtClean="0"/>
                        <a:t>产品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设计</a:t>
                      </a:r>
                      <a:endParaRPr lang="zh-CN" altLang="en-US" sz="1200" dirty="0"/>
                    </a:p>
                  </a:txBody>
                  <a:tcPr/>
                </a:tc>
              </a:tr>
              <a:tr h="255772"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产量</a:t>
                      </a:r>
                      <a:endParaRPr lang="zh-CN" altLang="en-US" sz="1200" dirty="0"/>
                    </a:p>
                  </a:txBody>
                  <a:tcPr/>
                </a:tc>
              </a:tr>
              <a:tr h="255772"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运输</a:t>
                      </a:r>
                      <a:endParaRPr lang="zh-CN" altLang="en-US" sz="1200" dirty="0"/>
                    </a:p>
                  </a:txBody>
                  <a:tcPr/>
                </a:tc>
              </a:tr>
              <a:tr h="255772"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服务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255772"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品牌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00207144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8208" y="133564"/>
            <a:ext cx="6367410" cy="4775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5496"/>
            <a:ext cx="452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主体</a:t>
            </a:r>
            <a:endParaRPr lang="zh-CN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59596" y="0"/>
            <a:ext cx="349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企业：细胞</a:t>
            </a:r>
            <a:endParaRPr lang="zh-CN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78434" y="1570648"/>
            <a:ext cx="330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劳动者：主体</a:t>
            </a:r>
            <a:endParaRPr lang="zh-CN" altLang="en-US" sz="1600" dirty="0"/>
          </a:p>
        </p:txBody>
      </p:sp>
      <p:sp>
        <p:nvSpPr>
          <p:cNvPr id="5" name="左大括号 4"/>
          <p:cNvSpPr/>
          <p:nvPr/>
        </p:nvSpPr>
        <p:spPr>
          <a:xfrm>
            <a:off x="277402" y="369869"/>
            <a:ext cx="143838" cy="177742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左大括号 5"/>
          <p:cNvSpPr/>
          <p:nvPr/>
        </p:nvSpPr>
        <p:spPr>
          <a:xfrm>
            <a:off x="565079" y="398981"/>
            <a:ext cx="287676" cy="4193568"/>
          </a:xfrm>
          <a:prstGeom prst="leftBrace">
            <a:avLst>
              <a:gd name="adj1" fmla="val 8333"/>
              <a:gd name="adj2" fmla="val 4975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91737" y="236305"/>
            <a:ext cx="430887" cy="5959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/>
              <a:t>劳动</a:t>
            </a:r>
            <a:endParaRPr lang="zh-CN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19820" y="2546279"/>
            <a:ext cx="430887" cy="5959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/>
              <a:t>就业</a:t>
            </a:r>
            <a:endParaRPr lang="zh-CN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18105" y="4323708"/>
            <a:ext cx="430887" cy="5959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/>
              <a:t>维权</a:t>
            </a:r>
            <a:endParaRPr lang="zh-CN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1089061" y="0"/>
            <a:ext cx="805493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7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劳动是劳动者的脑力和体力的支出，是物质财富和精神财富的创造活动，是人类文明进步</a:t>
            </a:r>
            <a:r>
              <a:rPr lang="zh-CN" altLang="en-US" sz="1700" dirty="0" smtClean="0">
                <a:latin typeface="黑体" pitchFamily="49" charset="-122"/>
                <a:ea typeface="黑体" pitchFamily="49" charset="-122"/>
              </a:rPr>
              <a:t>的源泉。建设社会主义现代化强国，要建设知识型、技能型、创新型劳动者大军，弘扬劳模精神和工匠精神，营造劳动光荣的社会风尚和精益求精的敬业风气。</a:t>
            </a:r>
            <a:endParaRPr lang="en-US" altLang="zh-CN" sz="17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7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劳动者是生产过程的主体，在生产力发展中起主导作用。</a:t>
            </a:r>
            <a:r>
              <a:rPr lang="zh-CN" altLang="en-US" sz="17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我国劳动者分工不同、地位平等，都为现代化建设作出贡献，都应得到承认和尊重。光荣属于劳动者。</a:t>
            </a:r>
            <a:endParaRPr lang="zh-CN" altLang="en-US" sz="17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2898" y="1623317"/>
            <a:ext cx="7911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  <a:sym typeface="Wingdings" pitchFamily="2" charset="2"/>
              </a:rPr>
              <a:t>意义：</a:t>
            </a: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就业是最大的民生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sym typeface="Wingdings" pitchFamily="2" charset="2"/>
              </a:rPr>
              <a:t>。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就业使劳动力与生产资料相结合，生产出社会所需要的物质财富和精神财富；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sym typeface="Wingdings" pitchFamily="2" charset="2"/>
              </a:rPr>
              <a:t>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劳动者通过就业取得报酬，从而获得生活来源，使劳动力能够不断再生产。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Wingdings" pitchFamily="2" charset="2"/>
              </a:rPr>
              <a:t></a:t>
            </a:r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劳动者就业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有利于实现自身的社会价值，丰富精神生活，提高精神境界，从而促进人的全面发展。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268858" y="2835176"/>
            <a:ext cx="78751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如何解决：为了推动实现更高质量和更充分的就业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①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党和政府：坚持以人民为中心，抓住人民最关心最直接最现实的利益问题，坚持</a:t>
            </a: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就业优先战略和积极的就业政策，鼓励创业带动就业，提供全方位就业服务，破除妨碍劳动力流动的体制机制弊端。</a:t>
            </a:r>
            <a:endParaRPr lang="en-US" altLang="zh-CN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②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劳动者：</a:t>
            </a: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要树立正确的就业观念，提高自身素质，做好就业与创业的准备。树立自主择业观、竞争就业观、职业平等观、多种方式就业观。</a:t>
            </a:r>
            <a:endParaRPr lang="en-US" altLang="zh-CN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③企业：</a:t>
            </a:r>
            <a:r>
              <a:rPr lang="zh-CN" altLang="zh-CN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肩负社会责任，</a:t>
            </a:r>
            <a:r>
              <a:rPr lang="zh-CN" altLang="zh-CN" b="1" dirty="0" smtClean="0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保障劳动者的合法权益，创建良好的工作环境，建立劳动者培训机制和发展机制，促进劳动力合理再生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1077075" y="1547975"/>
            <a:ext cx="125001" cy="2633607"/>
          </a:xfrm>
          <a:prstGeom prst="leftBrace">
            <a:avLst>
              <a:gd name="adj1" fmla="val 8333"/>
              <a:gd name="adj2" fmla="val 496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855" y="1998091"/>
            <a:ext cx="461665" cy="5959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维权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5352" y="65187"/>
            <a:ext cx="84248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意义：实现和维护劳动者权益，是社会主义制度的本质要求。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解决： ①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党和政府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在实施积极就业政策、多渠道扩大就业的同时，不断完善政府、工会、企业共同参与的协商协调机制，构建和谐劳动关系，依法维护劳动者权益，着力消除城乡、行业、身份、性别等一切影响平等就业的制度障碍和就业歧视。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②劳动法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规定了劳动者享有的各项权利，这些权利是保障劳动者主人翁地位的前提，是实现平等就业、充分调动和发挥劳动者积极性和创造性的保证。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中华人民共和国劳动争议调解仲裁法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权利：平等就业和选择职业的权利；取得劳动报酬的权利；休息休假的权利；获得劳动安全卫生保护的权利；接受职业技能培训的权利；享受社会保险和福利的权利；提请劳动争议处理的权利；法律规定的其他劳动权利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③劳动者权利的维护：劳动者权利和义务是统一的。互为前提。自觉履行劳动义务有利于维护劳动者权益。劳动义务：完成劳动任务、提高职业技能、执行劳动安全卫生规程，遵守劳动纪律和职业道德。</a:t>
            </a:r>
            <a:endParaRPr lang="en-US" altLang="zh-CN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④我国实行劳动合同制度，依法签订劳动合同是维护劳动者合法权益的重要保证。</a:t>
            </a:r>
            <a:endParaRPr lang="en-US" altLang="zh-CN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⑤劳动者要增强权利意识和法律意识。受到侵害，通过投诉、协商、申请调解、申请仲裁、向法院起诉等途径加以维护。</a:t>
            </a:r>
          </a:p>
          <a:p>
            <a:endParaRPr lang="zh-CN" altLang="en-US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537248" y="203917"/>
            <a:ext cx="90713" cy="4059611"/>
          </a:xfrm>
          <a:prstGeom prst="leftBrace">
            <a:avLst>
              <a:gd name="adj1" fmla="val 8333"/>
              <a:gd name="adj2" fmla="val 496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198" y="3041152"/>
            <a:ext cx="96576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生产</a:t>
            </a:r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763749" y="3020602"/>
            <a:ext cx="1027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制度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112" y="2794573"/>
            <a:ext cx="239387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第四课</a:t>
            </a:r>
            <a:endParaRPr lang="en-US" altLang="zh-CN" sz="2400" dirty="0" smtClean="0"/>
          </a:p>
          <a:p>
            <a:r>
              <a:rPr lang="zh-CN" altLang="en-US" sz="2400" dirty="0" smtClean="0"/>
              <a:t>生产与经济制度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25758" y="2125038"/>
            <a:ext cx="107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主体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936" y="964059"/>
            <a:ext cx="239387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第五课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企业和劳动者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75460" y="2866491"/>
            <a:ext cx="239387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第六课</a:t>
            </a:r>
            <a:endParaRPr lang="en-US" altLang="zh-CN" sz="2400" dirty="0" smtClean="0"/>
          </a:p>
          <a:p>
            <a:r>
              <a:rPr lang="zh-CN" altLang="en-US" sz="2400" dirty="0" smtClean="0"/>
              <a:t>      投资理财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98041" y="3037727"/>
            <a:ext cx="107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资金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左箭头 8"/>
          <p:cNvSpPr/>
          <p:nvPr/>
        </p:nvSpPr>
        <p:spPr>
          <a:xfrm>
            <a:off x="3585680" y="3174715"/>
            <a:ext cx="256854" cy="2363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左箭头 9"/>
          <p:cNvSpPr/>
          <p:nvPr/>
        </p:nvSpPr>
        <p:spPr>
          <a:xfrm>
            <a:off x="2587375" y="3173003"/>
            <a:ext cx="256854" cy="2363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106257" y="3195263"/>
            <a:ext cx="267128" cy="236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6173057" y="3193550"/>
            <a:ext cx="267128" cy="236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上箭头 12"/>
          <p:cNvSpPr/>
          <p:nvPr/>
        </p:nvSpPr>
        <p:spPr>
          <a:xfrm>
            <a:off x="4417888" y="2722652"/>
            <a:ext cx="246579" cy="2774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上箭头 13"/>
          <p:cNvSpPr/>
          <p:nvPr/>
        </p:nvSpPr>
        <p:spPr>
          <a:xfrm>
            <a:off x="4385353" y="1888733"/>
            <a:ext cx="246579" cy="2774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404208" y="2383604"/>
            <a:ext cx="3739792" cy="17671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Group 2"/>
          <p:cNvGraphicFramePr>
            <a:graphicFrameLocks noGrp="1"/>
          </p:cNvGraphicFramePr>
          <p:nvPr/>
        </p:nvGraphicFramePr>
        <p:xfrm>
          <a:off x="217774" y="668673"/>
          <a:ext cx="8640763" cy="4413767"/>
        </p:xfrm>
        <a:graphic>
          <a:graphicData uri="http://schemas.openxmlformats.org/drawingml/2006/table">
            <a:tbl>
              <a:tblPr/>
              <a:tblGrid>
                <a:gridCol w="1258888"/>
                <a:gridCol w="828675"/>
                <a:gridCol w="1429381"/>
                <a:gridCol w="1955169"/>
                <a:gridCol w="1327858"/>
                <a:gridCol w="1840792"/>
              </a:tblGrid>
              <a:tr h="421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性质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受益方式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偿还方式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收益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风险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储蓄存款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（便捷）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5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债券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（稳健）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股票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（高风险高收益）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5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商业保险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（规避风险）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共同点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189" name="TextBox 2"/>
          <p:cNvSpPr txBox="1">
            <a:spLocks noChangeArrowheads="1"/>
          </p:cNvSpPr>
          <p:nvPr/>
        </p:nvSpPr>
        <p:spPr bwMode="auto">
          <a:xfrm>
            <a:off x="1498065" y="1352279"/>
            <a:ext cx="738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储蓄</a:t>
            </a:r>
          </a:p>
        </p:txBody>
      </p:sp>
      <p:sp>
        <p:nvSpPr>
          <p:cNvPr id="91190" name="TextBox 3"/>
          <p:cNvSpPr txBox="1">
            <a:spLocks noChangeArrowheads="1"/>
          </p:cNvSpPr>
          <p:nvPr/>
        </p:nvSpPr>
        <p:spPr bwMode="auto">
          <a:xfrm>
            <a:off x="2511846" y="1333257"/>
            <a:ext cx="1212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还本付息</a:t>
            </a:r>
          </a:p>
        </p:txBody>
      </p:sp>
      <p:sp>
        <p:nvSpPr>
          <p:cNvPr id="91191" name="TextBox 5"/>
          <p:cNvSpPr txBox="1">
            <a:spLocks noChangeArrowheads="1"/>
          </p:cNvSpPr>
          <p:nvPr/>
        </p:nvSpPr>
        <p:spPr bwMode="auto">
          <a:xfrm>
            <a:off x="3767769" y="1103723"/>
            <a:ext cx="18947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按照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活期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|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定期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等方式获得</a:t>
            </a:r>
            <a:r>
              <a:rPr lang="zh-CN" altLang="en-US" sz="16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本金和利息</a:t>
            </a:r>
          </a:p>
        </p:txBody>
      </p:sp>
      <p:sp>
        <p:nvSpPr>
          <p:cNvPr id="91192" name="TextBox 6"/>
          <p:cNvSpPr txBox="1">
            <a:spLocks noChangeArrowheads="1"/>
          </p:cNvSpPr>
          <p:nvPr/>
        </p:nvSpPr>
        <p:spPr bwMode="auto">
          <a:xfrm>
            <a:off x="5717756" y="1135269"/>
            <a:ext cx="1419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利率较低，收益稳定</a:t>
            </a:r>
          </a:p>
        </p:txBody>
      </p:sp>
      <p:sp>
        <p:nvSpPr>
          <p:cNvPr id="91193" name="TextBox 7"/>
          <p:cNvSpPr txBox="1">
            <a:spLocks noChangeArrowheads="1"/>
          </p:cNvSpPr>
          <p:nvPr/>
        </p:nvSpPr>
        <p:spPr bwMode="auto">
          <a:xfrm>
            <a:off x="7208456" y="1157302"/>
            <a:ext cx="1584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风险低，</a:t>
            </a:r>
            <a:r>
              <a:rPr lang="zh-CN" altLang="en-US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安全性大</a:t>
            </a:r>
          </a:p>
        </p:txBody>
      </p:sp>
      <p:sp>
        <p:nvSpPr>
          <p:cNvPr id="91194" name="TextBox 8"/>
          <p:cNvSpPr txBox="1">
            <a:spLocks noChangeArrowheads="1"/>
          </p:cNvSpPr>
          <p:nvPr/>
        </p:nvSpPr>
        <p:spPr bwMode="auto">
          <a:xfrm>
            <a:off x="1547815" y="1924050"/>
            <a:ext cx="787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债务证书</a:t>
            </a:r>
          </a:p>
        </p:txBody>
      </p:sp>
      <p:sp>
        <p:nvSpPr>
          <p:cNvPr id="91195" name="TextBox 9"/>
          <p:cNvSpPr txBox="1">
            <a:spLocks noChangeArrowheads="1"/>
          </p:cNvSpPr>
          <p:nvPr/>
        </p:nvSpPr>
        <p:spPr bwMode="auto">
          <a:xfrm>
            <a:off x="2462061" y="1924050"/>
            <a:ext cx="1081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定期收取利息</a:t>
            </a:r>
          </a:p>
        </p:txBody>
      </p:sp>
      <p:sp>
        <p:nvSpPr>
          <p:cNvPr id="91196" name="TextBox 10"/>
          <p:cNvSpPr txBox="1">
            <a:spLocks noChangeArrowheads="1"/>
          </p:cNvSpPr>
          <p:nvPr/>
        </p:nvSpPr>
        <p:spPr bwMode="auto">
          <a:xfrm>
            <a:off x="3796191" y="2078286"/>
            <a:ext cx="1657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到期还本付息</a:t>
            </a:r>
          </a:p>
        </p:txBody>
      </p:sp>
      <p:sp>
        <p:nvSpPr>
          <p:cNvPr id="91197" name="TextBox 11"/>
          <p:cNvSpPr txBox="1">
            <a:spLocks noChangeArrowheads="1"/>
          </p:cNvSpPr>
          <p:nvPr/>
        </p:nvSpPr>
        <p:spPr bwMode="auto">
          <a:xfrm>
            <a:off x="5874324" y="2056569"/>
            <a:ext cx="1132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收益较高</a:t>
            </a:r>
          </a:p>
        </p:txBody>
      </p:sp>
      <p:sp>
        <p:nvSpPr>
          <p:cNvPr id="91198" name="TextBox 12"/>
          <p:cNvSpPr txBox="1">
            <a:spLocks noChangeArrowheads="1"/>
          </p:cNvSpPr>
          <p:nvPr/>
        </p:nvSpPr>
        <p:spPr bwMode="auto">
          <a:xfrm>
            <a:off x="7006728" y="1914856"/>
            <a:ext cx="19704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政府债券安全性最高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，公司债券较低</a:t>
            </a:r>
          </a:p>
        </p:txBody>
      </p:sp>
      <p:sp>
        <p:nvSpPr>
          <p:cNvPr id="91199" name="TextBox 13"/>
          <p:cNvSpPr txBox="1">
            <a:spLocks noChangeArrowheads="1"/>
          </p:cNvSpPr>
          <p:nvPr/>
        </p:nvSpPr>
        <p:spPr bwMode="auto">
          <a:xfrm>
            <a:off x="1525782" y="2680098"/>
            <a:ext cx="787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股份凭证</a:t>
            </a:r>
          </a:p>
        </p:txBody>
      </p:sp>
      <p:sp>
        <p:nvSpPr>
          <p:cNvPr id="91200" name="TextBox 14"/>
          <p:cNvSpPr txBox="1">
            <a:spLocks noChangeArrowheads="1"/>
          </p:cNvSpPr>
          <p:nvPr/>
        </p:nvSpPr>
        <p:spPr bwMode="auto">
          <a:xfrm>
            <a:off x="2328958" y="2650373"/>
            <a:ext cx="1511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取得股息或红利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，差价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1201" name="TextBox 15"/>
          <p:cNvSpPr txBox="1">
            <a:spLocks noChangeArrowheads="1"/>
          </p:cNvSpPr>
          <p:nvPr/>
        </p:nvSpPr>
        <p:spPr bwMode="auto">
          <a:xfrm>
            <a:off x="3858199" y="2680414"/>
            <a:ext cx="172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不能退，证券市场买卖</a:t>
            </a:r>
          </a:p>
        </p:txBody>
      </p:sp>
      <p:sp>
        <p:nvSpPr>
          <p:cNvPr id="91202" name="TextBox 16"/>
          <p:cNvSpPr txBox="1">
            <a:spLocks noChangeArrowheads="1"/>
          </p:cNvSpPr>
          <p:nvPr/>
        </p:nvSpPr>
        <p:spPr bwMode="auto">
          <a:xfrm>
            <a:off x="5907374" y="2834650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收益高</a:t>
            </a:r>
          </a:p>
        </p:txBody>
      </p:sp>
      <p:sp>
        <p:nvSpPr>
          <p:cNvPr id="91203" name="TextBox 17"/>
          <p:cNvSpPr txBox="1">
            <a:spLocks noChangeArrowheads="1"/>
          </p:cNvSpPr>
          <p:nvPr/>
        </p:nvSpPr>
        <p:spPr bwMode="auto">
          <a:xfrm>
            <a:off x="7103623" y="2689608"/>
            <a:ext cx="15886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风险</a:t>
            </a: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大，由经营决定</a:t>
            </a:r>
            <a:endParaRPr lang="zh-CN" altLang="en-US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1204" name="TextBox 18"/>
          <p:cNvSpPr txBox="1">
            <a:spLocks noChangeArrowheads="1"/>
          </p:cNvSpPr>
          <p:nvPr/>
        </p:nvSpPr>
        <p:spPr bwMode="auto">
          <a:xfrm>
            <a:off x="1481714" y="3469509"/>
            <a:ext cx="8208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规避</a:t>
            </a: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风险</a:t>
            </a:r>
            <a:endParaRPr lang="zh-CN" altLang="en-US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1205" name="TextBox 19"/>
          <p:cNvSpPr txBox="1">
            <a:spLocks noChangeArrowheads="1"/>
          </p:cNvSpPr>
          <p:nvPr/>
        </p:nvSpPr>
        <p:spPr bwMode="auto">
          <a:xfrm>
            <a:off x="2247441" y="3480526"/>
            <a:ext cx="15864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按约定获得相应经济补偿</a:t>
            </a:r>
          </a:p>
        </p:txBody>
      </p:sp>
      <p:sp>
        <p:nvSpPr>
          <p:cNvPr id="91206" name="TextBox 20"/>
          <p:cNvSpPr txBox="1">
            <a:spLocks noChangeArrowheads="1"/>
          </p:cNvSpPr>
          <p:nvPr/>
        </p:nvSpPr>
        <p:spPr bwMode="auto">
          <a:xfrm>
            <a:off x="3785177" y="3504067"/>
            <a:ext cx="18444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保险事故发生后，投保人可获得赔偿或保险金</a:t>
            </a:r>
          </a:p>
        </p:txBody>
      </p:sp>
      <p:sp>
        <p:nvSpPr>
          <p:cNvPr id="91207" name="TextBox 21"/>
          <p:cNvSpPr txBox="1">
            <a:spLocks noChangeArrowheads="1"/>
          </p:cNvSpPr>
          <p:nvPr/>
        </p:nvSpPr>
        <p:spPr bwMode="auto">
          <a:xfrm>
            <a:off x="5724526" y="3491544"/>
            <a:ext cx="1403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有回报率，时间长</a:t>
            </a:r>
          </a:p>
        </p:txBody>
      </p:sp>
      <p:sp>
        <p:nvSpPr>
          <p:cNvPr id="91208" name="TextBox 22"/>
          <p:cNvSpPr txBox="1">
            <a:spLocks noChangeArrowheads="1"/>
          </p:cNvSpPr>
          <p:nvPr/>
        </p:nvSpPr>
        <p:spPr bwMode="auto">
          <a:xfrm>
            <a:off x="7268877" y="3577856"/>
            <a:ext cx="1223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风险小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36414" y="154236"/>
            <a:ext cx="1641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易混易错</a:t>
            </a:r>
            <a:endParaRPr lang="zh-CN" alt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586429" y="4505899"/>
            <a:ext cx="709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都是投资行为，对国家建设、企业发展、居民生活有利。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89" grpId="0"/>
      <p:bldP spid="91190" grpId="0"/>
      <p:bldP spid="91191" grpId="0"/>
      <p:bldP spid="91192" grpId="0"/>
      <p:bldP spid="91193" grpId="0"/>
      <p:bldP spid="91194" grpId="0"/>
      <p:bldP spid="91195" grpId="0"/>
      <p:bldP spid="91196" grpId="0"/>
      <p:bldP spid="91197" grpId="0"/>
      <p:bldP spid="91198" grpId="0"/>
      <p:bldP spid="91199" grpId="0"/>
      <p:bldP spid="91200" grpId="0"/>
      <p:bldP spid="91201" grpId="0"/>
      <p:bldP spid="91202" grpId="0"/>
      <p:bldP spid="91203" grpId="0"/>
      <p:bldP spid="91204" grpId="0"/>
      <p:bldP spid="91205" grpId="0"/>
      <p:bldP spid="91206" grpId="0"/>
      <p:bldP spid="91207" grpId="0"/>
      <p:bldP spid="91208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3508" y="445482"/>
            <a:ext cx="3401768" cy="592207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学习任务：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7772" y="1392068"/>
            <a:ext cx="8139178" cy="2819841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本单元的主干知识体系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本单元的重难点知识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易混易错分析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198" y="3041152"/>
            <a:ext cx="96576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生产</a:t>
            </a:r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763749" y="3020602"/>
            <a:ext cx="1027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制度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112" y="2794573"/>
            <a:ext cx="239387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第四课</a:t>
            </a:r>
            <a:endParaRPr lang="en-US" altLang="zh-CN" sz="2400" dirty="0" smtClean="0"/>
          </a:p>
          <a:p>
            <a:r>
              <a:rPr lang="zh-CN" altLang="en-US" sz="2400" dirty="0" smtClean="0"/>
              <a:t>生产与经济制度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25758" y="2125038"/>
            <a:ext cx="107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主体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936" y="964059"/>
            <a:ext cx="239387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第五课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企业和劳动者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75460" y="2866491"/>
            <a:ext cx="239387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第六课</a:t>
            </a:r>
            <a:endParaRPr lang="en-US" altLang="zh-CN" sz="2400" dirty="0" smtClean="0"/>
          </a:p>
          <a:p>
            <a:r>
              <a:rPr lang="zh-CN" altLang="en-US" sz="2400" dirty="0" smtClean="0"/>
              <a:t>      投资理财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98041" y="3037727"/>
            <a:ext cx="107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资金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左箭头 8"/>
          <p:cNvSpPr/>
          <p:nvPr/>
        </p:nvSpPr>
        <p:spPr>
          <a:xfrm>
            <a:off x="3585680" y="3174715"/>
            <a:ext cx="256854" cy="2363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左箭头 9"/>
          <p:cNvSpPr/>
          <p:nvPr/>
        </p:nvSpPr>
        <p:spPr>
          <a:xfrm>
            <a:off x="2587375" y="3173003"/>
            <a:ext cx="256854" cy="2363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106257" y="3195263"/>
            <a:ext cx="267128" cy="236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6173057" y="3193550"/>
            <a:ext cx="267128" cy="236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上箭头 12"/>
          <p:cNvSpPr/>
          <p:nvPr/>
        </p:nvSpPr>
        <p:spPr>
          <a:xfrm>
            <a:off x="4417888" y="2722652"/>
            <a:ext cx="246579" cy="2774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上箭头 13"/>
          <p:cNvSpPr/>
          <p:nvPr/>
        </p:nvSpPr>
        <p:spPr>
          <a:xfrm>
            <a:off x="4385353" y="1888733"/>
            <a:ext cx="246579" cy="2774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3541" y="147318"/>
            <a:ext cx="326243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本单元在全书中的地位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989013" y="1208016"/>
            <a:ext cx="302418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8064A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交换与消费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        第一单元</a:t>
            </a:r>
            <a:endParaRPr lang="en-US" altLang="zh-CN" sz="2000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     《</a:t>
            </a:r>
            <a:r>
              <a:rPr lang="zh-CN" altLang="en-US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生活</a:t>
            </a:r>
            <a:r>
              <a:rPr lang="zh-CN" altLang="en-US" sz="20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与</a:t>
            </a:r>
            <a:r>
              <a:rPr lang="zh-CN" altLang="en-US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消费</a:t>
            </a:r>
            <a:r>
              <a:rPr lang="en-US" altLang="zh-CN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en-US" sz="2000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67293" y="1208016"/>
            <a:ext cx="2881313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8064A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        </a:t>
            </a:r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生产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      第二单元</a:t>
            </a:r>
            <a:endParaRPr lang="en-US" altLang="zh-CN" sz="2000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生产</a:t>
            </a:r>
            <a:r>
              <a:rPr lang="zh-CN" altLang="en-US" sz="20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、劳动与</a:t>
            </a:r>
            <a:r>
              <a:rPr lang="zh-CN" altLang="en-US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经营</a:t>
            </a:r>
            <a:r>
              <a:rPr lang="en-US" altLang="zh-CN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en-US" sz="2000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233685" y="1206911"/>
            <a:ext cx="260203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8064A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分配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     第三单元</a:t>
            </a:r>
            <a:endParaRPr lang="en-US" altLang="zh-CN" sz="2000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  《</a:t>
            </a:r>
            <a:r>
              <a:rPr lang="zh-CN" altLang="en-US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收入</a:t>
            </a:r>
            <a:r>
              <a:rPr lang="zh-CN" altLang="en-US" sz="20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与</a:t>
            </a:r>
            <a:r>
              <a:rPr lang="zh-CN" altLang="en-US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分配</a:t>
            </a:r>
            <a:r>
              <a:rPr lang="en-US" altLang="zh-CN" sz="20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en-US" sz="2000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00837" y="2526266"/>
            <a:ext cx="2268448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在什么背景下进行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606213" y="3029848"/>
            <a:ext cx="597611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8064A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第四单元 发展社会主义市场经济</a:t>
            </a:r>
            <a:endParaRPr lang="en-US" sz="2000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体制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环境：社会主义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市场经济（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也涉及交换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</a:t>
            </a:r>
            <a:endParaRPr lang="en-US" sz="20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经济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目标：全面建成小康</a:t>
            </a:r>
            <a:endParaRPr lang="en-US" sz="20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新发展理念和中国特色社会主义新时代的经济建设</a:t>
            </a:r>
            <a:endParaRPr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国际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背景：经济全球化。全面提高开放型经济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水平</a:t>
            </a:r>
            <a:endParaRPr lang="en-US" sz="20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735691" y="651250"/>
            <a:ext cx="5761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经济活动（社会再生产）的四个基本环节</a:t>
            </a:r>
          </a:p>
        </p:txBody>
      </p:sp>
      <p:cxnSp>
        <p:nvCxnSpPr>
          <p:cNvPr id="11" name="直接箭头连接符 9"/>
          <p:cNvCxnSpPr>
            <a:cxnSpLocks noChangeShapeType="1"/>
          </p:cNvCxnSpPr>
          <p:nvPr/>
        </p:nvCxnSpPr>
        <p:spPr bwMode="auto">
          <a:xfrm>
            <a:off x="2304231" y="2299467"/>
            <a:ext cx="1366837" cy="287337"/>
          </a:xfrm>
          <a:prstGeom prst="straightConnector1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2" name="直接箭头连接符 10"/>
          <p:cNvCxnSpPr>
            <a:cxnSpLocks noChangeShapeType="1"/>
          </p:cNvCxnSpPr>
          <p:nvPr/>
        </p:nvCxnSpPr>
        <p:spPr bwMode="auto">
          <a:xfrm>
            <a:off x="4740632" y="2246991"/>
            <a:ext cx="6029" cy="290726"/>
          </a:xfrm>
          <a:prstGeom prst="straightConnector1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3" name="直接箭头连接符 12"/>
          <p:cNvCxnSpPr>
            <a:cxnSpLocks noChangeShapeType="1"/>
          </p:cNvCxnSpPr>
          <p:nvPr/>
        </p:nvCxnSpPr>
        <p:spPr bwMode="auto">
          <a:xfrm flipH="1">
            <a:off x="6016643" y="2219217"/>
            <a:ext cx="1206090" cy="512532"/>
          </a:xfrm>
          <a:prstGeom prst="straightConnector1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15" name="椭圆 14"/>
          <p:cNvSpPr/>
          <p:nvPr/>
        </p:nvSpPr>
        <p:spPr>
          <a:xfrm>
            <a:off x="0" y="739738"/>
            <a:ext cx="3267182" cy="19931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198" y="3041152"/>
            <a:ext cx="96576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生产</a:t>
            </a:r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763749" y="3020602"/>
            <a:ext cx="1027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制度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112" y="2794573"/>
            <a:ext cx="239387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第四课</a:t>
            </a:r>
            <a:endParaRPr lang="en-US" altLang="zh-CN" sz="2400" dirty="0" smtClean="0"/>
          </a:p>
          <a:p>
            <a:r>
              <a:rPr lang="zh-CN" altLang="en-US" sz="2400" dirty="0" smtClean="0"/>
              <a:t>生产与经济制度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25758" y="2125038"/>
            <a:ext cx="107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主体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936" y="964059"/>
            <a:ext cx="239387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第五课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企业和劳动者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75460" y="2866491"/>
            <a:ext cx="239387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第六课</a:t>
            </a:r>
            <a:endParaRPr lang="en-US" altLang="zh-CN" sz="2400" dirty="0" smtClean="0"/>
          </a:p>
          <a:p>
            <a:r>
              <a:rPr lang="zh-CN" altLang="en-US" sz="2400" dirty="0" smtClean="0"/>
              <a:t>      投资理财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98041" y="3037727"/>
            <a:ext cx="107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资金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左箭头 8"/>
          <p:cNvSpPr/>
          <p:nvPr/>
        </p:nvSpPr>
        <p:spPr>
          <a:xfrm>
            <a:off x="3585680" y="3174715"/>
            <a:ext cx="256854" cy="2363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左箭头 9"/>
          <p:cNvSpPr/>
          <p:nvPr/>
        </p:nvSpPr>
        <p:spPr>
          <a:xfrm>
            <a:off x="2587375" y="3173003"/>
            <a:ext cx="256854" cy="2363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106257" y="3195263"/>
            <a:ext cx="267128" cy="236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6173057" y="3193550"/>
            <a:ext cx="267128" cy="236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上箭头 12"/>
          <p:cNvSpPr/>
          <p:nvPr/>
        </p:nvSpPr>
        <p:spPr>
          <a:xfrm>
            <a:off x="4417888" y="2722652"/>
            <a:ext cx="246579" cy="2774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上箭头 13"/>
          <p:cNvSpPr/>
          <p:nvPr/>
        </p:nvSpPr>
        <p:spPr>
          <a:xfrm>
            <a:off x="4385353" y="1888733"/>
            <a:ext cx="246579" cy="2774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" y="2537717"/>
            <a:ext cx="3554858" cy="14486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61073" y="167866"/>
            <a:ext cx="233910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本单元知识脉络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TextBox 2"/>
          <p:cNvSpPr txBox="1">
            <a:spLocks noChangeArrowheads="1"/>
          </p:cNvSpPr>
          <p:nvPr/>
        </p:nvSpPr>
        <p:spPr bwMode="auto">
          <a:xfrm>
            <a:off x="128499" y="995296"/>
            <a:ext cx="129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生产决定消费</a:t>
            </a:r>
          </a:p>
        </p:txBody>
      </p:sp>
      <p:sp>
        <p:nvSpPr>
          <p:cNvPr id="48138" name="左大括号 3"/>
          <p:cNvSpPr>
            <a:spLocks/>
          </p:cNvSpPr>
          <p:nvPr/>
        </p:nvSpPr>
        <p:spPr bwMode="auto">
          <a:xfrm>
            <a:off x="1166901" y="954200"/>
            <a:ext cx="215900" cy="972740"/>
          </a:xfrm>
          <a:prstGeom prst="leftBrace">
            <a:avLst>
              <a:gd name="adj1" fmla="val 8344"/>
              <a:gd name="adj2" fmla="val 50000"/>
            </a:avLst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dirty="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8139" name="TextBox 4"/>
          <p:cNvSpPr txBox="1">
            <a:spLocks noChangeArrowheads="1"/>
          </p:cNvSpPr>
          <p:nvPr/>
        </p:nvSpPr>
        <p:spPr bwMode="auto">
          <a:xfrm>
            <a:off x="1444447" y="744301"/>
            <a:ext cx="23764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对象</a:t>
            </a:r>
            <a:endParaRPr lang="en-US" sz="22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方式</a:t>
            </a:r>
            <a:endParaRPr lang="en-US" sz="22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质量和水平</a:t>
            </a:r>
            <a:endParaRPr lang="en-US" sz="2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为消费创造动力</a:t>
            </a:r>
          </a:p>
        </p:txBody>
      </p:sp>
      <p:sp>
        <p:nvSpPr>
          <p:cNvPr id="48140" name="TextBox 5"/>
          <p:cNvSpPr txBox="1">
            <a:spLocks noChangeArrowheads="1"/>
          </p:cNvSpPr>
          <p:nvPr/>
        </p:nvSpPr>
        <p:spPr bwMode="auto">
          <a:xfrm>
            <a:off x="3738259" y="602925"/>
            <a:ext cx="15128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消费反作用于生产</a:t>
            </a:r>
            <a:r>
              <a:rPr lang="zh-CN" altLang="en-US" sz="22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，消费拉动经济增长，促进生产发展</a:t>
            </a:r>
          </a:p>
        </p:txBody>
      </p:sp>
      <p:sp>
        <p:nvSpPr>
          <p:cNvPr id="48141" name="左大括号 6"/>
          <p:cNvSpPr>
            <a:spLocks/>
          </p:cNvSpPr>
          <p:nvPr/>
        </p:nvSpPr>
        <p:spPr bwMode="auto">
          <a:xfrm>
            <a:off x="5097035" y="277404"/>
            <a:ext cx="224978" cy="3205536"/>
          </a:xfrm>
          <a:prstGeom prst="leftBrace">
            <a:avLst>
              <a:gd name="adj1" fmla="val 8328"/>
              <a:gd name="adj2" fmla="val 50000"/>
            </a:avLst>
          </a:prstGeom>
          <a:noFill/>
          <a:ln w="38100" cmpd="sng">
            <a:solidFill>
              <a:srgbClr val="AE4845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8142" name="TextBox 7"/>
          <p:cNvSpPr txBox="1">
            <a:spLocks noChangeArrowheads="1"/>
          </p:cNvSpPr>
          <p:nvPr/>
        </p:nvSpPr>
        <p:spPr bwMode="auto">
          <a:xfrm>
            <a:off x="5311739" y="0"/>
            <a:ext cx="367815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①消费所形成的</a:t>
            </a:r>
            <a:r>
              <a:rPr lang="zh-CN" altLang="en-US" sz="22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新的需要</a:t>
            </a:r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，对生产的调整和升级起</a:t>
            </a:r>
            <a:r>
              <a:rPr lang="zh-CN" altLang="en-US" sz="22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导向</a:t>
            </a:r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作用</a:t>
            </a:r>
            <a:endParaRPr lang="en-US" sz="22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②一个</a:t>
            </a:r>
            <a:r>
              <a:rPr lang="zh-CN" altLang="en-US" sz="22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新</a:t>
            </a:r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的消费</a:t>
            </a:r>
            <a:r>
              <a:rPr lang="zh-CN" altLang="en-US" sz="22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热点</a:t>
            </a:r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的出现，往往能</a:t>
            </a:r>
            <a:r>
              <a:rPr lang="zh-CN" altLang="en-US" sz="22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带动</a:t>
            </a:r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一个</a:t>
            </a:r>
            <a:r>
              <a:rPr lang="zh-CN" altLang="en-US" sz="22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产业</a:t>
            </a:r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的出现和成长</a:t>
            </a:r>
            <a:endParaRPr lang="en-US" sz="22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③消费为生产创造出</a:t>
            </a:r>
            <a:r>
              <a:rPr lang="zh-CN" altLang="en-US" sz="22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新的劳动力</a:t>
            </a:r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，能提高劳动力的质量，提高劳动者生产积极性</a:t>
            </a:r>
            <a:endParaRPr lang="en-US" sz="22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④消费是物质资料生产总过程的</a:t>
            </a:r>
            <a:r>
              <a:rPr lang="zh-CN" altLang="en-US" sz="22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最终目的和</a:t>
            </a:r>
            <a:r>
              <a:rPr lang="zh-CN" altLang="en-US" sz="22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动力，</a:t>
            </a:r>
            <a:r>
              <a:rPr lang="zh-CN" altLang="en-US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要增强消费对经济发展的基础性作用</a:t>
            </a:r>
            <a:endParaRPr lang="zh-CN" altLang="en-US" sz="2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8143" name="TextBox 8"/>
          <p:cNvSpPr txBox="1">
            <a:spLocks noChangeArrowheads="1"/>
          </p:cNvSpPr>
          <p:nvPr/>
        </p:nvSpPr>
        <p:spPr bwMode="auto">
          <a:xfrm>
            <a:off x="787668" y="4004367"/>
            <a:ext cx="47090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200" dirty="0" smtClean="0">
                <a:latin typeface="黑体" pitchFamily="49" charset="-122"/>
                <a:ea typeface="黑体" pitchFamily="49" charset="-122"/>
              </a:rPr>
              <a:t>生产 </a:t>
            </a:r>
            <a:r>
              <a:rPr lang="en-US" altLang="zh-CN" sz="2200" dirty="0" smtClean="0">
                <a:latin typeface="黑体" pitchFamily="49" charset="-122"/>
                <a:ea typeface="黑体" pitchFamily="49" charset="-122"/>
              </a:rPr>
              <a:t>—— </a:t>
            </a:r>
            <a:r>
              <a:rPr lang="zh-CN" altLang="en-US" sz="2200" dirty="0" smtClean="0">
                <a:latin typeface="黑体" pitchFamily="49" charset="-122"/>
                <a:ea typeface="黑体" pitchFamily="49" charset="-122"/>
              </a:rPr>
              <a:t>分配 </a:t>
            </a:r>
            <a:r>
              <a:rPr lang="en-US" altLang="zh-CN" sz="2200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200" dirty="0" smtClean="0">
                <a:latin typeface="黑体" pitchFamily="49" charset="-122"/>
                <a:ea typeface="黑体" pitchFamily="49" charset="-122"/>
              </a:rPr>
              <a:t>交换</a:t>
            </a:r>
            <a:r>
              <a:rPr lang="en-US" altLang="zh-CN" sz="2200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200" dirty="0">
                <a:latin typeface="黑体" pitchFamily="49" charset="-122"/>
                <a:ea typeface="黑体" pitchFamily="49" charset="-122"/>
              </a:rPr>
              <a:t>消费</a:t>
            </a:r>
          </a:p>
        </p:txBody>
      </p:sp>
      <p:sp>
        <p:nvSpPr>
          <p:cNvPr id="48144" name="TextBox 9"/>
          <p:cNvSpPr txBox="1">
            <a:spLocks noChangeArrowheads="1"/>
          </p:cNvSpPr>
          <p:nvPr/>
        </p:nvSpPr>
        <p:spPr bwMode="auto">
          <a:xfrm>
            <a:off x="417030" y="4544657"/>
            <a:ext cx="1512888" cy="430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决定作用</a:t>
            </a:r>
          </a:p>
        </p:txBody>
      </p:sp>
      <p:cxnSp>
        <p:nvCxnSpPr>
          <p:cNvPr id="48145" name="直接箭头连接符 11"/>
          <p:cNvCxnSpPr>
            <a:cxnSpLocks noChangeShapeType="1"/>
          </p:cNvCxnSpPr>
          <p:nvPr/>
        </p:nvCxnSpPr>
        <p:spPr bwMode="auto">
          <a:xfrm flipH="1">
            <a:off x="1189127" y="4366517"/>
            <a:ext cx="12949" cy="25693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8146" name="直接箭头连接符 13"/>
          <p:cNvCxnSpPr>
            <a:cxnSpLocks noChangeShapeType="1"/>
          </p:cNvCxnSpPr>
          <p:nvPr/>
        </p:nvCxnSpPr>
        <p:spPr bwMode="auto">
          <a:xfrm>
            <a:off x="2607817" y="4361246"/>
            <a:ext cx="289495" cy="23130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8147" name="直接箭头连接符 15"/>
          <p:cNvCxnSpPr>
            <a:cxnSpLocks noChangeShapeType="1"/>
          </p:cNvCxnSpPr>
          <p:nvPr/>
        </p:nvCxnSpPr>
        <p:spPr bwMode="auto">
          <a:xfrm flipH="1">
            <a:off x="3380198" y="4371520"/>
            <a:ext cx="297952" cy="25185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8148" name="TextBox 16"/>
          <p:cNvSpPr txBox="1">
            <a:spLocks noChangeArrowheads="1"/>
          </p:cNvSpPr>
          <p:nvPr/>
        </p:nvSpPr>
        <p:spPr bwMode="auto">
          <a:xfrm>
            <a:off x="2279383" y="4548271"/>
            <a:ext cx="1800225" cy="430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桥梁和纽带</a:t>
            </a:r>
          </a:p>
        </p:txBody>
      </p:sp>
      <p:cxnSp>
        <p:nvCxnSpPr>
          <p:cNvPr id="48149" name="直接箭头连接符 17"/>
          <p:cNvCxnSpPr>
            <a:cxnSpLocks noChangeShapeType="1"/>
          </p:cNvCxnSpPr>
          <p:nvPr/>
        </p:nvCxnSpPr>
        <p:spPr bwMode="auto">
          <a:xfrm>
            <a:off x="4994098" y="4330424"/>
            <a:ext cx="0" cy="3238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8150" name="TextBox 18"/>
          <p:cNvSpPr txBox="1">
            <a:spLocks noChangeArrowheads="1"/>
          </p:cNvSpPr>
          <p:nvPr/>
        </p:nvSpPr>
        <p:spPr bwMode="auto">
          <a:xfrm>
            <a:off x="4232954" y="4592629"/>
            <a:ext cx="4633644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物质资料生产总过程的最终目的和动力</a:t>
            </a:r>
          </a:p>
        </p:txBody>
      </p:sp>
      <p:sp>
        <p:nvSpPr>
          <p:cNvPr id="48151" name="TextBox 19"/>
          <p:cNvSpPr txBox="1">
            <a:spLocks noChangeArrowheads="1"/>
          </p:cNvSpPr>
          <p:nvPr/>
        </p:nvSpPr>
        <p:spPr bwMode="auto">
          <a:xfrm>
            <a:off x="0" y="3788611"/>
            <a:ext cx="14398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再生产：</a:t>
            </a:r>
          </a:p>
        </p:txBody>
      </p:sp>
      <p:sp>
        <p:nvSpPr>
          <p:cNvPr id="48152" name="TextBox 17"/>
          <p:cNvSpPr txBox="1">
            <a:spLocks noChangeArrowheads="1"/>
          </p:cNvSpPr>
          <p:nvPr/>
        </p:nvSpPr>
        <p:spPr bwMode="auto">
          <a:xfrm>
            <a:off x="283379" y="2437932"/>
            <a:ext cx="3250931" cy="132343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一定意义上，人类历史就是生产发展的历史。</a:t>
            </a:r>
            <a:r>
              <a:rPr lang="zh-CN" altLang="en-US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物质资料的生产是人类社会赖以存在和发展的基础</a:t>
            </a:r>
            <a:r>
              <a:rPr lang="zh-CN" altLang="en-US" sz="2000">
                <a:solidFill>
                  <a:srgbClr val="000000"/>
                </a:solidFill>
                <a:latin typeface="Calibri" pitchFamily="34" charset="0"/>
              </a:rPr>
              <a:t>。</a:t>
            </a:r>
          </a:p>
        </p:txBody>
      </p:sp>
      <p:sp>
        <p:nvSpPr>
          <p:cNvPr id="48153" name="下箭头 19"/>
          <p:cNvSpPr>
            <a:spLocks noChangeArrowheads="1"/>
          </p:cNvSpPr>
          <p:nvPr/>
        </p:nvSpPr>
        <p:spPr bwMode="auto">
          <a:xfrm>
            <a:off x="1773988" y="2168852"/>
            <a:ext cx="287337" cy="215503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6A7A5"/>
              </a:gs>
              <a:gs pos="35001">
                <a:srgbClr val="F8C2C1"/>
              </a:gs>
              <a:gs pos="100000">
                <a:srgbClr val="FDE7E6"/>
              </a:gs>
            </a:gsLst>
            <a:lin ang="5400000" scaled="1"/>
          </a:gradFill>
          <a:ln w="9525" cmpd="sng">
            <a:solidFill>
              <a:srgbClr val="AD444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1000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3134" y="1678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与消费的关系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utoUpdateAnimBg="0"/>
      <p:bldP spid="48138" grpId="0" animBg="1" autoUpdateAnimBg="0"/>
      <p:bldP spid="48139" grpId="0" autoUpdateAnimBg="0"/>
      <p:bldP spid="48140" grpId="0" autoUpdateAnimBg="0"/>
      <p:bldP spid="48141" grpId="0" animBg="1" autoUpdateAnimBg="0"/>
      <p:bldP spid="48142" grpId="0" autoUpdateAnimBg="0"/>
      <p:bldP spid="48143" grpId="0" autoUpdateAnimBg="0"/>
      <p:bldP spid="48144" grpId="0" animBg="1" autoUpdateAnimBg="0"/>
      <p:bldP spid="48148" grpId="0" animBg="1" autoUpdateAnimBg="0"/>
      <p:bldP spid="48150" grpId="0" animBg="1" autoUpdateAnimBg="0"/>
      <p:bldP spid="48151" grpId="0" autoUpdateAnimBg="0"/>
      <p:bldP spid="48152" grpId="0" animBg="1" autoUpdateAnimBg="0"/>
      <p:bldP spid="4815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1876729" y="184146"/>
            <a:ext cx="6959046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2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人民</a:t>
            </a:r>
            <a:r>
              <a:rPr lang="zh-CN" altLang="en-US" sz="22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日益增长</a:t>
            </a:r>
            <a:r>
              <a:rPr lang="zh-CN" altLang="en-US" sz="22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的美好生活需要同不平衡不充分的发展之间</a:t>
            </a:r>
            <a:r>
              <a:rPr lang="zh-CN" altLang="en-US" sz="22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的矛盾</a:t>
            </a:r>
          </a:p>
        </p:txBody>
      </p:sp>
      <p:sp>
        <p:nvSpPr>
          <p:cNvPr id="54276" name="下箭头 3"/>
          <p:cNvSpPr>
            <a:spLocks noChangeArrowheads="1"/>
          </p:cNvSpPr>
          <p:nvPr/>
        </p:nvSpPr>
        <p:spPr bwMode="auto">
          <a:xfrm>
            <a:off x="4437383" y="1037329"/>
            <a:ext cx="360362" cy="323850"/>
          </a:xfrm>
          <a:prstGeom prst="downArrow">
            <a:avLst>
              <a:gd name="adj1" fmla="val 50000"/>
              <a:gd name="adj2" fmla="val 4992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3243762" y="1371453"/>
            <a:ext cx="273685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解放和发展生产力</a:t>
            </a:r>
          </a:p>
        </p:txBody>
      </p:sp>
      <p:sp>
        <p:nvSpPr>
          <p:cNvPr id="54278" name="TextBox 5"/>
          <p:cNvSpPr txBox="1">
            <a:spLocks noChangeArrowheads="1"/>
          </p:cNvSpPr>
          <p:nvPr/>
        </p:nvSpPr>
        <p:spPr bwMode="auto">
          <a:xfrm>
            <a:off x="164387" y="1461886"/>
            <a:ext cx="2270588" cy="3477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发展</a:t>
            </a:r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，是解决我国一切问题的基础和关键。</a:t>
            </a:r>
            <a:r>
              <a:rPr lang="zh-CN" altLang="en-US" sz="20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牢牢把握社会主义初级阶段这个基本国情，牢牢立足社会主义初级阶段这个最大实际，以</a:t>
            </a:r>
            <a:r>
              <a:rPr lang="zh-CN" altLang="en-US" sz="20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经济建设为中心，坚定不移的把发展作为党执政兴国的第一要务。</a:t>
            </a:r>
            <a:endParaRPr lang="zh-CN" altLang="en-US" sz="20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4279" name="TextBox 6"/>
          <p:cNvSpPr txBox="1">
            <a:spLocks noChangeArrowheads="1"/>
          </p:cNvSpPr>
          <p:nvPr/>
        </p:nvSpPr>
        <p:spPr bwMode="auto">
          <a:xfrm>
            <a:off x="2527444" y="2408047"/>
            <a:ext cx="2229492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人</a:t>
            </a:r>
            <a:r>
              <a:rPr lang="zh-CN" altLang="en-US" sz="20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是生产力中最具决定性的力量，</a:t>
            </a:r>
            <a:r>
              <a:rPr lang="zh-CN" altLang="en-US" sz="20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加快生产力发展必须全面提高劳动者的素质</a:t>
            </a:r>
            <a:r>
              <a:rPr lang="zh-CN" altLang="en-US" sz="20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，包括思想道德素质、科学文化素质和健康素质。</a:t>
            </a:r>
          </a:p>
        </p:txBody>
      </p:sp>
      <p:sp>
        <p:nvSpPr>
          <p:cNvPr id="54280" name="TextBox 7"/>
          <p:cNvSpPr txBox="1">
            <a:spLocks noChangeArrowheads="1"/>
          </p:cNvSpPr>
          <p:nvPr/>
        </p:nvSpPr>
        <p:spPr bwMode="auto">
          <a:xfrm>
            <a:off x="4860302" y="2366950"/>
            <a:ext cx="2232025" cy="255454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科技</a:t>
            </a:r>
            <a:r>
              <a:rPr lang="zh-CN" altLang="en-US" sz="20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是第一生产力，而且是先进生产力的集中体现和主要标志。要大力发展生产力，</a:t>
            </a:r>
            <a:r>
              <a:rPr lang="zh-CN" altLang="en-US" sz="20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必须加快科学技术的发展，大力推动科学技术进步和创新。</a:t>
            </a:r>
          </a:p>
        </p:txBody>
      </p:sp>
      <p:sp>
        <p:nvSpPr>
          <p:cNvPr id="54281" name="TextBox 8"/>
          <p:cNvSpPr txBox="1">
            <a:spLocks noChangeArrowheads="1"/>
          </p:cNvSpPr>
          <p:nvPr/>
        </p:nvSpPr>
        <p:spPr bwMode="auto">
          <a:xfrm>
            <a:off x="7174665" y="1735558"/>
            <a:ext cx="1800225" cy="255454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全面深化改革</a:t>
            </a:r>
            <a:r>
              <a:rPr lang="zh-CN" altLang="en-US" sz="20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，推动生产关系同生产力，上层建筑同经济基础相适应</a:t>
            </a:r>
            <a:r>
              <a:rPr lang="zh-CN" altLang="en-US" sz="20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，充分发挥社会主义制度的优越性。</a:t>
            </a:r>
            <a:endParaRPr lang="zh-CN" altLang="en-US" sz="20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4282" name="TextBox 9"/>
          <p:cNvSpPr txBox="1">
            <a:spLocks noChangeArrowheads="1"/>
          </p:cNvSpPr>
          <p:nvPr/>
        </p:nvSpPr>
        <p:spPr bwMode="auto">
          <a:xfrm>
            <a:off x="291921" y="153324"/>
            <a:ext cx="14135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社会主要矛盾：</a:t>
            </a:r>
          </a:p>
        </p:txBody>
      </p:sp>
      <p:cxnSp>
        <p:nvCxnSpPr>
          <p:cNvPr id="54284" name="直接箭头连接符 12"/>
          <p:cNvCxnSpPr>
            <a:cxnSpLocks noChangeShapeType="1"/>
          </p:cNvCxnSpPr>
          <p:nvPr/>
        </p:nvCxnSpPr>
        <p:spPr bwMode="auto">
          <a:xfrm flipH="1">
            <a:off x="2568539" y="1890512"/>
            <a:ext cx="501045" cy="25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286" name="直接箭头连接符 15"/>
          <p:cNvCxnSpPr>
            <a:cxnSpLocks noChangeShapeType="1"/>
          </p:cNvCxnSpPr>
          <p:nvPr/>
        </p:nvCxnSpPr>
        <p:spPr bwMode="auto">
          <a:xfrm flipH="1">
            <a:off x="5280916" y="1873362"/>
            <a:ext cx="428" cy="417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287" name="直接箭头连接符 17"/>
          <p:cNvCxnSpPr>
            <a:cxnSpLocks noChangeShapeType="1"/>
          </p:cNvCxnSpPr>
          <p:nvPr/>
        </p:nvCxnSpPr>
        <p:spPr bwMode="auto">
          <a:xfrm>
            <a:off x="6246688" y="1880171"/>
            <a:ext cx="616451" cy="1541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" name="直接箭头连接符 15"/>
          <p:cNvCxnSpPr>
            <a:cxnSpLocks noChangeShapeType="1"/>
          </p:cNvCxnSpPr>
          <p:nvPr/>
        </p:nvCxnSpPr>
        <p:spPr bwMode="auto">
          <a:xfrm flipH="1">
            <a:off x="3799725" y="1881923"/>
            <a:ext cx="428" cy="417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7" grpId="0" animBg="1"/>
      <p:bldP spid="54277" grpId="1" animBg="1"/>
      <p:bldP spid="54278" grpId="0" animBg="1"/>
      <p:bldP spid="54279" grpId="0" animBg="1"/>
      <p:bldP spid="54280" grpId="0" animBg="1"/>
      <p:bldP spid="54281" grpId="0" animBg="1"/>
      <p:bldP spid="542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TextBox 2"/>
          <p:cNvSpPr txBox="1">
            <a:spLocks noChangeArrowheads="1"/>
          </p:cNvSpPr>
          <p:nvPr/>
        </p:nvSpPr>
        <p:spPr bwMode="auto">
          <a:xfrm>
            <a:off x="158359" y="1562833"/>
            <a:ext cx="1485508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公有制为主体，多种所有制经济共同发展</a:t>
            </a:r>
          </a:p>
        </p:txBody>
      </p:sp>
      <p:sp>
        <p:nvSpPr>
          <p:cNvPr id="55305" name="TextBox 3"/>
          <p:cNvSpPr txBox="1">
            <a:spLocks noChangeArrowheads="1"/>
          </p:cNvSpPr>
          <p:nvPr/>
        </p:nvSpPr>
        <p:spPr bwMode="auto">
          <a:xfrm>
            <a:off x="133564" y="2703270"/>
            <a:ext cx="16849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我国社会主义初级阶段的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基本</a:t>
            </a: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经济制度。</a:t>
            </a:r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中国</a:t>
            </a:r>
            <a:r>
              <a:rPr lang="zh-CN" altLang="en-US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特色社会主义制度的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重要</a:t>
            </a: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支柱。</a:t>
            </a:r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社会主义</a:t>
            </a:r>
            <a:r>
              <a:rPr lang="zh-CN" altLang="en-US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市场经济体制的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根基</a:t>
            </a:r>
          </a:p>
        </p:txBody>
      </p:sp>
      <p:sp>
        <p:nvSpPr>
          <p:cNvPr id="55306" name="左大括号 4"/>
          <p:cNvSpPr>
            <a:spLocks/>
          </p:cNvSpPr>
          <p:nvPr/>
        </p:nvSpPr>
        <p:spPr bwMode="auto">
          <a:xfrm>
            <a:off x="1548526" y="1458929"/>
            <a:ext cx="311096" cy="3318553"/>
          </a:xfrm>
          <a:prstGeom prst="leftBrace">
            <a:avLst>
              <a:gd name="adj1" fmla="val 8329"/>
              <a:gd name="adj2" fmla="val 50000"/>
            </a:avLst>
          </a:prstGeom>
          <a:noFill/>
          <a:ln w="38100" cmpd="sng">
            <a:solidFill>
              <a:srgbClr val="AE4845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5307" name="矩形 5"/>
          <p:cNvSpPr>
            <a:spLocks noChangeArrowheads="1"/>
          </p:cNvSpPr>
          <p:nvPr/>
        </p:nvSpPr>
        <p:spPr bwMode="auto">
          <a:xfrm>
            <a:off x="1761128" y="1361862"/>
            <a:ext cx="673846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生产资料公有制</a:t>
            </a:r>
          </a:p>
        </p:txBody>
      </p:sp>
      <p:sp>
        <p:nvSpPr>
          <p:cNvPr id="55308" name="TextBox 6"/>
          <p:cNvSpPr txBox="1">
            <a:spLocks noChangeArrowheads="1"/>
          </p:cNvSpPr>
          <p:nvPr/>
        </p:nvSpPr>
        <p:spPr bwMode="auto">
          <a:xfrm>
            <a:off x="2763748" y="143838"/>
            <a:ext cx="5938463" cy="646331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地位</a:t>
            </a:r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：社会主义</a:t>
            </a:r>
            <a:r>
              <a:rPr lang="zh-CN" altLang="en-US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根本经济特征</a:t>
            </a:r>
            <a:r>
              <a:rPr lang="zh-CN" altLang="en-US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，是社会主义经济制度的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基础</a:t>
            </a:r>
            <a:r>
              <a:rPr lang="en-US" altLang="zh-CN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居于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主体</a:t>
            </a:r>
            <a:r>
              <a:rPr lang="zh-CN" altLang="en-US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地位。</a:t>
            </a:r>
          </a:p>
        </p:txBody>
      </p:sp>
      <p:sp>
        <p:nvSpPr>
          <p:cNvPr id="55309" name="TextBox 7"/>
          <p:cNvSpPr txBox="1">
            <a:spLocks noChangeArrowheads="1"/>
          </p:cNvSpPr>
          <p:nvPr/>
        </p:nvSpPr>
        <p:spPr bwMode="auto">
          <a:xfrm>
            <a:off x="3338388" y="846118"/>
            <a:ext cx="406927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）国有经济</a:t>
            </a:r>
            <a:endParaRPr lang="en-US" altLang="zh-CN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dirty="0" smtClean="0">
              <a:latin typeface="黑体" pitchFamily="49" charset="-122"/>
              <a:ea typeface="黑体" pitchFamily="49" charset="-122"/>
            </a:endParaRPr>
          </a:p>
          <a:p>
            <a:endParaRPr lang="en-US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dirty="0" smtClean="0">
              <a:latin typeface="黑体" pitchFamily="49" charset="-122"/>
              <a:ea typeface="黑体" pitchFamily="49" charset="-122"/>
            </a:endParaRPr>
          </a:p>
          <a:p>
            <a:endParaRPr lang="en-US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）集体经济</a:t>
            </a:r>
            <a:endParaRPr lang="en-US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）混合</a:t>
            </a:r>
            <a:r>
              <a:rPr lang="zh-CN" altLang="en-US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所有制中的国有、集体成分</a:t>
            </a:r>
          </a:p>
        </p:txBody>
      </p:sp>
      <p:sp>
        <p:nvSpPr>
          <p:cNvPr id="55310" name="左大括号 8"/>
          <p:cNvSpPr>
            <a:spLocks/>
          </p:cNvSpPr>
          <p:nvPr/>
        </p:nvSpPr>
        <p:spPr bwMode="auto">
          <a:xfrm>
            <a:off x="2484866" y="514883"/>
            <a:ext cx="278883" cy="3841359"/>
          </a:xfrm>
          <a:prstGeom prst="leftBrace">
            <a:avLst>
              <a:gd name="adj1" fmla="val 8323"/>
              <a:gd name="adj2" fmla="val 50000"/>
            </a:avLst>
          </a:prstGeom>
          <a:noFill/>
          <a:ln w="38100" cmpd="sng">
            <a:solidFill>
              <a:srgbClr val="AE4845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5311" name="TextBox 9"/>
          <p:cNvSpPr txBox="1">
            <a:spLocks noChangeArrowheads="1"/>
          </p:cNvSpPr>
          <p:nvPr/>
        </p:nvSpPr>
        <p:spPr bwMode="auto">
          <a:xfrm>
            <a:off x="2668267" y="2572860"/>
            <a:ext cx="7222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范围</a:t>
            </a:r>
            <a:endParaRPr lang="zh-CN" altLang="en-US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677" y="174661"/>
            <a:ext cx="1541123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我国的基本经济制度</a:t>
            </a:r>
            <a:endParaRPr lang="zh-CN" altLang="en-US" sz="2000" dirty="0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647326" y="1199922"/>
            <a:ext cx="51987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地位：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国民经济的</a:t>
            </a:r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支柱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，掌握着国民经济</a:t>
            </a:r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命脉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，在国民经济中起</a:t>
            </a:r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主导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作用。</a:t>
            </a:r>
            <a:endParaRPr lang="en-US" sz="1600" b="1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意义：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发展壮大国有经济，对于</a:t>
            </a:r>
            <a:r>
              <a:rPr lang="zh-CN" altLang="en-US" sz="1600" b="1" u="sng" dirty="0">
                <a:latin typeface="楷体" pitchFamily="49" charset="-122"/>
                <a:ea typeface="楷体" pitchFamily="49" charset="-122"/>
              </a:rPr>
              <a:t>发挥社会主义制度的优越性，增强我国经济实力，保障国家安全，保护生态环境、支持科技进步，发展</a:t>
            </a:r>
            <a:r>
              <a:rPr lang="zh-CN" altLang="en-US" sz="1600" b="1" u="sng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战略性产业，提供公共服务，具有关键作用</a:t>
            </a:r>
            <a:r>
              <a:rPr lang="zh-CN" altLang="en-US" sz="16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667874" y="3112709"/>
            <a:ext cx="53220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地位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：社会主义公有制</a:t>
            </a:r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经济的重要组成部分。</a:t>
            </a:r>
            <a:endParaRPr lang="en-US" sz="1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范围：我国农村的主要经济形式。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存在于工业和服务业中，包括农民</a:t>
            </a:r>
            <a:r>
              <a:rPr lang="zh-CN" altLang="en-US" sz="16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专业合作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en-US" sz="16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股份合作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等多种形式。</a:t>
            </a:r>
            <a:endParaRPr lang="en-US" sz="1600" b="1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作用：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体现</a:t>
            </a:r>
            <a:r>
              <a:rPr lang="zh-CN" altLang="en-US" sz="1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共同富裕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原则，可以广泛吸收社会资金，缓解就业压力，增加</a:t>
            </a:r>
            <a:r>
              <a:rPr lang="zh-CN" altLang="en-US" sz="16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公共积累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和国家税收。</a:t>
            </a:r>
          </a:p>
        </p:txBody>
      </p:sp>
      <p:sp>
        <p:nvSpPr>
          <p:cNvPr id="14" name="左大括号 8"/>
          <p:cNvSpPr>
            <a:spLocks/>
          </p:cNvSpPr>
          <p:nvPr/>
        </p:nvSpPr>
        <p:spPr bwMode="auto">
          <a:xfrm>
            <a:off x="3233168" y="954960"/>
            <a:ext cx="278883" cy="3841359"/>
          </a:xfrm>
          <a:prstGeom prst="leftBrace">
            <a:avLst>
              <a:gd name="adj1" fmla="val 8323"/>
              <a:gd name="adj2" fmla="val 50000"/>
            </a:avLst>
          </a:prstGeom>
          <a:noFill/>
          <a:ln w="38100" cmpd="sng">
            <a:solidFill>
              <a:srgbClr val="AE4845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1831335" y="3943171"/>
            <a:ext cx="673846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多种所有制经济</a:t>
            </a:r>
            <a:endParaRPr lang="zh-CN" altLang="en-US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animBg="1" autoUpdateAnimBg="0"/>
      <p:bldP spid="55305" grpId="0" autoUpdateAnimBg="0"/>
      <p:bldP spid="55306" grpId="0" animBg="1" autoUpdateAnimBg="0"/>
      <p:bldP spid="55307" grpId="0" animBg="1" autoUpdateAnimBg="0"/>
      <p:bldP spid="55308" grpId="0" animBg="1" autoUpdateAnimBg="0"/>
      <p:bldP spid="55309" grpId="0" autoUpdateAnimBg="0"/>
      <p:bldP spid="55310" grpId="0" animBg="1" autoUpdateAnimBg="0"/>
      <p:bldP spid="55311" grpId="0" autoUpdateAnimBg="0"/>
      <p:bldP spid="12" grpId="0" autoUpdateAnimBg="0"/>
      <p:bldP spid="13" grpId="0" autoUpdateAnimBg="0"/>
      <p:bldP spid="14" grpId="0" animBg="1" autoUpdateAnimBg="0"/>
      <p:bldP spid="1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2"/>
          <p:cNvSpPr txBox="1">
            <a:spLocks noChangeArrowheads="1"/>
          </p:cNvSpPr>
          <p:nvPr/>
        </p:nvSpPr>
        <p:spPr bwMode="auto">
          <a:xfrm>
            <a:off x="1011597" y="540344"/>
            <a:ext cx="12076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公有制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的主体地位</a:t>
            </a:r>
          </a:p>
        </p:txBody>
      </p:sp>
      <p:sp>
        <p:nvSpPr>
          <p:cNvPr id="58371" name="左大括号 3"/>
          <p:cNvSpPr>
            <a:spLocks/>
          </p:cNvSpPr>
          <p:nvPr/>
        </p:nvSpPr>
        <p:spPr bwMode="auto">
          <a:xfrm>
            <a:off x="2092344" y="133564"/>
            <a:ext cx="287337" cy="1727597"/>
          </a:xfrm>
          <a:prstGeom prst="leftBrace">
            <a:avLst>
              <a:gd name="adj1" fmla="val 835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2431051" y="0"/>
            <a:ext cx="224369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①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公有资产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在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社会总资产中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占优势</a:t>
            </a:r>
            <a:endParaRPr lang="en-US" dirty="0">
              <a:latin typeface="黑体" pitchFamily="49" charset="-122"/>
              <a:ea typeface="黑体" pitchFamily="49" charset="-122"/>
            </a:endParaRPr>
          </a:p>
          <a:p>
            <a:endParaRPr lang="en-US" dirty="0">
              <a:latin typeface="黑体" pitchFamily="49" charset="-122"/>
              <a:ea typeface="黑体" pitchFamily="49" charset="-122"/>
            </a:endParaRPr>
          </a:p>
          <a:p>
            <a:endParaRPr lang="en-US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②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国有经济控制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国民经济命脉，对经济发展起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主导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作用</a:t>
            </a:r>
          </a:p>
        </p:txBody>
      </p:sp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4644544" y="1214451"/>
            <a:ext cx="11911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主要表现在控制力</a:t>
            </a:r>
          </a:p>
        </p:txBody>
      </p:sp>
      <p:sp>
        <p:nvSpPr>
          <p:cNvPr id="58374" name="TextBox 6"/>
          <p:cNvSpPr txBox="1">
            <a:spLocks noChangeArrowheads="1"/>
          </p:cNvSpPr>
          <p:nvPr/>
        </p:nvSpPr>
        <p:spPr bwMode="auto">
          <a:xfrm>
            <a:off x="6187773" y="394298"/>
            <a:ext cx="26638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①控制国民经济发展方向</a:t>
            </a:r>
            <a:endParaRPr lang="en-US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②控制经济运行的整体态势</a:t>
            </a:r>
            <a:endParaRPr lang="en-US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③控制重要稀缺资源的能力上</a:t>
            </a:r>
            <a:endParaRPr lang="en-US" dirty="0">
              <a:latin typeface="黑体" pitchFamily="49" charset="-122"/>
              <a:ea typeface="黑体" pitchFamily="49" charset="-122"/>
            </a:endParaRPr>
          </a:p>
          <a:p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8375" name="TextBox 7"/>
          <p:cNvSpPr txBox="1">
            <a:spLocks noChangeArrowheads="1"/>
          </p:cNvSpPr>
          <p:nvPr/>
        </p:nvSpPr>
        <p:spPr bwMode="auto">
          <a:xfrm>
            <a:off x="6421348" y="2531082"/>
            <a:ext cx="25377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    在关系国民经济命脉的重要行业和关键领域，国有经济必须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占支配地位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58376" name="右箭头 8"/>
          <p:cNvSpPr>
            <a:spLocks noChangeArrowheads="1"/>
          </p:cNvSpPr>
          <p:nvPr/>
        </p:nvSpPr>
        <p:spPr bwMode="auto">
          <a:xfrm>
            <a:off x="4222056" y="1686809"/>
            <a:ext cx="288925" cy="216694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7E8DA7"/>
              </a:gs>
              <a:gs pos="80000">
                <a:srgbClr val="A6B9DA"/>
              </a:gs>
              <a:gs pos="100000">
                <a:srgbClr val="A6BADC"/>
              </a:gs>
            </a:gsLst>
            <a:lin ang="5400000"/>
          </a:gradFill>
          <a:ln w="9525" cmpd="sng">
            <a:solidFill>
              <a:srgbClr val="ADBCD7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8377" name="右箭头 9"/>
          <p:cNvSpPr>
            <a:spLocks noChangeArrowheads="1"/>
          </p:cNvSpPr>
          <p:nvPr/>
        </p:nvSpPr>
        <p:spPr bwMode="auto">
          <a:xfrm>
            <a:off x="5745841" y="1676534"/>
            <a:ext cx="287337" cy="216694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7E8DA7"/>
              </a:gs>
              <a:gs pos="80000">
                <a:srgbClr val="A6B9DA"/>
              </a:gs>
              <a:gs pos="100000">
                <a:srgbClr val="A6BADC"/>
              </a:gs>
            </a:gsLst>
            <a:lin ang="5400000"/>
          </a:gradFill>
          <a:ln w="9525" cmpd="sng">
            <a:solidFill>
              <a:srgbClr val="ADBCD7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8378" name="TextBox 10"/>
          <p:cNvSpPr txBox="1">
            <a:spLocks noChangeArrowheads="1"/>
          </p:cNvSpPr>
          <p:nvPr/>
        </p:nvSpPr>
        <p:spPr bwMode="auto">
          <a:xfrm>
            <a:off x="990564" y="2230241"/>
            <a:ext cx="5379414" cy="2031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要巩固和完善农村基本经营制度，保障农民财产收益，壮大集体经济；要完善国有资产管理体制，推动国有资本做强做优做大；要深化国有企业改革，发展混合所有制经济</a:t>
            </a:r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混合所有制经济是社会主义初级阶段基本经济制度的重要实现形式，</a:t>
            </a:r>
            <a:r>
              <a:rPr lang="zh-CN" altLang="en-US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有利于国有资本增强控制力，提高竞争力</a:t>
            </a: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。有利于各种所有制资本取长补短、相互促进、共同发展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。）</a:t>
            </a:r>
          </a:p>
        </p:txBody>
      </p:sp>
      <p:sp>
        <p:nvSpPr>
          <p:cNvPr id="58379" name="下箭头 11"/>
          <p:cNvSpPr>
            <a:spLocks noChangeArrowheads="1"/>
          </p:cNvSpPr>
          <p:nvPr/>
        </p:nvSpPr>
        <p:spPr bwMode="auto">
          <a:xfrm>
            <a:off x="7193962" y="2139982"/>
            <a:ext cx="360362" cy="325040"/>
          </a:xfrm>
          <a:prstGeom prst="down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7E8DA7"/>
              </a:gs>
              <a:gs pos="80000">
                <a:srgbClr val="A6B9DA"/>
              </a:gs>
              <a:gs pos="100000">
                <a:srgbClr val="A6BADC"/>
              </a:gs>
            </a:gsLst>
            <a:lin ang="5400000"/>
          </a:gradFill>
          <a:ln w="9525" cmpd="sng">
            <a:solidFill>
              <a:srgbClr val="ADBCD7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8380" name="下箭头 12"/>
          <p:cNvSpPr>
            <a:spLocks noChangeArrowheads="1"/>
          </p:cNvSpPr>
          <p:nvPr/>
        </p:nvSpPr>
        <p:spPr bwMode="auto">
          <a:xfrm>
            <a:off x="1402922" y="1410344"/>
            <a:ext cx="360363" cy="756047"/>
          </a:xfrm>
          <a:prstGeom prst="down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7E8DA7"/>
              </a:gs>
              <a:gs pos="80000">
                <a:srgbClr val="A6B9DA"/>
              </a:gs>
              <a:gs pos="100000">
                <a:srgbClr val="A6BADC"/>
              </a:gs>
            </a:gsLst>
            <a:lin ang="5400000"/>
          </a:gradFill>
          <a:ln w="9525" cmpd="sng">
            <a:solidFill>
              <a:srgbClr val="ADBCD7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8381" name="TextBox 13"/>
          <p:cNvSpPr txBox="1">
            <a:spLocks noChangeArrowheads="1"/>
          </p:cNvSpPr>
          <p:nvPr/>
        </p:nvSpPr>
        <p:spPr bwMode="auto">
          <a:xfrm>
            <a:off x="1043042" y="1636119"/>
            <a:ext cx="11659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增   强</a:t>
            </a:r>
          </a:p>
        </p:txBody>
      </p:sp>
      <p:sp>
        <p:nvSpPr>
          <p:cNvPr id="14" name="矩形 5"/>
          <p:cNvSpPr>
            <a:spLocks noChangeArrowheads="1"/>
          </p:cNvSpPr>
          <p:nvPr/>
        </p:nvSpPr>
        <p:spPr bwMode="auto">
          <a:xfrm>
            <a:off x="0" y="1715887"/>
            <a:ext cx="673846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生产资料公有制</a:t>
            </a:r>
          </a:p>
        </p:txBody>
      </p:sp>
      <p:sp>
        <p:nvSpPr>
          <p:cNvPr id="15" name="左大括号 8"/>
          <p:cNvSpPr>
            <a:spLocks/>
          </p:cNvSpPr>
          <p:nvPr/>
        </p:nvSpPr>
        <p:spPr bwMode="auto">
          <a:xfrm>
            <a:off x="713463" y="381319"/>
            <a:ext cx="278883" cy="3841359"/>
          </a:xfrm>
          <a:prstGeom prst="leftBrace">
            <a:avLst>
              <a:gd name="adj1" fmla="val 8323"/>
              <a:gd name="adj2" fmla="val 50000"/>
            </a:avLst>
          </a:prstGeom>
          <a:noFill/>
          <a:ln w="38100" cmpd="sng">
            <a:solidFill>
              <a:srgbClr val="AE4845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009884" y="4220170"/>
            <a:ext cx="1207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态度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42827" y="4497169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毫不动摇地巩固和发展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。坚持公有制主体地位，发挥国有经济主导作用，增强国有经济活力、控制力、影响力。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animBg="1"/>
      <p:bldP spid="58372" grpId="0"/>
      <p:bldP spid="58373" grpId="0"/>
      <p:bldP spid="58374" grpId="0"/>
      <p:bldP spid="58375" grpId="0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27536" y="946384"/>
            <a:ext cx="714945" cy="286232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公有制为主体，多种所有制经济共同发展</a:t>
            </a:r>
          </a:p>
        </p:txBody>
      </p:sp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1165225" y="128963"/>
            <a:ext cx="232798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生产资料公有制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78786" y="2538038"/>
            <a:ext cx="698643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多种所有制经济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左大括号 3"/>
          <p:cNvSpPr>
            <a:spLocks/>
          </p:cNvSpPr>
          <p:nvPr/>
        </p:nvSpPr>
        <p:spPr bwMode="auto">
          <a:xfrm>
            <a:off x="838274" y="308225"/>
            <a:ext cx="281610" cy="3344613"/>
          </a:xfrm>
          <a:prstGeom prst="leftBrace">
            <a:avLst>
              <a:gd name="adj1" fmla="val 8358"/>
              <a:gd name="adj2" fmla="val 50000"/>
            </a:avLst>
          </a:prstGeom>
          <a:noFill/>
          <a:ln w="38100" cmpd="sng">
            <a:solidFill>
              <a:srgbClr val="AE4845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739135" y="536991"/>
            <a:ext cx="75407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个体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经济</a:t>
            </a:r>
            <a:endParaRPr lang="en-US" b="1" dirty="0">
              <a:latin typeface="黑体" pitchFamily="49" charset="-122"/>
              <a:ea typeface="黑体" pitchFamily="49" charset="-122"/>
            </a:endParaRPr>
          </a:p>
          <a:p>
            <a:endParaRPr lang="en-US" b="1" dirty="0">
              <a:latin typeface="黑体" pitchFamily="49" charset="-122"/>
              <a:ea typeface="黑体" pitchFamily="49" charset="-122"/>
            </a:endParaRPr>
          </a:p>
          <a:p>
            <a:endParaRPr lang="en-US" b="1" dirty="0">
              <a:latin typeface="黑体" pitchFamily="49" charset="-122"/>
              <a:ea typeface="黑体" pitchFamily="49" charset="-122"/>
            </a:endParaRPr>
          </a:p>
          <a:p>
            <a:endParaRPr lang="en-US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私营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经济</a:t>
            </a:r>
            <a:endParaRPr lang="en-US" b="1" dirty="0">
              <a:latin typeface="黑体" pitchFamily="49" charset="-122"/>
              <a:ea typeface="黑体" pitchFamily="49" charset="-122"/>
            </a:endParaRPr>
          </a:p>
          <a:p>
            <a:endParaRPr lang="en-US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外资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经济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447784" y="522469"/>
            <a:ext cx="54868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含义：劳动者个人或家庭占有生产资料，从事个体劳动和</a:t>
            </a:r>
            <a:r>
              <a:rPr lang="zh-CN" altLang="en-US" sz="16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经营。</a:t>
            </a:r>
            <a:endParaRPr lang="en-US" sz="16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特点</a:t>
            </a:r>
            <a:r>
              <a:rPr lang="zh-CN" altLang="en-US" sz="16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：以劳动者自己劳动为基础，劳动成果直接归劳动者所有和支配。规模</a:t>
            </a:r>
            <a:r>
              <a:rPr lang="zh-CN" altLang="en-US" sz="16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小、投资少、经营灵活</a:t>
            </a:r>
            <a:r>
              <a:rPr lang="zh-CN" altLang="en-US" sz="16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等特点。</a:t>
            </a:r>
            <a:endParaRPr lang="en-US" sz="16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412506" y="1652261"/>
            <a:ext cx="553777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含义：以生产资料私有和雇佣劳动为基础，以取得利润为目的。</a:t>
            </a:r>
            <a:endParaRPr lang="en-US" sz="16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特点：与个体经济相比，私营经济规模较大，设备较先进，劳动生产率比较高。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386014" y="2727085"/>
            <a:ext cx="55266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含义：指外国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投资者根据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我国法律、法规在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我国境内设立</a:t>
            </a:r>
            <a:r>
              <a:rPr lang="zh-CN" altLang="en-US" sz="1600" b="1" dirty="0">
                <a:latin typeface="楷体" pitchFamily="49" charset="-122"/>
                <a:ea typeface="楷体" pitchFamily="49" charset="-122"/>
              </a:rPr>
              <a:t>的独资企业以及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中外共同设立的企业的外伤投资部分。港澳台地区在内地（大陆）的投资参照外资。</a:t>
            </a:r>
            <a:endParaRPr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915239" y="3593044"/>
            <a:ext cx="69205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作用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：非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公有制经济在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支撑经济增长、促进创新、扩大就业、增加税收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等方面具有重要作用。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959351" y="1565992"/>
            <a:ext cx="7222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范围</a:t>
            </a:r>
            <a:endParaRPr lang="zh-CN" altLang="en-US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左大括号 3"/>
          <p:cNvSpPr>
            <a:spLocks/>
          </p:cNvSpPr>
          <p:nvPr/>
        </p:nvSpPr>
        <p:spPr bwMode="auto">
          <a:xfrm>
            <a:off x="2562619" y="526151"/>
            <a:ext cx="211403" cy="2946515"/>
          </a:xfrm>
          <a:prstGeom prst="leftBrace">
            <a:avLst>
              <a:gd name="adj1" fmla="val 8358"/>
              <a:gd name="adj2" fmla="val 50000"/>
            </a:avLst>
          </a:prstGeom>
          <a:noFill/>
          <a:ln w="38100" cmpd="sng">
            <a:solidFill>
              <a:srgbClr val="AE4845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左大括号 3"/>
          <p:cNvSpPr>
            <a:spLocks/>
          </p:cNvSpPr>
          <p:nvPr/>
        </p:nvSpPr>
        <p:spPr bwMode="auto">
          <a:xfrm>
            <a:off x="1831442" y="1818526"/>
            <a:ext cx="110374" cy="2743200"/>
          </a:xfrm>
          <a:prstGeom prst="leftBrace">
            <a:avLst>
              <a:gd name="adj1" fmla="val 8358"/>
              <a:gd name="adj2" fmla="val 50000"/>
            </a:avLst>
          </a:prstGeom>
          <a:noFill/>
          <a:ln w="38100" cmpd="sng">
            <a:solidFill>
              <a:srgbClr val="AE4845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05855" y="4209896"/>
            <a:ext cx="7012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态度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：与公有制经济</a:t>
            </a: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都是</a:t>
            </a:r>
            <a:r>
              <a:rPr lang="zh-CN" altLang="en-US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社会主义市场经济</a:t>
            </a: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重要组成部分，都是我国经济社会发展的重要基础。必须毫不动摇地鼓励、支持、引导。激发非公有制经济活力和创造力。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2544</Words>
  <Application>Microsoft Office PowerPoint</Application>
  <PresentationFormat>全屏显示(16:9)</PresentationFormat>
  <Paragraphs>304</Paragraphs>
  <Slides>21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1_Office 主题​​</vt:lpstr>
      <vt:lpstr>“生产、劳动与经营” 重难点解析</vt:lpstr>
      <vt:lpstr>学习任务：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75</cp:revision>
  <dcterms:created xsi:type="dcterms:W3CDTF">2020-02-01T11:21:51Z</dcterms:created>
  <dcterms:modified xsi:type="dcterms:W3CDTF">2020-02-11T13:28:35Z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