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3.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1" r:id="rId3"/>
    <p:sldId id="273" r:id="rId4"/>
    <p:sldId id="276" r:id="rId5"/>
    <p:sldId id="279" r:id="rId6"/>
    <p:sldId id="282" r:id="rId7"/>
    <p:sldId id="286" r:id="rId8"/>
    <p:sldId id="293" r:id="rId9"/>
    <p:sldId id="287" r:id="rId10"/>
    <p:sldId id="289" r:id="rId11"/>
    <p:sldId id="290" r:id="rId12"/>
    <p:sldId id="292" r:id="rId13"/>
    <p:sldId id="294" r:id="rId14"/>
    <p:sldId id="285" r:id="rId15"/>
    <p:sldId id="295" r:id="rId16"/>
    <p:sldId id="297" r:id="rId17"/>
    <p:sldId id="298" r:id="rId18"/>
    <p:sldId id="299" r:id="rId19"/>
    <p:sldId id="302" r:id="rId20"/>
    <p:sldId id="303" r:id="rId21"/>
    <p:sldId id="269" r:id="rId22"/>
    <p:sldId id="27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7800" autoAdjust="0"/>
  </p:normalViewPr>
  <p:slideViewPr>
    <p:cSldViewPr snapToGrid="0">
      <p:cViewPr varScale="1">
        <p:scale>
          <a:sx n="58" d="100"/>
          <a:sy n="58" d="100"/>
        </p:scale>
        <p:origin x="9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05B69-61AA-4AAB-AB82-173B45E1757D}" type="datetimeFigureOut">
              <a:rPr lang="zh-CN" altLang="en-US" smtClean="0"/>
              <a:t>2020/2/10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B18FF-1978-4D44-AA6C-2F88473FCBFB}" type="slidenum">
              <a:rPr lang="zh-CN" altLang="en-US" smtClean="0"/>
              <a:t>‹#›</a:t>
            </a:fld>
            <a:endParaRPr lang="zh-CN" altLang="en-US"/>
          </a:p>
        </p:txBody>
      </p:sp>
    </p:spTree>
    <p:extLst>
      <p:ext uri="{BB962C8B-B14F-4D97-AF65-F5344CB8AC3E}">
        <p14:creationId xmlns:p14="http://schemas.microsoft.com/office/powerpoint/2010/main" val="88320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各位同学大家好，今天我们一起来复习宾语从句的相关内容。</a:t>
            </a:r>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E9E6FDB6-6D2B-46C1-9FA1-D82906A37C3A}" type="slidenum">
              <a:rPr kumimoji="0" lang="zh-CN" altLang="en-US" sz="1800" b="0" i="0" u="none" strike="noStrike" kern="0" cap="none" spc="0" normalizeH="0" baseline="0" noProof="0" smtClean="0">
                <a:ln>
                  <a:noFill/>
                </a:ln>
                <a:solidFill>
                  <a:srgbClr val="000000"/>
                </a:solidFill>
                <a:effectLst/>
                <a:uLnTx/>
                <a:uFillTx/>
                <a:latin typeface="Calibri"/>
                <a:cs typeface="Calibri"/>
                <a:sym typeface="Calibri" panose="020F0502020204030204"/>
              </a:rPr>
              <a:pPr marL="0" marR="0" lvl="0" indent="0" algn="l" defTabSz="914400" rtl="0" eaLnBrk="1" fontAlgn="auto" latinLnBrk="0" hangingPunct="0">
                <a:lnSpc>
                  <a:spcPct val="100000"/>
                </a:lnSpc>
                <a:spcBef>
                  <a:spcPts val="0"/>
                </a:spcBef>
                <a:spcAft>
                  <a:spcPts val="0"/>
                </a:spcAft>
                <a:buClrTx/>
                <a:buSzTx/>
                <a:buFontTx/>
                <a:buNone/>
                <a:tabLst/>
                <a:defRPr/>
              </a:pPr>
              <a:t>1</a:t>
            </a:fld>
            <a:endParaRPr kumimoji="0" lang="zh-CN" altLang="en-US" sz="1800" b="0" i="0" u="none" strike="noStrike" kern="0" cap="none" spc="0" normalizeH="0" baseline="0" noProof="0">
              <a:ln>
                <a:noFill/>
              </a:ln>
              <a:solidFill>
                <a:srgbClr val="000000"/>
              </a:solidFill>
              <a:effectLst/>
              <a:uLnTx/>
              <a:uFillTx/>
              <a:latin typeface="Calibri"/>
              <a:cs typeface="Calibri"/>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宾语从句是初中阶段英语学习的重要内容，在初中阶段，我们对于宾语从句的主要考察方式是能够在单项填空中选择出正确的宾语从句，那么希望在高中阶段大家能够做到：在上下文语境中理解并运用宾语从句来表达你们的思想。</a:t>
            </a:r>
          </a:p>
        </p:txBody>
      </p:sp>
      <p:sp>
        <p:nvSpPr>
          <p:cNvPr id="4" name="灯片编号占位符 3"/>
          <p:cNvSpPr>
            <a:spLocks noGrp="1"/>
          </p:cNvSpPr>
          <p:nvPr>
            <p:ph type="sldNum" sz="quarter" idx="5"/>
          </p:nvPr>
        </p:nvSpPr>
        <p:spPr/>
        <p:txBody>
          <a:bodyPr/>
          <a:lstStyle/>
          <a:p>
            <a:fld id="{19EB18FF-1978-4D44-AA6C-2F88473FCBFB}" type="slidenum">
              <a:rPr lang="zh-CN" altLang="en-US" smtClean="0"/>
              <a:t>2</a:t>
            </a:fld>
            <a:endParaRPr lang="zh-CN" altLang="en-US"/>
          </a:p>
        </p:txBody>
      </p:sp>
    </p:spTree>
    <p:extLst>
      <p:ext uri="{BB962C8B-B14F-4D97-AF65-F5344CB8AC3E}">
        <p14:creationId xmlns:p14="http://schemas.microsoft.com/office/powerpoint/2010/main" val="293915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我们的学习方式则是请您认真观看学习视频，</a:t>
            </a:r>
            <a:r>
              <a:rPr lang="zh-CN" altLang="zh-CN" sz="1200" dirty="0"/>
              <a:t>在认真学习宾语从句相关知识基础上，关注上下文语境，体会宾语从句在语篇中所传递的信息，即利用宾语从句，实现理解文本内容和表达自己的思想的最终目标</a:t>
            </a:r>
            <a:r>
              <a:rPr lang="zh-CN" altLang="zh-CN" sz="1200" kern="100" dirty="0">
                <a:latin typeface="Times New Roman" panose="02020603050405020304" pitchFamily="18" charset="0"/>
                <a:ea typeface="+mn-ea"/>
                <a:cs typeface="Times New Roman" panose="02020603050405020304" pitchFamily="18" charset="0"/>
              </a:rPr>
              <a:t>。</a:t>
            </a:r>
            <a:endParaRPr lang="zh-CN" altLang="en-US" dirty="0"/>
          </a:p>
        </p:txBody>
      </p:sp>
      <p:sp>
        <p:nvSpPr>
          <p:cNvPr id="4" name="灯片编号占位符 3"/>
          <p:cNvSpPr>
            <a:spLocks noGrp="1"/>
          </p:cNvSpPr>
          <p:nvPr>
            <p:ph type="sldNum" sz="quarter" idx="5"/>
          </p:nvPr>
        </p:nvSpPr>
        <p:spPr/>
        <p:txBody>
          <a:bodyPr/>
          <a:lstStyle/>
          <a:p>
            <a:fld id="{19EB18FF-1978-4D44-AA6C-2F88473FCBFB}" type="slidenum">
              <a:rPr lang="zh-CN" altLang="en-US" smtClean="0"/>
              <a:t>3</a:t>
            </a:fld>
            <a:endParaRPr lang="zh-CN" altLang="en-US"/>
          </a:p>
        </p:txBody>
      </p:sp>
    </p:spTree>
    <p:extLst>
      <p:ext uri="{BB962C8B-B14F-4D97-AF65-F5344CB8AC3E}">
        <p14:creationId xmlns:p14="http://schemas.microsoft.com/office/powerpoint/2010/main" val="412820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那么既然宾语从句如此重要，我们就来重温一下，写好用好宾语从句的关键点有哪些。</a:t>
            </a:r>
            <a:endParaRPr lang="en-US" altLang="zh-CN" dirty="0"/>
          </a:p>
          <a:p>
            <a:r>
              <a:rPr lang="zh-CN" altLang="en-US" dirty="0"/>
              <a:t>首先，我们先来看看宾语。</a:t>
            </a:r>
            <a:endParaRPr lang="en-US" altLang="zh-CN" dirty="0"/>
          </a:p>
          <a:p>
            <a:r>
              <a:rPr lang="zh-CN" altLang="en-US" dirty="0"/>
              <a:t>请看这三句话，然后思考一下，句子的宾语是什么？</a:t>
            </a:r>
            <a:endParaRPr lang="en-US" altLang="zh-CN" dirty="0"/>
          </a:p>
          <a:p>
            <a:r>
              <a:rPr lang="zh-CN" altLang="en-US" dirty="0"/>
              <a:t>动宾</a:t>
            </a:r>
            <a:endParaRPr lang="en-US" altLang="zh-CN" dirty="0"/>
          </a:p>
          <a:p>
            <a:r>
              <a:rPr lang="zh-CN" altLang="en-US" dirty="0"/>
              <a:t>介宾</a:t>
            </a:r>
            <a:endParaRPr lang="en-US" altLang="zh-CN" dirty="0"/>
          </a:p>
          <a:p>
            <a:r>
              <a:rPr lang="zh-CN" altLang="en-US" dirty="0"/>
              <a:t>系表结构形容词后面接宾语</a:t>
            </a:r>
          </a:p>
        </p:txBody>
      </p:sp>
      <p:sp>
        <p:nvSpPr>
          <p:cNvPr id="4" name="灯片编号占位符 3"/>
          <p:cNvSpPr>
            <a:spLocks noGrp="1"/>
          </p:cNvSpPr>
          <p:nvPr>
            <p:ph type="sldNum" sz="quarter" idx="5"/>
          </p:nvPr>
        </p:nvSpPr>
        <p:spPr/>
        <p:txBody>
          <a:bodyPr/>
          <a:lstStyle/>
          <a:p>
            <a:fld id="{19EB18FF-1978-4D44-AA6C-2F88473FCBFB}" type="slidenum">
              <a:rPr lang="zh-CN" altLang="en-US" smtClean="0"/>
              <a:t>4</a:t>
            </a:fld>
            <a:endParaRPr lang="zh-CN" altLang="en-US"/>
          </a:p>
        </p:txBody>
      </p:sp>
    </p:spTree>
    <p:extLst>
      <p:ext uri="{BB962C8B-B14F-4D97-AF65-F5344CB8AC3E}">
        <p14:creationId xmlns:p14="http://schemas.microsoft.com/office/powerpoint/2010/main" val="334460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EB18FF-1978-4D44-AA6C-2F88473FCBFB}" type="slidenum">
              <a:rPr lang="zh-CN" altLang="en-US" smtClean="0"/>
              <a:t>13</a:t>
            </a:fld>
            <a:endParaRPr lang="zh-CN" altLang="en-US"/>
          </a:p>
        </p:txBody>
      </p:sp>
    </p:spTree>
    <p:extLst>
      <p:ext uri="{BB962C8B-B14F-4D97-AF65-F5344CB8AC3E}">
        <p14:creationId xmlns:p14="http://schemas.microsoft.com/office/powerpoint/2010/main" val="631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2.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2.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2.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2.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2.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E767CB-C6F1-4733-A915-979D25B4E74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4B5366-1298-4F19-A97E-2DA3C4983E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B3FF6BC-C802-44F7-8DCC-9D9A0A464C76}"/>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47E6CD3B-5A2B-4F0B-B88B-5F0589BF61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392E4E-1967-4829-A586-ADF438A8193F}"/>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334863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7624D6-330A-4715-8E0F-60691E9ADB7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A01E835-4DE8-4803-BA61-DADB03AC76B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FF204F-7362-4033-BF29-F1DD4BCBF929}"/>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ED491416-EEFC-453E-B8BC-D5EEF86769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941B24-C29A-4375-9E4B-A5A0AC967E19}"/>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395672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4F44D6-8DA2-4F4C-8E31-48262EC450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2ABFA6-6631-41A3-9512-A2ACB9630DF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C3F61C-FF40-478C-95BA-06D2499C5565}"/>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AF86F1E9-4A3E-4439-957D-B433269115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42B789-EC20-4587-A1D7-CBB4D475F6EF}"/>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163080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80928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3" y="952626"/>
            <a:ext cx="10852237"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3123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4064000" y="5716722"/>
            <a:ext cx="4064000" cy="1142125"/>
          </a:xfrm>
          <a:prstGeom prst="rect">
            <a:avLst/>
          </a:prstGeom>
        </p:spPr>
      </p:pic>
      <p:sp>
        <p:nvSpPr>
          <p:cNvPr id="4" name="日期占位符 3"/>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4759960" y="2914057"/>
            <a:ext cx="4880611" cy="1081539"/>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4800"/>
              <a:buFont typeface="Arial" panose="020B0604020202020204" pitchFamily="34" charset="0"/>
              <a:buNone/>
              <a:defRPr sz="4800" b="0" spc="667">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90185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626"/>
            <a:ext cx="5283243"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626"/>
            <a:ext cx="5283243" cy="5389572"/>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6" name="页脚占位符 5"/>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0709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12192000" cy="58884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625"/>
            <a:ext cx="5283243"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67" normalizeH="0" baseline="0">
                <a:solidFill>
                  <a:schemeClr val="tx1"/>
                </a:solidFill>
                <a:uFillTx/>
                <a:latin typeface="Arial" panose="020B0604020202020204" pitchFamily="34" charset="0"/>
                <a:ea typeface="微软雅黑" panose="020B0503020204020204" charset="-12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700"/>
            <a:ext cx="5283200" cy="4935361"/>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1" y="952625"/>
            <a:ext cx="5283243" cy="381051"/>
          </a:xfrm>
        </p:spPr>
        <p:txBody>
          <a:bodyPr vert="horz" wrap="square" lIns="90170" tIns="46990" rIns="90170" bIns="46990" rtlCol="0" anchor="ctr" anchorCtr="0">
            <a:normAutofit/>
          </a:bodyPr>
          <a:lstStyle>
            <a:lvl1pPr marL="0" marR="0" lvl="0" indent="0" algn="l" defTabSz="121917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1" y="1406700"/>
            <a:ext cx="5283243" cy="4935361"/>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8" name="页脚占位符 7"/>
          <p:cNvSpPr>
            <a:spLocks noGrp="1"/>
          </p:cNvSpPr>
          <p:nvPr>
            <p:ph type="ftr" sz="quarter" idx="11"/>
            <p:custDataLst>
              <p:tags r:id="rId8"/>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760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7498080" y="2194832"/>
            <a:ext cx="4389120" cy="2469185"/>
          </a:xfrm>
          <a:prstGeom prst="rect">
            <a:avLst/>
          </a:prstGeom>
        </p:spPr>
      </p:pic>
      <p:pic>
        <p:nvPicPr>
          <p:cNvPr id="6" name="图片 5"/>
          <p:cNvPicPr/>
          <p:nvPr>
            <p:custDataLst>
              <p:tags r:id="rId2"/>
            </p:custDataLst>
          </p:nvPr>
        </p:nvPicPr>
        <p:blipFill>
          <a:blip r:embed="rId10" r:link="rId11" cstate="screen"/>
          <a:stretch>
            <a:fillRect/>
          </a:stretch>
        </p:blipFill>
        <p:spPr>
          <a:xfrm>
            <a:off x="0" y="6270007"/>
            <a:ext cx="720091" cy="588840"/>
          </a:xfrm>
          <a:prstGeom prst="rect">
            <a:avLst/>
          </a:prstGeom>
        </p:spPr>
      </p:pic>
      <p:sp>
        <p:nvSpPr>
          <p:cNvPr id="2" name="标题 1"/>
          <p:cNvSpPr>
            <a:spLocks noGrp="1"/>
          </p:cNvSpPr>
          <p:nvPr>
            <p:ph type="title"/>
            <p:custDataLst>
              <p:tags r:id="rId3"/>
            </p:custDataLst>
          </p:nvPr>
        </p:nvSpPr>
        <p:spPr>
          <a:xfrm>
            <a:off x="669883" y="443285"/>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992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3" name="页脚占位符 2"/>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7438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931" y="443289"/>
            <a:ext cx="10852237" cy="442019"/>
          </a:xfrm>
        </p:spPr>
        <p:txBody>
          <a:bodyPr vert="horz" wrap="square" lIns="90170" tIns="46990" rIns="90170" bIns="46990" rtlCol="0" anchor="ctr" anchorCtr="0">
            <a:normAutofit/>
          </a:bodyPr>
          <a:lstStyle>
            <a:lvl1pPr marL="0" marR="0" lvl="0" algn="l" defTabSz="1219170" rtl="0" eaLnBrk="1" fontAlgn="auto" latinLnBrk="0" hangingPunct="1">
              <a:lnSpc>
                <a:spcPct val="100000"/>
              </a:lnSpc>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626"/>
            <a:ext cx="5283243" cy="5389572"/>
          </a:xfrm>
        </p:spPr>
        <p:txBody>
          <a:bodyPr vert="horz" lIns="90170" tIns="46990" rIns="90170" bIns="46990" rtlCol="0">
            <a:normAutofit/>
          </a:bodyPr>
          <a:lstStyle>
            <a:lvl1pPr marL="0" marR="0" lvl="0" indent="0" algn="l" defTabSz="1219170" rtl="0" eaLnBrk="1" fontAlgn="auto" latinLnBrk="0" hangingPunct="1">
              <a:lnSpc>
                <a:spcPct val="130000"/>
              </a:lnSpc>
              <a:spcBef>
                <a:spcPts val="0"/>
              </a:spcBef>
              <a:spcAft>
                <a:spcPts val="1333"/>
              </a:spcAft>
              <a:buFont typeface="Arial" panose="020B0604020202020204" pitchFamily="34" charset="0"/>
              <a:buNone/>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783" marR="0" lvl="1" indent="-228594" algn="l" defTabSz="1219170" rtl="0" eaLnBrk="1" fontAlgn="auto" latinLnBrk="0" hangingPunct="1">
              <a:lnSpc>
                <a:spcPct val="130000"/>
              </a:lnSpc>
              <a:spcBef>
                <a:spcPts val="0"/>
              </a:spcBef>
              <a:spcAft>
                <a:spcPts val="1333"/>
              </a:spcAft>
              <a:buFont typeface="Arial" panose="020B0604020202020204" pitchFamily="34" charset="0"/>
              <a:buChar char="•"/>
              <a:tabLst>
                <a:tab pos="2146246" algn="l"/>
              </a:tabLst>
              <a:defRPr kumimoji="0" lang="zh-CN" altLang="en-US" sz="1600" b="0" i="0" u="none" strike="noStrike" kern="1200" cap="none" spc="200" normalizeH="0" baseline="0" noProof="1" dirty="0">
                <a:solidFill>
                  <a:schemeClr val="tx1"/>
                </a:solidFill>
                <a:uFillTx/>
                <a:latin typeface="+mn-lt"/>
                <a:ea typeface="+mn-ea"/>
                <a:cs typeface="+mn-cs"/>
                <a:sym typeface="+mn-ea"/>
              </a:defRPr>
            </a:lvl2pPr>
            <a:lvl3pPr marL="1142971" marR="0" lvl="2"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3pPr>
            <a:lvl4pPr marL="1600160" marR="0" lvl="3"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4pPr>
            <a:lvl5pPr marL="2057349" marR="0" lvl="4"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626"/>
            <a:ext cx="5283243" cy="5389572"/>
          </a:xfrm>
        </p:spPr>
        <p:txBody>
          <a:bodyPr vert="horz" wrap="square" lIns="90170" tIns="46990" rIns="90170" bIns="46990" rtlCol="0">
            <a:normAutofit/>
          </a:bodyPr>
          <a:lstStyle>
            <a:lvl1pPr marL="228594" marR="0" lvl="0" indent="-228594" algn="l" defTabSz="1219170" rtl="0" eaLnBrk="1" fontAlgn="auto" latinLnBrk="0" hangingPunct="1">
              <a:lnSpc>
                <a:spcPct val="130000"/>
              </a:lnSpc>
              <a:spcBef>
                <a:spcPts val="0"/>
              </a:spcBef>
              <a:spcAft>
                <a:spcPts val="1333"/>
              </a:spcAft>
              <a:buFont typeface="Arial" panose="020B0604020202020204" pitchFamily="34" charset="0"/>
              <a:buChar char="•"/>
              <a:defRPr kumimoji="0" lang="zh-CN" altLang="en-US" sz="16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2020/2/10</a:t>
            </a:fld>
            <a:endParaRPr lang="zh-CN" altLang="en-US" dirty="0"/>
          </a:p>
        </p:txBody>
      </p:sp>
      <p:sp>
        <p:nvSpPr>
          <p:cNvPr id="6" name="页脚占位符 5"/>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8530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3A8CC-A108-4E6C-88D5-14F23B1D5B4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C92A01-BFD9-459E-B2C0-0E44DEEB95E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48D6A85-0996-4D12-A4C8-4C0AABE37A66}"/>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9B4DBAB8-15A5-4489-A175-A3EE2ABAFB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6BAC98-D857-4C56-8FEA-201B31EF3677}"/>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116839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10571135" y="952626"/>
            <a:ext cx="950984" cy="5389572"/>
          </a:xfrm>
        </p:spPr>
        <p:txBody>
          <a:bodyPr vert="eaVert" wrap="square" lIns="90170" tIns="46990" rIns="90170" bIns="46990" rtlCol="0" anchor="ctr" anchorCtr="0">
            <a:normAutofit/>
          </a:bodyPr>
          <a:lstStyle>
            <a:lvl1pPr marL="0" marR="0" lvl="0" algn="l" defTabSz="1219170" rtl="0" eaLnBrk="1" fontAlgn="auto" latinLnBrk="0" hangingPunct="1">
              <a:lnSpc>
                <a:spcPct val="100000"/>
              </a:lnSpc>
              <a:spcAft>
                <a:spcPts val="0"/>
              </a:spcAft>
              <a:buNone/>
              <a:defRPr kumimoji="0" lang="zh-CN" altLang="en-US" sz="2400" b="1" i="0" u="none" strike="noStrike" kern="1200" cap="none" spc="267"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6" y="952618"/>
            <a:ext cx="9828101"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3703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12192000" cy="58884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1" y="952626"/>
            <a:ext cx="10852237"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09064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12192000" cy="6858847"/>
          </a:xfrm>
          <a:prstGeom prst="rect">
            <a:avLst/>
          </a:prstGeom>
        </p:spPr>
      </p:pic>
      <p:sp>
        <p:nvSpPr>
          <p:cNvPr id="3" name="日期占位符 2"/>
          <p:cNvSpPr>
            <a:spLocks noGrp="1"/>
          </p:cNvSpPr>
          <p:nvPr>
            <p:ph type="dt" sz="half" idx="10"/>
            <p:custDataLst>
              <p:tags r:id="rId2"/>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3"/>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6604000" y="3652019"/>
            <a:ext cx="4826000" cy="1111387"/>
          </a:xfrm>
        </p:spPr>
        <p:txBody>
          <a:bodyPr vert="horz" wrap="square" lIns="0" tIns="0" rIns="0" bIns="0" anchor="t" anchorCtr="0">
            <a:normAutofit/>
          </a:bodyPr>
          <a:lstStyle>
            <a:lvl1pPr marL="342891" marR="0" indent="-342891" algn="l" rtl="0" eaLnBrk="1" fontAlgn="auto">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6604000" y="2095442"/>
            <a:ext cx="4825365" cy="1352081"/>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6600"/>
              <a:buFont typeface="Arial" panose="020B0604020202020204" pitchFamily="34" charset="0"/>
              <a:buNone/>
              <a:defRPr sz="6600" b="0" spc="933">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979129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2000" cy="58884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5"/>
            <a:ext cx="10852237"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265044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48"/>
            <a:ext cx="11607851"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grpSp>
        <p:nvGrpSpPr>
          <p:cNvPr id="6" name="组合 5"/>
          <p:cNvGrpSpPr/>
          <p:nvPr>
            <p:custDataLst>
              <p:tags r:id="rId2"/>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1281600" y="1249356"/>
            <a:ext cx="9626400" cy="723689"/>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868"/>
            <a:ext cx="962660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6"/>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83452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
            <a:ext cx="4824603"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pic>
        <p:nvPicPr>
          <p:cNvPr id="8" name="图片 7"/>
          <p:cNvPicPr/>
          <p:nvPr>
            <p:custDataLst>
              <p:tags r:id="rId2"/>
            </p:custDataLst>
          </p:nvPr>
        </p:nvPicPr>
        <p:blipFill>
          <a:blip r:embed="rId10" r:link="rId11" cstate="screen"/>
          <a:stretch>
            <a:fillRect/>
          </a:stretch>
        </p:blipFill>
        <p:spPr>
          <a:xfrm>
            <a:off x="11471911" y="0"/>
            <a:ext cx="720091" cy="588840"/>
          </a:xfrm>
          <a:prstGeom prst="rect">
            <a:avLst/>
          </a:prstGeom>
        </p:spPr>
      </p:pic>
      <p:sp>
        <p:nvSpPr>
          <p:cNvPr id="2" name="标题 1"/>
          <p:cNvSpPr>
            <a:spLocks noGrp="1"/>
          </p:cNvSpPr>
          <p:nvPr>
            <p:ph type="title" hasCustomPrompt="1"/>
            <p:custDataLst>
              <p:tags r:id="rId3"/>
            </p:custDataLst>
          </p:nvPr>
        </p:nvSpPr>
        <p:spPr>
          <a:xfrm>
            <a:off x="583200" y="770495"/>
            <a:ext cx="3960000" cy="882109"/>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218"/>
            <a:ext cx="39564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70034"/>
            <a:ext cx="648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57375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12000" y="781296"/>
            <a:ext cx="10976400" cy="626477"/>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806"/>
            <a:ext cx="10975975"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347"/>
            <a:ext cx="109656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826390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9593"/>
            <a:ext cx="12192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04800" y="669683"/>
            <a:ext cx="10976400" cy="565269"/>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409"/>
            <a:ext cx="109908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1040"/>
            <a:ext cx="110016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414656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12192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grpSp>
        <p:nvGrpSpPr>
          <p:cNvPr id="6" name="组合 5"/>
          <p:cNvGrpSpPr/>
          <p:nvPr>
            <p:custDataLst>
              <p:tags r:id="rId2"/>
            </p:custDataLst>
          </p:nvPr>
        </p:nvGrpSpPr>
        <p:grpSpPr>
          <a:xfrm>
            <a:off x="0" y="6270007"/>
            <a:ext cx="12192000" cy="58884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579600" y="237629"/>
            <a:ext cx="110376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406"/>
            <a:ext cx="53424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406"/>
            <a:ext cx="53676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7395"/>
            <a:ext cx="53424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795"/>
            <a:ext cx="53676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774828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3810"/>
            <a:ext cx="12192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800"/>
          </a:p>
        </p:txBody>
      </p:sp>
      <p:grpSp>
        <p:nvGrpSpPr>
          <p:cNvPr id="6" name="组合 5"/>
          <p:cNvGrpSpPr/>
          <p:nvPr>
            <p:custDataLst>
              <p:tags r:id="rId2"/>
            </p:custDataLst>
          </p:nvPr>
        </p:nvGrpSpPr>
        <p:grpSpPr>
          <a:xfrm>
            <a:off x="1" y="5533959"/>
            <a:ext cx="12191999" cy="1324888"/>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522800" y="1339366"/>
            <a:ext cx="9144000" cy="2387095"/>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522413" y="3863278"/>
            <a:ext cx="9144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7560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64EB52-95A9-4FFD-98A5-04EDA77B3D2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B19958-3512-4032-9061-F1D67B497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CD16919-46E2-4717-84B2-49513E542E23}"/>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76DE45BF-BA1F-458B-9A6A-EDA6B1661D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8F192-E96C-4427-8A82-796FD96CBE5A}"/>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4086717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7976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58B493-8171-4724-A83D-36E582ECD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21EF6B-31CC-471E-BAEC-6AF4A0B10F6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42CA23F-991A-4728-AB0A-B2E77FEFE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D7C15CD-7E9C-453C-BFC1-4B4BA1631A24}"/>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583A95A9-01DF-48C0-92B5-9FCC132924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72B941-6626-4EE7-A81D-ED690CF800D6}"/>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200014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9EDD73-EF8A-47A7-85F5-1D489200519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E1229AD-B6B9-4895-95E4-32B3EC1B2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F78EA17-414D-422F-93C3-EF35889668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985C84-BCC9-4910-8C11-221EF42D1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51C9427-CE7D-4EF8-AFF3-81396241AD1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72688B-3AC4-484A-B71D-B6768A5EE299}"/>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8" name="页脚占位符 7">
            <a:extLst>
              <a:ext uri="{FF2B5EF4-FFF2-40B4-BE49-F238E27FC236}">
                <a16:creationId xmlns:a16="http://schemas.microsoft.com/office/drawing/2014/main" id="{04983F85-0B1E-45A8-B55A-0B87D80EAD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11A5DC-99B0-4B27-8A95-04EE877CD520}"/>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164649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42FB5-8A9D-453D-B5DD-9CAB77EA5A6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1D9FF8-567E-494C-840D-D923A0924A74}"/>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4" name="页脚占位符 3">
            <a:extLst>
              <a:ext uri="{FF2B5EF4-FFF2-40B4-BE49-F238E27FC236}">
                <a16:creationId xmlns:a16="http://schemas.microsoft.com/office/drawing/2014/main" id="{CAD18125-879E-48BB-84A3-0BF5A1B9DF0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E71A2B0-2571-4126-BE39-C94E47678523}"/>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204999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468A96-0E59-4EF5-8399-146C67D050B0}"/>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3" name="页脚占位符 2">
            <a:extLst>
              <a:ext uri="{FF2B5EF4-FFF2-40B4-BE49-F238E27FC236}">
                <a16:creationId xmlns:a16="http://schemas.microsoft.com/office/drawing/2014/main" id="{1D9FE426-5C48-4A89-986C-A33D711EAF9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1694A0F-CB81-4C51-9377-28E10C3C1544}"/>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28260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A85799-14E3-4BA9-B4CE-58B5863E14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0066AE8-C81B-447B-821F-25F39D3BE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51A07B-D6B1-4E3A-AF57-937CEB7CD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A9E0A8-94A6-40E6-B466-7D0F2FB2C91B}"/>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A6A0251C-39D9-446A-A724-14B8A35A38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56A889-809E-4526-8A9A-96A1B95CECF7}"/>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152480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237DBF-32CB-4090-857C-35250B65294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7005185-5C80-486A-99EC-CE9643306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A949CFD-13FC-47B0-8974-E7DB21298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DDDC0D5-3B6F-4FB0-9B03-868AF437189E}"/>
              </a:ext>
            </a:extLst>
          </p:cNvPr>
          <p:cNvSpPr>
            <a:spLocks noGrp="1"/>
          </p:cNvSpPr>
          <p:nvPr>
            <p:ph type="dt" sz="half" idx="10"/>
          </p:nvPr>
        </p:nvSpPr>
        <p:spPr/>
        <p:txBody>
          <a:bodyPr/>
          <a:lstStyle/>
          <a:p>
            <a:fld id="{0BDBDCFE-D25C-4094-977C-2A1395FDAEB6}" type="datetimeFigureOut">
              <a:rPr lang="zh-CN" altLang="en-US" smtClean="0"/>
              <a:t>2020/2/10</a:t>
            </a:fld>
            <a:endParaRPr lang="zh-CN" altLang="en-US"/>
          </a:p>
        </p:txBody>
      </p:sp>
      <p:sp>
        <p:nvSpPr>
          <p:cNvPr id="6" name="页脚占位符 5">
            <a:extLst>
              <a:ext uri="{FF2B5EF4-FFF2-40B4-BE49-F238E27FC236}">
                <a16:creationId xmlns:a16="http://schemas.microsoft.com/office/drawing/2014/main" id="{FE9513D2-2140-4A6D-B1A9-3F15962AB0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FBC734-08DB-435E-AEDE-5EB2723C6329}"/>
              </a:ext>
            </a:extLst>
          </p:cNvPr>
          <p:cNvSpPr>
            <a:spLocks noGrp="1"/>
          </p:cNvSpPr>
          <p:nvPr>
            <p:ph type="sldNum" sz="quarter" idx="12"/>
          </p:nvPr>
        </p:nvSpPr>
        <p:spPr/>
        <p:txBody>
          <a:body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54645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6.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CF4379-A69E-4398-8AB6-8F8CB563E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E463DDE-F7DE-4435-A9F1-06283D753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3B3AEB-04C8-4121-B14D-BAF371208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BDCFE-D25C-4094-977C-2A1395FDAEB6}" type="datetimeFigureOut">
              <a:rPr lang="zh-CN" altLang="en-US" smtClean="0"/>
              <a:t>2020/2/10</a:t>
            </a:fld>
            <a:endParaRPr lang="zh-CN" altLang="en-US"/>
          </a:p>
        </p:txBody>
      </p:sp>
      <p:sp>
        <p:nvSpPr>
          <p:cNvPr id="5" name="页脚占位符 4">
            <a:extLst>
              <a:ext uri="{FF2B5EF4-FFF2-40B4-BE49-F238E27FC236}">
                <a16:creationId xmlns:a16="http://schemas.microsoft.com/office/drawing/2014/main" id="{E1500B07-193D-4196-A557-A78C13F66C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6907826-14A2-40A9-A32C-0B787970C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4A16B-9E46-4084-BCE0-C56367A78204}" type="slidenum">
              <a:rPr lang="zh-CN" altLang="en-US" smtClean="0"/>
              <a:t>‹#›</a:t>
            </a:fld>
            <a:endParaRPr lang="zh-CN" altLang="en-US"/>
          </a:p>
        </p:txBody>
      </p:sp>
    </p:spTree>
    <p:extLst>
      <p:ext uri="{BB962C8B-B14F-4D97-AF65-F5344CB8AC3E}">
        <p14:creationId xmlns:p14="http://schemas.microsoft.com/office/powerpoint/2010/main" val="2536671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3" y="443285"/>
            <a:ext cx="10852237" cy="442019"/>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3" y="961518"/>
            <a:ext cx="10852237" cy="5389572"/>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3" y="6350618"/>
            <a:ext cx="2700000" cy="316839"/>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3"/>
            <p:custDataLst>
              <p:tags r:id="rId24"/>
            </p:custDataLst>
          </p:nvPr>
        </p:nvSpPr>
        <p:spPr>
          <a:xfrm>
            <a:off x="4116000" y="6350618"/>
            <a:ext cx="3960000" cy="316839"/>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50618"/>
            <a:ext cx="2700000" cy="316839"/>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4289142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377" rtl="0" eaLnBrk="1" fontAlgn="auto" latinLnBrk="0" hangingPunct="1">
        <a:lnSpc>
          <a:spcPct val="100000"/>
        </a:lnSpc>
        <a:spcBef>
          <a:spcPct val="0"/>
        </a:spcBef>
        <a:buNone/>
        <a:defRPr sz="2400" b="1" u="none" strike="noStrike" kern="1200" cap="none" spc="267" normalizeH="0">
          <a:solidFill>
            <a:schemeClr val="tx1"/>
          </a:solidFill>
          <a:uFillTx/>
          <a:latin typeface="Arial" panose="020B0604020202020204" pitchFamily="34" charset="0"/>
          <a:ea typeface="微软雅黑" panose="020B0503020204020204" charset="-122"/>
          <a:cs typeface="+mj-cs"/>
        </a:defRPr>
      </a:lvl1pPr>
    </p:titleStyle>
    <p:bodyStyle>
      <a:lvl1pPr marL="228594"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1pPr>
      <a:lvl2pPr marL="685783" indent="-228594" algn="l" defTabSz="914377" rtl="0" eaLnBrk="1" fontAlgn="auto" latinLnBrk="0" hangingPunct="1">
        <a:lnSpc>
          <a:spcPct val="130000"/>
        </a:lnSpc>
        <a:spcBef>
          <a:spcPts val="0"/>
        </a:spcBef>
        <a:spcAft>
          <a:spcPts val="1333"/>
        </a:spcAft>
        <a:buFont typeface="Arial" panose="020B0604020202020204" pitchFamily="34" charset="0"/>
        <a:buChar char="•"/>
        <a:tabLst>
          <a:tab pos="1609473" algn="l"/>
        </a:tabLst>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2pPr>
      <a:lvl3pPr marL="1142971"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3pPr>
      <a:lvl4pPr marL="1600160"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4pPr>
      <a:lvl5pPr marL="2057349" indent="-228594" algn="l" defTabSz="914377" rtl="0" eaLnBrk="1" fontAlgn="auto" latinLnBrk="0" hangingPunct="1">
        <a:lnSpc>
          <a:spcPct val="130000"/>
        </a:lnSpc>
        <a:spcBef>
          <a:spcPts val="0"/>
        </a:spcBef>
        <a:spcAft>
          <a:spcPts val="1333"/>
        </a:spcAft>
        <a:buFont typeface="Arial" panose="020B0604020202020204" pitchFamily="34" charset="0"/>
        <a:buChar char="•"/>
        <a:defRPr sz="1600" u="none" strike="noStrike" kern="1200" cap="none" spc="200" normalizeH="0" baseline="0">
          <a:solidFill>
            <a:schemeClr val="tx1"/>
          </a:solidFill>
          <a:uFillTx/>
          <a:latin typeface="Arial" panose="020B0604020202020204" pitchFamily="34" charset="0"/>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12192000" cy="6858000"/>
          </a:xfrm>
          <a:prstGeom prst="rect">
            <a:avLst/>
          </a:prstGeom>
        </p:spPr>
      </p:pic>
      <p:sp>
        <p:nvSpPr>
          <p:cNvPr id="15" name="标题 14"/>
          <p:cNvSpPr>
            <a:spLocks noGrp="1"/>
          </p:cNvSpPr>
          <p:nvPr>
            <p:ph type="ctrTitle" idx="13"/>
          </p:nvPr>
        </p:nvSpPr>
        <p:spPr>
          <a:xfrm>
            <a:off x="4180114" y="2558641"/>
            <a:ext cx="8011886" cy="1864069"/>
          </a:xfrm>
        </p:spPr>
        <p:txBody>
          <a:bodyPr>
            <a:normAutofit/>
          </a:bodyPr>
          <a:lstStyle/>
          <a:p>
            <a:pPr algn="ctr">
              <a:lnSpc>
                <a:spcPct val="150000"/>
              </a:lnSpc>
            </a:pPr>
            <a:r>
              <a:rPr lang="zh-CN" altLang="en-US" sz="3200" dirty="0">
                <a:solidFill>
                  <a:srgbClr val="FF0000"/>
                </a:solidFill>
                <a:latin typeface="+mn-ea"/>
                <a:ea typeface="+mn-ea"/>
              </a:rPr>
              <a:t>初中重点词汇复习（</a:t>
            </a:r>
            <a:r>
              <a:rPr lang="en-US" altLang="zh-CN" sz="3200" dirty="0">
                <a:solidFill>
                  <a:srgbClr val="FF0000"/>
                </a:solidFill>
                <a:latin typeface="+mn-ea"/>
                <a:ea typeface="+mn-ea"/>
              </a:rPr>
              <a:t>2</a:t>
            </a:r>
            <a:r>
              <a:rPr lang="zh-CN" altLang="en-US" sz="3200" dirty="0">
                <a:solidFill>
                  <a:srgbClr val="FF0000"/>
                </a:solidFill>
                <a:latin typeface="+mn-ea"/>
                <a:ea typeface="+mn-ea"/>
              </a:rPr>
              <a:t>）</a:t>
            </a:r>
            <a:br>
              <a:rPr lang="en-US" altLang="zh-CN" sz="3200" dirty="0">
                <a:solidFill>
                  <a:srgbClr val="FF0000"/>
                </a:solidFill>
                <a:latin typeface="+mn-ea"/>
                <a:ea typeface="+mn-ea"/>
              </a:rPr>
            </a:br>
            <a:r>
              <a:rPr lang="zh-CN" altLang="en-US" sz="3200" dirty="0">
                <a:solidFill>
                  <a:srgbClr val="FF0000"/>
                </a:solidFill>
                <a:latin typeface="+mn-ea"/>
                <a:ea typeface="+mn-ea"/>
              </a:rPr>
              <a:t>宾语从句</a:t>
            </a:r>
          </a:p>
        </p:txBody>
      </p:sp>
      <p:sp>
        <p:nvSpPr>
          <p:cNvPr id="10" name="矩形 9"/>
          <p:cNvSpPr/>
          <p:nvPr/>
        </p:nvSpPr>
        <p:spPr>
          <a:xfrm>
            <a:off x="6494780" y="4847167"/>
            <a:ext cx="4802293" cy="635495"/>
          </a:xfrm>
          <a:prstGeom prst="rect">
            <a:avLst/>
          </a:prstGeom>
        </p:spPr>
        <p:txBody>
          <a:bodyPr wrap="square">
            <a:spAutoFit/>
          </a:bodyPr>
          <a:lstStyle/>
          <a:p>
            <a:pPr defTabSz="1219170" hangingPunct="0">
              <a:lnSpc>
                <a:spcPct val="150000"/>
              </a:lnSpc>
            </a:pPr>
            <a:r>
              <a:rPr lang="en-US" altLang="zh-CN" sz="2400" b="1" kern="0" spc="301" dirty="0">
                <a:solidFill>
                  <a:srgbClr val="000000"/>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667" kern="0" spc="301" dirty="0">
                <a:solidFill>
                  <a:srgbClr val="000000"/>
                </a:solidFill>
                <a:latin typeface="微软雅黑" panose="020B0503020204020204" charset="-122"/>
                <a:ea typeface="微软雅黑" panose="020B0503020204020204" charset="-122"/>
                <a:cs typeface="+mj-cs"/>
                <a:sym typeface="Calibri" panose="020F0502020204030204"/>
              </a:rPr>
              <a:t> </a:t>
            </a:r>
          </a:p>
        </p:txBody>
      </p:sp>
      <p:sp>
        <p:nvSpPr>
          <p:cNvPr id="11" name="文本框 10"/>
          <p:cNvSpPr txBox="1"/>
          <p:nvPr/>
        </p:nvSpPr>
        <p:spPr>
          <a:xfrm>
            <a:off x="5422159" y="1592165"/>
            <a:ext cx="5458460" cy="502766"/>
          </a:xfrm>
          <a:prstGeom prst="rect">
            <a:avLst/>
          </a:prstGeom>
          <a:noFill/>
        </p:spPr>
        <p:txBody>
          <a:bodyPr wrap="square" rtlCol="0">
            <a:spAutoFit/>
          </a:bodyPr>
          <a:lstStyle/>
          <a:p>
            <a:pPr algn="ctr" defTabSz="1219170" hangingPunct="0"/>
            <a:r>
              <a:rPr lang="zh-CN" altLang="en-US" sz="2667" b="1" kern="0"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kern="0"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kern="0"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高一年级英语</a:t>
            </a:r>
            <a:endParaRPr lang="zh-CN" altLang="en-US" sz="3200" b="1" kern="0"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4432299" y="4932753"/>
            <a:ext cx="6448320" cy="635495"/>
          </a:xfrm>
          <a:prstGeom prst="rect">
            <a:avLst/>
          </a:prstGeom>
          <a:noFill/>
        </p:spPr>
        <p:txBody>
          <a:bodyPr wrap="square" rtlCol="0">
            <a:spAutoFit/>
          </a:bodyPr>
          <a:lstStyle/>
          <a:p>
            <a:pPr algn="ctr" defTabSz="1219170" hangingPunct="0">
              <a:lnSpc>
                <a:spcPct val="150000"/>
              </a:lnSpc>
            </a:pPr>
            <a:r>
              <a:rPr lang="zh-CN" altLang="en-US" sz="2667" kern="0" spc="301" dirty="0">
                <a:solidFill>
                  <a:srgbClr val="FCFDFD">
                    <a:lumMod val="10000"/>
                  </a:srgbClr>
                </a:solidFill>
                <a:latin typeface="微软雅黑" panose="020B0503020204020204" charset="-122"/>
                <a:ea typeface="微软雅黑" panose="020B0503020204020204" charset="-122"/>
                <a:cs typeface="+mj-cs"/>
                <a:sym typeface="Calibri" panose="020F0502020204030204"/>
              </a:rPr>
              <a:t>北京市朝阳区教研中心   周 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0F490E3-6342-4478-81A0-961040DC3C31}"/>
              </a:ext>
            </a:extLst>
          </p:cNvPr>
          <p:cNvSpPr txBox="1"/>
          <p:nvPr/>
        </p:nvSpPr>
        <p:spPr>
          <a:xfrm>
            <a:off x="2655640" y="1009898"/>
            <a:ext cx="8901404" cy="1219886"/>
          </a:xfrm>
          <a:prstGeom prst="rect">
            <a:avLst/>
          </a:prstGeom>
          <a:noFill/>
        </p:spPr>
        <p:txBody>
          <a:bodyPr wrap="square" rtlCol="0">
            <a:spAutoFit/>
          </a:bodyPr>
          <a:lstStyle/>
          <a:p>
            <a:pPr marL="514350" indent="-514350">
              <a:lnSpc>
                <a:spcPct val="120000"/>
              </a:lnSpc>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 wonder ________ I’ll recognize Philip after all these years.</a:t>
            </a:r>
            <a:endParaRPr lang="zh-CN" altLang="en-US" sz="32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42D1B91-BFD8-49D2-AF81-DD77B5A07EA6}"/>
              </a:ext>
            </a:extLst>
          </p:cNvPr>
          <p:cNvSpPr txBox="1"/>
          <p:nvPr/>
        </p:nvSpPr>
        <p:spPr>
          <a:xfrm>
            <a:off x="2655640" y="2779122"/>
            <a:ext cx="9218646" cy="1219886"/>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I’m interested in ________ the experiment will still be conducted.</a:t>
            </a:r>
          </a:p>
        </p:txBody>
      </p:sp>
      <p:sp>
        <p:nvSpPr>
          <p:cNvPr id="10" name="文本框 9">
            <a:extLst>
              <a:ext uri="{FF2B5EF4-FFF2-40B4-BE49-F238E27FC236}">
                <a16:creationId xmlns:a16="http://schemas.microsoft.com/office/drawing/2014/main" id="{5775182F-A440-4B4E-922E-A5E41553AF87}"/>
              </a:ext>
            </a:extLst>
          </p:cNvPr>
          <p:cNvSpPr txBox="1"/>
          <p:nvPr/>
        </p:nvSpPr>
        <p:spPr>
          <a:xfrm>
            <a:off x="2652898" y="4269053"/>
            <a:ext cx="9218646" cy="628955"/>
          </a:xfrm>
          <a:prstGeom prst="rect">
            <a:avLst/>
          </a:prstGeom>
          <a:noFill/>
        </p:spPr>
        <p:txBody>
          <a:bodyPr wrap="square" rtlCol="0">
            <a:spAutoFit/>
          </a:bodyPr>
          <a:lstStyle/>
          <a:p>
            <a:pPr marL="457200" indent="-457200">
              <a:lnSpc>
                <a:spcPct val="120000"/>
              </a:lnSpc>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 can’t decide ________ to accept the invitation.</a:t>
            </a:r>
          </a:p>
        </p:txBody>
      </p:sp>
      <p:sp>
        <p:nvSpPr>
          <p:cNvPr id="3" name="矩形 2">
            <a:extLst>
              <a:ext uri="{FF2B5EF4-FFF2-40B4-BE49-F238E27FC236}">
                <a16:creationId xmlns:a16="http://schemas.microsoft.com/office/drawing/2014/main" id="{335B01F2-5D7E-4E80-AB72-0089AB910A29}"/>
              </a:ext>
            </a:extLst>
          </p:cNvPr>
          <p:cNvSpPr/>
          <p:nvPr/>
        </p:nvSpPr>
        <p:spPr>
          <a:xfrm>
            <a:off x="4850806" y="1066598"/>
            <a:ext cx="2074607"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if/whether</a:t>
            </a:r>
            <a:r>
              <a:rPr lang="en-US" altLang="zh-CN" sz="3200" dirty="0">
                <a:latin typeface="Arial" panose="020B0604020202020204" pitchFamily="34" charset="0"/>
                <a:cs typeface="Arial" panose="020B0604020202020204" pitchFamily="34" charset="0"/>
              </a:rPr>
              <a:t> </a:t>
            </a:r>
            <a:endParaRPr lang="zh-CN" altLang="en-US" sz="3200" dirty="0"/>
          </a:p>
        </p:txBody>
      </p:sp>
      <p:sp>
        <p:nvSpPr>
          <p:cNvPr id="13" name="矩形 12">
            <a:extLst>
              <a:ext uri="{FF2B5EF4-FFF2-40B4-BE49-F238E27FC236}">
                <a16:creationId xmlns:a16="http://schemas.microsoft.com/office/drawing/2014/main" id="{E1C77195-B852-4B66-94F4-5D7D9B57E239}"/>
              </a:ext>
            </a:extLst>
          </p:cNvPr>
          <p:cNvSpPr/>
          <p:nvPr/>
        </p:nvSpPr>
        <p:spPr>
          <a:xfrm>
            <a:off x="6225796" y="2804290"/>
            <a:ext cx="1755609"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whether</a:t>
            </a:r>
            <a:r>
              <a:rPr lang="en-US" altLang="zh-CN" sz="3200" dirty="0">
                <a:latin typeface="Arial" panose="020B0604020202020204" pitchFamily="34" charset="0"/>
                <a:cs typeface="Arial" panose="020B0604020202020204" pitchFamily="34" charset="0"/>
              </a:rPr>
              <a:t> </a:t>
            </a:r>
            <a:endParaRPr lang="zh-CN" altLang="en-US" sz="3200" dirty="0"/>
          </a:p>
        </p:txBody>
      </p:sp>
      <p:sp>
        <p:nvSpPr>
          <p:cNvPr id="14" name="矩形 13">
            <a:extLst>
              <a:ext uri="{FF2B5EF4-FFF2-40B4-BE49-F238E27FC236}">
                <a16:creationId xmlns:a16="http://schemas.microsoft.com/office/drawing/2014/main" id="{E72BC01C-5CAD-40B6-B18F-0008D460D9C2}"/>
              </a:ext>
            </a:extLst>
          </p:cNvPr>
          <p:cNvSpPr/>
          <p:nvPr/>
        </p:nvSpPr>
        <p:spPr>
          <a:xfrm>
            <a:off x="5766189" y="4280133"/>
            <a:ext cx="1755609"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whether</a:t>
            </a:r>
            <a:r>
              <a:rPr lang="en-US" altLang="zh-CN" sz="3200" dirty="0">
                <a:latin typeface="Arial" panose="020B0604020202020204" pitchFamily="34" charset="0"/>
                <a:cs typeface="Arial" panose="020B0604020202020204" pitchFamily="34" charset="0"/>
              </a:rPr>
              <a:t> </a:t>
            </a:r>
            <a:endParaRPr lang="zh-CN" altLang="en-US" sz="3200" dirty="0"/>
          </a:p>
        </p:txBody>
      </p:sp>
      <p:sp>
        <p:nvSpPr>
          <p:cNvPr id="7" name="标注: 线形(带强调线) 6">
            <a:extLst>
              <a:ext uri="{FF2B5EF4-FFF2-40B4-BE49-F238E27FC236}">
                <a16:creationId xmlns:a16="http://schemas.microsoft.com/office/drawing/2014/main" id="{8F155F01-B8F4-4A58-A0BC-8BB02B6D921B}"/>
              </a:ext>
            </a:extLst>
          </p:cNvPr>
          <p:cNvSpPr/>
          <p:nvPr/>
        </p:nvSpPr>
        <p:spPr>
          <a:xfrm>
            <a:off x="2655640" y="996613"/>
            <a:ext cx="9215904" cy="1586799"/>
          </a:xfrm>
          <a:prstGeom prst="accentCallout1">
            <a:avLst>
              <a:gd name="adj1" fmla="val 23750"/>
              <a:gd name="adj2" fmla="val -1681"/>
              <a:gd name="adj3" fmla="val 113319"/>
              <a:gd name="adj4" fmla="val -8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latin typeface="Arial" panose="020B0604020202020204" pitchFamily="34" charset="0"/>
                <a:ea typeface="楷体" panose="02010609060101010101" pitchFamily="49" charset="-122"/>
                <a:cs typeface="Arial" panose="020B0604020202020204" pitchFamily="34" charset="0"/>
              </a:rPr>
              <a:t>if/whether</a:t>
            </a:r>
            <a:r>
              <a:rPr lang="zh-CN" altLang="en-US" sz="3200" dirty="0">
                <a:latin typeface="Arial" panose="020B0604020202020204" pitchFamily="34" charset="0"/>
                <a:ea typeface="楷体" panose="02010609060101010101" pitchFamily="49" charset="-122"/>
                <a:cs typeface="Arial" panose="020B0604020202020204" pitchFamily="34" charset="0"/>
              </a:rPr>
              <a:t>引导</a:t>
            </a:r>
            <a:r>
              <a:rPr lang="zh-CN" altLang="zh-CN" sz="3200" dirty="0">
                <a:latin typeface="Arial" panose="020B0604020202020204" pitchFamily="34" charset="0"/>
                <a:ea typeface="楷体" panose="02010609060101010101" pitchFamily="49" charset="-122"/>
                <a:cs typeface="Arial" panose="020B0604020202020204" pitchFamily="34" charset="0"/>
              </a:rPr>
              <a:t>宾从表示不确定，意为“是否”，不作句子成分。一般情况下，whether 和 if可以互换</a:t>
            </a:r>
            <a:r>
              <a:rPr lang="zh-CN" altLang="en-US" sz="3200" dirty="0">
                <a:latin typeface="Arial" panose="020B0604020202020204" pitchFamily="34" charset="0"/>
                <a:ea typeface="楷体" panose="02010609060101010101" pitchFamily="49" charset="-122"/>
                <a:cs typeface="Arial" panose="020B0604020202020204" pitchFamily="34" charset="0"/>
              </a:rPr>
              <a:t>，不可省略。</a:t>
            </a:r>
          </a:p>
        </p:txBody>
      </p:sp>
      <p:sp>
        <p:nvSpPr>
          <p:cNvPr id="8" name="标注: 线形(带强调线) 7">
            <a:extLst>
              <a:ext uri="{FF2B5EF4-FFF2-40B4-BE49-F238E27FC236}">
                <a16:creationId xmlns:a16="http://schemas.microsoft.com/office/drawing/2014/main" id="{ED9FB6D4-ABC3-465C-8748-BA1D0F94D0F9}"/>
              </a:ext>
            </a:extLst>
          </p:cNvPr>
          <p:cNvSpPr/>
          <p:nvPr/>
        </p:nvSpPr>
        <p:spPr>
          <a:xfrm>
            <a:off x="2652898" y="2880207"/>
            <a:ext cx="9218646" cy="1041891"/>
          </a:xfrm>
          <a:prstGeom prst="accentCallout1">
            <a:avLst>
              <a:gd name="adj1" fmla="val 23750"/>
              <a:gd name="adj2" fmla="val -1681"/>
              <a:gd name="adj3" fmla="val 49068"/>
              <a:gd name="adj4" fmla="val -6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Arial" panose="020B0604020202020204" pitchFamily="34" charset="0"/>
                <a:ea typeface="楷体" panose="02010609060101010101" pitchFamily="49" charset="-122"/>
                <a:cs typeface="Arial" panose="020B0604020202020204" pitchFamily="34" charset="0"/>
              </a:rPr>
              <a:t>介词后的宾语从句只能用</a:t>
            </a:r>
            <a:r>
              <a:rPr lang="zh-CN" altLang="zh-CN" sz="3200" dirty="0">
                <a:latin typeface="Arial" panose="020B0604020202020204" pitchFamily="34" charset="0"/>
                <a:ea typeface="楷体" panose="02010609060101010101" pitchFamily="49" charset="-122"/>
                <a:cs typeface="Arial" panose="020B0604020202020204" pitchFamily="34" charset="0"/>
              </a:rPr>
              <a:t>whether</a:t>
            </a:r>
            <a:r>
              <a:rPr lang="zh-CN" altLang="en-US" sz="3200" dirty="0">
                <a:latin typeface="Arial" panose="020B0604020202020204" pitchFamily="34" charset="0"/>
                <a:ea typeface="楷体" panose="02010609060101010101" pitchFamily="49" charset="-122"/>
                <a:cs typeface="Arial" panose="020B0604020202020204" pitchFamily="34" charset="0"/>
              </a:rPr>
              <a:t>。</a:t>
            </a:r>
            <a:r>
              <a:rPr lang="zh-CN" altLang="zh-CN" sz="3200" dirty="0">
                <a:latin typeface="Arial" panose="020B0604020202020204" pitchFamily="34" charset="0"/>
                <a:ea typeface="楷体" panose="02010609060101010101" pitchFamily="49" charset="-122"/>
                <a:cs typeface="Arial" panose="020B0604020202020204" pitchFamily="34" charset="0"/>
              </a:rPr>
              <a:t>　　</a:t>
            </a:r>
            <a:endParaRPr lang="zh-CN" altLang="en-US" sz="3200" dirty="0">
              <a:latin typeface="Arial" panose="020B0604020202020204" pitchFamily="34" charset="0"/>
              <a:ea typeface="楷体" panose="02010609060101010101" pitchFamily="49" charset="-122"/>
              <a:cs typeface="Arial" panose="020B0604020202020204" pitchFamily="34" charset="0"/>
            </a:endParaRPr>
          </a:p>
        </p:txBody>
      </p:sp>
      <p:sp>
        <p:nvSpPr>
          <p:cNvPr id="12" name="标注: 线形(带强调线) 11">
            <a:extLst>
              <a:ext uri="{FF2B5EF4-FFF2-40B4-BE49-F238E27FC236}">
                <a16:creationId xmlns:a16="http://schemas.microsoft.com/office/drawing/2014/main" id="{D7DE4E44-E5FC-4341-804C-46DB8A81FF79}"/>
              </a:ext>
            </a:extLst>
          </p:cNvPr>
          <p:cNvSpPr/>
          <p:nvPr/>
        </p:nvSpPr>
        <p:spPr>
          <a:xfrm>
            <a:off x="2652898" y="4218893"/>
            <a:ext cx="9218646" cy="1041891"/>
          </a:xfrm>
          <a:prstGeom prst="accentCallout1">
            <a:avLst>
              <a:gd name="adj1" fmla="val 23750"/>
              <a:gd name="adj2" fmla="val -1681"/>
              <a:gd name="adj3" fmla="val -40158"/>
              <a:gd name="adj4" fmla="val -9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Arial" panose="020B0604020202020204" pitchFamily="34" charset="0"/>
                <a:ea typeface="楷体" panose="02010609060101010101" pitchFamily="49" charset="-122"/>
                <a:cs typeface="Arial" panose="020B0604020202020204" pitchFamily="34" charset="0"/>
              </a:rPr>
              <a:t>宾从省略为不定式时，只能用</a:t>
            </a:r>
            <a:r>
              <a:rPr lang="zh-CN" altLang="zh-CN" sz="3200" dirty="0">
                <a:latin typeface="Arial" panose="020B0604020202020204" pitchFamily="34" charset="0"/>
                <a:ea typeface="楷体" panose="02010609060101010101" pitchFamily="49" charset="-122"/>
                <a:cs typeface="Arial" panose="020B0604020202020204" pitchFamily="34" charset="0"/>
              </a:rPr>
              <a:t>whether</a:t>
            </a:r>
            <a:r>
              <a:rPr lang="zh-CN" altLang="en-US" sz="3200" dirty="0">
                <a:latin typeface="Arial" panose="020B0604020202020204" pitchFamily="34" charset="0"/>
                <a:ea typeface="楷体" panose="02010609060101010101" pitchFamily="49" charset="-122"/>
                <a:cs typeface="Arial" panose="020B0604020202020204" pitchFamily="34" charset="0"/>
              </a:rPr>
              <a:t>。</a:t>
            </a:r>
            <a:r>
              <a:rPr lang="zh-CN" altLang="zh-CN" sz="3200" dirty="0">
                <a:latin typeface="Arial" panose="020B0604020202020204" pitchFamily="34" charset="0"/>
                <a:ea typeface="楷体" panose="02010609060101010101" pitchFamily="49" charset="-122"/>
                <a:cs typeface="Arial" panose="020B0604020202020204" pitchFamily="34" charset="0"/>
              </a:rPr>
              <a:t>　　</a:t>
            </a:r>
            <a:endParaRPr lang="zh-CN" altLang="en-US" sz="3200" dirty="0">
              <a:latin typeface="Arial" panose="020B0604020202020204" pitchFamily="34" charset="0"/>
              <a:ea typeface="楷体" panose="02010609060101010101" pitchFamily="49" charset="-122"/>
              <a:cs typeface="Arial" panose="020B0604020202020204" pitchFamily="34" charset="0"/>
            </a:endParaRPr>
          </a:p>
        </p:txBody>
      </p:sp>
      <p:sp>
        <p:nvSpPr>
          <p:cNvPr id="5" name="文本框 4">
            <a:extLst>
              <a:ext uri="{FF2B5EF4-FFF2-40B4-BE49-F238E27FC236}">
                <a16:creationId xmlns:a16="http://schemas.microsoft.com/office/drawing/2014/main" id="{877E7266-B390-45C0-AB51-F83F136E4940}"/>
              </a:ext>
            </a:extLst>
          </p:cNvPr>
          <p:cNvSpPr txBox="1"/>
          <p:nvPr/>
        </p:nvSpPr>
        <p:spPr>
          <a:xfrm>
            <a:off x="204952" y="2788900"/>
            <a:ext cx="1826141" cy="1200329"/>
          </a:xfrm>
          <a:prstGeom prst="rect">
            <a:avLst/>
          </a:prstGeom>
          <a:solidFill>
            <a:srgbClr val="0070C0"/>
          </a:solidFill>
          <a:ln>
            <a:solidFill>
              <a:srgbClr val="0070C0"/>
            </a:solidFill>
          </a:ln>
        </p:spPr>
        <p:txBody>
          <a:bodyPr wrap="non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if</a:t>
            </a:r>
          </a:p>
          <a:p>
            <a:pPr algn="ctr"/>
            <a:r>
              <a:rPr lang="en-US" altLang="zh-CN" sz="3600" dirty="0">
                <a:solidFill>
                  <a:schemeClr val="bg1"/>
                </a:solidFill>
                <a:latin typeface="Arial" panose="020B0604020202020204" pitchFamily="34" charset="0"/>
                <a:cs typeface="Arial" panose="020B0604020202020204" pitchFamily="34" charset="0"/>
              </a:rPr>
              <a:t>whether</a:t>
            </a:r>
            <a:endParaRPr lang="zh-CN" alt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1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7" grpId="0" animBg="1"/>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186264C-78ED-45D4-8813-14F6A56D231A}"/>
              </a:ext>
            </a:extLst>
          </p:cNvPr>
          <p:cNvSpPr/>
          <p:nvPr/>
        </p:nvSpPr>
        <p:spPr>
          <a:xfrm>
            <a:off x="1785958" y="1254160"/>
            <a:ext cx="10123188" cy="3354765"/>
          </a:xfrm>
          <a:prstGeom prst="rect">
            <a:avLst/>
          </a:prstGeom>
        </p:spPr>
        <p:txBody>
          <a:bodyPr wrap="square">
            <a:spAutoFit/>
          </a:bodyPr>
          <a:lstStyle/>
          <a:p>
            <a:pPr marL="285750" indent="-285750">
              <a:spcAft>
                <a:spcPts val="6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 don’t know _______ I could depend on. </a:t>
            </a:r>
          </a:p>
          <a:p>
            <a:pPr marL="285750" indent="-285750">
              <a:spcAft>
                <a:spcPts val="6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The company board has discussed _____ they could do to gain market share.</a:t>
            </a:r>
          </a:p>
          <a:p>
            <a:pPr marL="285750" indent="-285750">
              <a:spcAft>
                <a:spcPts val="600"/>
              </a:spcAft>
              <a:buFont typeface="Arial" panose="020B0604020202020204" pitchFamily="34" charset="0"/>
              <a:buChar char="•"/>
            </a:pPr>
            <a:endParaRPr lang="zh-CN" altLang="zh-CN" sz="3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They argued about ____ to pay the bill. </a:t>
            </a:r>
            <a:endParaRPr lang="zh-CN" altLang="zh-CN" sz="3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She couldn’t remember ______ they first met.</a:t>
            </a:r>
            <a:endParaRPr lang="zh-CN" altLang="zh-CN" sz="3200" dirty="0">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BEFC37B6-31CC-4B21-8055-5B48005C12C6}"/>
              </a:ext>
            </a:extLst>
          </p:cNvPr>
          <p:cNvSpPr/>
          <p:nvPr/>
        </p:nvSpPr>
        <p:spPr>
          <a:xfrm>
            <a:off x="4545165" y="1197496"/>
            <a:ext cx="1277914" cy="584775"/>
          </a:xfrm>
          <a:prstGeom prst="rect">
            <a:avLst/>
          </a:prstGeom>
        </p:spPr>
        <p:txBody>
          <a:bodyPr wrap="none">
            <a:spAutoFit/>
          </a:bodyPr>
          <a:lstStyle/>
          <a:p>
            <a:pPr>
              <a:spcAft>
                <a:spcPts val="3000"/>
              </a:spcAft>
            </a:pPr>
            <a:r>
              <a:rPr lang="en-US" altLang="zh-CN" sz="3200" dirty="0">
                <a:solidFill>
                  <a:srgbClr val="FF0000"/>
                </a:solidFill>
                <a:latin typeface="Arial" panose="020B0604020202020204" pitchFamily="34" charset="0"/>
                <a:cs typeface="Arial" panose="020B0604020202020204" pitchFamily="34" charset="0"/>
              </a:rPr>
              <a:t>whom</a:t>
            </a:r>
            <a:endParaRPr lang="zh-CN" altLang="zh-CN" sz="3200" dirty="0">
              <a:solidFill>
                <a:srgbClr val="FF0000"/>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D6910783-7446-4589-B70B-A6CE6F3E11A7}"/>
              </a:ext>
            </a:extLst>
          </p:cNvPr>
          <p:cNvSpPr/>
          <p:nvPr/>
        </p:nvSpPr>
        <p:spPr>
          <a:xfrm>
            <a:off x="8582286" y="1782271"/>
            <a:ext cx="1050288" cy="584775"/>
          </a:xfrm>
          <a:prstGeom prst="rect">
            <a:avLst/>
          </a:prstGeom>
        </p:spPr>
        <p:txBody>
          <a:bodyPr wrap="none">
            <a:spAutoFit/>
          </a:bodyPr>
          <a:lstStyle/>
          <a:p>
            <a:pPr>
              <a:spcAft>
                <a:spcPts val="3000"/>
              </a:spcAft>
            </a:pPr>
            <a:r>
              <a:rPr lang="en-US" altLang="zh-CN" sz="3200" dirty="0">
                <a:solidFill>
                  <a:srgbClr val="FF0000"/>
                </a:solidFill>
                <a:latin typeface="Arial" panose="020B0604020202020204" pitchFamily="34" charset="0"/>
                <a:cs typeface="Arial" panose="020B0604020202020204" pitchFamily="34" charset="0"/>
              </a:rPr>
              <a:t>what</a:t>
            </a:r>
            <a:endParaRPr lang="zh-CN" altLang="zh-CN" sz="3200" dirty="0">
              <a:solidFill>
                <a:srgbClr val="FF0000"/>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6F3D116-70D8-4FEB-8567-B43F34223625}"/>
              </a:ext>
            </a:extLst>
          </p:cNvPr>
          <p:cNvSpPr/>
          <p:nvPr/>
        </p:nvSpPr>
        <p:spPr>
          <a:xfrm>
            <a:off x="5627762" y="3390020"/>
            <a:ext cx="936475" cy="584775"/>
          </a:xfrm>
          <a:prstGeom prst="rect">
            <a:avLst/>
          </a:prstGeom>
        </p:spPr>
        <p:txBody>
          <a:bodyPr wrap="square">
            <a:spAutoFit/>
          </a:bodyPr>
          <a:lstStyle/>
          <a:p>
            <a:pPr>
              <a:spcAft>
                <a:spcPts val="3000"/>
              </a:spcAft>
            </a:pPr>
            <a:r>
              <a:rPr lang="en-US" altLang="zh-CN" sz="3200" dirty="0">
                <a:solidFill>
                  <a:srgbClr val="FF0000"/>
                </a:solidFill>
                <a:latin typeface="Arial" panose="020B0604020202020204" pitchFamily="34" charset="0"/>
                <a:cs typeface="Arial" panose="020B0604020202020204" pitchFamily="34" charset="0"/>
              </a:rPr>
              <a:t>how</a:t>
            </a:r>
            <a:endParaRPr lang="zh-CN" altLang="zh-CN" sz="3200" dirty="0">
              <a:solidFill>
                <a:srgbClr val="FF0000"/>
              </a:solidFill>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3D80DFE4-F565-460E-95B6-60E0DE60F163}"/>
              </a:ext>
            </a:extLst>
          </p:cNvPr>
          <p:cNvSpPr/>
          <p:nvPr/>
        </p:nvSpPr>
        <p:spPr>
          <a:xfrm>
            <a:off x="6564237" y="3997189"/>
            <a:ext cx="1164101" cy="584775"/>
          </a:xfrm>
          <a:prstGeom prst="rect">
            <a:avLst/>
          </a:prstGeom>
        </p:spPr>
        <p:txBody>
          <a:bodyPr wrap="none">
            <a:spAutoFit/>
          </a:bodyPr>
          <a:lstStyle/>
          <a:p>
            <a:pPr>
              <a:spcAft>
                <a:spcPts val="3000"/>
              </a:spcAft>
            </a:pPr>
            <a:r>
              <a:rPr lang="en-US" altLang="zh-CN" sz="3200" dirty="0">
                <a:solidFill>
                  <a:srgbClr val="FF0000"/>
                </a:solidFill>
                <a:latin typeface="Arial" panose="020B0604020202020204" pitchFamily="34" charset="0"/>
                <a:cs typeface="Arial" panose="020B0604020202020204" pitchFamily="34" charset="0"/>
              </a:rPr>
              <a:t>when</a:t>
            </a:r>
            <a:endParaRPr lang="zh-CN" altLang="zh-CN" sz="3200" dirty="0">
              <a:solidFill>
                <a:srgbClr val="FF0000"/>
              </a:solidFill>
              <a:latin typeface="Arial" panose="020B0604020202020204" pitchFamily="34" charset="0"/>
              <a:cs typeface="Arial" panose="020B0604020202020204" pitchFamily="34" charset="0"/>
            </a:endParaRPr>
          </a:p>
        </p:txBody>
      </p:sp>
      <p:sp>
        <p:nvSpPr>
          <p:cNvPr id="10" name="标注: 线形(带强调线) 9">
            <a:extLst>
              <a:ext uri="{FF2B5EF4-FFF2-40B4-BE49-F238E27FC236}">
                <a16:creationId xmlns:a16="http://schemas.microsoft.com/office/drawing/2014/main" id="{08426BBF-9C60-44CD-924A-10AD870EABE0}"/>
              </a:ext>
            </a:extLst>
          </p:cNvPr>
          <p:cNvSpPr/>
          <p:nvPr/>
        </p:nvSpPr>
        <p:spPr>
          <a:xfrm>
            <a:off x="1785959" y="1231766"/>
            <a:ext cx="9933601" cy="1586799"/>
          </a:xfrm>
          <a:prstGeom prst="accentCallout1">
            <a:avLst>
              <a:gd name="adj1" fmla="val 23750"/>
              <a:gd name="adj2" fmla="val -1681"/>
              <a:gd name="adj3" fmla="val 105503"/>
              <a:gd name="adj4" fmla="val -7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Arial" panose="020B0604020202020204" pitchFamily="34" charset="0"/>
                <a:ea typeface="楷体" panose="02010609060101010101" pitchFamily="49" charset="-122"/>
                <a:cs typeface="Arial" panose="020B0604020202020204" pitchFamily="34" charset="0"/>
              </a:rPr>
              <a:t>连接代词：</a:t>
            </a:r>
            <a:r>
              <a:rPr lang="en-US" altLang="zh-CN" sz="3200" dirty="0">
                <a:latin typeface="Arial" panose="020B0604020202020204" pitchFamily="34" charset="0"/>
                <a:ea typeface="楷体" panose="02010609060101010101" pitchFamily="49" charset="-122"/>
                <a:cs typeface="Arial" panose="020B0604020202020204" pitchFamily="34" charset="0"/>
              </a:rPr>
              <a:t>what, who, whom, which, whose</a:t>
            </a:r>
            <a:endParaRPr lang="zh-CN" altLang="en-US" sz="3200" dirty="0">
              <a:latin typeface="Arial" panose="020B0604020202020204" pitchFamily="34" charset="0"/>
              <a:ea typeface="楷体" panose="02010609060101010101" pitchFamily="49" charset="-122"/>
              <a:cs typeface="Arial" panose="020B0604020202020204" pitchFamily="34" charset="0"/>
            </a:endParaRPr>
          </a:p>
        </p:txBody>
      </p:sp>
      <p:sp>
        <p:nvSpPr>
          <p:cNvPr id="12" name="标注: 线形(带强调线) 11">
            <a:extLst>
              <a:ext uri="{FF2B5EF4-FFF2-40B4-BE49-F238E27FC236}">
                <a16:creationId xmlns:a16="http://schemas.microsoft.com/office/drawing/2014/main" id="{8FA4DA88-8077-4462-B5C3-3C3B1A17769C}"/>
              </a:ext>
            </a:extLst>
          </p:cNvPr>
          <p:cNvSpPr/>
          <p:nvPr/>
        </p:nvSpPr>
        <p:spPr>
          <a:xfrm>
            <a:off x="1736594" y="3346676"/>
            <a:ext cx="10123187" cy="1586799"/>
          </a:xfrm>
          <a:prstGeom prst="accentCallout1">
            <a:avLst>
              <a:gd name="adj1" fmla="val 23750"/>
              <a:gd name="adj2" fmla="val -1681"/>
              <a:gd name="adj3" fmla="val -16552"/>
              <a:gd name="adj4" fmla="val -8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Arial" panose="020B0604020202020204" pitchFamily="34" charset="0"/>
                <a:ea typeface="楷体" panose="02010609060101010101" pitchFamily="49" charset="-122"/>
                <a:cs typeface="Arial" panose="020B0604020202020204" pitchFamily="34" charset="0"/>
              </a:rPr>
              <a:t>连接副词：</a:t>
            </a:r>
            <a:r>
              <a:rPr lang="en-US" altLang="zh-CN" sz="3200" dirty="0">
                <a:latin typeface="Arial" panose="020B0604020202020204" pitchFamily="34" charset="0"/>
                <a:ea typeface="楷体" panose="02010609060101010101" pitchFamily="49" charset="-122"/>
                <a:cs typeface="Arial" panose="020B0604020202020204" pitchFamily="34" charset="0"/>
              </a:rPr>
              <a:t>where, when, how, why, how often…</a:t>
            </a:r>
            <a:endParaRPr lang="zh-CN" altLang="en-US" sz="3200" dirty="0">
              <a:latin typeface="Arial" panose="020B0604020202020204" pitchFamily="34" charset="0"/>
              <a:ea typeface="楷体" panose="02010609060101010101" pitchFamily="49" charset="-122"/>
              <a:cs typeface="Arial" panose="020B0604020202020204" pitchFamily="34" charset="0"/>
            </a:endParaRPr>
          </a:p>
        </p:txBody>
      </p:sp>
      <p:sp>
        <p:nvSpPr>
          <p:cNvPr id="9" name="文本框 8">
            <a:extLst>
              <a:ext uri="{FF2B5EF4-FFF2-40B4-BE49-F238E27FC236}">
                <a16:creationId xmlns:a16="http://schemas.microsoft.com/office/drawing/2014/main" id="{C02EA6B4-CBB0-4A2C-A8A5-5084BBB2D63B}"/>
              </a:ext>
            </a:extLst>
          </p:cNvPr>
          <p:cNvSpPr txBox="1"/>
          <p:nvPr/>
        </p:nvSpPr>
        <p:spPr>
          <a:xfrm>
            <a:off x="332219" y="1747495"/>
            <a:ext cx="830538" cy="2862322"/>
          </a:xfrm>
          <a:prstGeom prst="rect">
            <a:avLst/>
          </a:prstGeom>
          <a:solidFill>
            <a:srgbClr val="0070C0"/>
          </a:solidFill>
          <a:ln>
            <a:solidFill>
              <a:srgbClr val="0070C0"/>
            </a:solidFill>
          </a:ln>
        </p:spPr>
        <p:txBody>
          <a:bodyPr wrap="square" rtlCol="0">
            <a:spAutoFit/>
          </a:bodyPr>
          <a:lstStyle/>
          <a:p>
            <a:pPr algn="ctr"/>
            <a:r>
              <a:rPr lang="zh-CN" altLang="en-US" sz="3600" dirty="0">
                <a:solidFill>
                  <a:schemeClr val="bg1"/>
                </a:solidFill>
                <a:latin typeface="Arial" panose="020B0604020202020204" pitchFamily="34" charset="0"/>
                <a:cs typeface="Arial" panose="020B0604020202020204" pitchFamily="34" charset="0"/>
              </a:rPr>
              <a:t>特殊疑问词</a:t>
            </a:r>
          </a:p>
        </p:txBody>
      </p:sp>
    </p:spTree>
    <p:extLst>
      <p:ext uri="{BB962C8B-B14F-4D97-AF65-F5344CB8AC3E}">
        <p14:creationId xmlns:p14="http://schemas.microsoft.com/office/powerpoint/2010/main" val="309337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3" grpId="0"/>
      <p:bldP spid="10" grpId="0" animBg="1"/>
      <p:bldP spid="1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428CC97-6A15-43C4-9EF9-ABBA525E7EBA}"/>
              </a:ext>
            </a:extLst>
          </p:cNvPr>
          <p:cNvSpPr>
            <a:spLocks noGrp="1"/>
          </p:cNvSpPr>
          <p:nvPr>
            <p:ph type="ctrTitle" idx="13"/>
          </p:nvPr>
        </p:nvSpPr>
        <p:spPr>
          <a:xfrm>
            <a:off x="970385" y="2888230"/>
            <a:ext cx="5125615" cy="1081539"/>
          </a:xfrm>
        </p:spPr>
        <p:txBody>
          <a:bodyPr/>
          <a:lstStyle/>
          <a:p>
            <a:r>
              <a:rPr lang="zh-CN" altLang="en-US" dirty="0"/>
              <a:t>宾语从句之关键</a:t>
            </a:r>
          </a:p>
        </p:txBody>
      </p:sp>
      <p:sp>
        <p:nvSpPr>
          <p:cNvPr id="5" name="标注: 线形(带强调线) 4">
            <a:extLst>
              <a:ext uri="{FF2B5EF4-FFF2-40B4-BE49-F238E27FC236}">
                <a16:creationId xmlns:a16="http://schemas.microsoft.com/office/drawing/2014/main" id="{E1DF2021-4177-4563-8D75-52F7C9B264B9}"/>
              </a:ext>
            </a:extLst>
          </p:cNvPr>
          <p:cNvSpPr/>
          <p:nvPr/>
        </p:nvSpPr>
        <p:spPr>
          <a:xfrm>
            <a:off x="7221894" y="1813044"/>
            <a:ext cx="3079102" cy="877078"/>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a:ea typeface="微软雅黑"/>
                <a:cs typeface="+mn-cs"/>
              </a:rPr>
              <a:t>连接词</a:t>
            </a:r>
          </a:p>
        </p:txBody>
      </p:sp>
      <p:sp>
        <p:nvSpPr>
          <p:cNvPr id="6" name="标注: 线形(带强调线) 5">
            <a:extLst>
              <a:ext uri="{FF2B5EF4-FFF2-40B4-BE49-F238E27FC236}">
                <a16:creationId xmlns:a16="http://schemas.microsoft.com/office/drawing/2014/main" id="{4EC0B747-44FC-4139-80C3-45484C8EAA07}"/>
              </a:ext>
            </a:extLst>
          </p:cNvPr>
          <p:cNvSpPr/>
          <p:nvPr/>
        </p:nvSpPr>
        <p:spPr>
          <a:xfrm>
            <a:off x="7221894" y="3121829"/>
            <a:ext cx="3079102" cy="877078"/>
          </a:xfrm>
          <a:prstGeom prst="accentCallout1">
            <a:avLst>
              <a:gd name="adj1" fmla="val 18750"/>
              <a:gd name="adj2" fmla="val -8333"/>
              <a:gd name="adj3" fmla="val 25266"/>
              <a:gd name="adj4" fmla="val -36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a:ea typeface="微软雅黑"/>
                <a:cs typeface="+mn-cs"/>
              </a:rPr>
              <a:t>语序</a:t>
            </a:r>
          </a:p>
        </p:txBody>
      </p:sp>
      <p:sp>
        <p:nvSpPr>
          <p:cNvPr id="7" name="标注: 线形(带强调线) 6">
            <a:extLst>
              <a:ext uri="{FF2B5EF4-FFF2-40B4-BE49-F238E27FC236}">
                <a16:creationId xmlns:a16="http://schemas.microsoft.com/office/drawing/2014/main" id="{495DBA70-C20D-40AA-B42B-A014C07046C9}"/>
              </a:ext>
            </a:extLst>
          </p:cNvPr>
          <p:cNvSpPr/>
          <p:nvPr/>
        </p:nvSpPr>
        <p:spPr>
          <a:xfrm>
            <a:off x="7221894" y="4430614"/>
            <a:ext cx="3079102" cy="877078"/>
          </a:xfrm>
          <a:prstGeom prst="accentCallout1">
            <a:avLst>
              <a:gd name="adj1" fmla="val 18750"/>
              <a:gd name="adj2" fmla="val -8333"/>
              <a:gd name="adj3" fmla="val -66223"/>
              <a:gd name="adj4" fmla="val -35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a:ea typeface="微软雅黑"/>
                <a:cs typeface="+mn-cs"/>
              </a:rPr>
              <a:t>时态</a:t>
            </a:r>
          </a:p>
        </p:txBody>
      </p:sp>
      <p:sp>
        <p:nvSpPr>
          <p:cNvPr id="8" name="标注: 线形(带强调线) 7">
            <a:extLst>
              <a:ext uri="{FF2B5EF4-FFF2-40B4-BE49-F238E27FC236}">
                <a16:creationId xmlns:a16="http://schemas.microsoft.com/office/drawing/2014/main" id="{1C6940FE-6C01-4903-AFD3-ADA1BFF87FFF}"/>
              </a:ext>
            </a:extLst>
          </p:cNvPr>
          <p:cNvSpPr/>
          <p:nvPr/>
        </p:nvSpPr>
        <p:spPr>
          <a:xfrm>
            <a:off x="7129832" y="2979154"/>
            <a:ext cx="3263226" cy="1059946"/>
          </a:xfrm>
          <a:prstGeom prst="accentCallout1">
            <a:avLst/>
          </a:pr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0070C0"/>
                </a:solidFill>
                <a:effectLst/>
                <a:uLnTx/>
                <a:uFillTx/>
                <a:latin typeface="Arial"/>
                <a:ea typeface="微软雅黑"/>
                <a:cs typeface="+mn-cs"/>
              </a:rPr>
              <a:t>语序</a:t>
            </a:r>
          </a:p>
        </p:txBody>
      </p:sp>
    </p:spTree>
    <p:extLst>
      <p:ext uri="{BB962C8B-B14F-4D97-AF65-F5344CB8AC3E}">
        <p14:creationId xmlns:p14="http://schemas.microsoft.com/office/powerpoint/2010/main" val="415751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0513607-493E-40CF-B976-FBCFC209E552}"/>
              </a:ext>
            </a:extLst>
          </p:cNvPr>
          <p:cNvSpPr/>
          <p:nvPr/>
        </p:nvSpPr>
        <p:spPr>
          <a:xfrm>
            <a:off x="559479" y="251462"/>
            <a:ext cx="3450757" cy="584775"/>
          </a:xfrm>
          <a:prstGeom prst="rect">
            <a:avLst/>
          </a:prstGeom>
        </p:spPr>
        <p:txBody>
          <a:bodyPr wrap="square">
            <a:spAutoFit/>
          </a:bodyPr>
          <a:lstStyle/>
          <a:p>
            <a:r>
              <a:rPr lang="zh-CN" altLang="en-US" sz="3200" b="1" dirty="0">
                <a:latin typeface="+mn-ea"/>
              </a:rPr>
              <a:t>宾语从句之</a:t>
            </a:r>
            <a:r>
              <a:rPr lang="zh-CN" altLang="en-US" sz="3200" b="1" dirty="0">
                <a:solidFill>
                  <a:srgbClr val="FF0000"/>
                </a:solidFill>
                <a:latin typeface="+mn-ea"/>
              </a:rPr>
              <a:t>语序</a:t>
            </a:r>
          </a:p>
        </p:txBody>
      </p:sp>
      <p:sp>
        <p:nvSpPr>
          <p:cNvPr id="10" name="文本框 9">
            <a:extLst>
              <a:ext uri="{FF2B5EF4-FFF2-40B4-BE49-F238E27FC236}">
                <a16:creationId xmlns:a16="http://schemas.microsoft.com/office/drawing/2014/main" id="{CC1F603B-8E51-4491-B401-D30EDDA97EB2}"/>
              </a:ext>
            </a:extLst>
          </p:cNvPr>
          <p:cNvSpPr txBox="1"/>
          <p:nvPr/>
        </p:nvSpPr>
        <p:spPr>
          <a:xfrm>
            <a:off x="1248622" y="2853200"/>
            <a:ext cx="10137712" cy="1669881"/>
          </a:xfrm>
          <a:prstGeom prst="rect">
            <a:avLst/>
          </a:prstGeom>
          <a:noFill/>
        </p:spPr>
        <p:txBody>
          <a:bodyPr wrap="none" rtlCol="0">
            <a:spAutoFit/>
          </a:bodyPr>
          <a:lstStyle/>
          <a:p>
            <a:pPr marL="571500" indent="-571500">
              <a:lnSpc>
                <a:spcPct val="150000"/>
              </a:lnSpc>
              <a:buFont typeface="Arial" panose="020B0604020202020204" pitchFamily="34" charset="0"/>
              <a:buChar char="•"/>
            </a:pPr>
            <a:r>
              <a:rPr lang="en-US" altLang="zh-CN" sz="3600" dirty="0"/>
              <a:t>How did you feel this morning?</a:t>
            </a:r>
          </a:p>
          <a:p>
            <a:pPr marL="571500" indent="-571500">
              <a:lnSpc>
                <a:spcPct val="150000"/>
              </a:lnSpc>
              <a:buFont typeface="Arial" panose="020B0604020202020204" pitchFamily="34" charset="0"/>
              <a:buChar char="•"/>
            </a:pPr>
            <a:r>
              <a:rPr lang="en-US" altLang="zh-CN" sz="3600" dirty="0"/>
              <a:t>The  doctor  asked  </a:t>
            </a:r>
            <a:r>
              <a:rPr lang="en-US" altLang="zh-CN" sz="3600" u="sng" dirty="0"/>
              <a:t>how  he  felt  this  morning</a:t>
            </a:r>
            <a:r>
              <a:rPr lang="en-US" altLang="zh-CN" sz="3600" dirty="0"/>
              <a:t>.</a:t>
            </a:r>
            <a:endParaRPr lang="zh-CN" altLang="en-US" sz="3600" dirty="0"/>
          </a:p>
        </p:txBody>
      </p:sp>
      <p:grpSp>
        <p:nvGrpSpPr>
          <p:cNvPr id="8" name="组合 7">
            <a:extLst>
              <a:ext uri="{FF2B5EF4-FFF2-40B4-BE49-F238E27FC236}">
                <a16:creationId xmlns:a16="http://schemas.microsoft.com/office/drawing/2014/main" id="{0FF8CA07-838A-4CB2-AE01-288AF5A22AE5}"/>
              </a:ext>
            </a:extLst>
          </p:cNvPr>
          <p:cNvGrpSpPr/>
          <p:nvPr/>
        </p:nvGrpSpPr>
        <p:grpSpPr>
          <a:xfrm>
            <a:off x="2072640" y="1091387"/>
            <a:ext cx="6537960" cy="2006635"/>
            <a:chOff x="2072640" y="1091387"/>
            <a:chExt cx="6537960" cy="2006635"/>
          </a:xfrm>
        </p:grpSpPr>
        <p:grpSp>
          <p:nvGrpSpPr>
            <p:cNvPr id="6" name="组合 5">
              <a:extLst>
                <a:ext uri="{FF2B5EF4-FFF2-40B4-BE49-F238E27FC236}">
                  <a16:creationId xmlns:a16="http://schemas.microsoft.com/office/drawing/2014/main" id="{B00B94CD-491D-4F73-84D9-CF52ED2BD116}"/>
                </a:ext>
              </a:extLst>
            </p:cNvPr>
            <p:cNvGrpSpPr/>
            <p:nvPr/>
          </p:nvGrpSpPr>
          <p:grpSpPr>
            <a:xfrm>
              <a:off x="2072640" y="1091387"/>
              <a:ext cx="3112134" cy="2006635"/>
              <a:chOff x="2072640" y="1091387"/>
              <a:chExt cx="3112134" cy="2006635"/>
            </a:xfrm>
          </p:grpSpPr>
          <p:sp>
            <p:nvSpPr>
              <p:cNvPr id="3" name="标注: 下箭头 2">
                <a:extLst>
                  <a:ext uri="{FF2B5EF4-FFF2-40B4-BE49-F238E27FC236}">
                    <a16:creationId xmlns:a16="http://schemas.microsoft.com/office/drawing/2014/main" id="{1AAD0CDE-B1EF-48FE-871D-2C34D5F40143}"/>
                  </a:ext>
                </a:extLst>
              </p:cNvPr>
              <p:cNvSpPr/>
              <p:nvPr/>
            </p:nvSpPr>
            <p:spPr>
              <a:xfrm>
                <a:off x="2072640" y="1091387"/>
                <a:ext cx="640080" cy="1978000"/>
              </a:xfrm>
              <a:prstGeom prst="downArrowCallout">
                <a:avLst>
                  <a:gd name="adj1" fmla="val 25000"/>
                  <a:gd name="adj2" fmla="val 25000"/>
                  <a:gd name="adj3" fmla="val 25000"/>
                  <a:gd name="adj4" fmla="val 8346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疑问词</a:t>
                </a:r>
              </a:p>
            </p:txBody>
          </p:sp>
          <p:sp>
            <p:nvSpPr>
              <p:cNvPr id="21" name="标注: 下箭头 20">
                <a:extLst>
                  <a:ext uri="{FF2B5EF4-FFF2-40B4-BE49-F238E27FC236}">
                    <a16:creationId xmlns:a16="http://schemas.microsoft.com/office/drawing/2014/main" id="{DABE8EF1-7701-443B-8177-40CB5FEB5D16}"/>
                  </a:ext>
                </a:extLst>
              </p:cNvPr>
              <p:cNvSpPr/>
              <p:nvPr/>
            </p:nvSpPr>
            <p:spPr>
              <a:xfrm>
                <a:off x="2896658" y="1120022"/>
                <a:ext cx="640080" cy="1978000"/>
              </a:xfrm>
              <a:prstGeom prst="downArrowCallout">
                <a:avLst>
                  <a:gd name="adj1" fmla="val 25000"/>
                  <a:gd name="adj2" fmla="val 25000"/>
                  <a:gd name="adj3" fmla="val 25000"/>
                  <a:gd name="adj4" fmla="val 8346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助动词</a:t>
                </a:r>
              </a:p>
            </p:txBody>
          </p:sp>
          <p:sp>
            <p:nvSpPr>
              <p:cNvPr id="22" name="标注: 下箭头 21">
                <a:extLst>
                  <a:ext uri="{FF2B5EF4-FFF2-40B4-BE49-F238E27FC236}">
                    <a16:creationId xmlns:a16="http://schemas.microsoft.com/office/drawing/2014/main" id="{DC98F0BF-B183-41C4-A153-525ACDE8821A}"/>
                  </a:ext>
                </a:extLst>
              </p:cNvPr>
              <p:cNvSpPr/>
              <p:nvPr/>
            </p:nvSpPr>
            <p:spPr>
              <a:xfrm>
                <a:off x="3690196" y="1094707"/>
                <a:ext cx="640080" cy="1978000"/>
              </a:xfrm>
              <a:prstGeom prst="downArrowCallout">
                <a:avLst>
                  <a:gd name="adj1" fmla="val 25000"/>
                  <a:gd name="adj2" fmla="val 25000"/>
                  <a:gd name="adj3" fmla="val 25000"/>
                  <a:gd name="adj4" fmla="val 8346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主语</a:t>
                </a:r>
              </a:p>
            </p:txBody>
          </p:sp>
          <p:sp>
            <p:nvSpPr>
              <p:cNvPr id="23" name="标注: 下箭头 22">
                <a:extLst>
                  <a:ext uri="{FF2B5EF4-FFF2-40B4-BE49-F238E27FC236}">
                    <a16:creationId xmlns:a16="http://schemas.microsoft.com/office/drawing/2014/main" id="{1A46A4A6-4DA5-4497-9E15-ACC804D17480}"/>
                  </a:ext>
                </a:extLst>
              </p:cNvPr>
              <p:cNvSpPr/>
              <p:nvPr/>
            </p:nvSpPr>
            <p:spPr>
              <a:xfrm>
                <a:off x="4544694" y="1094461"/>
                <a:ext cx="640080" cy="1978000"/>
              </a:xfrm>
              <a:prstGeom prst="downArrowCallout">
                <a:avLst>
                  <a:gd name="adj1" fmla="val 25000"/>
                  <a:gd name="adj2" fmla="val 25000"/>
                  <a:gd name="adj3" fmla="val 25000"/>
                  <a:gd name="adj4" fmla="val 8346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谓语</a:t>
                </a:r>
              </a:p>
            </p:txBody>
          </p:sp>
        </p:grpSp>
        <p:sp>
          <p:nvSpPr>
            <p:cNvPr id="4" name="标注: 左箭头 3">
              <a:extLst>
                <a:ext uri="{FF2B5EF4-FFF2-40B4-BE49-F238E27FC236}">
                  <a16:creationId xmlns:a16="http://schemas.microsoft.com/office/drawing/2014/main" id="{CD34EDDC-9B03-4BE7-9F57-F64B54AD9512}"/>
                </a:ext>
              </a:extLst>
            </p:cNvPr>
            <p:cNvSpPr/>
            <p:nvPr/>
          </p:nvSpPr>
          <p:spPr>
            <a:xfrm>
              <a:off x="5471159" y="1334178"/>
              <a:ext cx="3139441" cy="1146320"/>
            </a:xfrm>
            <a:prstGeom prst="leftArrowCallout">
              <a:avLst>
                <a:gd name="adj1" fmla="val 25000"/>
                <a:gd name="adj2" fmla="val 25000"/>
                <a:gd name="adj3" fmla="val 25000"/>
                <a:gd name="adj4" fmla="val 76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疑问句语序</a:t>
              </a:r>
            </a:p>
          </p:txBody>
        </p:sp>
      </p:grpSp>
      <p:grpSp>
        <p:nvGrpSpPr>
          <p:cNvPr id="9" name="组合 8">
            <a:extLst>
              <a:ext uri="{FF2B5EF4-FFF2-40B4-BE49-F238E27FC236}">
                <a16:creationId xmlns:a16="http://schemas.microsoft.com/office/drawing/2014/main" id="{337A1484-2BB4-42AF-8D30-EB22ECA4C1C6}"/>
              </a:ext>
            </a:extLst>
          </p:cNvPr>
          <p:cNvGrpSpPr/>
          <p:nvPr/>
        </p:nvGrpSpPr>
        <p:grpSpPr>
          <a:xfrm>
            <a:off x="2310284" y="4522960"/>
            <a:ext cx="6171646" cy="1999760"/>
            <a:chOff x="2310284" y="4522960"/>
            <a:chExt cx="6171646" cy="1999760"/>
          </a:xfrm>
        </p:grpSpPr>
        <p:grpSp>
          <p:nvGrpSpPr>
            <p:cNvPr id="7" name="组合 6">
              <a:extLst>
                <a:ext uri="{FF2B5EF4-FFF2-40B4-BE49-F238E27FC236}">
                  <a16:creationId xmlns:a16="http://schemas.microsoft.com/office/drawing/2014/main" id="{712F8332-B6A0-490A-9FAE-4BA6545F26DA}"/>
                </a:ext>
              </a:extLst>
            </p:cNvPr>
            <p:cNvGrpSpPr/>
            <p:nvPr/>
          </p:nvGrpSpPr>
          <p:grpSpPr>
            <a:xfrm>
              <a:off x="5686483" y="4522960"/>
              <a:ext cx="2795447" cy="1999760"/>
              <a:chOff x="5686483" y="4522960"/>
              <a:chExt cx="2795447" cy="1999760"/>
            </a:xfrm>
          </p:grpSpPr>
          <p:sp>
            <p:nvSpPr>
              <p:cNvPr id="11" name="标注: 上箭头 10">
                <a:extLst>
                  <a:ext uri="{FF2B5EF4-FFF2-40B4-BE49-F238E27FC236}">
                    <a16:creationId xmlns:a16="http://schemas.microsoft.com/office/drawing/2014/main" id="{86B81B6D-A4BA-4B8F-A2FD-95418654D45D}"/>
                  </a:ext>
                </a:extLst>
              </p:cNvPr>
              <p:cNvSpPr/>
              <p:nvPr/>
            </p:nvSpPr>
            <p:spPr>
              <a:xfrm>
                <a:off x="5686483" y="4522960"/>
                <a:ext cx="810321" cy="1999760"/>
              </a:xfrm>
              <a:prstGeom prst="upArrowCallout">
                <a:avLst>
                  <a:gd name="adj1" fmla="val 22181"/>
                  <a:gd name="adj2" fmla="val 25000"/>
                  <a:gd name="adj3" fmla="val 35565"/>
                  <a:gd name="adj4" fmla="val 7870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200" dirty="0"/>
                  <a:t>连接词</a:t>
                </a:r>
              </a:p>
            </p:txBody>
          </p:sp>
          <p:sp>
            <p:nvSpPr>
              <p:cNvPr id="18" name="标注: 上箭头 17">
                <a:extLst>
                  <a:ext uri="{FF2B5EF4-FFF2-40B4-BE49-F238E27FC236}">
                    <a16:creationId xmlns:a16="http://schemas.microsoft.com/office/drawing/2014/main" id="{F56A1BCA-1758-4948-959E-93E0403EB1D5}"/>
                  </a:ext>
                </a:extLst>
              </p:cNvPr>
              <p:cNvSpPr/>
              <p:nvPr/>
            </p:nvSpPr>
            <p:spPr>
              <a:xfrm>
                <a:off x="6679046" y="4522960"/>
                <a:ext cx="810321" cy="1999760"/>
              </a:xfrm>
              <a:prstGeom prst="upArrowCallout">
                <a:avLst>
                  <a:gd name="adj1" fmla="val 22181"/>
                  <a:gd name="adj2" fmla="val 25000"/>
                  <a:gd name="adj3" fmla="val 35565"/>
                  <a:gd name="adj4" fmla="val 7870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200" dirty="0"/>
                  <a:t>主语</a:t>
                </a:r>
              </a:p>
            </p:txBody>
          </p:sp>
          <p:sp>
            <p:nvSpPr>
              <p:cNvPr id="19" name="标注: 上箭头 18">
                <a:extLst>
                  <a:ext uri="{FF2B5EF4-FFF2-40B4-BE49-F238E27FC236}">
                    <a16:creationId xmlns:a16="http://schemas.microsoft.com/office/drawing/2014/main" id="{C44B244A-99B4-4CE3-A59E-9E6EDAA33FEC}"/>
                  </a:ext>
                </a:extLst>
              </p:cNvPr>
              <p:cNvSpPr/>
              <p:nvPr/>
            </p:nvSpPr>
            <p:spPr>
              <a:xfrm>
                <a:off x="7671609" y="4522960"/>
                <a:ext cx="810321" cy="1999760"/>
              </a:xfrm>
              <a:prstGeom prst="upArrowCallout">
                <a:avLst>
                  <a:gd name="adj1" fmla="val 22181"/>
                  <a:gd name="adj2" fmla="val 25000"/>
                  <a:gd name="adj3" fmla="val 35565"/>
                  <a:gd name="adj4" fmla="val 7870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200" dirty="0"/>
                  <a:t>谓语</a:t>
                </a:r>
              </a:p>
            </p:txBody>
          </p:sp>
        </p:grpSp>
        <p:sp>
          <p:nvSpPr>
            <p:cNvPr id="5" name="标注: 右箭头 4">
              <a:extLst>
                <a:ext uri="{FF2B5EF4-FFF2-40B4-BE49-F238E27FC236}">
                  <a16:creationId xmlns:a16="http://schemas.microsoft.com/office/drawing/2014/main" id="{1641FDCF-22B7-4FF7-9656-69EC1E76CB48}"/>
                </a:ext>
              </a:extLst>
            </p:cNvPr>
            <p:cNvSpPr/>
            <p:nvPr/>
          </p:nvSpPr>
          <p:spPr>
            <a:xfrm>
              <a:off x="2310284" y="4910269"/>
              <a:ext cx="3150040" cy="1257539"/>
            </a:xfrm>
            <a:prstGeom prst="rightArrowCallout">
              <a:avLst>
                <a:gd name="adj1" fmla="val 25000"/>
                <a:gd name="adj2" fmla="val 25000"/>
                <a:gd name="adj3" fmla="val 25000"/>
                <a:gd name="adj4" fmla="val 750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陈述句语序</a:t>
              </a:r>
            </a:p>
          </p:txBody>
        </p:sp>
      </p:grpSp>
    </p:spTree>
    <p:extLst>
      <p:ext uri="{BB962C8B-B14F-4D97-AF65-F5344CB8AC3E}">
        <p14:creationId xmlns:p14="http://schemas.microsoft.com/office/powerpoint/2010/main" val="12715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818" y="888435"/>
            <a:ext cx="11266783" cy="5183150"/>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ea typeface="微软雅黑" pitchFamily="34" charset="-122"/>
                <a:cs typeface="Arial" panose="020B0604020202020204" pitchFamily="34" charset="0"/>
              </a:rPr>
              <a:t>1. You are asking information about the time of the first train to London tomorrow morning. </a:t>
            </a:r>
          </a:p>
          <a:p>
            <a:pPr>
              <a:lnSpc>
                <a:spcPct val="150000"/>
              </a:lnSpc>
            </a:pPr>
            <a:r>
              <a:rPr lang="en-US" altLang="zh-CN" sz="2800" dirty="0">
                <a:solidFill>
                  <a:srgbClr val="C00000"/>
                </a:solidFill>
                <a:latin typeface="Arial" panose="020B0604020202020204" pitchFamily="34" charset="0"/>
                <a:ea typeface="微软雅黑" pitchFamily="34" charset="-122"/>
                <a:cs typeface="Arial" panose="020B0604020202020204" pitchFamily="34" charset="0"/>
              </a:rPr>
              <a:t>    </a:t>
            </a:r>
            <a:r>
              <a:rPr lang="en-US" altLang="zh-CN" sz="2800" dirty="0">
                <a:solidFill>
                  <a:schemeClr val="bg2">
                    <a:lumMod val="10000"/>
                  </a:schemeClr>
                </a:solidFill>
                <a:latin typeface="Arial" panose="020B0604020202020204" pitchFamily="34" charset="0"/>
                <a:ea typeface="微软雅黑" pitchFamily="34" charset="-122"/>
                <a:cs typeface="Arial" panose="020B0604020202020204" pitchFamily="34" charset="0"/>
              </a:rPr>
              <a:t>Do you know __________________________________________?</a:t>
            </a:r>
          </a:p>
          <a:p>
            <a:pPr>
              <a:lnSpc>
                <a:spcPct val="150000"/>
              </a:lnSpc>
            </a:pPr>
            <a:r>
              <a:rPr lang="en-US" altLang="zh-CN" sz="2800" dirty="0">
                <a:latin typeface="Arial" panose="020B0604020202020204" pitchFamily="34" charset="0"/>
                <a:ea typeface="微软雅黑" pitchFamily="34" charset="-122"/>
                <a:cs typeface="Arial" panose="020B0604020202020204" pitchFamily="34" charset="0"/>
              </a:rPr>
              <a:t>2. Linda wants to know the way in which hunters catch young eagles. </a:t>
            </a:r>
          </a:p>
          <a:p>
            <a:pPr>
              <a:lnSpc>
                <a:spcPct val="150000"/>
              </a:lnSpc>
            </a:pPr>
            <a:r>
              <a:rPr lang="en-US" altLang="zh-CN" sz="2800" dirty="0">
                <a:solidFill>
                  <a:srgbClr val="C00000"/>
                </a:solidFill>
                <a:latin typeface="Arial" panose="020B0604020202020204" pitchFamily="34" charset="0"/>
                <a:ea typeface="微软雅黑" pitchFamily="34" charset="-122"/>
                <a:cs typeface="Arial" panose="020B0604020202020204" pitchFamily="34" charset="0"/>
              </a:rPr>
              <a:t>    </a:t>
            </a:r>
            <a:r>
              <a:rPr lang="en-US" altLang="zh-CN" sz="2800" dirty="0">
                <a:solidFill>
                  <a:schemeClr val="bg2">
                    <a:lumMod val="10000"/>
                  </a:schemeClr>
                </a:solidFill>
                <a:latin typeface="Arial" panose="020B0604020202020204" pitchFamily="34" charset="0"/>
                <a:ea typeface="微软雅黑" pitchFamily="34" charset="-122"/>
                <a:cs typeface="Arial" panose="020B0604020202020204" pitchFamily="34" charset="0"/>
              </a:rPr>
              <a:t>Linda wonders _________________________________________.</a:t>
            </a:r>
            <a:endParaRPr lang="en-US" altLang="zh-CN" sz="2800" u="sng" dirty="0">
              <a:latin typeface="Arial" panose="020B0604020202020204" pitchFamily="34" charset="0"/>
              <a:ea typeface="微软雅黑" pitchFamily="34" charset="-122"/>
              <a:cs typeface="Arial" panose="020B0604020202020204" pitchFamily="34" charset="0"/>
            </a:endParaRPr>
          </a:p>
          <a:p>
            <a:pPr>
              <a:lnSpc>
                <a:spcPct val="150000"/>
              </a:lnSpc>
            </a:pPr>
            <a:r>
              <a:rPr lang="en-US" altLang="zh-CN" sz="2800" dirty="0">
                <a:latin typeface="Arial" panose="020B0604020202020204" pitchFamily="34" charset="0"/>
                <a:ea typeface="微软雅黑" pitchFamily="34" charset="-122"/>
                <a:cs typeface="Arial" panose="020B0604020202020204" pitchFamily="34" charset="0"/>
              </a:rPr>
              <a:t>3. Someone says that John is going to quit his job. You are not sure about the reason.</a:t>
            </a:r>
          </a:p>
          <a:p>
            <a:pPr>
              <a:lnSpc>
                <a:spcPct val="150000"/>
              </a:lnSpc>
            </a:pPr>
            <a:r>
              <a:rPr lang="en-US" altLang="zh-CN" sz="2800" dirty="0">
                <a:latin typeface="Arial" panose="020B0604020202020204" pitchFamily="34" charset="0"/>
                <a:ea typeface="微软雅黑" pitchFamily="34" charset="-122"/>
                <a:cs typeface="Arial" panose="020B0604020202020204" pitchFamily="34" charset="0"/>
              </a:rPr>
              <a:t>    I am not sure </a:t>
            </a:r>
            <a:r>
              <a:rPr lang="en-US" altLang="zh-CN" sz="2800" dirty="0">
                <a:solidFill>
                  <a:schemeClr val="bg2">
                    <a:lumMod val="10000"/>
                  </a:schemeClr>
                </a:solidFill>
                <a:latin typeface="Arial" panose="020B0604020202020204" pitchFamily="34" charset="0"/>
                <a:ea typeface="微软雅黑" pitchFamily="34" charset="-122"/>
                <a:cs typeface="Arial" panose="020B0604020202020204" pitchFamily="34" charset="0"/>
              </a:rPr>
              <a:t>_________________________________________.</a:t>
            </a:r>
            <a:endParaRPr lang="en-US" altLang="zh-CN" sz="2800" dirty="0">
              <a:latin typeface="Arial" panose="020B0604020202020204" pitchFamily="34" charset="0"/>
              <a:ea typeface="微软雅黑" pitchFamily="34" charset="-122"/>
              <a:cs typeface="Arial" panose="020B0604020202020204" pitchFamily="34" charset="0"/>
            </a:endParaRPr>
          </a:p>
        </p:txBody>
      </p:sp>
      <p:sp>
        <p:nvSpPr>
          <p:cNvPr id="2" name="矩形 1">
            <a:extLst>
              <a:ext uri="{FF2B5EF4-FFF2-40B4-BE49-F238E27FC236}">
                <a16:creationId xmlns:a16="http://schemas.microsoft.com/office/drawing/2014/main" id="{42DA6F29-40F9-434A-B513-2FF5C219B63A}"/>
              </a:ext>
            </a:extLst>
          </p:cNvPr>
          <p:cNvSpPr/>
          <p:nvPr/>
        </p:nvSpPr>
        <p:spPr>
          <a:xfrm>
            <a:off x="510058" y="311031"/>
            <a:ext cx="10279862" cy="584775"/>
          </a:xfrm>
          <a:prstGeom prst="rect">
            <a:avLst/>
          </a:prstGeom>
        </p:spPr>
        <p:txBody>
          <a:bodyPr wrap="square">
            <a:spAutoFit/>
          </a:bodyPr>
          <a:lstStyle/>
          <a:p>
            <a:r>
              <a:rPr lang="en-US" altLang="zh-CN" sz="3200" b="1" dirty="0">
                <a:latin typeface="+mn-ea"/>
                <a:cs typeface="Arial" panose="020B0604020202020204" pitchFamily="34" charset="0"/>
              </a:rPr>
              <a:t>Complete sentences with the object clauses.</a:t>
            </a:r>
            <a:endParaRPr lang="en-US" altLang="zh-CN" sz="3200" b="1" dirty="0">
              <a:solidFill>
                <a:srgbClr val="0070C0"/>
              </a:solidFill>
              <a:latin typeface="+mn-ea"/>
              <a:cs typeface="Arial" panose="020B0604020202020204" pitchFamily="34" charset="0"/>
            </a:endParaRPr>
          </a:p>
        </p:txBody>
      </p:sp>
      <p:sp>
        <p:nvSpPr>
          <p:cNvPr id="5" name="矩形 4">
            <a:extLst>
              <a:ext uri="{FF2B5EF4-FFF2-40B4-BE49-F238E27FC236}">
                <a16:creationId xmlns:a16="http://schemas.microsoft.com/office/drawing/2014/main" id="{318435B7-7C46-4B43-9B32-50C42504BA83}"/>
              </a:ext>
            </a:extLst>
          </p:cNvPr>
          <p:cNvSpPr/>
          <p:nvPr/>
        </p:nvSpPr>
        <p:spPr>
          <a:xfrm>
            <a:off x="3123635" y="2151664"/>
            <a:ext cx="8384026" cy="658835"/>
          </a:xfrm>
          <a:prstGeom prst="rect">
            <a:avLst/>
          </a:prstGeom>
        </p:spPr>
        <p:txBody>
          <a:bodyPr wrap="none">
            <a:spAutoFit/>
          </a:bodyPr>
          <a:lstStyle/>
          <a:p>
            <a:pPr>
              <a:lnSpc>
                <a:spcPct val="150000"/>
              </a:lnSpc>
            </a:pPr>
            <a:r>
              <a:rPr lang="en-US" altLang="zh-CN" sz="2800" dirty="0">
                <a:solidFill>
                  <a:srgbClr val="0070C0"/>
                </a:solidFill>
                <a:latin typeface="Arial" panose="020B0604020202020204" pitchFamily="34" charset="0"/>
                <a:ea typeface="微软雅黑" pitchFamily="34" charset="-122"/>
                <a:cs typeface="Arial" panose="020B0604020202020204" pitchFamily="34" charset="0"/>
              </a:rPr>
              <a:t>when the first train to London is tomorrow morning</a:t>
            </a:r>
          </a:p>
        </p:txBody>
      </p:sp>
      <p:sp>
        <p:nvSpPr>
          <p:cNvPr id="6" name="矩形 5">
            <a:extLst>
              <a:ext uri="{FF2B5EF4-FFF2-40B4-BE49-F238E27FC236}">
                <a16:creationId xmlns:a16="http://schemas.microsoft.com/office/drawing/2014/main" id="{063A0A92-9B00-4244-8F6B-E1B3DAD21A05}"/>
              </a:ext>
            </a:extLst>
          </p:cNvPr>
          <p:cNvSpPr/>
          <p:nvPr/>
        </p:nvSpPr>
        <p:spPr>
          <a:xfrm>
            <a:off x="3417655" y="3511843"/>
            <a:ext cx="5545108" cy="561885"/>
          </a:xfrm>
          <a:prstGeom prst="rect">
            <a:avLst/>
          </a:prstGeom>
        </p:spPr>
        <p:txBody>
          <a:bodyPr wrap="none">
            <a:spAutoFit/>
          </a:bodyPr>
          <a:lstStyle/>
          <a:p>
            <a:pPr>
              <a:lnSpc>
                <a:spcPct val="120000"/>
              </a:lnSpc>
            </a:pPr>
            <a:r>
              <a:rPr lang="en-US" altLang="zh-CN" sz="2800" dirty="0">
                <a:solidFill>
                  <a:srgbClr val="0070C0"/>
                </a:solidFill>
                <a:latin typeface="Arial" panose="020B0604020202020204" pitchFamily="34" charset="0"/>
                <a:ea typeface="微软雅黑" pitchFamily="34" charset="-122"/>
                <a:cs typeface="Arial" panose="020B0604020202020204" pitchFamily="34" charset="0"/>
              </a:rPr>
              <a:t>how hunters catch young eagles</a:t>
            </a:r>
          </a:p>
        </p:txBody>
      </p:sp>
      <p:sp>
        <p:nvSpPr>
          <p:cNvPr id="7" name="矩形 6">
            <a:extLst>
              <a:ext uri="{FF2B5EF4-FFF2-40B4-BE49-F238E27FC236}">
                <a16:creationId xmlns:a16="http://schemas.microsoft.com/office/drawing/2014/main" id="{BC504780-2521-401A-B981-6A9315CCADE2}"/>
              </a:ext>
            </a:extLst>
          </p:cNvPr>
          <p:cNvSpPr/>
          <p:nvPr/>
        </p:nvSpPr>
        <p:spPr>
          <a:xfrm>
            <a:off x="3224861" y="5407680"/>
            <a:ext cx="5262979" cy="561885"/>
          </a:xfrm>
          <a:prstGeom prst="rect">
            <a:avLst/>
          </a:prstGeom>
        </p:spPr>
        <p:txBody>
          <a:bodyPr wrap="none">
            <a:spAutoFit/>
          </a:bodyPr>
          <a:lstStyle/>
          <a:p>
            <a:pPr>
              <a:lnSpc>
                <a:spcPct val="120000"/>
              </a:lnSpc>
            </a:pPr>
            <a:r>
              <a:rPr lang="en-US" altLang="zh-CN" sz="2800" dirty="0">
                <a:solidFill>
                  <a:srgbClr val="0070C0"/>
                </a:solidFill>
                <a:latin typeface="Arial" panose="020B0604020202020204" pitchFamily="34" charset="0"/>
                <a:ea typeface="微软雅黑" pitchFamily="34" charset="-122"/>
                <a:cs typeface="Arial" panose="020B0604020202020204" pitchFamily="34" charset="0"/>
              </a:rPr>
              <a:t>why John is going to quit his job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a:extLst>
              <a:ext uri="{FF2B5EF4-FFF2-40B4-BE49-F238E27FC236}">
                <a16:creationId xmlns:a16="http://schemas.microsoft.com/office/drawing/2014/main" id="{E303A275-D8F1-4444-B8E0-01156CBA5157}"/>
              </a:ext>
            </a:extLst>
          </p:cNvPr>
          <p:cNvSpPr>
            <a:spLocks noGrp="1"/>
          </p:cNvSpPr>
          <p:nvPr>
            <p:ph type="ctrTitle" idx="13"/>
          </p:nvPr>
        </p:nvSpPr>
        <p:spPr>
          <a:xfrm>
            <a:off x="970385" y="2888230"/>
            <a:ext cx="5125615" cy="1081539"/>
          </a:xfrm>
        </p:spPr>
        <p:txBody>
          <a:bodyPr/>
          <a:lstStyle/>
          <a:p>
            <a:r>
              <a:rPr lang="zh-CN" altLang="en-US" dirty="0"/>
              <a:t>宾语从句之关键</a:t>
            </a:r>
          </a:p>
        </p:txBody>
      </p:sp>
      <p:sp>
        <p:nvSpPr>
          <p:cNvPr id="6" name="标注: 线形(带强调线) 5">
            <a:extLst>
              <a:ext uri="{FF2B5EF4-FFF2-40B4-BE49-F238E27FC236}">
                <a16:creationId xmlns:a16="http://schemas.microsoft.com/office/drawing/2014/main" id="{2DC22890-C700-4B76-856D-12F7FC8DF60E}"/>
              </a:ext>
            </a:extLst>
          </p:cNvPr>
          <p:cNvSpPr/>
          <p:nvPr/>
        </p:nvSpPr>
        <p:spPr>
          <a:xfrm>
            <a:off x="7221894" y="1813044"/>
            <a:ext cx="3079102" cy="877078"/>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a:ea typeface="微软雅黑"/>
                <a:cs typeface="+mn-cs"/>
              </a:rPr>
              <a:t>连接词</a:t>
            </a:r>
          </a:p>
        </p:txBody>
      </p:sp>
      <p:sp>
        <p:nvSpPr>
          <p:cNvPr id="7" name="标注: 线形(带强调线) 6">
            <a:extLst>
              <a:ext uri="{FF2B5EF4-FFF2-40B4-BE49-F238E27FC236}">
                <a16:creationId xmlns:a16="http://schemas.microsoft.com/office/drawing/2014/main" id="{A20B00D5-E6A2-4B9F-A3F9-4BDE1498CB41}"/>
              </a:ext>
            </a:extLst>
          </p:cNvPr>
          <p:cNvSpPr/>
          <p:nvPr/>
        </p:nvSpPr>
        <p:spPr>
          <a:xfrm>
            <a:off x="7221894" y="3121829"/>
            <a:ext cx="3079102" cy="877078"/>
          </a:xfrm>
          <a:prstGeom prst="accentCallout1">
            <a:avLst>
              <a:gd name="adj1" fmla="val 18750"/>
              <a:gd name="adj2" fmla="val -8333"/>
              <a:gd name="adj3" fmla="val 25266"/>
              <a:gd name="adj4" fmla="val -36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a:ea typeface="微软雅黑"/>
                <a:cs typeface="+mn-cs"/>
              </a:rPr>
              <a:t>语序</a:t>
            </a:r>
          </a:p>
        </p:txBody>
      </p:sp>
      <p:sp>
        <p:nvSpPr>
          <p:cNvPr id="8" name="标注: 线形(带强调线) 7">
            <a:extLst>
              <a:ext uri="{FF2B5EF4-FFF2-40B4-BE49-F238E27FC236}">
                <a16:creationId xmlns:a16="http://schemas.microsoft.com/office/drawing/2014/main" id="{CFB6548D-7708-45B0-A10B-D9011354E9AD}"/>
              </a:ext>
            </a:extLst>
          </p:cNvPr>
          <p:cNvSpPr/>
          <p:nvPr/>
        </p:nvSpPr>
        <p:spPr>
          <a:xfrm>
            <a:off x="7221894" y="4430614"/>
            <a:ext cx="3079102" cy="877078"/>
          </a:xfrm>
          <a:prstGeom prst="accentCallout1">
            <a:avLst>
              <a:gd name="adj1" fmla="val 18750"/>
              <a:gd name="adj2" fmla="val -8333"/>
              <a:gd name="adj3" fmla="val -66223"/>
              <a:gd name="adj4" fmla="val -35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FFFFFF"/>
                </a:solidFill>
                <a:effectLst/>
                <a:uLnTx/>
                <a:uFillTx/>
                <a:latin typeface="Arial"/>
                <a:ea typeface="微软雅黑"/>
                <a:cs typeface="+mn-cs"/>
              </a:rPr>
              <a:t>时态</a:t>
            </a:r>
          </a:p>
        </p:txBody>
      </p:sp>
      <p:sp>
        <p:nvSpPr>
          <p:cNvPr id="9" name="标注: 线形(带强调线) 8">
            <a:extLst>
              <a:ext uri="{FF2B5EF4-FFF2-40B4-BE49-F238E27FC236}">
                <a16:creationId xmlns:a16="http://schemas.microsoft.com/office/drawing/2014/main" id="{79A53572-A008-42EF-980B-DB232A387C28}"/>
              </a:ext>
            </a:extLst>
          </p:cNvPr>
          <p:cNvSpPr/>
          <p:nvPr/>
        </p:nvSpPr>
        <p:spPr>
          <a:xfrm>
            <a:off x="7176174" y="4339180"/>
            <a:ext cx="3263226" cy="1059946"/>
          </a:xfrm>
          <a:prstGeom prst="accentCallout1">
            <a:avLst/>
          </a:pr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0" normalizeH="0" baseline="0" noProof="0" dirty="0">
                <a:ln>
                  <a:noFill/>
                </a:ln>
                <a:solidFill>
                  <a:srgbClr val="0070C0"/>
                </a:solidFill>
                <a:effectLst/>
                <a:uLnTx/>
                <a:uFillTx/>
                <a:latin typeface="Arial"/>
                <a:ea typeface="微软雅黑"/>
                <a:cs typeface="+mn-cs"/>
              </a:rPr>
              <a:t>时态</a:t>
            </a:r>
          </a:p>
        </p:txBody>
      </p:sp>
    </p:spTree>
    <p:extLst>
      <p:ext uri="{BB962C8B-B14F-4D97-AF65-F5344CB8AC3E}">
        <p14:creationId xmlns:p14="http://schemas.microsoft.com/office/powerpoint/2010/main" val="26232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9E49014-A9EB-4971-9586-EF8D17D25D91}"/>
              </a:ext>
            </a:extLst>
          </p:cNvPr>
          <p:cNvSpPr/>
          <p:nvPr/>
        </p:nvSpPr>
        <p:spPr>
          <a:xfrm>
            <a:off x="559479" y="251462"/>
            <a:ext cx="3450757" cy="584775"/>
          </a:xfrm>
          <a:prstGeom prst="rect">
            <a:avLst/>
          </a:prstGeom>
        </p:spPr>
        <p:txBody>
          <a:bodyPr wrap="square">
            <a:spAutoFit/>
          </a:bodyPr>
          <a:lstStyle/>
          <a:p>
            <a:r>
              <a:rPr lang="zh-CN" altLang="en-US" sz="3200" dirty="0">
                <a:latin typeface="+mn-ea"/>
              </a:rPr>
              <a:t>宾语从句之</a:t>
            </a:r>
            <a:r>
              <a:rPr lang="zh-CN" altLang="en-US" sz="3200" dirty="0">
                <a:solidFill>
                  <a:srgbClr val="FF0000"/>
                </a:solidFill>
                <a:latin typeface="+mn-ea"/>
              </a:rPr>
              <a:t>时态</a:t>
            </a:r>
          </a:p>
        </p:txBody>
      </p:sp>
      <p:sp>
        <p:nvSpPr>
          <p:cNvPr id="5" name="文本框 4">
            <a:extLst>
              <a:ext uri="{FF2B5EF4-FFF2-40B4-BE49-F238E27FC236}">
                <a16:creationId xmlns:a16="http://schemas.microsoft.com/office/drawing/2014/main" id="{226E90FC-07A6-41B0-99DD-30C9F3B4D1C3}"/>
              </a:ext>
            </a:extLst>
          </p:cNvPr>
          <p:cNvSpPr txBox="1"/>
          <p:nvPr/>
        </p:nvSpPr>
        <p:spPr>
          <a:xfrm>
            <a:off x="2207172" y="836236"/>
            <a:ext cx="9299027" cy="5186035"/>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altLang="zh-CN" sz="3200" dirty="0"/>
              <a:t>We’re discussing </a:t>
            </a:r>
            <a:r>
              <a:rPr lang="en-US" altLang="zh-CN" sz="3200" u="sng" dirty="0"/>
              <a:t>what we’ve learned from the failure.</a:t>
            </a:r>
          </a:p>
          <a:p>
            <a:pPr marL="571500" indent="-571500">
              <a:spcAft>
                <a:spcPts val="3000"/>
              </a:spcAft>
              <a:buFont typeface="Arial" panose="020B0604020202020204" pitchFamily="34" charset="0"/>
              <a:buChar char="•"/>
            </a:pPr>
            <a:r>
              <a:rPr lang="en-US" altLang="zh-CN" sz="3200" dirty="0">
                <a:ea typeface="微软雅黑" pitchFamily="34" charset="-122"/>
                <a:cs typeface="Arial" panose="020B0604020202020204" pitchFamily="34" charset="0"/>
              </a:rPr>
              <a:t>Someone questioned </a:t>
            </a:r>
            <a:r>
              <a:rPr lang="en-US" altLang="zh-CN" sz="3200" u="sng" dirty="0">
                <a:ea typeface="微软雅黑" pitchFamily="34" charset="-122"/>
                <a:cs typeface="Arial" panose="020B0604020202020204" pitchFamily="34" charset="0"/>
              </a:rPr>
              <a:t>if/whether he had told the truth.</a:t>
            </a:r>
          </a:p>
          <a:p>
            <a:pPr marL="571500" indent="-571500">
              <a:spcAft>
                <a:spcPts val="3000"/>
              </a:spcAft>
              <a:buFont typeface="Arial" panose="020B0604020202020204" pitchFamily="34" charset="0"/>
              <a:buChar char="•"/>
            </a:pPr>
            <a:r>
              <a:rPr lang="en-US" altLang="zh-CN" sz="3200" dirty="0">
                <a:ea typeface="微软雅黑" pitchFamily="34" charset="-122"/>
                <a:cs typeface="Arial" panose="020B0604020202020204" pitchFamily="34" charset="0"/>
              </a:rPr>
              <a:t>Linda said </a:t>
            </a:r>
            <a:r>
              <a:rPr lang="en-US" altLang="zh-CN" sz="3200" u="sng" dirty="0">
                <a:ea typeface="微软雅黑" pitchFamily="34" charset="-122"/>
                <a:cs typeface="Arial" panose="020B0604020202020204" pitchFamily="34" charset="0"/>
              </a:rPr>
              <a:t>she didn’t think the sports meeting would be put off till next Friday.</a:t>
            </a:r>
            <a:r>
              <a:rPr lang="en-US" altLang="zh-CN" sz="3200" dirty="0">
                <a:latin typeface="Arial" panose="020B0604020202020204" pitchFamily="34" charset="0"/>
                <a:ea typeface="微软雅黑" pitchFamily="34" charset="-122"/>
                <a:cs typeface="Arial" panose="020B0604020202020204" pitchFamily="34" charset="0"/>
              </a:rPr>
              <a:t> </a:t>
            </a:r>
          </a:p>
          <a:p>
            <a:pPr marL="571500" indent="-571500">
              <a:spcAft>
                <a:spcPts val="3000"/>
              </a:spcAft>
              <a:buFont typeface="Arial" panose="020B0604020202020204" pitchFamily="34" charset="0"/>
              <a:buChar char="•"/>
            </a:pPr>
            <a:r>
              <a:rPr lang="en-US" altLang="zh-CN" sz="3200" dirty="0">
                <a:latin typeface="Arial" panose="020B0604020202020204" pitchFamily="34" charset="0"/>
                <a:ea typeface="微软雅黑" pitchFamily="34" charset="-122"/>
                <a:cs typeface="Arial" panose="020B0604020202020204" pitchFamily="34" charset="0"/>
              </a:rPr>
              <a:t>Our physics teacher asked us to prove </a:t>
            </a:r>
            <a:r>
              <a:rPr lang="en-US" altLang="zh-CN" sz="3200" u="sng" dirty="0">
                <a:latin typeface="Arial" panose="020B0604020202020204" pitchFamily="34" charset="0"/>
                <a:ea typeface="微软雅黑" pitchFamily="34" charset="-122"/>
                <a:cs typeface="Arial" panose="020B0604020202020204" pitchFamily="34" charset="0"/>
              </a:rPr>
              <a:t>that light travels faster than sound. </a:t>
            </a:r>
          </a:p>
        </p:txBody>
      </p:sp>
      <p:sp>
        <p:nvSpPr>
          <p:cNvPr id="6" name="文本框 5">
            <a:extLst>
              <a:ext uri="{FF2B5EF4-FFF2-40B4-BE49-F238E27FC236}">
                <a16:creationId xmlns:a16="http://schemas.microsoft.com/office/drawing/2014/main" id="{3412BDBB-0711-4186-B99D-5A45C8A8EF46}"/>
              </a:ext>
            </a:extLst>
          </p:cNvPr>
          <p:cNvSpPr txBox="1"/>
          <p:nvPr/>
        </p:nvSpPr>
        <p:spPr>
          <a:xfrm>
            <a:off x="275328" y="3105834"/>
            <a:ext cx="1107997" cy="646331"/>
          </a:xfrm>
          <a:prstGeom prst="rect">
            <a:avLst/>
          </a:prstGeom>
          <a:solidFill>
            <a:srgbClr val="0070C0"/>
          </a:solidFill>
          <a:ln>
            <a:solidFill>
              <a:srgbClr val="0070C0"/>
            </a:solidFill>
          </a:ln>
        </p:spPr>
        <p:txBody>
          <a:bodyPr wrap="none" rtlCol="0">
            <a:spAutoFit/>
          </a:bodyPr>
          <a:lstStyle/>
          <a:p>
            <a:pPr algn="ctr"/>
            <a:r>
              <a:rPr lang="zh-CN" altLang="en-US" sz="3600" dirty="0">
                <a:solidFill>
                  <a:schemeClr val="bg1"/>
                </a:solidFill>
                <a:latin typeface="Arial" panose="020B0604020202020204" pitchFamily="34" charset="0"/>
                <a:cs typeface="Arial" panose="020B0604020202020204" pitchFamily="34" charset="0"/>
              </a:rPr>
              <a:t>时态</a:t>
            </a:r>
          </a:p>
        </p:txBody>
      </p:sp>
      <p:sp>
        <p:nvSpPr>
          <p:cNvPr id="7" name="标注: 线形(带强调线) 6">
            <a:extLst>
              <a:ext uri="{FF2B5EF4-FFF2-40B4-BE49-F238E27FC236}">
                <a16:creationId xmlns:a16="http://schemas.microsoft.com/office/drawing/2014/main" id="{9AA55229-4ADF-4A45-87C7-5062EDF93956}"/>
              </a:ext>
            </a:extLst>
          </p:cNvPr>
          <p:cNvSpPr/>
          <p:nvPr/>
        </p:nvSpPr>
        <p:spPr>
          <a:xfrm>
            <a:off x="2284855" y="899723"/>
            <a:ext cx="9221342" cy="1119693"/>
          </a:xfrm>
          <a:prstGeom prst="accentCallout1">
            <a:avLst>
              <a:gd name="adj1" fmla="val 23750"/>
              <a:gd name="adj2" fmla="val -1681"/>
              <a:gd name="adj3" fmla="val 205587"/>
              <a:gd name="adj4" fmla="val -1322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3200" dirty="0">
                <a:latin typeface="Arial" panose="020B0604020202020204" pitchFamily="34" charset="0"/>
                <a:ea typeface="楷体" panose="02010609060101010101" pitchFamily="49" charset="-122"/>
                <a:cs typeface="Arial" panose="020B0604020202020204" pitchFamily="34" charset="0"/>
              </a:rPr>
              <a:t>当主句是现在时，宾从的时态</a:t>
            </a:r>
            <a:r>
              <a:rPr lang="zh-CN" altLang="en-US" sz="3200" dirty="0">
                <a:latin typeface="Arial" panose="020B0604020202020204" pitchFamily="34" charset="0"/>
                <a:ea typeface="楷体" panose="02010609060101010101" pitchFamily="49" charset="-122"/>
                <a:cs typeface="Arial" panose="020B0604020202020204" pitchFamily="34" charset="0"/>
              </a:rPr>
              <a:t>由</a:t>
            </a:r>
            <a:r>
              <a:rPr lang="zh-CN" altLang="zh-CN" sz="3200" dirty="0">
                <a:latin typeface="Arial" panose="020B0604020202020204" pitchFamily="34" charset="0"/>
                <a:ea typeface="楷体" panose="02010609060101010101" pitchFamily="49" charset="-122"/>
                <a:cs typeface="Arial" panose="020B0604020202020204" pitchFamily="34" charset="0"/>
              </a:rPr>
              <a:t>句意</a:t>
            </a:r>
            <a:r>
              <a:rPr lang="zh-CN" altLang="en-US" sz="3200" dirty="0">
                <a:latin typeface="Arial" panose="020B0604020202020204" pitchFamily="34" charset="0"/>
                <a:ea typeface="楷体" panose="02010609060101010101" pitchFamily="49" charset="-122"/>
                <a:cs typeface="Arial" panose="020B0604020202020204" pitchFamily="34" charset="0"/>
              </a:rPr>
              <a:t>来决定，可是</a:t>
            </a:r>
            <a:r>
              <a:rPr lang="zh-CN" altLang="zh-CN" sz="3200" dirty="0">
                <a:latin typeface="Arial" panose="020B0604020202020204" pitchFamily="34" charset="0"/>
                <a:ea typeface="楷体" panose="02010609060101010101" pitchFamily="49" charset="-122"/>
                <a:cs typeface="Arial" panose="020B0604020202020204" pitchFamily="34" charset="0"/>
              </a:rPr>
              <a:t>任何一种时态</a:t>
            </a:r>
            <a:r>
              <a:rPr lang="zh-CN" altLang="en-US" sz="3200" dirty="0">
                <a:latin typeface="Arial" panose="020B0604020202020204" pitchFamily="34" charset="0"/>
                <a:ea typeface="楷体" panose="02010609060101010101" pitchFamily="49" charset="-122"/>
                <a:cs typeface="Arial" panose="020B0604020202020204" pitchFamily="34" charset="0"/>
              </a:rPr>
              <a:t>。</a:t>
            </a:r>
          </a:p>
        </p:txBody>
      </p:sp>
      <p:sp>
        <p:nvSpPr>
          <p:cNvPr id="8" name="标注: 线形(带强调线) 7">
            <a:extLst>
              <a:ext uri="{FF2B5EF4-FFF2-40B4-BE49-F238E27FC236}">
                <a16:creationId xmlns:a16="http://schemas.microsoft.com/office/drawing/2014/main" id="{8681CA9A-C13C-4F9D-9699-A6BFA88BCA12}"/>
              </a:ext>
            </a:extLst>
          </p:cNvPr>
          <p:cNvSpPr/>
          <p:nvPr/>
        </p:nvSpPr>
        <p:spPr>
          <a:xfrm>
            <a:off x="2284856" y="2212834"/>
            <a:ext cx="9221341" cy="2496326"/>
          </a:xfrm>
          <a:prstGeom prst="accentCallout1">
            <a:avLst>
              <a:gd name="adj1" fmla="val 23750"/>
              <a:gd name="adj2" fmla="val -1681"/>
              <a:gd name="adj3" fmla="val 51214"/>
              <a:gd name="adj4" fmla="val -954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3200" dirty="0">
                <a:latin typeface="Arial" panose="020B0604020202020204" pitchFamily="34" charset="0"/>
                <a:ea typeface="楷体" panose="02010609060101010101" pitchFamily="49" charset="-122"/>
                <a:cs typeface="Arial" panose="020B0604020202020204" pitchFamily="34" charset="0"/>
              </a:rPr>
              <a:t>当主句是过去时，宾从</a:t>
            </a:r>
            <a:r>
              <a:rPr lang="zh-CN" altLang="en-US" sz="3200" dirty="0">
                <a:latin typeface="Arial" panose="020B0604020202020204" pitchFamily="34" charset="0"/>
                <a:ea typeface="楷体" panose="02010609060101010101" pitchFamily="49" charset="-122"/>
                <a:cs typeface="Arial" panose="020B0604020202020204" pitchFamily="34" charset="0"/>
              </a:rPr>
              <a:t>的时态则为句意</a:t>
            </a:r>
            <a:r>
              <a:rPr lang="zh-CN" altLang="zh-CN" sz="3200" dirty="0">
                <a:latin typeface="Arial" panose="020B0604020202020204" pitchFamily="34" charset="0"/>
                <a:ea typeface="楷体" panose="02010609060101010101" pitchFamily="49" charset="-122"/>
                <a:cs typeface="Arial" panose="020B0604020202020204" pitchFamily="34" charset="0"/>
              </a:rPr>
              <a:t>相</a:t>
            </a:r>
            <a:r>
              <a:rPr lang="zh-CN" altLang="en-US" sz="3200" dirty="0">
                <a:latin typeface="Arial" panose="020B0604020202020204" pitchFamily="34" charset="0"/>
                <a:ea typeface="楷体" panose="02010609060101010101" pitchFamily="49" charset="-122"/>
                <a:cs typeface="Arial" panose="020B0604020202020204" pitchFamily="34" charset="0"/>
              </a:rPr>
              <a:t>对应的</a:t>
            </a:r>
            <a:r>
              <a:rPr lang="zh-CN" altLang="zh-CN" sz="3200" dirty="0">
                <a:latin typeface="Arial" panose="020B0604020202020204" pitchFamily="34" charset="0"/>
                <a:ea typeface="楷体" panose="02010609060101010101" pitchFamily="49" charset="-122"/>
                <a:cs typeface="Arial" panose="020B0604020202020204" pitchFamily="34" charset="0"/>
              </a:rPr>
              <a:t>过去</a:t>
            </a:r>
            <a:r>
              <a:rPr lang="zh-CN" altLang="en-US" sz="3200" dirty="0">
                <a:latin typeface="Arial" panose="020B0604020202020204" pitchFamily="34" charset="0"/>
                <a:ea typeface="楷体" panose="02010609060101010101" pitchFamily="49" charset="-122"/>
                <a:cs typeface="Arial" panose="020B0604020202020204" pitchFamily="34" charset="0"/>
              </a:rPr>
              <a:t>某</a:t>
            </a:r>
            <a:r>
              <a:rPr lang="zh-CN" altLang="zh-CN" sz="3200" dirty="0">
                <a:latin typeface="Arial" panose="020B0604020202020204" pitchFamily="34" charset="0"/>
                <a:ea typeface="楷体" panose="02010609060101010101" pitchFamily="49" charset="-122"/>
                <a:cs typeface="Arial" panose="020B0604020202020204" pitchFamily="34" charset="0"/>
              </a:rPr>
              <a:t>时态，达到主句和从句的相互一致</a:t>
            </a:r>
            <a:r>
              <a:rPr lang="zh-CN" altLang="en-US" sz="3200" dirty="0">
                <a:latin typeface="Arial" panose="020B0604020202020204" pitchFamily="34" charset="0"/>
                <a:ea typeface="楷体" panose="02010609060101010101" pitchFamily="49" charset="-122"/>
                <a:cs typeface="Arial" panose="020B0604020202020204" pitchFamily="34" charset="0"/>
              </a:rPr>
              <a:t>。</a:t>
            </a:r>
          </a:p>
        </p:txBody>
      </p:sp>
      <p:sp>
        <p:nvSpPr>
          <p:cNvPr id="9" name="标注: 线形(带强调线) 8">
            <a:extLst>
              <a:ext uri="{FF2B5EF4-FFF2-40B4-BE49-F238E27FC236}">
                <a16:creationId xmlns:a16="http://schemas.microsoft.com/office/drawing/2014/main" id="{9265FF1F-3ED9-47E2-94E2-2173BA42BDF6}"/>
              </a:ext>
            </a:extLst>
          </p:cNvPr>
          <p:cNvSpPr/>
          <p:nvPr/>
        </p:nvSpPr>
        <p:spPr>
          <a:xfrm>
            <a:off x="2284857" y="4966064"/>
            <a:ext cx="9221340" cy="1119693"/>
          </a:xfrm>
          <a:prstGeom prst="accentCallout1">
            <a:avLst>
              <a:gd name="adj1" fmla="val 23750"/>
              <a:gd name="adj2" fmla="val -1681"/>
              <a:gd name="adj3" fmla="val -106172"/>
              <a:gd name="adj4" fmla="val -1423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3200" dirty="0">
                <a:latin typeface="Arial" panose="020B0604020202020204" pitchFamily="34" charset="0"/>
                <a:ea typeface="楷体" panose="02010609060101010101" pitchFamily="49" charset="-122"/>
                <a:cs typeface="Arial" panose="020B0604020202020204" pitchFamily="34" charset="0"/>
              </a:rPr>
              <a:t>当从句是客观真理、自然现象或事实时，</a:t>
            </a:r>
            <a:r>
              <a:rPr lang="zh-CN" altLang="en-US" sz="3200" dirty="0">
                <a:latin typeface="Arial" panose="020B0604020202020204" pitchFamily="34" charset="0"/>
                <a:ea typeface="楷体" panose="02010609060101010101" pitchFamily="49" charset="-122"/>
                <a:cs typeface="Arial" panose="020B0604020202020204" pitchFamily="34" charset="0"/>
              </a:rPr>
              <a:t>宾从时态不受主句限制，</a:t>
            </a:r>
            <a:r>
              <a:rPr lang="zh-CN" altLang="zh-CN" sz="3200" dirty="0">
                <a:latin typeface="Arial" panose="020B0604020202020204" pitchFamily="34" charset="0"/>
                <a:ea typeface="楷体" panose="02010609060101010101" pitchFamily="49" charset="-122"/>
                <a:cs typeface="Arial" panose="020B0604020202020204" pitchFamily="34" charset="0"/>
              </a:rPr>
              <a:t>要用一般现在时</a:t>
            </a:r>
            <a:r>
              <a:rPr lang="zh-CN" altLang="en-US" sz="3200" dirty="0">
                <a:latin typeface="Arial" panose="020B0604020202020204" pitchFamily="34" charset="0"/>
                <a:ea typeface="楷体" panose="02010609060101010101" pitchFamily="49" charset="-122"/>
                <a:cs typeface="Arial" panose="020B0604020202020204" pitchFamily="34" charset="0"/>
              </a:rPr>
              <a:t>。</a:t>
            </a:r>
          </a:p>
        </p:txBody>
      </p:sp>
    </p:spTree>
    <p:extLst>
      <p:ext uri="{BB962C8B-B14F-4D97-AF65-F5344CB8AC3E}">
        <p14:creationId xmlns:p14="http://schemas.microsoft.com/office/powerpoint/2010/main" val="39205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uiExpand="1" animBg="1"/>
      <p:bldP spid="8" grpId="0" uiExpan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428CC97-6A15-43C4-9EF9-ABBA525E7EBA}"/>
              </a:ext>
            </a:extLst>
          </p:cNvPr>
          <p:cNvSpPr>
            <a:spLocks noGrp="1"/>
          </p:cNvSpPr>
          <p:nvPr>
            <p:ph type="ctrTitle" idx="13"/>
          </p:nvPr>
        </p:nvSpPr>
        <p:spPr>
          <a:xfrm>
            <a:off x="2225040" y="2141470"/>
            <a:ext cx="7330439" cy="1866650"/>
          </a:xfrm>
        </p:spPr>
        <p:txBody>
          <a:bodyPr>
            <a:normAutofit fontScale="90000"/>
          </a:bodyPr>
          <a:lstStyle/>
          <a:p>
            <a:pPr algn="ctr">
              <a:lnSpc>
                <a:spcPct val="150000"/>
              </a:lnSpc>
            </a:pPr>
            <a:r>
              <a:rPr lang="zh-CN" altLang="en-US" dirty="0"/>
              <a:t>宾语从句之常用</a:t>
            </a:r>
            <a:br>
              <a:rPr lang="en-US" altLang="zh-CN" dirty="0"/>
            </a:br>
            <a:r>
              <a:rPr lang="en-US" altLang="zh-CN" dirty="0">
                <a:cs typeface="Arial" panose="020B0604020202020204" pitchFamily="34" charset="0"/>
              </a:rPr>
              <a:t>suggest &amp; recommend</a:t>
            </a:r>
            <a:endParaRPr lang="zh-CN" altLang="en-US" dirty="0">
              <a:cs typeface="Arial" panose="020B0604020202020204" pitchFamily="34" charset="0"/>
            </a:endParaRPr>
          </a:p>
        </p:txBody>
      </p:sp>
    </p:spTree>
    <p:extLst>
      <p:ext uri="{BB962C8B-B14F-4D97-AF65-F5344CB8AC3E}">
        <p14:creationId xmlns:p14="http://schemas.microsoft.com/office/powerpoint/2010/main" val="258698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655F6268-DBD5-46C4-91BE-9563CB1955DF}"/>
              </a:ext>
            </a:extLst>
          </p:cNvPr>
          <p:cNvSpPr/>
          <p:nvPr/>
        </p:nvSpPr>
        <p:spPr>
          <a:xfrm>
            <a:off x="457201" y="307510"/>
            <a:ext cx="2333296"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suggest</a:t>
            </a:r>
            <a:endParaRPr lang="zh-CN" altLang="en-US" sz="3600" b="1" dirty="0">
              <a:solidFill>
                <a:schemeClr val="tx1"/>
              </a:solidFill>
            </a:endParaRPr>
          </a:p>
        </p:txBody>
      </p:sp>
      <p:sp>
        <p:nvSpPr>
          <p:cNvPr id="4" name="矩形 3">
            <a:extLst>
              <a:ext uri="{FF2B5EF4-FFF2-40B4-BE49-F238E27FC236}">
                <a16:creationId xmlns:a16="http://schemas.microsoft.com/office/drawing/2014/main" id="{270E9980-ADD9-42DD-90B4-1A6446A0D235}"/>
              </a:ext>
            </a:extLst>
          </p:cNvPr>
          <p:cNvSpPr/>
          <p:nvPr/>
        </p:nvSpPr>
        <p:spPr>
          <a:xfrm>
            <a:off x="579120" y="1207310"/>
            <a:ext cx="11339611" cy="954107"/>
          </a:xfrm>
          <a:prstGeom prst="rect">
            <a:avLst/>
          </a:prstGeom>
          <a:solidFill>
            <a:srgbClr val="0070C0"/>
          </a:solidFill>
        </p:spPr>
        <p:txBody>
          <a:bodyPr wrap="square">
            <a:spAutoFit/>
          </a:bodyPr>
          <a:lstStyle/>
          <a:p>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1. </a:t>
            </a:r>
            <a:r>
              <a:rPr lang="en-US" altLang="zh-CN" sz="2800" i="1" dirty="0" err="1">
                <a:solidFill>
                  <a:schemeClr val="bg1"/>
                </a:solidFill>
                <a:latin typeface="Times New Roman" panose="02020603050405020304" pitchFamily="18" charset="0"/>
                <a:ea typeface="微软雅黑" pitchFamily="34" charset="-122"/>
                <a:cs typeface="Times New Roman" panose="02020603050405020304" pitchFamily="18" charset="0"/>
              </a:rPr>
              <a:t>vt.</a:t>
            </a:r>
            <a:r>
              <a:rPr lang="en-US" altLang="zh-CN" sz="2800" i="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To tell someone your ideas about what they should do, where they should go, etc.</a:t>
            </a:r>
          </a:p>
        </p:txBody>
      </p:sp>
      <p:sp>
        <p:nvSpPr>
          <p:cNvPr id="5" name="矩形 4">
            <a:extLst>
              <a:ext uri="{FF2B5EF4-FFF2-40B4-BE49-F238E27FC236}">
                <a16:creationId xmlns:a16="http://schemas.microsoft.com/office/drawing/2014/main" id="{9816A228-1FEB-4FA0-853F-86184F7BC721}"/>
              </a:ext>
            </a:extLst>
          </p:cNvPr>
          <p:cNvSpPr/>
          <p:nvPr/>
        </p:nvSpPr>
        <p:spPr>
          <a:xfrm>
            <a:off x="579120" y="2178723"/>
            <a:ext cx="11612880" cy="1200329"/>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Her mother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suggested (that) </a:t>
            </a:r>
            <a:r>
              <a:rPr lang="en-US" altLang="zh-CN" sz="2400" dirty="0">
                <a:latin typeface="Arial" panose="020B0604020202020204" pitchFamily="34" charset="0"/>
                <a:ea typeface="微软雅黑" pitchFamily="34" charset="-122"/>
                <a:cs typeface="Arial" panose="020B0604020202020204" pitchFamily="34" charset="0"/>
              </a:rPr>
              <a:t>she should go and see the doctor.</a:t>
            </a:r>
          </a:p>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The zoo asked its visitors to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suggest a name </a:t>
            </a:r>
            <a:r>
              <a:rPr lang="en-US" altLang="zh-CN" sz="2400" dirty="0">
                <a:latin typeface="Arial" panose="020B0604020202020204" pitchFamily="34" charset="0"/>
                <a:ea typeface="微软雅黑" pitchFamily="34" charset="-122"/>
                <a:cs typeface="Arial" panose="020B0604020202020204" pitchFamily="34" charset="0"/>
              </a:rPr>
              <a:t>for the new baby panda.</a:t>
            </a:r>
          </a:p>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Tracey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suggested meeting </a:t>
            </a:r>
            <a:r>
              <a:rPr lang="en-US" altLang="zh-CN" sz="2400" dirty="0">
                <a:latin typeface="Arial" panose="020B0604020202020204" pitchFamily="34" charset="0"/>
                <a:ea typeface="微软雅黑" pitchFamily="34" charset="-122"/>
                <a:cs typeface="Arial" panose="020B0604020202020204" pitchFamily="34" charset="0"/>
              </a:rPr>
              <a:t>for a drink after work.</a:t>
            </a:r>
          </a:p>
        </p:txBody>
      </p:sp>
      <p:sp>
        <p:nvSpPr>
          <p:cNvPr id="6" name="矩形 5">
            <a:extLst>
              <a:ext uri="{FF2B5EF4-FFF2-40B4-BE49-F238E27FC236}">
                <a16:creationId xmlns:a16="http://schemas.microsoft.com/office/drawing/2014/main" id="{673A3BF4-A71F-4C70-AB14-DA18124BC8A8}"/>
              </a:ext>
            </a:extLst>
          </p:cNvPr>
          <p:cNvSpPr/>
          <p:nvPr/>
        </p:nvSpPr>
        <p:spPr>
          <a:xfrm>
            <a:off x="579120" y="3444059"/>
            <a:ext cx="11339611" cy="523220"/>
          </a:xfrm>
          <a:prstGeom prst="rect">
            <a:avLst/>
          </a:prstGeom>
          <a:solidFill>
            <a:srgbClr val="0070C0"/>
          </a:solidFill>
          <a:ln>
            <a:solidFill>
              <a:srgbClr val="0070C0"/>
            </a:solidFill>
          </a:ln>
        </p:spPr>
        <p:txBody>
          <a:bodyPr wrap="square">
            <a:spAutoFit/>
          </a:bodyPr>
          <a:lstStyle/>
          <a:p>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2. </a:t>
            </a:r>
            <a:r>
              <a:rPr lang="en-US" altLang="zh-CN" sz="2800" i="1" dirty="0" err="1">
                <a:solidFill>
                  <a:schemeClr val="bg1"/>
                </a:solidFill>
                <a:latin typeface="Times New Roman" panose="02020603050405020304" pitchFamily="18" charset="0"/>
                <a:ea typeface="微软雅黑" pitchFamily="34" charset="-122"/>
                <a:cs typeface="Times New Roman" panose="02020603050405020304" pitchFamily="18" charset="0"/>
              </a:rPr>
              <a:t>vt.</a:t>
            </a:r>
            <a:r>
              <a:rPr lang="en-US" altLang="zh-CN" sz="2800" i="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To make someone think that a particular thing is true. </a:t>
            </a:r>
            <a:r>
              <a:rPr lang="en-US" altLang="zh-CN" sz="2800" i="1" dirty="0">
                <a:solidFill>
                  <a:schemeClr val="bg1"/>
                </a:solidFill>
                <a:latin typeface="Arial" panose="020B0604020202020204" pitchFamily="34" charset="0"/>
                <a:ea typeface="微软雅黑" pitchFamily="34" charset="-122"/>
                <a:cs typeface="Arial" panose="020B0604020202020204" pitchFamily="34" charset="0"/>
              </a:rPr>
              <a:t>indicate</a:t>
            </a:r>
          </a:p>
        </p:txBody>
      </p:sp>
      <p:sp>
        <p:nvSpPr>
          <p:cNvPr id="7" name="矩形 6">
            <a:extLst>
              <a:ext uri="{FF2B5EF4-FFF2-40B4-BE49-F238E27FC236}">
                <a16:creationId xmlns:a16="http://schemas.microsoft.com/office/drawing/2014/main" id="{A674498A-0617-4797-82B1-E3DA2CDF68BD}"/>
              </a:ext>
            </a:extLst>
          </p:cNvPr>
          <p:cNvSpPr/>
          <p:nvPr/>
        </p:nvSpPr>
        <p:spPr>
          <a:xfrm>
            <a:off x="579120" y="4058023"/>
            <a:ext cx="11612880" cy="461665"/>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Opinion polls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suggest (that) </a:t>
            </a:r>
            <a:r>
              <a:rPr lang="en-US" altLang="zh-CN" sz="2400" dirty="0">
                <a:latin typeface="Arial" panose="020B0604020202020204" pitchFamily="34" charset="0"/>
                <a:ea typeface="微软雅黑" pitchFamily="34" charset="-122"/>
                <a:cs typeface="Arial" panose="020B0604020202020204" pitchFamily="34" charset="0"/>
              </a:rPr>
              <a:t>80% of the population trust the government.</a:t>
            </a:r>
          </a:p>
        </p:txBody>
      </p:sp>
      <p:sp>
        <p:nvSpPr>
          <p:cNvPr id="8" name="矩形 7">
            <a:extLst>
              <a:ext uri="{FF2B5EF4-FFF2-40B4-BE49-F238E27FC236}">
                <a16:creationId xmlns:a16="http://schemas.microsoft.com/office/drawing/2014/main" id="{ABF6FBA4-C33F-4DD7-BCC3-F11F4959DF86}"/>
              </a:ext>
            </a:extLst>
          </p:cNvPr>
          <p:cNvSpPr/>
          <p:nvPr/>
        </p:nvSpPr>
        <p:spPr>
          <a:xfrm>
            <a:off x="579120" y="4610432"/>
            <a:ext cx="11339611" cy="954107"/>
          </a:xfrm>
          <a:prstGeom prst="rect">
            <a:avLst/>
          </a:prstGeom>
          <a:solidFill>
            <a:srgbClr val="0070C0"/>
          </a:solidFill>
          <a:ln>
            <a:solidFill>
              <a:srgbClr val="0070C0"/>
            </a:solidFill>
          </a:ln>
        </p:spPr>
        <p:txBody>
          <a:bodyPr wrap="square">
            <a:spAutoFit/>
          </a:bodyPr>
          <a:lstStyle/>
          <a:p>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3. </a:t>
            </a:r>
            <a:r>
              <a:rPr lang="en-US" altLang="zh-CN" sz="2800" i="1" dirty="0" err="1">
                <a:solidFill>
                  <a:schemeClr val="bg1"/>
                </a:solidFill>
                <a:latin typeface="Times New Roman" panose="02020603050405020304" pitchFamily="18" charset="0"/>
                <a:ea typeface="微软雅黑" pitchFamily="34" charset="-122"/>
                <a:cs typeface="Times New Roman" panose="02020603050405020304" pitchFamily="18" charset="0"/>
              </a:rPr>
              <a:t>vt.</a:t>
            </a:r>
            <a:r>
              <a:rPr lang="en-US" altLang="zh-CN" sz="2800" i="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To tell someone about someone or something that is suitable for a particular job or activity. </a:t>
            </a:r>
            <a:r>
              <a:rPr lang="en-US" altLang="zh-CN" sz="2800" i="1" dirty="0">
                <a:solidFill>
                  <a:schemeClr val="bg1"/>
                </a:solidFill>
                <a:latin typeface="Arial" panose="020B0604020202020204" pitchFamily="34" charset="0"/>
                <a:ea typeface="微软雅黑" pitchFamily="34" charset="-122"/>
                <a:cs typeface="Arial" panose="020B0604020202020204" pitchFamily="34" charset="0"/>
              </a:rPr>
              <a:t>recommend</a:t>
            </a:r>
          </a:p>
        </p:txBody>
      </p:sp>
      <p:sp>
        <p:nvSpPr>
          <p:cNvPr id="9" name="矩形 8">
            <a:extLst>
              <a:ext uri="{FF2B5EF4-FFF2-40B4-BE49-F238E27FC236}">
                <a16:creationId xmlns:a16="http://schemas.microsoft.com/office/drawing/2014/main" id="{73E47CC9-89DB-46E6-BCFA-ED14D8E364F5}"/>
              </a:ext>
            </a:extLst>
          </p:cNvPr>
          <p:cNvSpPr/>
          <p:nvPr/>
        </p:nvSpPr>
        <p:spPr>
          <a:xfrm>
            <a:off x="579121" y="5633489"/>
            <a:ext cx="11612880" cy="830997"/>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Roberts has been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suggested for </a:t>
            </a:r>
            <a:r>
              <a:rPr lang="en-US" altLang="zh-CN" sz="2400" dirty="0">
                <a:latin typeface="Arial" panose="020B0604020202020204" pitchFamily="34" charset="0"/>
                <a:ea typeface="微软雅黑" pitchFamily="34" charset="-122"/>
                <a:cs typeface="Arial" panose="020B0604020202020204" pitchFamily="34" charset="0"/>
              </a:rPr>
              <a:t>the post of manager</a:t>
            </a:r>
          </a:p>
          <a:p>
            <a:r>
              <a:rPr lang="en-US" altLang="zh-CN" sz="2400" dirty="0">
                <a:latin typeface="Arial" panose="020B0604020202020204" pitchFamily="34" charset="0"/>
                <a:ea typeface="微软雅黑" pitchFamily="34" charset="-122"/>
                <a:cs typeface="Arial" panose="020B0604020202020204" pitchFamily="34" charset="0"/>
              </a:rPr>
              <a:t>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suggest somebody/something for something</a:t>
            </a:r>
          </a:p>
        </p:txBody>
      </p:sp>
    </p:spTree>
    <p:extLst>
      <p:ext uri="{BB962C8B-B14F-4D97-AF65-F5344CB8AC3E}">
        <p14:creationId xmlns:p14="http://schemas.microsoft.com/office/powerpoint/2010/main" val="120741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655F6268-DBD5-46C4-91BE-9563CB1955DF}"/>
              </a:ext>
            </a:extLst>
          </p:cNvPr>
          <p:cNvSpPr/>
          <p:nvPr/>
        </p:nvSpPr>
        <p:spPr>
          <a:xfrm>
            <a:off x="457200" y="307510"/>
            <a:ext cx="2987039"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rPr>
              <a:t>recommend</a:t>
            </a:r>
            <a:endParaRPr lang="zh-CN" altLang="en-US" sz="3600" b="1" dirty="0">
              <a:solidFill>
                <a:schemeClr val="tx1"/>
              </a:solidFill>
            </a:endParaRPr>
          </a:p>
        </p:txBody>
      </p:sp>
      <p:sp>
        <p:nvSpPr>
          <p:cNvPr id="4" name="矩形 3">
            <a:extLst>
              <a:ext uri="{FF2B5EF4-FFF2-40B4-BE49-F238E27FC236}">
                <a16:creationId xmlns:a16="http://schemas.microsoft.com/office/drawing/2014/main" id="{270E9980-ADD9-42DD-90B4-1A6446A0D235}"/>
              </a:ext>
            </a:extLst>
          </p:cNvPr>
          <p:cNvSpPr/>
          <p:nvPr/>
        </p:nvSpPr>
        <p:spPr>
          <a:xfrm>
            <a:off x="579120" y="1207310"/>
            <a:ext cx="11339611" cy="954107"/>
          </a:xfrm>
          <a:prstGeom prst="rect">
            <a:avLst/>
          </a:prstGeom>
          <a:solidFill>
            <a:srgbClr val="0070C0"/>
          </a:solidFill>
        </p:spPr>
        <p:txBody>
          <a:bodyPr wrap="square">
            <a:spAutoFit/>
          </a:bodyPr>
          <a:lstStyle/>
          <a:p>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1. </a:t>
            </a:r>
            <a:r>
              <a:rPr lang="en-US" altLang="zh-CN" sz="2800" i="1" dirty="0" err="1">
                <a:solidFill>
                  <a:schemeClr val="bg1"/>
                </a:solidFill>
                <a:latin typeface="Times New Roman" panose="02020603050405020304" pitchFamily="18" charset="0"/>
                <a:ea typeface="微软雅黑" pitchFamily="34" charset="-122"/>
                <a:cs typeface="Times New Roman" panose="02020603050405020304" pitchFamily="18" charset="0"/>
              </a:rPr>
              <a:t>vt.</a:t>
            </a:r>
            <a:r>
              <a:rPr lang="en-US" altLang="zh-CN" sz="2800" i="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To advise someone to do something, especially because you have special knowledge of a situation or subject.</a:t>
            </a:r>
          </a:p>
        </p:txBody>
      </p:sp>
      <p:sp>
        <p:nvSpPr>
          <p:cNvPr id="5" name="矩形 4">
            <a:extLst>
              <a:ext uri="{FF2B5EF4-FFF2-40B4-BE49-F238E27FC236}">
                <a16:creationId xmlns:a16="http://schemas.microsoft.com/office/drawing/2014/main" id="{9816A228-1FEB-4FA0-853F-86184F7BC721}"/>
              </a:ext>
            </a:extLst>
          </p:cNvPr>
          <p:cNvSpPr/>
          <p:nvPr/>
        </p:nvSpPr>
        <p:spPr>
          <a:xfrm>
            <a:off x="579120" y="2178723"/>
            <a:ext cx="11612880" cy="830997"/>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I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recommend (that) </a:t>
            </a:r>
            <a:r>
              <a:rPr lang="en-US" altLang="zh-CN" sz="2400" dirty="0">
                <a:latin typeface="Arial" panose="020B0604020202020204" pitchFamily="34" charset="0"/>
                <a:ea typeface="微软雅黑" pitchFamily="34" charset="-122"/>
                <a:cs typeface="Arial" panose="020B0604020202020204" pitchFamily="34" charset="0"/>
              </a:rPr>
              <a:t>you (should) get some professional advice.</a:t>
            </a:r>
          </a:p>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I would never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recommend using </a:t>
            </a:r>
            <a:r>
              <a:rPr lang="en-US" altLang="zh-CN" sz="2400" dirty="0">
                <a:latin typeface="Arial" panose="020B0604020202020204" pitchFamily="34" charset="0"/>
                <a:ea typeface="微软雅黑" pitchFamily="34" charset="-122"/>
                <a:cs typeface="Arial" panose="020B0604020202020204" pitchFamily="34" charset="0"/>
              </a:rPr>
              <a:t>a sunbed on a regular basis.</a:t>
            </a:r>
          </a:p>
        </p:txBody>
      </p:sp>
      <p:sp>
        <p:nvSpPr>
          <p:cNvPr id="6" name="矩形 5">
            <a:extLst>
              <a:ext uri="{FF2B5EF4-FFF2-40B4-BE49-F238E27FC236}">
                <a16:creationId xmlns:a16="http://schemas.microsoft.com/office/drawing/2014/main" id="{673A3BF4-A71F-4C70-AB14-DA18124BC8A8}"/>
              </a:ext>
            </a:extLst>
          </p:cNvPr>
          <p:cNvSpPr/>
          <p:nvPr/>
        </p:nvSpPr>
        <p:spPr>
          <a:xfrm>
            <a:off x="579120" y="3444059"/>
            <a:ext cx="11339611" cy="954107"/>
          </a:xfrm>
          <a:prstGeom prst="rect">
            <a:avLst/>
          </a:prstGeom>
          <a:solidFill>
            <a:srgbClr val="0070C0"/>
          </a:solidFill>
          <a:ln>
            <a:solidFill>
              <a:srgbClr val="0070C0"/>
            </a:solidFill>
          </a:ln>
        </p:spPr>
        <p:txBody>
          <a:bodyPr wrap="square">
            <a:spAutoFit/>
          </a:bodyPr>
          <a:lstStyle/>
          <a:p>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2. </a:t>
            </a:r>
            <a:r>
              <a:rPr lang="en-US" altLang="zh-CN" sz="2800" i="1" dirty="0" err="1">
                <a:solidFill>
                  <a:schemeClr val="bg1"/>
                </a:solidFill>
                <a:latin typeface="Times New Roman" panose="02020603050405020304" pitchFamily="18" charset="0"/>
                <a:ea typeface="微软雅黑" pitchFamily="34" charset="-122"/>
                <a:cs typeface="Times New Roman" panose="02020603050405020304" pitchFamily="18" charset="0"/>
              </a:rPr>
              <a:t>vt.</a:t>
            </a:r>
            <a:r>
              <a:rPr lang="en-US" altLang="zh-CN" sz="2800" i="1"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en-US" altLang="zh-CN" sz="2800" dirty="0">
                <a:solidFill>
                  <a:schemeClr val="bg1"/>
                </a:solidFill>
                <a:latin typeface="Arial" panose="020B0604020202020204" pitchFamily="34" charset="0"/>
                <a:ea typeface="微软雅黑" pitchFamily="34" charset="-122"/>
                <a:cs typeface="Arial" panose="020B0604020202020204" pitchFamily="34" charset="0"/>
              </a:rPr>
              <a:t>To say that something or someone is good, or suggest them for a particular purpose or job </a:t>
            </a:r>
            <a:endParaRPr lang="en-US" altLang="zh-CN" sz="2800" i="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7" name="矩形 6">
            <a:extLst>
              <a:ext uri="{FF2B5EF4-FFF2-40B4-BE49-F238E27FC236}">
                <a16:creationId xmlns:a16="http://schemas.microsoft.com/office/drawing/2014/main" id="{A674498A-0617-4797-82B1-E3DA2CDF68BD}"/>
              </a:ext>
            </a:extLst>
          </p:cNvPr>
          <p:cNvSpPr/>
          <p:nvPr/>
        </p:nvSpPr>
        <p:spPr>
          <a:xfrm>
            <a:off x="579120" y="4436338"/>
            <a:ext cx="11612880" cy="1200329"/>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I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recommend this book to anyone </a:t>
            </a:r>
            <a:r>
              <a:rPr lang="en-US" altLang="zh-CN" sz="2400" dirty="0">
                <a:latin typeface="Arial" panose="020B0604020202020204" pitchFamily="34" charset="0"/>
                <a:ea typeface="微软雅黑" pitchFamily="34" charset="-122"/>
                <a:cs typeface="Arial" panose="020B0604020202020204" pitchFamily="34" charset="0"/>
              </a:rPr>
              <a:t>with an interest in chemistry.</a:t>
            </a:r>
          </a:p>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Which type of oil do you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recommend for my car</a:t>
            </a:r>
            <a:r>
              <a:rPr lang="en-US" altLang="zh-CN" sz="2400" dirty="0">
                <a:latin typeface="Arial" panose="020B0604020202020204" pitchFamily="34" charset="0"/>
                <a:ea typeface="微软雅黑" pitchFamily="34" charset="-122"/>
                <a:cs typeface="Arial" panose="020B0604020202020204" pitchFamily="34" charset="0"/>
              </a:rPr>
              <a:t>?</a:t>
            </a:r>
          </a:p>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I’ve decided to </a:t>
            </a:r>
            <a:r>
              <a:rPr lang="en-US" altLang="zh-CN" sz="2400" dirty="0">
                <a:solidFill>
                  <a:srgbClr val="FF0000"/>
                </a:solidFill>
                <a:latin typeface="Arial" panose="020B0604020202020204" pitchFamily="34" charset="0"/>
                <a:ea typeface="微软雅黑" pitchFamily="34" charset="-122"/>
                <a:cs typeface="Arial" panose="020B0604020202020204" pitchFamily="34" charset="0"/>
              </a:rPr>
              <a:t>recommend you for </a:t>
            </a:r>
            <a:r>
              <a:rPr lang="en-US" altLang="zh-CN" sz="2400" dirty="0">
                <a:latin typeface="Arial" panose="020B0604020202020204" pitchFamily="34" charset="0"/>
                <a:ea typeface="微软雅黑" pitchFamily="34" charset="-122"/>
                <a:cs typeface="Arial" panose="020B0604020202020204" pitchFamily="34" charset="0"/>
              </a:rPr>
              <a:t>the directorship.</a:t>
            </a:r>
          </a:p>
        </p:txBody>
      </p:sp>
      <p:sp>
        <p:nvSpPr>
          <p:cNvPr id="9" name="矩形 8">
            <a:extLst>
              <a:ext uri="{FF2B5EF4-FFF2-40B4-BE49-F238E27FC236}">
                <a16:creationId xmlns:a16="http://schemas.microsoft.com/office/drawing/2014/main" id="{73E47CC9-89DB-46E6-BCFA-ED14D8E364F5}"/>
              </a:ext>
            </a:extLst>
          </p:cNvPr>
          <p:cNvSpPr/>
          <p:nvPr/>
        </p:nvSpPr>
        <p:spPr>
          <a:xfrm>
            <a:off x="579121" y="5633489"/>
            <a:ext cx="6720839" cy="461665"/>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The tour guide </a:t>
            </a:r>
            <a:r>
              <a:rPr lang="en-US" altLang="zh-CN" sz="2400" strike="sngStrike" dirty="0">
                <a:solidFill>
                  <a:srgbClr val="FF0000"/>
                </a:solidFill>
                <a:latin typeface="Arial" panose="020B0604020202020204" pitchFamily="34" charset="0"/>
                <a:ea typeface="微软雅黑" pitchFamily="34" charset="-122"/>
                <a:cs typeface="Arial" panose="020B0604020202020204" pitchFamily="34" charset="0"/>
              </a:rPr>
              <a:t>recommend me the town</a:t>
            </a:r>
            <a:r>
              <a:rPr lang="en-US" altLang="zh-CN" sz="2400" dirty="0">
                <a:latin typeface="Arial" panose="020B0604020202020204" pitchFamily="34" charset="0"/>
                <a:ea typeface="微软雅黑" pitchFamily="34" charset="-122"/>
                <a:cs typeface="Arial" panose="020B0604020202020204" pitchFamily="34" charset="0"/>
              </a:rPr>
              <a:t>.</a:t>
            </a:r>
            <a:endParaRPr lang="en-US" altLang="zh-CN" sz="2400" dirty="0">
              <a:solidFill>
                <a:srgbClr val="FF0000"/>
              </a:solidFill>
              <a:latin typeface="Arial" panose="020B0604020202020204" pitchFamily="34" charset="0"/>
              <a:ea typeface="微软雅黑" pitchFamily="34" charset="-122"/>
              <a:cs typeface="Arial" panose="020B0604020202020204" pitchFamily="34" charset="0"/>
            </a:endParaRPr>
          </a:p>
        </p:txBody>
      </p:sp>
      <p:sp>
        <p:nvSpPr>
          <p:cNvPr id="10" name="矩形 9">
            <a:extLst>
              <a:ext uri="{FF2B5EF4-FFF2-40B4-BE49-F238E27FC236}">
                <a16:creationId xmlns:a16="http://schemas.microsoft.com/office/drawing/2014/main" id="{B9564A8B-A265-4008-AA46-7155682348AA}"/>
              </a:ext>
            </a:extLst>
          </p:cNvPr>
          <p:cNvSpPr/>
          <p:nvPr/>
        </p:nvSpPr>
        <p:spPr>
          <a:xfrm>
            <a:off x="579120" y="2913444"/>
            <a:ext cx="11612880" cy="461665"/>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Arial" panose="020B0604020202020204" pitchFamily="34" charset="0"/>
                <a:ea typeface="微软雅黑" pitchFamily="34" charset="-122"/>
                <a:cs typeface="Arial" panose="020B0604020202020204" pitchFamily="34" charset="0"/>
              </a:rPr>
              <a:t>Doctors </a:t>
            </a:r>
            <a:r>
              <a:rPr lang="en-US" altLang="zh-CN" sz="2400" strike="sngStrike" dirty="0">
                <a:solidFill>
                  <a:srgbClr val="FF0000"/>
                </a:solidFill>
                <a:latin typeface="Arial" panose="020B0604020202020204" pitchFamily="34" charset="0"/>
                <a:ea typeface="微软雅黑" pitchFamily="34" charset="-122"/>
                <a:cs typeface="Arial" panose="020B0604020202020204" pitchFamily="34" charset="0"/>
              </a:rPr>
              <a:t>recommend fathers to be </a:t>
            </a:r>
            <a:r>
              <a:rPr lang="en-US" altLang="zh-CN" sz="2400" dirty="0">
                <a:latin typeface="Arial" panose="020B0604020202020204" pitchFamily="34" charset="0"/>
                <a:ea typeface="微软雅黑" pitchFamily="34" charset="-122"/>
                <a:cs typeface="Arial" panose="020B0604020202020204" pitchFamily="34" charset="0"/>
              </a:rPr>
              <a:t>present at their baby’s birth.</a:t>
            </a:r>
          </a:p>
        </p:txBody>
      </p:sp>
    </p:spTree>
    <p:extLst>
      <p:ext uri="{BB962C8B-B14F-4D97-AF65-F5344CB8AC3E}">
        <p14:creationId xmlns:p14="http://schemas.microsoft.com/office/powerpoint/2010/main" val="2231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9B021E5-99E5-41B6-8889-535A8AFC371A}"/>
              </a:ext>
            </a:extLst>
          </p:cNvPr>
          <p:cNvSpPr>
            <a:spLocks noGrp="1"/>
          </p:cNvSpPr>
          <p:nvPr>
            <p:ph type="ctrTitle" idx="13"/>
          </p:nvPr>
        </p:nvSpPr>
        <p:spPr>
          <a:xfrm>
            <a:off x="971731" y="988188"/>
            <a:ext cx="4880611" cy="1081539"/>
          </a:xfrm>
        </p:spPr>
        <p:txBody>
          <a:bodyPr>
            <a:normAutofit/>
          </a:bodyPr>
          <a:lstStyle/>
          <a:p>
            <a:pPr marL="571500" indent="-571500">
              <a:buFont typeface="Arial" panose="020B0604020202020204" pitchFamily="34" charset="0"/>
              <a:buChar char="•"/>
            </a:pPr>
            <a:r>
              <a:rPr lang="zh-CN" altLang="en-US" sz="4400" b="1" dirty="0">
                <a:latin typeface="+mn-ea"/>
                <a:ea typeface="+mn-ea"/>
              </a:rPr>
              <a:t>学习目标</a:t>
            </a:r>
          </a:p>
        </p:txBody>
      </p:sp>
      <p:sp>
        <p:nvSpPr>
          <p:cNvPr id="11" name="矩形 10">
            <a:extLst>
              <a:ext uri="{FF2B5EF4-FFF2-40B4-BE49-F238E27FC236}">
                <a16:creationId xmlns:a16="http://schemas.microsoft.com/office/drawing/2014/main" id="{650D0717-75CA-4D5B-AF27-3C43BBC2FA5D}"/>
              </a:ext>
            </a:extLst>
          </p:cNvPr>
          <p:cNvSpPr/>
          <p:nvPr/>
        </p:nvSpPr>
        <p:spPr>
          <a:xfrm>
            <a:off x="1195667" y="2470998"/>
            <a:ext cx="9095490" cy="1482650"/>
          </a:xfrm>
          <a:prstGeom prst="rect">
            <a:avLst/>
          </a:prstGeom>
        </p:spPr>
        <p:txBody>
          <a:bodyPr wrap="square">
            <a:spAutoFit/>
          </a:bodyPr>
          <a:lstStyle/>
          <a:p>
            <a:pPr indent="133350" algn="just">
              <a:lnSpc>
                <a:spcPct val="150000"/>
              </a:lnSpc>
              <a:spcAft>
                <a:spcPts val="0"/>
              </a:spcAft>
            </a:pPr>
            <a:r>
              <a:rPr lang="zh-CN" altLang="zh-CN" sz="3200" kern="100" dirty="0">
                <a:latin typeface="+mn-ea"/>
                <a:cs typeface="Times New Roman" panose="02020603050405020304" pitchFamily="18" charset="0"/>
              </a:rPr>
              <a:t>能够</a:t>
            </a:r>
            <a:r>
              <a:rPr lang="zh-CN" altLang="en-US" sz="3200" kern="100" dirty="0">
                <a:latin typeface="+mn-ea"/>
                <a:cs typeface="Times New Roman" panose="02020603050405020304" pitchFamily="18" charset="0"/>
              </a:rPr>
              <a:t>恰当地</a:t>
            </a:r>
            <a:r>
              <a:rPr lang="zh-CN" altLang="zh-CN" sz="3200" kern="100" dirty="0">
                <a:latin typeface="+mn-ea"/>
                <a:cs typeface="Times New Roman" panose="02020603050405020304" pitchFamily="18" charset="0"/>
              </a:rPr>
              <a:t>运用</a:t>
            </a:r>
            <a:r>
              <a:rPr lang="zh-CN" altLang="en-US" sz="3200" kern="100" dirty="0">
                <a:latin typeface="+mn-ea"/>
                <a:cs typeface="Times New Roman" panose="02020603050405020304" pitchFamily="18" charset="0"/>
              </a:rPr>
              <a:t>提建议的词汇及</a:t>
            </a:r>
            <a:r>
              <a:rPr lang="zh-CN" altLang="zh-CN" sz="3200" kern="100" dirty="0">
                <a:latin typeface="+mn-ea"/>
                <a:cs typeface="Times New Roman" panose="02020603050405020304" pitchFamily="18" charset="0"/>
              </a:rPr>
              <a:t>宾语从句</a:t>
            </a:r>
            <a:r>
              <a:rPr lang="zh-CN" altLang="en-US" sz="3200" kern="100" dirty="0">
                <a:latin typeface="+mn-ea"/>
                <a:cs typeface="Times New Roman" panose="02020603050405020304" pitchFamily="18" charset="0"/>
              </a:rPr>
              <a:t>来表达自己的的观点看法</a:t>
            </a:r>
            <a:r>
              <a:rPr lang="zh-CN" altLang="zh-CN" sz="3200" kern="100" dirty="0">
                <a:latin typeface="+mn-ea"/>
                <a:cs typeface="Times New Roman" panose="02020603050405020304" pitchFamily="18" charset="0"/>
              </a:rPr>
              <a:t>。</a:t>
            </a:r>
          </a:p>
        </p:txBody>
      </p:sp>
    </p:spTree>
    <p:extLst>
      <p:ext uri="{BB962C8B-B14F-4D97-AF65-F5344CB8AC3E}">
        <p14:creationId xmlns:p14="http://schemas.microsoft.com/office/powerpoint/2010/main" val="198513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8789CEC-13B0-45DD-9A43-50CB77A9D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5697" cy="6858000"/>
          </a:xfrm>
          <a:prstGeom prst="rect">
            <a:avLst/>
          </a:prstGeom>
        </p:spPr>
      </p:pic>
      <p:sp>
        <p:nvSpPr>
          <p:cNvPr id="8" name="矩形 7">
            <a:extLst>
              <a:ext uri="{FF2B5EF4-FFF2-40B4-BE49-F238E27FC236}">
                <a16:creationId xmlns:a16="http://schemas.microsoft.com/office/drawing/2014/main" id="{8024ED5A-D65A-45AE-B3B8-1AC15A2F5CEA}"/>
              </a:ext>
            </a:extLst>
          </p:cNvPr>
          <p:cNvSpPr/>
          <p:nvPr/>
        </p:nvSpPr>
        <p:spPr>
          <a:xfrm>
            <a:off x="4059248" y="246737"/>
            <a:ext cx="7859483" cy="1077218"/>
          </a:xfrm>
          <a:prstGeom prst="rect">
            <a:avLst/>
          </a:prstGeom>
        </p:spPr>
        <p:txBody>
          <a:bodyPr wrap="square">
            <a:spAutoFit/>
          </a:bodyPr>
          <a:lstStyle/>
          <a:p>
            <a:r>
              <a:rPr lang="en-US" altLang="zh-CN" sz="3200" b="1" dirty="0">
                <a:latin typeface="+mn-ea"/>
                <a:cs typeface="Arial" panose="020B0604020202020204" pitchFamily="34" charset="0"/>
              </a:rPr>
              <a:t>What can you tell about “Fight Virus” using </a:t>
            </a:r>
            <a:r>
              <a:rPr lang="en-US" altLang="zh-CN" sz="3200" b="1" i="1" dirty="0">
                <a:latin typeface="+mn-ea"/>
                <a:cs typeface="Arial" panose="020B0604020202020204" pitchFamily="34" charset="0"/>
              </a:rPr>
              <a:t>suggest</a:t>
            </a:r>
            <a:r>
              <a:rPr lang="en-US" altLang="zh-CN" sz="3200" b="1" dirty="0">
                <a:latin typeface="+mn-ea"/>
                <a:cs typeface="Arial" panose="020B0604020202020204" pitchFamily="34" charset="0"/>
              </a:rPr>
              <a:t> and </a:t>
            </a:r>
            <a:r>
              <a:rPr lang="en-US" altLang="zh-CN" sz="3200" b="1" i="1" dirty="0">
                <a:latin typeface="+mn-ea"/>
                <a:cs typeface="Arial" panose="020B0604020202020204" pitchFamily="34" charset="0"/>
              </a:rPr>
              <a:t>recommend</a:t>
            </a:r>
            <a:r>
              <a:rPr lang="en-US" altLang="zh-CN" sz="3200" b="1" dirty="0">
                <a:latin typeface="+mn-ea"/>
                <a:cs typeface="Arial" panose="020B0604020202020204" pitchFamily="34" charset="0"/>
              </a:rPr>
              <a:t>?</a:t>
            </a:r>
          </a:p>
        </p:txBody>
      </p:sp>
      <p:sp>
        <p:nvSpPr>
          <p:cNvPr id="9" name="矩形 8">
            <a:extLst>
              <a:ext uri="{FF2B5EF4-FFF2-40B4-BE49-F238E27FC236}">
                <a16:creationId xmlns:a16="http://schemas.microsoft.com/office/drawing/2014/main" id="{CCC1115A-F7CF-445C-B6E6-C866DF4C4C10}"/>
              </a:ext>
            </a:extLst>
          </p:cNvPr>
          <p:cNvSpPr/>
          <p:nvPr/>
        </p:nvSpPr>
        <p:spPr>
          <a:xfrm>
            <a:off x="4200772" y="1323955"/>
            <a:ext cx="7717959" cy="3136436"/>
          </a:xfrm>
          <a:prstGeom prst="rect">
            <a:avLst/>
          </a:prstGeom>
        </p:spPr>
        <p:txBody>
          <a:bodyPr wrap="square">
            <a:spAutoFit/>
          </a:bodyPr>
          <a:lstStyle/>
          <a:p>
            <a:pPr marL="514350" indent="-514350">
              <a:lnSpc>
                <a:spcPct val="250000"/>
              </a:lnSpc>
              <a:buAutoNum type="arabicPeriod"/>
            </a:pPr>
            <a:r>
              <a:rPr lang="en-US" altLang="zh-CN" sz="2800" dirty="0">
                <a:latin typeface="Arial" panose="020B0604020202020204" pitchFamily="34" charset="0"/>
                <a:cs typeface="Arial" panose="020B0604020202020204" pitchFamily="34" charset="0"/>
              </a:rPr>
              <a:t>What did the government suggest?</a:t>
            </a:r>
          </a:p>
          <a:p>
            <a:pPr>
              <a:lnSpc>
                <a:spcPct val="250000"/>
              </a:lnSpc>
            </a:pPr>
            <a:endParaRPr lang="en-US" altLang="zh-CN" sz="2800" dirty="0">
              <a:latin typeface="Arial" panose="020B0604020202020204" pitchFamily="34" charset="0"/>
              <a:cs typeface="Arial" panose="020B0604020202020204" pitchFamily="34" charset="0"/>
            </a:endParaRPr>
          </a:p>
          <a:p>
            <a:pPr>
              <a:lnSpc>
                <a:spcPct val="250000"/>
              </a:lnSpc>
            </a:pPr>
            <a:r>
              <a:rPr lang="en-US" altLang="zh-CN" sz="2800" dirty="0">
                <a:latin typeface="Arial" panose="020B0604020202020204" pitchFamily="34" charset="0"/>
                <a:cs typeface="Arial" panose="020B0604020202020204" pitchFamily="34" charset="0"/>
              </a:rPr>
              <a:t>2. What did the doctors recommend?</a:t>
            </a:r>
          </a:p>
        </p:txBody>
      </p:sp>
      <p:sp>
        <p:nvSpPr>
          <p:cNvPr id="5" name="矩形 4">
            <a:extLst>
              <a:ext uri="{FF2B5EF4-FFF2-40B4-BE49-F238E27FC236}">
                <a16:creationId xmlns:a16="http://schemas.microsoft.com/office/drawing/2014/main" id="{EE68A060-621F-4985-94EF-5DE2B92E0ED3}"/>
              </a:ext>
            </a:extLst>
          </p:cNvPr>
          <p:cNvSpPr/>
          <p:nvPr/>
        </p:nvSpPr>
        <p:spPr>
          <a:xfrm>
            <a:off x="4780969" y="2401173"/>
            <a:ext cx="6416040" cy="1384995"/>
          </a:xfrm>
          <a:prstGeom prst="rect">
            <a:avLst/>
          </a:prstGeom>
        </p:spPr>
        <p:txBody>
          <a:bodyPr wrap="square">
            <a:spAutoFit/>
          </a:bodyPr>
          <a:lstStyle/>
          <a:p>
            <a:r>
              <a:rPr lang="en-US" altLang="zh-CN" sz="2800" dirty="0">
                <a:solidFill>
                  <a:srgbClr val="FF0000"/>
                </a:solidFill>
                <a:latin typeface="Arial" panose="020B0604020202020204" pitchFamily="34" charset="0"/>
                <a:ea typeface="微软雅黑" pitchFamily="34" charset="-122"/>
                <a:cs typeface="Arial" panose="020B0604020202020204" pitchFamily="34" charset="0"/>
              </a:rPr>
              <a:t>The government suggested that people should stay at home and avoid close contact with others.</a:t>
            </a:r>
          </a:p>
        </p:txBody>
      </p:sp>
      <p:sp>
        <p:nvSpPr>
          <p:cNvPr id="6" name="矩形 5">
            <a:extLst>
              <a:ext uri="{FF2B5EF4-FFF2-40B4-BE49-F238E27FC236}">
                <a16:creationId xmlns:a16="http://schemas.microsoft.com/office/drawing/2014/main" id="{097ADE8D-21A1-449B-9A76-CC3E3F3E10B4}"/>
              </a:ext>
            </a:extLst>
          </p:cNvPr>
          <p:cNvSpPr/>
          <p:nvPr/>
        </p:nvSpPr>
        <p:spPr>
          <a:xfrm>
            <a:off x="4780969" y="4580493"/>
            <a:ext cx="6416040" cy="1384995"/>
          </a:xfrm>
          <a:prstGeom prst="rect">
            <a:avLst/>
          </a:prstGeom>
        </p:spPr>
        <p:txBody>
          <a:bodyPr wrap="square">
            <a:spAutoFit/>
          </a:bodyPr>
          <a:lstStyle/>
          <a:p>
            <a:r>
              <a:rPr lang="en-US" altLang="zh-CN" sz="2800" dirty="0">
                <a:solidFill>
                  <a:srgbClr val="FF0000"/>
                </a:solidFill>
                <a:latin typeface="Arial" panose="020B0604020202020204" pitchFamily="34" charset="0"/>
                <a:ea typeface="微软雅黑" pitchFamily="34" charset="-122"/>
                <a:cs typeface="Arial" panose="020B0604020202020204" pitchFamily="34" charset="0"/>
              </a:rPr>
              <a:t>The doctors recommended wearing face masks if you have to be out and washing hands regularly.</a:t>
            </a:r>
          </a:p>
        </p:txBody>
      </p:sp>
    </p:spTree>
    <p:extLst>
      <p:ext uri="{BB962C8B-B14F-4D97-AF65-F5344CB8AC3E}">
        <p14:creationId xmlns:p14="http://schemas.microsoft.com/office/powerpoint/2010/main" val="4266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defTabSz="1219170" hangingPunct="0"/>
            <a:r>
              <a:rPr lang="zh-CN" altLang="en-US" sz="7200" b="1" kern="0" spc="400" dirty="0">
                <a:solidFill>
                  <a:srgbClr val="002060"/>
                </a:solidFill>
                <a:latin typeface="微软雅黑" panose="020B0503020204020204" charset="-122"/>
                <a:ea typeface="微软雅黑" panose="020B0503020204020204" charset="-122"/>
                <a:cs typeface="+mj-cs"/>
                <a:sym typeface="Calibri" panose="020F0502020204030204"/>
              </a:rPr>
              <a:t>谢谢您的观看</a:t>
            </a:r>
          </a:p>
        </p:txBody>
      </p:sp>
      <p:sp>
        <p:nvSpPr>
          <p:cNvPr id="7" name="矩形 6"/>
          <p:cNvSpPr/>
          <p:nvPr/>
        </p:nvSpPr>
        <p:spPr>
          <a:xfrm>
            <a:off x="3510280" y="4676987"/>
            <a:ext cx="5607216" cy="559769"/>
          </a:xfrm>
          <a:prstGeom prst="rect">
            <a:avLst/>
          </a:prstGeom>
        </p:spPr>
        <p:txBody>
          <a:bodyPr wrap="square">
            <a:spAutoFit/>
          </a:bodyPr>
          <a:lstStyle/>
          <a:p>
            <a:pPr defTabSz="1219170" hangingPunct="0">
              <a:lnSpc>
                <a:spcPct val="150000"/>
              </a:lnSpc>
            </a:pPr>
            <a:r>
              <a:rPr lang="zh-CN" altLang="en-US" sz="2400" kern="0" spc="301"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9B021E5-99E5-41B6-8889-535A8AFC371A}"/>
              </a:ext>
            </a:extLst>
          </p:cNvPr>
          <p:cNvSpPr>
            <a:spLocks noGrp="1"/>
          </p:cNvSpPr>
          <p:nvPr>
            <p:ph type="ctrTitle" idx="13"/>
          </p:nvPr>
        </p:nvSpPr>
        <p:spPr>
          <a:xfrm>
            <a:off x="971731" y="988188"/>
            <a:ext cx="4880611" cy="1081539"/>
          </a:xfrm>
        </p:spPr>
        <p:txBody>
          <a:bodyPr>
            <a:normAutofit/>
          </a:bodyPr>
          <a:lstStyle/>
          <a:p>
            <a:pPr marL="571500" indent="-571500">
              <a:buFont typeface="Arial" panose="020B0604020202020204" pitchFamily="34" charset="0"/>
              <a:buChar char="•"/>
            </a:pPr>
            <a:r>
              <a:rPr lang="zh-CN" altLang="zh-CN" sz="4400" b="1" dirty="0">
                <a:latin typeface="+mj-ea"/>
                <a:ea typeface="+mj-ea"/>
              </a:rPr>
              <a:t>学法指导</a:t>
            </a:r>
            <a:endParaRPr lang="zh-CN" altLang="en-US" sz="4400" dirty="0">
              <a:latin typeface="+mj-ea"/>
              <a:ea typeface="+mj-ea"/>
            </a:endParaRPr>
          </a:p>
        </p:txBody>
      </p:sp>
      <p:sp>
        <p:nvSpPr>
          <p:cNvPr id="11" name="矩形 10">
            <a:extLst>
              <a:ext uri="{FF2B5EF4-FFF2-40B4-BE49-F238E27FC236}">
                <a16:creationId xmlns:a16="http://schemas.microsoft.com/office/drawing/2014/main" id="{650D0717-75CA-4D5B-AF27-3C43BBC2FA5D}"/>
              </a:ext>
            </a:extLst>
          </p:cNvPr>
          <p:cNvSpPr/>
          <p:nvPr/>
        </p:nvSpPr>
        <p:spPr>
          <a:xfrm>
            <a:off x="971731" y="2265727"/>
            <a:ext cx="10075714" cy="2230675"/>
          </a:xfrm>
          <a:prstGeom prst="rect">
            <a:avLst/>
          </a:prstGeom>
        </p:spPr>
        <p:txBody>
          <a:bodyPr wrap="square">
            <a:spAutoFit/>
          </a:bodyPr>
          <a:lstStyle/>
          <a:p>
            <a:pPr indent="133350" algn="just">
              <a:lnSpc>
                <a:spcPct val="150000"/>
              </a:lnSpc>
            </a:pPr>
            <a:r>
              <a:rPr lang="en-US" altLang="zh-CN" sz="3200" dirty="0"/>
              <a:t>	</a:t>
            </a:r>
            <a:r>
              <a:rPr lang="zh-CN" altLang="zh-CN" sz="3200" dirty="0"/>
              <a:t>在认真学习宾语从句相关知识基础上，关注上下文语境，体会</a:t>
            </a:r>
            <a:r>
              <a:rPr lang="zh-CN" altLang="en-US" sz="3200" dirty="0"/>
              <a:t>提建议的单词和</a:t>
            </a:r>
            <a:r>
              <a:rPr lang="zh-CN" altLang="zh-CN" sz="3200" dirty="0"/>
              <a:t>宾语从句在语篇中所传递的</a:t>
            </a:r>
            <a:r>
              <a:rPr lang="zh-CN" altLang="en-US" sz="3200" dirty="0"/>
              <a:t>意义</a:t>
            </a:r>
            <a:r>
              <a:rPr lang="zh-CN" altLang="zh-CN" sz="3200" dirty="0"/>
              <a:t>，实现理解文本内容和表达自己的思想的目标</a:t>
            </a:r>
            <a:r>
              <a:rPr lang="zh-CN" altLang="zh-CN" sz="3200" kern="100" dirty="0">
                <a:latin typeface="Times New Roman" panose="02020603050405020304" pitchFamily="18" charset="0"/>
                <a:ea typeface="等线" panose="02010600030101010101" pitchFamily="2" charset="-122"/>
                <a:cs typeface="Times New Roman" panose="02020603050405020304" pitchFamily="18" charset="0"/>
              </a:rPr>
              <a:t>。</a:t>
            </a:r>
            <a:endParaRPr lang="zh-CN"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178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81C0D-401D-48C5-A527-E9DEC75FF8B2}"/>
              </a:ext>
            </a:extLst>
          </p:cNvPr>
          <p:cNvSpPr txBox="1">
            <a:spLocks/>
          </p:cNvSpPr>
          <p:nvPr/>
        </p:nvSpPr>
        <p:spPr>
          <a:xfrm>
            <a:off x="512221" y="161227"/>
            <a:ext cx="8352452" cy="7882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3600" b="1" dirty="0">
                <a:latin typeface="+mn-ea"/>
                <a:ea typeface="+mn-ea"/>
              </a:rPr>
              <a:t>宾语从句 </a:t>
            </a:r>
            <a:r>
              <a:rPr lang="en-US" altLang="zh-CN" sz="3600" b="1" dirty="0">
                <a:latin typeface="+mn-lt"/>
                <a:ea typeface="+mn-ea"/>
              </a:rPr>
              <a:t>Object clauses </a:t>
            </a:r>
            <a:endParaRPr lang="zh-CN" altLang="en-US" sz="3600" b="1" dirty="0">
              <a:latin typeface="+mn-lt"/>
              <a:ea typeface="+mn-ea"/>
            </a:endParaRPr>
          </a:p>
        </p:txBody>
      </p:sp>
      <p:sp>
        <p:nvSpPr>
          <p:cNvPr id="4" name="内容占位符 3">
            <a:extLst>
              <a:ext uri="{FF2B5EF4-FFF2-40B4-BE49-F238E27FC236}">
                <a16:creationId xmlns:a16="http://schemas.microsoft.com/office/drawing/2014/main" id="{FDD140AA-F08D-4083-A8C8-9E480B600C7D}"/>
              </a:ext>
            </a:extLst>
          </p:cNvPr>
          <p:cNvSpPr>
            <a:spLocks noGrp="1"/>
          </p:cNvSpPr>
          <p:nvPr>
            <p:ph sz="quarter" idx="4294967295"/>
          </p:nvPr>
        </p:nvSpPr>
        <p:spPr>
          <a:xfrm>
            <a:off x="512221" y="2537601"/>
            <a:ext cx="11522120" cy="3233986"/>
          </a:xfrm>
        </p:spPr>
        <p:txBody>
          <a:bodyPr>
            <a:normAutofit/>
          </a:bodyPr>
          <a:lstStyle/>
          <a:p>
            <a:pPr>
              <a:lnSpc>
                <a:spcPct val="100000"/>
              </a:lnSpc>
              <a:spcBef>
                <a:spcPts val="1200"/>
              </a:spcBef>
              <a:spcAft>
                <a:spcPts val="1200"/>
              </a:spcAft>
            </a:pPr>
            <a:r>
              <a:rPr lang="en-US" altLang="zh-CN" sz="2800" dirty="0">
                <a:latin typeface="+mn-ea"/>
                <a:ea typeface="+mn-ea"/>
              </a:rPr>
              <a:t>The IT teacher will explain how to use the computer system.</a:t>
            </a:r>
          </a:p>
          <a:p>
            <a:pPr>
              <a:lnSpc>
                <a:spcPct val="100000"/>
              </a:lnSpc>
              <a:spcBef>
                <a:spcPts val="1200"/>
              </a:spcBef>
              <a:spcAft>
                <a:spcPts val="1200"/>
              </a:spcAft>
            </a:pPr>
            <a:r>
              <a:rPr lang="en-US" altLang="zh-CN" sz="2800" dirty="0">
                <a:latin typeface="+mn-ea"/>
                <a:ea typeface="+mn-ea"/>
              </a:rPr>
              <a:t>Benson kept the lab locked except when he was working there.</a:t>
            </a:r>
          </a:p>
          <a:p>
            <a:pPr>
              <a:lnSpc>
                <a:spcPct val="100000"/>
              </a:lnSpc>
              <a:spcBef>
                <a:spcPts val="1200"/>
              </a:spcBef>
              <a:spcAft>
                <a:spcPts val="1200"/>
              </a:spcAft>
            </a:pPr>
            <a:r>
              <a:rPr lang="en-US" altLang="zh-CN" sz="2800" dirty="0">
                <a:latin typeface="+mn-ea"/>
                <a:ea typeface="+mn-ea"/>
              </a:rPr>
              <a:t>I was disappointed that we played so well yet still lost.</a:t>
            </a:r>
          </a:p>
        </p:txBody>
      </p:sp>
      <p:sp>
        <p:nvSpPr>
          <p:cNvPr id="5" name="等腰三角形 4">
            <a:extLst>
              <a:ext uri="{FF2B5EF4-FFF2-40B4-BE49-F238E27FC236}">
                <a16:creationId xmlns:a16="http://schemas.microsoft.com/office/drawing/2014/main" id="{A7F62907-D1A5-498D-8935-95EA7BC6EF33}"/>
              </a:ext>
            </a:extLst>
          </p:cNvPr>
          <p:cNvSpPr/>
          <p:nvPr/>
        </p:nvSpPr>
        <p:spPr>
          <a:xfrm>
            <a:off x="5119608" y="3048358"/>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D618C651-0ECA-4812-A8DE-01912B7E8D29}"/>
              </a:ext>
            </a:extLst>
          </p:cNvPr>
          <p:cNvGrpSpPr/>
          <p:nvPr/>
        </p:nvGrpSpPr>
        <p:grpSpPr>
          <a:xfrm>
            <a:off x="865414" y="4256598"/>
            <a:ext cx="10815438" cy="413011"/>
            <a:chOff x="1234363" y="3557041"/>
            <a:chExt cx="10815438" cy="413011"/>
          </a:xfrm>
        </p:grpSpPr>
        <p:cxnSp>
          <p:nvCxnSpPr>
            <p:cNvPr id="11" name="直接连接符 10">
              <a:extLst>
                <a:ext uri="{FF2B5EF4-FFF2-40B4-BE49-F238E27FC236}">
                  <a16:creationId xmlns:a16="http://schemas.microsoft.com/office/drawing/2014/main" id="{966BABD3-B6B2-4428-B678-285B8DA2A673}"/>
                </a:ext>
              </a:extLst>
            </p:cNvPr>
            <p:cNvCxnSpPr>
              <a:cxnSpLocks/>
            </p:cNvCxnSpPr>
            <p:nvPr/>
          </p:nvCxnSpPr>
          <p:spPr>
            <a:xfrm>
              <a:off x="7960568" y="3557041"/>
              <a:ext cx="408923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A815DA84-A2EA-488E-ABAF-1A0E648AD0FD}"/>
                </a:ext>
              </a:extLst>
            </p:cNvPr>
            <p:cNvCxnSpPr>
              <a:cxnSpLocks/>
            </p:cNvCxnSpPr>
            <p:nvPr/>
          </p:nvCxnSpPr>
          <p:spPr>
            <a:xfrm>
              <a:off x="1234363" y="3970052"/>
              <a:ext cx="92528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a:extLst>
              <a:ext uri="{FF2B5EF4-FFF2-40B4-BE49-F238E27FC236}">
                <a16:creationId xmlns:a16="http://schemas.microsoft.com/office/drawing/2014/main" id="{292EFD2E-683C-418A-8355-156B350C1A7F}"/>
              </a:ext>
            </a:extLst>
          </p:cNvPr>
          <p:cNvCxnSpPr>
            <a:cxnSpLocks/>
          </p:cNvCxnSpPr>
          <p:nvPr/>
        </p:nvCxnSpPr>
        <p:spPr>
          <a:xfrm>
            <a:off x="4688447" y="5339325"/>
            <a:ext cx="684478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等腰三角形 15">
            <a:extLst>
              <a:ext uri="{FF2B5EF4-FFF2-40B4-BE49-F238E27FC236}">
                <a16:creationId xmlns:a16="http://schemas.microsoft.com/office/drawing/2014/main" id="{F3C7121D-CA6F-4A78-BD76-09E671E8DFFB}"/>
              </a:ext>
            </a:extLst>
          </p:cNvPr>
          <p:cNvSpPr/>
          <p:nvPr/>
        </p:nvSpPr>
        <p:spPr>
          <a:xfrm>
            <a:off x="6755067" y="4220588"/>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4F01A9AD-2D9D-4B0C-AAB7-9107A8F6ABBA}"/>
              </a:ext>
            </a:extLst>
          </p:cNvPr>
          <p:cNvSpPr/>
          <p:nvPr/>
        </p:nvSpPr>
        <p:spPr>
          <a:xfrm>
            <a:off x="3111964" y="5339325"/>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a:extLst>
              <a:ext uri="{FF2B5EF4-FFF2-40B4-BE49-F238E27FC236}">
                <a16:creationId xmlns:a16="http://schemas.microsoft.com/office/drawing/2014/main" id="{A4FD0B26-F4EB-4561-9D37-B39082D02BF5}"/>
              </a:ext>
            </a:extLst>
          </p:cNvPr>
          <p:cNvSpPr txBox="1">
            <a:spLocks/>
          </p:cNvSpPr>
          <p:nvPr/>
        </p:nvSpPr>
        <p:spPr>
          <a:xfrm>
            <a:off x="511147" y="874558"/>
            <a:ext cx="11169705" cy="9104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dirty="0"/>
              <a:t>在主从复合句中充当宾语，位于</a:t>
            </a:r>
            <a:r>
              <a:rPr lang="zh-CN" altLang="en-US" sz="2800" dirty="0">
                <a:solidFill>
                  <a:srgbClr val="0070C0"/>
                </a:solidFill>
              </a:rPr>
              <a:t>及物动词</a:t>
            </a:r>
            <a:r>
              <a:rPr lang="zh-CN" altLang="en-US" sz="2800" dirty="0"/>
              <a:t>、</a:t>
            </a:r>
            <a:r>
              <a:rPr lang="zh-CN" altLang="en-US" sz="2800" dirty="0">
                <a:solidFill>
                  <a:srgbClr val="0070C0"/>
                </a:solidFill>
              </a:rPr>
              <a:t>介词</a:t>
            </a:r>
            <a:r>
              <a:rPr lang="zh-CN" altLang="en-US" sz="2800" dirty="0"/>
              <a:t>或</a:t>
            </a:r>
            <a:r>
              <a:rPr lang="zh-CN" altLang="en-US" sz="2800" dirty="0">
                <a:solidFill>
                  <a:srgbClr val="0070C0"/>
                </a:solidFill>
              </a:rPr>
              <a:t>复合谓语</a:t>
            </a:r>
            <a:r>
              <a:rPr lang="zh-CN" altLang="en-US" sz="2800" dirty="0"/>
              <a:t>之后的从句称为宾语从句。</a:t>
            </a:r>
            <a:endParaRPr lang="zh-CN" altLang="en-US" sz="2800" u="sng" dirty="0">
              <a:latin typeface="+mn-lt"/>
              <a:ea typeface="+mn-ea"/>
            </a:endParaRPr>
          </a:p>
        </p:txBody>
      </p:sp>
      <p:grpSp>
        <p:nvGrpSpPr>
          <p:cNvPr id="24" name="组合 23">
            <a:extLst>
              <a:ext uri="{FF2B5EF4-FFF2-40B4-BE49-F238E27FC236}">
                <a16:creationId xmlns:a16="http://schemas.microsoft.com/office/drawing/2014/main" id="{A8DFB4CF-0B14-4DB3-B9FB-4721781623EF}"/>
              </a:ext>
            </a:extLst>
          </p:cNvPr>
          <p:cNvGrpSpPr/>
          <p:nvPr/>
        </p:nvGrpSpPr>
        <p:grpSpPr>
          <a:xfrm>
            <a:off x="865414" y="3072324"/>
            <a:ext cx="10088725" cy="373027"/>
            <a:chOff x="1346718" y="3996808"/>
            <a:chExt cx="10088725" cy="373027"/>
          </a:xfrm>
        </p:grpSpPr>
        <p:cxnSp>
          <p:nvCxnSpPr>
            <p:cNvPr id="25" name="直接连接符 24">
              <a:extLst>
                <a:ext uri="{FF2B5EF4-FFF2-40B4-BE49-F238E27FC236}">
                  <a16:creationId xmlns:a16="http://schemas.microsoft.com/office/drawing/2014/main" id="{5295D366-63F1-4AA1-BE0A-464C0F8FB573}"/>
                </a:ext>
              </a:extLst>
            </p:cNvPr>
            <p:cNvCxnSpPr>
              <a:cxnSpLocks/>
            </p:cNvCxnSpPr>
            <p:nvPr/>
          </p:nvCxnSpPr>
          <p:spPr>
            <a:xfrm>
              <a:off x="6521320" y="3996808"/>
              <a:ext cx="491412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2AD83DE-2CFD-45CE-8A76-E15F0873B59E}"/>
                </a:ext>
              </a:extLst>
            </p:cNvPr>
            <p:cNvCxnSpPr>
              <a:cxnSpLocks/>
            </p:cNvCxnSpPr>
            <p:nvPr/>
          </p:nvCxnSpPr>
          <p:spPr>
            <a:xfrm>
              <a:off x="1346718" y="4369835"/>
              <a:ext cx="132883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183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1000"/>
                                        <p:tgtEl>
                                          <p:spTgt spid="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1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0513607-493E-40CF-B976-FBCFC209E552}"/>
              </a:ext>
            </a:extLst>
          </p:cNvPr>
          <p:cNvSpPr/>
          <p:nvPr/>
        </p:nvSpPr>
        <p:spPr>
          <a:xfrm>
            <a:off x="580068" y="167410"/>
            <a:ext cx="9924512" cy="584775"/>
          </a:xfrm>
          <a:prstGeom prst="rect">
            <a:avLst/>
          </a:prstGeom>
        </p:spPr>
        <p:txBody>
          <a:bodyPr wrap="none">
            <a:spAutoFit/>
          </a:bodyPr>
          <a:lstStyle/>
          <a:p>
            <a:r>
              <a:rPr lang="en-US" altLang="zh-CN" sz="3200" b="1" dirty="0">
                <a:latin typeface="Arial" panose="020B0604020202020204" pitchFamily="34" charset="0"/>
                <a:cs typeface="Arial" panose="020B0604020202020204" pitchFamily="34" charset="0"/>
              </a:rPr>
              <a:t>Read the sentences. </a:t>
            </a:r>
            <a:r>
              <a:rPr lang="en-US" altLang="zh-CN" sz="3200" b="1" u="sng" dirty="0">
                <a:latin typeface="Arial" panose="020B0604020202020204" pitchFamily="34" charset="0"/>
                <a:cs typeface="Arial" panose="020B0604020202020204" pitchFamily="34" charset="0"/>
              </a:rPr>
              <a:t>Underline</a:t>
            </a:r>
            <a:r>
              <a:rPr lang="en-US" altLang="zh-CN" sz="3200" b="1" dirty="0">
                <a:latin typeface="Arial" panose="020B0604020202020204" pitchFamily="34" charset="0"/>
                <a:cs typeface="Arial" panose="020B0604020202020204" pitchFamily="34" charset="0"/>
              </a:rPr>
              <a:t> the object clauses.</a:t>
            </a:r>
            <a:endParaRPr lang="zh-CN" altLang="en-US" sz="3200" b="1" dirty="0">
              <a:latin typeface="Arial" panose="020B0604020202020204" pitchFamily="34" charset="0"/>
              <a:cs typeface="Arial" panose="020B0604020202020204" pitchFamily="34" charset="0"/>
            </a:endParaRPr>
          </a:p>
        </p:txBody>
      </p:sp>
      <p:sp>
        <p:nvSpPr>
          <p:cNvPr id="4" name="内容占位符 3">
            <a:extLst>
              <a:ext uri="{FF2B5EF4-FFF2-40B4-BE49-F238E27FC236}">
                <a16:creationId xmlns:a16="http://schemas.microsoft.com/office/drawing/2014/main" id="{FAB8F1D2-4BB9-450D-AB1A-F4FBEBAFAF4E}"/>
              </a:ext>
            </a:extLst>
          </p:cNvPr>
          <p:cNvSpPr>
            <a:spLocks noGrp="1"/>
          </p:cNvSpPr>
          <p:nvPr>
            <p:ph idx="1"/>
          </p:nvPr>
        </p:nvSpPr>
        <p:spPr>
          <a:xfrm>
            <a:off x="456437" y="752186"/>
            <a:ext cx="11611932" cy="5723260"/>
          </a:xfrm>
        </p:spPr>
        <p:txBody>
          <a:bodyPr>
            <a:normAutofit fontScale="85000" lnSpcReduction="10000"/>
          </a:bodyPr>
          <a:lstStyle/>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I wonder if I’ll recognize Philip after all these years.</a:t>
            </a:r>
          </a:p>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We’ll face the problem if it comes along.</a:t>
            </a:r>
          </a:p>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Can you suggest what kind of tool I should use?</a:t>
            </a:r>
          </a:p>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I’m interested in whether the experiment will still be conducted.</a:t>
            </a:r>
          </a:p>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We found it impossible that we could solve the problem without his help.</a:t>
            </a:r>
          </a:p>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It is said that</a:t>
            </a:r>
            <a:r>
              <a:rPr lang="zh-CN" altLang="en-US" sz="3200" dirty="0">
                <a:latin typeface="Arial" panose="020B0604020202020204" pitchFamily="34" charset="0"/>
                <a:cs typeface="Arial" panose="020B0604020202020204" pitchFamily="34" charset="0"/>
              </a:rPr>
              <a:t> </a:t>
            </a:r>
            <a:r>
              <a:rPr lang="en-US" altLang="zh-CN" sz="3200" dirty="0">
                <a:latin typeface="Arial" panose="020B0604020202020204" pitchFamily="34" charset="0"/>
                <a:cs typeface="Arial" panose="020B0604020202020204" pitchFamily="34" charset="0"/>
              </a:rPr>
              <a:t>the early European playing-cards were designed for entertainment and education.</a:t>
            </a:r>
          </a:p>
          <a:p>
            <a:pPr marL="514350" indent="-514350">
              <a:lnSpc>
                <a:spcPct val="150000"/>
              </a:lnSpc>
              <a:buFont typeface="+mj-lt"/>
              <a:buAutoNum type="arabicPeriod"/>
            </a:pPr>
            <a:r>
              <a:rPr lang="en-US" altLang="zh-CN" sz="3200" dirty="0">
                <a:latin typeface="Arial" panose="020B0604020202020204" pitchFamily="34" charset="0"/>
                <a:cs typeface="Arial" panose="020B0604020202020204" pitchFamily="34" charset="0"/>
              </a:rPr>
              <a:t>The reporter asked me how I felt when I scored the winning goal.</a:t>
            </a:r>
          </a:p>
        </p:txBody>
      </p:sp>
      <p:cxnSp>
        <p:nvCxnSpPr>
          <p:cNvPr id="5" name="直接连接符 4">
            <a:extLst>
              <a:ext uri="{FF2B5EF4-FFF2-40B4-BE49-F238E27FC236}">
                <a16:creationId xmlns:a16="http://schemas.microsoft.com/office/drawing/2014/main" id="{2F98C8D2-0165-4963-90AF-7923AEFF56B6}"/>
              </a:ext>
            </a:extLst>
          </p:cNvPr>
          <p:cNvCxnSpPr>
            <a:cxnSpLocks/>
          </p:cNvCxnSpPr>
          <p:nvPr/>
        </p:nvCxnSpPr>
        <p:spPr>
          <a:xfrm>
            <a:off x="2504492" y="1367538"/>
            <a:ext cx="63595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1410B5DB-EAFB-4A71-A813-336FCAA2FE0D}"/>
              </a:ext>
            </a:extLst>
          </p:cNvPr>
          <p:cNvCxnSpPr>
            <a:cxnSpLocks/>
          </p:cNvCxnSpPr>
          <p:nvPr/>
        </p:nvCxnSpPr>
        <p:spPr>
          <a:xfrm>
            <a:off x="3817386" y="2807562"/>
            <a:ext cx="44343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B44070AF-1D5B-4DE1-8B19-8454A6DFE531}"/>
              </a:ext>
            </a:extLst>
          </p:cNvPr>
          <p:cNvCxnSpPr>
            <a:cxnSpLocks/>
          </p:cNvCxnSpPr>
          <p:nvPr/>
        </p:nvCxnSpPr>
        <p:spPr>
          <a:xfrm>
            <a:off x="3484983" y="3429000"/>
            <a:ext cx="68789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79E63D4-F46D-4ACC-A8EC-DCB6F43BE7CA}"/>
              </a:ext>
            </a:extLst>
          </p:cNvPr>
          <p:cNvCxnSpPr>
            <a:cxnSpLocks/>
          </p:cNvCxnSpPr>
          <p:nvPr/>
        </p:nvCxnSpPr>
        <p:spPr>
          <a:xfrm>
            <a:off x="4616320" y="4169833"/>
            <a:ext cx="7270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B7137F9-BD6F-41D6-8940-E688C9C8AF16}"/>
              </a:ext>
            </a:extLst>
          </p:cNvPr>
          <p:cNvCxnSpPr>
            <a:cxnSpLocks/>
          </p:cNvCxnSpPr>
          <p:nvPr/>
        </p:nvCxnSpPr>
        <p:spPr>
          <a:xfrm>
            <a:off x="4456145" y="2079775"/>
            <a:ext cx="249329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1AF9D286-615E-4DD7-B7ED-00403F7740E6}"/>
              </a:ext>
            </a:extLst>
          </p:cNvPr>
          <p:cNvCxnSpPr>
            <a:cxnSpLocks/>
          </p:cNvCxnSpPr>
          <p:nvPr/>
        </p:nvCxnSpPr>
        <p:spPr>
          <a:xfrm>
            <a:off x="2382805" y="4900730"/>
            <a:ext cx="845936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5573591D-0C0C-439F-A252-554A5936F39D}"/>
              </a:ext>
            </a:extLst>
          </p:cNvPr>
          <p:cNvCxnSpPr>
            <a:cxnSpLocks/>
          </p:cNvCxnSpPr>
          <p:nvPr/>
        </p:nvCxnSpPr>
        <p:spPr>
          <a:xfrm>
            <a:off x="1097486" y="5479228"/>
            <a:ext cx="442623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等腰三角形 20">
            <a:extLst>
              <a:ext uri="{FF2B5EF4-FFF2-40B4-BE49-F238E27FC236}">
                <a16:creationId xmlns:a16="http://schemas.microsoft.com/office/drawing/2014/main" id="{F5293758-40A1-4FF0-8B2D-896EC70D56EC}"/>
              </a:ext>
            </a:extLst>
          </p:cNvPr>
          <p:cNvSpPr/>
          <p:nvPr/>
        </p:nvSpPr>
        <p:spPr>
          <a:xfrm>
            <a:off x="1674067" y="1238812"/>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a:extLst>
              <a:ext uri="{FF2B5EF4-FFF2-40B4-BE49-F238E27FC236}">
                <a16:creationId xmlns:a16="http://schemas.microsoft.com/office/drawing/2014/main" id="{44690586-FB1A-47D6-A0B3-E9F105DD56F1}"/>
              </a:ext>
            </a:extLst>
          </p:cNvPr>
          <p:cNvSpPr/>
          <p:nvPr/>
        </p:nvSpPr>
        <p:spPr>
          <a:xfrm>
            <a:off x="2887047" y="2737818"/>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a:extLst>
              <a:ext uri="{FF2B5EF4-FFF2-40B4-BE49-F238E27FC236}">
                <a16:creationId xmlns:a16="http://schemas.microsoft.com/office/drawing/2014/main" id="{8D3E5ED4-393F-49BB-9D8E-E7B12F9369A1}"/>
              </a:ext>
            </a:extLst>
          </p:cNvPr>
          <p:cNvSpPr/>
          <p:nvPr/>
        </p:nvSpPr>
        <p:spPr>
          <a:xfrm>
            <a:off x="3205065" y="3401681"/>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id="{E48396C2-A388-4330-A0AB-E9CB083D72BA}"/>
              </a:ext>
            </a:extLst>
          </p:cNvPr>
          <p:cNvSpPr/>
          <p:nvPr/>
        </p:nvSpPr>
        <p:spPr>
          <a:xfrm>
            <a:off x="1953985" y="4029874"/>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a:extLst>
              <a:ext uri="{FF2B5EF4-FFF2-40B4-BE49-F238E27FC236}">
                <a16:creationId xmlns:a16="http://schemas.microsoft.com/office/drawing/2014/main" id="{A668DF8A-67CA-4A7E-A547-0C8A8CC365B5}"/>
              </a:ext>
            </a:extLst>
          </p:cNvPr>
          <p:cNvCxnSpPr>
            <a:cxnSpLocks/>
          </p:cNvCxnSpPr>
          <p:nvPr/>
        </p:nvCxnSpPr>
        <p:spPr>
          <a:xfrm>
            <a:off x="4616320" y="6169694"/>
            <a:ext cx="6225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等腰三角形 27">
            <a:extLst>
              <a:ext uri="{FF2B5EF4-FFF2-40B4-BE49-F238E27FC236}">
                <a16:creationId xmlns:a16="http://schemas.microsoft.com/office/drawing/2014/main" id="{74832212-0893-45A5-BD2A-3EE1B92568B6}"/>
              </a:ext>
            </a:extLst>
          </p:cNvPr>
          <p:cNvSpPr/>
          <p:nvPr/>
        </p:nvSpPr>
        <p:spPr>
          <a:xfrm>
            <a:off x="3310604" y="6124933"/>
            <a:ext cx="279918" cy="27991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55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circle(in)">
                                      <p:cBhvr>
                                        <p:cTn id="62" dur="1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53" presetClass="entr" presetSubtype="16"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428CC97-6A15-43C4-9EF9-ABBA525E7EBA}"/>
              </a:ext>
            </a:extLst>
          </p:cNvPr>
          <p:cNvSpPr>
            <a:spLocks noGrp="1"/>
          </p:cNvSpPr>
          <p:nvPr>
            <p:ph type="ctrTitle" idx="13"/>
          </p:nvPr>
        </p:nvSpPr>
        <p:spPr>
          <a:xfrm>
            <a:off x="970385" y="2888230"/>
            <a:ext cx="5125615" cy="1081539"/>
          </a:xfrm>
        </p:spPr>
        <p:txBody>
          <a:bodyPr/>
          <a:lstStyle/>
          <a:p>
            <a:r>
              <a:rPr lang="zh-CN" altLang="en-US" dirty="0"/>
              <a:t>宾语从句之关键</a:t>
            </a:r>
          </a:p>
        </p:txBody>
      </p:sp>
      <p:sp>
        <p:nvSpPr>
          <p:cNvPr id="5" name="标注: 线形(带强调线) 4">
            <a:extLst>
              <a:ext uri="{FF2B5EF4-FFF2-40B4-BE49-F238E27FC236}">
                <a16:creationId xmlns:a16="http://schemas.microsoft.com/office/drawing/2014/main" id="{E1DF2021-4177-4563-8D75-52F7C9B264B9}"/>
              </a:ext>
            </a:extLst>
          </p:cNvPr>
          <p:cNvSpPr/>
          <p:nvPr/>
        </p:nvSpPr>
        <p:spPr>
          <a:xfrm>
            <a:off x="7221894" y="1813044"/>
            <a:ext cx="3079102" cy="877078"/>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连接词</a:t>
            </a:r>
          </a:p>
        </p:txBody>
      </p:sp>
      <p:sp>
        <p:nvSpPr>
          <p:cNvPr id="6" name="标注: 线形(带强调线) 5">
            <a:extLst>
              <a:ext uri="{FF2B5EF4-FFF2-40B4-BE49-F238E27FC236}">
                <a16:creationId xmlns:a16="http://schemas.microsoft.com/office/drawing/2014/main" id="{4EC0B747-44FC-4139-80C3-45484C8EAA07}"/>
              </a:ext>
            </a:extLst>
          </p:cNvPr>
          <p:cNvSpPr/>
          <p:nvPr/>
        </p:nvSpPr>
        <p:spPr>
          <a:xfrm>
            <a:off x="7221894" y="3121829"/>
            <a:ext cx="3079102" cy="877078"/>
          </a:xfrm>
          <a:prstGeom prst="accentCallout1">
            <a:avLst>
              <a:gd name="adj1" fmla="val 18750"/>
              <a:gd name="adj2" fmla="val -8333"/>
              <a:gd name="adj3" fmla="val 25266"/>
              <a:gd name="adj4" fmla="val -36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语序</a:t>
            </a:r>
          </a:p>
        </p:txBody>
      </p:sp>
      <p:sp>
        <p:nvSpPr>
          <p:cNvPr id="7" name="标注: 线形(带强调线) 6">
            <a:extLst>
              <a:ext uri="{FF2B5EF4-FFF2-40B4-BE49-F238E27FC236}">
                <a16:creationId xmlns:a16="http://schemas.microsoft.com/office/drawing/2014/main" id="{495DBA70-C20D-40AA-B42B-A014C07046C9}"/>
              </a:ext>
            </a:extLst>
          </p:cNvPr>
          <p:cNvSpPr/>
          <p:nvPr/>
        </p:nvSpPr>
        <p:spPr>
          <a:xfrm>
            <a:off x="7221894" y="4430614"/>
            <a:ext cx="3079102" cy="877078"/>
          </a:xfrm>
          <a:prstGeom prst="accentCallout1">
            <a:avLst>
              <a:gd name="adj1" fmla="val 18750"/>
              <a:gd name="adj2" fmla="val -8333"/>
              <a:gd name="adj3" fmla="val -66223"/>
              <a:gd name="adj4" fmla="val -35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时态</a:t>
            </a:r>
          </a:p>
        </p:txBody>
      </p:sp>
    </p:spTree>
    <p:extLst>
      <p:ext uri="{BB962C8B-B14F-4D97-AF65-F5344CB8AC3E}">
        <p14:creationId xmlns:p14="http://schemas.microsoft.com/office/powerpoint/2010/main" val="41654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428CC97-6A15-43C4-9EF9-ABBA525E7EBA}"/>
              </a:ext>
            </a:extLst>
          </p:cNvPr>
          <p:cNvSpPr>
            <a:spLocks noGrp="1"/>
          </p:cNvSpPr>
          <p:nvPr>
            <p:ph type="ctrTitle" idx="13"/>
          </p:nvPr>
        </p:nvSpPr>
        <p:spPr>
          <a:xfrm>
            <a:off x="970385" y="2888230"/>
            <a:ext cx="5125615" cy="1081539"/>
          </a:xfrm>
        </p:spPr>
        <p:txBody>
          <a:bodyPr/>
          <a:lstStyle/>
          <a:p>
            <a:r>
              <a:rPr lang="zh-CN" altLang="en-US" dirty="0"/>
              <a:t>宾语从句之关键</a:t>
            </a:r>
          </a:p>
        </p:txBody>
      </p:sp>
      <p:sp>
        <p:nvSpPr>
          <p:cNvPr id="5" name="标注: 线形(带强调线) 4">
            <a:extLst>
              <a:ext uri="{FF2B5EF4-FFF2-40B4-BE49-F238E27FC236}">
                <a16:creationId xmlns:a16="http://schemas.microsoft.com/office/drawing/2014/main" id="{E1DF2021-4177-4563-8D75-52F7C9B264B9}"/>
              </a:ext>
            </a:extLst>
          </p:cNvPr>
          <p:cNvSpPr/>
          <p:nvPr/>
        </p:nvSpPr>
        <p:spPr>
          <a:xfrm>
            <a:off x="7221894" y="1813044"/>
            <a:ext cx="3079102" cy="877078"/>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连接词</a:t>
            </a:r>
          </a:p>
        </p:txBody>
      </p:sp>
      <p:sp>
        <p:nvSpPr>
          <p:cNvPr id="6" name="标注: 线形(带强调线) 5">
            <a:extLst>
              <a:ext uri="{FF2B5EF4-FFF2-40B4-BE49-F238E27FC236}">
                <a16:creationId xmlns:a16="http://schemas.microsoft.com/office/drawing/2014/main" id="{4EC0B747-44FC-4139-80C3-45484C8EAA07}"/>
              </a:ext>
            </a:extLst>
          </p:cNvPr>
          <p:cNvSpPr/>
          <p:nvPr/>
        </p:nvSpPr>
        <p:spPr>
          <a:xfrm>
            <a:off x="7221894" y="3121829"/>
            <a:ext cx="3079102" cy="877078"/>
          </a:xfrm>
          <a:prstGeom prst="accentCallout1">
            <a:avLst>
              <a:gd name="adj1" fmla="val 18750"/>
              <a:gd name="adj2" fmla="val -8333"/>
              <a:gd name="adj3" fmla="val 25266"/>
              <a:gd name="adj4" fmla="val -36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语序</a:t>
            </a:r>
          </a:p>
        </p:txBody>
      </p:sp>
      <p:sp>
        <p:nvSpPr>
          <p:cNvPr id="7" name="标注: 线形(带强调线) 6">
            <a:extLst>
              <a:ext uri="{FF2B5EF4-FFF2-40B4-BE49-F238E27FC236}">
                <a16:creationId xmlns:a16="http://schemas.microsoft.com/office/drawing/2014/main" id="{495DBA70-C20D-40AA-B42B-A014C07046C9}"/>
              </a:ext>
            </a:extLst>
          </p:cNvPr>
          <p:cNvSpPr/>
          <p:nvPr/>
        </p:nvSpPr>
        <p:spPr>
          <a:xfrm>
            <a:off x="7221894" y="4430614"/>
            <a:ext cx="3079102" cy="877078"/>
          </a:xfrm>
          <a:prstGeom prst="accentCallout1">
            <a:avLst>
              <a:gd name="adj1" fmla="val 18750"/>
              <a:gd name="adj2" fmla="val -8333"/>
              <a:gd name="adj3" fmla="val -66223"/>
              <a:gd name="adj4" fmla="val -35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时态</a:t>
            </a:r>
          </a:p>
        </p:txBody>
      </p:sp>
      <p:sp>
        <p:nvSpPr>
          <p:cNvPr id="8" name="标注: 线形(带强调线) 7">
            <a:extLst>
              <a:ext uri="{FF2B5EF4-FFF2-40B4-BE49-F238E27FC236}">
                <a16:creationId xmlns:a16="http://schemas.microsoft.com/office/drawing/2014/main" id="{1C6940FE-6C01-4903-AFD3-ADA1BFF87FFF}"/>
              </a:ext>
            </a:extLst>
          </p:cNvPr>
          <p:cNvSpPr/>
          <p:nvPr/>
        </p:nvSpPr>
        <p:spPr>
          <a:xfrm>
            <a:off x="7221894" y="1721610"/>
            <a:ext cx="3263226" cy="1059946"/>
          </a:xfrm>
          <a:prstGeom prst="accentCallout1">
            <a:avLst/>
          </a:pr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rgbClr val="0070C0"/>
                </a:solidFill>
              </a:rPr>
              <a:t>连接词</a:t>
            </a:r>
          </a:p>
        </p:txBody>
      </p:sp>
    </p:spTree>
    <p:extLst>
      <p:ext uri="{BB962C8B-B14F-4D97-AF65-F5344CB8AC3E}">
        <p14:creationId xmlns:p14="http://schemas.microsoft.com/office/powerpoint/2010/main" val="22738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0513607-493E-40CF-B976-FBCFC209E552}"/>
              </a:ext>
            </a:extLst>
          </p:cNvPr>
          <p:cNvSpPr/>
          <p:nvPr/>
        </p:nvSpPr>
        <p:spPr>
          <a:xfrm>
            <a:off x="290034" y="475776"/>
            <a:ext cx="3467616" cy="584775"/>
          </a:xfrm>
          <a:prstGeom prst="rect">
            <a:avLst/>
          </a:prstGeom>
        </p:spPr>
        <p:txBody>
          <a:bodyPr wrap="none">
            <a:spAutoFit/>
          </a:bodyPr>
          <a:lstStyle/>
          <a:p>
            <a:r>
              <a:rPr lang="zh-CN" altLang="en-US" sz="3200" b="1" dirty="0">
                <a:latin typeface="+mn-ea"/>
              </a:rPr>
              <a:t>宾语从句之</a:t>
            </a:r>
            <a:r>
              <a:rPr lang="zh-CN" altLang="en-US" sz="3200" b="1" dirty="0">
                <a:solidFill>
                  <a:srgbClr val="FF0000"/>
                </a:solidFill>
                <a:latin typeface="+mn-ea"/>
              </a:rPr>
              <a:t>连接词</a:t>
            </a:r>
          </a:p>
        </p:txBody>
      </p:sp>
      <p:pic>
        <p:nvPicPr>
          <p:cNvPr id="7" name="图片 6">
            <a:extLst>
              <a:ext uri="{FF2B5EF4-FFF2-40B4-BE49-F238E27FC236}">
                <a16:creationId xmlns:a16="http://schemas.microsoft.com/office/drawing/2014/main" id="{5D31A489-C8F8-413D-ACA2-00EB44CFB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60551"/>
            <a:ext cx="10287000" cy="5562600"/>
          </a:xfrm>
          <a:prstGeom prst="rect">
            <a:avLst/>
          </a:prstGeom>
        </p:spPr>
      </p:pic>
    </p:spTree>
    <p:extLst>
      <p:ext uri="{BB962C8B-B14F-4D97-AF65-F5344CB8AC3E}">
        <p14:creationId xmlns:p14="http://schemas.microsoft.com/office/powerpoint/2010/main" val="384729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0F490E3-6342-4478-81A0-961040DC3C31}"/>
              </a:ext>
            </a:extLst>
          </p:cNvPr>
          <p:cNvSpPr txBox="1"/>
          <p:nvPr/>
        </p:nvSpPr>
        <p:spPr>
          <a:xfrm>
            <a:off x="2522220" y="995158"/>
            <a:ext cx="9218646" cy="4462760"/>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We have to admit ______ we don’t have a free choice of what to do next. </a:t>
            </a:r>
          </a:p>
          <a:p>
            <a:pPr marL="457200" indent="-457200">
              <a:spcAft>
                <a:spcPts val="24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We consider it an honor ______ we can have the pleasure of serving you</a:t>
            </a:r>
            <a:endParaRPr lang="zh-CN" altLang="en-US" sz="3200" dirty="0">
              <a:latin typeface="Arial" panose="020B0604020202020204" pitchFamily="34" charset="0"/>
              <a:cs typeface="Arial" panose="020B0604020202020204" pitchFamily="34" charset="0"/>
            </a:endParaRPr>
          </a:p>
          <a:p>
            <a:pPr marL="457200" indent="-457200">
              <a:spcAft>
                <a:spcPts val="24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 know nothing about him except ____ he is rich.</a:t>
            </a:r>
          </a:p>
          <a:p>
            <a:pPr marL="457200" indent="-457200">
              <a:spcAft>
                <a:spcPts val="240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 don’t think _____ it is a wise decision to quit the game. </a:t>
            </a:r>
          </a:p>
        </p:txBody>
      </p:sp>
      <p:sp>
        <p:nvSpPr>
          <p:cNvPr id="6" name="矩形 5">
            <a:extLst>
              <a:ext uri="{FF2B5EF4-FFF2-40B4-BE49-F238E27FC236}">
                <a16:creationId xmlns:a16="http://schemas.microsoft.com/office/drawing/2014/main" id="{3A5C8151-D53B-4EB0-BD6F-9EA0BBCEF358}"/>
              </a:ext>
            </a:extLst>
          </p:cNvPr>
          <p:cNvSpPr/>
          <p:nvPr/>
        </p:nvSpPr>
        <p:spPr>
          <a:xfrm>
            <a:off x="6334963" y="945168"/>
            <a:ext cx="1253869"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(that)</a:t>
            </a:r>
            <a:r>
              <a:rPr lang="zh-CN" altLang="en-US" sz="3200" dirty="0">
                <a:solidFill>
                  <a:srgbClr val="FF0000"/>
                </a:solidFill>
                <a:latin typeface="Arial" panose="020B0604020202020204" pitchFamily="34" charset="0"/>
                <a:cs typeface="Arial" panose="020B0604020202020204" pitchFamily="34" charset="0"/>
              </a:rPr>
              <a:t> </a:t>
            </a:r>
            <a:endParaRPr lang="zh-CN" altLang="en-US" sz="3200" dirty="0">
              <a:latin typeface="Arial" panose="020B0604020202020204" pitchFamily="34" charset="0"/>
              <a:cs typeface="Arial" panose="020B0604020202020204" pitchFamily="34" charset="0"/>
            </a:endParaRPr>
          </a:p>
        </p:txBody>
      </p:sp>
      <p:sp>
        <p:nvSpPr>
          <p:cNvPr id="13" name="标注: 线形(带强调线) 12">
            <a:extLst>
              <a:ext uri="{FF2B5EF4-FFF2-40B4-BE49-F238E27FC236}">
                <a16:creationId xmlns:a16="http://schemas.microsoft.com/office/drawing/2014/main" id="{482C0C21-3AAF-4E61-BFC4-34EE77A359A9}"/>
              </a:ext>
            </a:extLst>
          </p:cNvPr>
          <p:cNvSpPr/>
          <p:nvPr/>
        </p:nvSpPr>
        <p:spPr>
          <a:xfrm>
            <a:off x="2511195" y="935411"/>
            <a:ext cx="9218644" cy="1041891"/>
          </a:xfrm>
          <a:prstGeom prst="accentCallout1">
            <a:avLst>
              <a:gd name="adj1" fmla="val 23750"/>
              <a:gd name="adj2" fmla="val -1681"/>
              <a:gd name="adj3" fmla="val 204867"/>
              <a:gd name="adj4" fmla="val -12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楷体" panose="02010609060101010101" pitchFamily="49" charset="-122"/>
                <a:ea typeface="楷体" panose="02010609060101010101" pitchFamily="49" charset="-122"/>
              </a:rPr>
              <a:t>当陈述句充当宾语时，用</a:t>
            </a:r>
            <a:r>
              <a:rPr lang="en-US" altLang="zh-CN" sz="3200" dirty="0">
                <a:latin typeface="楷体" panose="02010609060101010101" pitchFamily="49" charset="-122"/>
                <a:ea typeface="楷体" panose="02010609060101010101" pitchFamily="49" charset="-122"/>
              </a:rPr>
              <a:t>that</a:t>
            </a:r>
            <a:r>
              <a:rPr lang="zh-CN" altLang="en-US" sz="3200" dirty="0">
                <a:latin typeface="楷体" panose="02010609060101010101" pitchFamily="49" charset="-122"/>
                <a:ea typeface="楷体" panose="02010609060101010101" pitchFamily="49" charset="-122"/>
              </a:rPr>
              <a:t>连接，无词汇意义往往省略。</a:t>
            </a:r>
            <a:r>
              <a:rPr lang="en-US" altLang="zh-CN" sz="3200" dirty="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19" name="矩形 18">
            <a:extLst>
              <a:ext uri="{FF2B5EF4-FFF2-40B4-BE49-F238E27FC236}">
                <a16:creationId xmlns:a16="http://schemas.microsoft.com/office/drawing/2014/main" id="{7E781BF5-30BF-4268-B99A-61F5305F5DEB}"/>
              </a:ext>
            </a:extLst>
          </p:cNvPr>
          <p:cNvSpPr/>
          <p:nvPr/>
        </p:nvSpPr>
        <p:spPr>
          <a:xfrm>
            <a:off x="7642975" y="2215947"/>
            <a:ext cx="867545"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that</a:t>
            </a:r>
            <a:endParaRPr lang="zh-CN" altLang="en-US" sz="3200" dirty="0">
              <a:latin typeface="Arial" panose="020B0604020202020204" pitchFamily="34" charset="0"/>
              <a:cs typeface="Arial" panose="020B0604020202020204" pitchFamily="34" charset="0"/>
            </a:endParaRPr>
          </a:p>
        </p:txBody>
      </p:sp>
      <p:sp>
        <p:nvSpPr>
          <p:cNvPr id="14" name="标注: 线形(带强调线) 13">
            <a:extLst>
              <a:ext uri="{FF2B5EF4-FFF2-40B4-BE49-F238E27FC236}">
                <a16:creationId xmlns:a16="http://schemas.microsoft.com/office/drawing/2014/main" id="{2232ED03-2E25-4302-BD4F-060AF9929AAF}"/>
              </a:ext>
            </a:extLst>
          </p:cNvPr>
          <p:cNvSpPr/>
          <p:nvPr/>
        </p:nvSpPr>
        <p:spPr>
          <a:xfrm>
            <a:off x="2511194" y="2251152"/>
            <a:ext cx="9218643" cy="1105983"/>
          </a:xfrm>
          <a:prstGeom prst="accentCallout1">
            <a:avLst>
              <a:gd name="adj1" fmla="val 23750"/>
              <a:gd name="adj2" fmla="val -1681"/>
              <a:gd name="adj3" fmla="val 84692"/>
              <a:gd name="adj4" fmla="val -1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latin typeface="Arial" panose="020B0604020202020204" pitchFamily="34" charset="0"/>
                <a:ea typeface="楷体" panose="02010609060101010101" pitchFamily="49" charset="-122"/>
                <a:cs typeface="Arial" panose="020B0604020202020204" pitchFamily="34" charset="0"/>
              </a:rPr>
              <a:t>it</a:t>
            </a:r>
            <a:r>
              <a:rPr lang="zh-CN" altLang="en-US" sz="3200" dirty="0">
                <a:latin typeface="楷体" panose="02010609060101010101" pitchFamily="49" charset="-122"/>
                <a:ea typeface="楷体" panose="02010609060101010101" pitchFamily="49" charset="-122"/>
              </a:rPr>
              <a:t>作形式宾语，</a:t>
            </a:r>
            <a:r>
              <a:rPr lang="en-US" altLang="zh-CN" sz="3200" dirty="0">
                <a:latin typeface="Arial" panose="020B0604020202020204" pitchFamily="34" charset="0"/>
                <a:ea typeface="楷体" panose="02010609060101010101" pitchFamily="49" charset="-122"/>
                <a:cs typeface="Arial" panose="020B0604020202020204" pitchFamily="34" charset="0"/>
              </a:rPr>
              <a:t>that</a:t>
            </a:r>
            <a:r>
              <a:rPr lang="zh-CN" altLang="en-US" sz="3200" dirty="0">
                <a:latin typeface="楷体" panose="02010609060101010101" pitchFamily="49" charset="-122"/>
                <a:ea typeface="楷体" panose="02010609060101010101" pitchFamily="49" charset="-122"/>
              </a:rPr>
              <a:t>从句作真正宾语，</a:t>
            </a:r>
            <a:r>
              <a:rPr lang="en-US" altLang="zh-CN" sz="3200" dirty="0">
                <a:latin typeface="Arial" panose="020B0604020202020204" pitchFamily="34" charset="0"/>
                <a:ea typeface="楷体" panose="02010609060101010101" pitchFamily="49" charset="-122"/>
                <a:cs typeface="Arial" panose="020B0604020202020204" pitchFamily="34" charset="0"/>
              </a:rPr>
              <a:t>that</a:t>
            </a:r>
            <a:r>
              <a:rPr lang="zh-CN" altLang="en-US" sz="3200" dirty="0">
                <a:latin typeface="楷体" panose="02010609060101010101" pitchFamily="49" charset="-122"/>
                <a:ea typeface="楷体" panose="02010609060101010101" pitchFamily="49" charset="-122"/>
              </a:rPr>
              <a:t>不可省略。</a:t>
            </a:r>
          </a:p>
        </p:txBody>
      </p:sp>
      <p:sp>
        <p:nvSpPr>
          <p:cNvPr id="20" name="矩形 19">
            <a:extLst>
              <a:ext uri="{FF2B5EF4-FFF2-40B4-BE49-F238E27FC236}">
                <a16:creationId xmlns:a16="http://schemas.microsoft.com/office/drawing/2014/main" id="{51B06F3F-F0D7-4CFD-96B1-D736CEAB1C1B}"/>
              </a:ext>
            </a:extLst>
          </p:cNvPr>
          <p:cNvSpPr/>
          <p:nvPr/>
        </p:nvSpPr>
        <p:spPr>
          <a:xfrm>
            <a:off x="8989081" y="3536365"/>
            <a:ext cx="867545"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that</a:t>
            </a:r>
            <a:endParaRPr lang="zh-CN" altLang="en-US" sz="3200" dirty="0">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B508C9E-ACED-4583-825E-FF7F8C52B034}"/>
              </a:ext>
            </a:extLst>
          </p:cNvPr>
          <p:cNvSpPr/>
          <p:nvPr/>
        </p:nvSpPr>
        <p:spPr>
          <a:xfrm>
            <a:off x="5467418" y="4358251"/>
            <a:ext cx="867545" cy="584775"/>
          </a:xfrm>
          <a:prstGeom prst="rect">
            <a:avLst/>
          </a:prstGeom>
        </p:spPr>
        <p:txBody>
          <a:bodyPr wrap="none">
            <a:spAutoFit/>
          </a:bodyPr>
          <a:lstStyle/>
          <a:p>
            <a:r>
              <a:rPr lang="en-US" altLang="zh-CN" sz="3200" dirty="0">
                <a:solidFill>
                  <a:srgbClr val="FF0000"/>
                </a:solidFill>
                <a:latin typeface="Arial" panose="020B0604020202020204" pitchFamily="34" charset="0"/>
                <a:cs typeface="Arial" panose="020B0604020202020204" pitchFamily="34" charset="0"/>
              </a:rPr>
              <a:t>that</a:t>
            </a:r>
            <a:endParaRPr lang="zh-CN" altLang="en-US" sz="3200" dirty="0">
              <a:latin typeface="Arial" panose="020B0604020202020204" pitchFamily="34" charset="0"/>
              <a:cs typeface="Arial" panose="020B0604020202020204" pitchFamily="34" charset="0"/>
            </a:endParaRPr>
          </a:p>
        </p:txBody>
      </p:sp>
      <p:sp>
        <p:nvSpPr>
          <p:cNvPr id="15" name="标注: 线形(带强调线) 14">
            <a:extLst>
              <a:ext uri="{FF2B5EF4-FFF2-40B4-BE49-F238E27FC236}">
                <a16:creationId xmlns:a16="http://schemas.microsoft.com/office/drawing/2014/main" id="{F14B61D7-A847-4B30-8206-25A19BBB9C0F}"/>
              </a:ext>
            </a:extLst>
          </p:cNvPr>
          <p:cNvSpPr/>
          <p:nvPr/>
        </p:nvSpPr>
        <p:spPr>
          <a:xfrm>
            <a:off x="2544275" y="4397219"/>
            <a:ext cx="9218643" cy="1207951"/>
          </a:xfrm>
          <a:prstGeom prst="accentCallout1">
            <a:avLst>
              <a:gd name="adj1" fmla="val 23750"/>
              <a:gd name="adj2" fmla="val -1681"/>
              <a:gd name="adj3" fmla="val -59350"/>
              <a:gd name="adj4" fmla="val -12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Arial" panose="020B0604020202020204" pitchFamily="34" charset="0"/>
                <a:ea typeface="楷体" panose="02010609060101010101" pitchFamily="49" charset="-122"/>
                <a:cs typeface="Arial" panose="020B0604020202020204" pitchFamily="34" charset="0"/>
              </a:rPr>
              <a:t>主句为 </a:t>
            </a:r>
            <a:r>
              <a:rPr lang="en-US" altLang="zh-CN" sz="3200" dirty="0">
                <a:latin typeface="Arial" panose="020B0604020202020204" pitchFamily="34" charset="0"/>
                <a:ea typeface="楷体" panose="02010609060101010101" pitchFamily="49" charset="-122"/>
                <a:cs typeface="Arial" panose="020B0604020202020204" pitchFamily="34" charset="0"/>
              </a:rPr>
              <a:t>I </a:t>
            </a:r>
            <a:r>
              <a:rPr lang="zh-CN" altLang="zh-CN" sz="3200" dirty="0">
                <a:latin typeface="Arial" panose="020B0604020202020204" pitchFamily="34" charset="0"/>
                <a:ea typeface="楷体" panose="02010609060101010101" pitchFamily="49" charset="-122"/>
                <a:cs typeface="Arial" panose="020B0604020202020204" pitchFamily="34" charset="0"/>
              </a:rPr>
              <a:t>think,</a:t>
            </a:r>
            <a:r>
              <a:rPr lang="en-US" altLang="zh-CN" sz="3200" dirty="0">
                <a:latin typeface="Arial" panose="020B0604020202020204" pitchFamily="34" charset="0"/>
                <a:ea typeface="楷体" panose="02010609060101010101" pitchFamily="49" charset="-122"/>
                <a:cs typeface="Arial" panose="020B0604020202020204" pitchFamily="34" charset="0"/>
              </a:rPr>
              <a:t> I</a:t>
            </a:r>
            <a:r>
              <a:rPr lang="zh-CN" altLang="zh-CN" sz="3200" dirty="0">
                <a:latin typeface="Arial" panose="020B0604020202020204" pitchFamily="34" charset="0"/>
                <a:ea typeface="楷体" panose="02010609060101010101" pitchFamily="49" charset="-122"/>
                <a:cs typeface="Arial" panose="020B0604020202020204" pitchFamily="34" charset="0"/>
              </a:rPr>
              <a:t> believe, </a:t>
            </a:r>
            <a:r>
              <a:rPr lang="en-US" altLang="zh-CN" sz="3200" dirty="0">
                <a:latin typeface="Arial" panose="020B0604020202020204" pitchFamily="34" charset="0"/>
                <a:ea typeface="楷体" panose="02010609060101010101" pitchFamily="49" charset="-122"/>
                <a:cs typeface="Arial" panose="020B0604020202020204" pitchFamily="34" charset="0"/>
              </a:rPr>
              <a:t>I </a:t>
            </a:r>
            <a:r>
              <a:rPr lang="zh-CN" altLang="zh-CN" sz="3200" dirty="0">
                <a:latin typeface="Arial" panose="020B0604020202020204" pitchFamily="34" charset="0"/>
                <a:ea typeface="楷体" panose="02010609060101010101" pitchFamily="49" charset="-122"/>
                <a:cs typeface="Arial" panose="020B0604020202020204" pitchFamily="34" charset="0"/>
              </a:rPr>
              <a:t>suppose, expect时，</a:t>
            </a:r>
            <a:r>
              <a:rPr lang="zh-CN" altLang="en-US" sz="3200" dirty="0">
                <a:latin typeface="Arial" panose="020B0604020202020204" pitchFamily="34" charset="0"/>
                <a:ea typeface="楷体" panose="02010609060101010101" pitchFamily="49" charset="-122"/>
                <a:cs typeface="Arial" panose="020B0604020202020204" pitchFamily="34" charset="0"/>
              </a:rPr>
              <a:t>宾从</a:t>
            </a:r>
            <a:r>
              <a:rPr lang="zh-CN" altLang="zh-CN" sz="3200" dirty="0">
                <a:latin typeface="Arial" panose="020B0604020202020204" pitchFamily="34" charset="0"/>
                <a:ea typeface="楷体" panose="02010609060101010101" pitchFamily="49" charset="-122"/>
                <a:cs typeface="Arial" panose="020B0604020202020204" pitchFamily="34" charset="0"/>
              </a:rPr>
              <a:t>的否定词要转移到主句中</a:t>
            </a:r>
            <a:r>
              <a:rPr lang="en-US" altLang="zh-CN" sz="3200" dirty="0">
                <a:latin typeface="Arial" panose="020B0604020202020204" pitchFamily="34" charset="0"/>
                <a:ea typeface="楷体" panose="02010609060101010101" pitchFamily="49" charset="-122"/>
                <a:cs typeface="Arial" panose="020B0604020202020204" pitchFamily="34" charset="0"/>
              </a:rPr>
              <a:t>,</a:t>
            </a:r>
            <a:r>
              <a:rPr lang="zh-CN" altLang="en-US" sz="3200" dirty="0">
                <a:latin typeface="Arial" panose="020B0604020202020204" pitchFamily="34" charset="0"/>
                <a:ea typeface="楷体" panose="02010609060101010101" pitchFamily="49" charset="-122"/>
                <a:cs typeface="Arial" panose="020B0604020202020204" pitchFamily="34" charset="0"/>
              </a:rPr>
              <a:t> </a:t>
            </a:r>
            <a:r>
              <a:rPr lang="en-US" altLang="zh-CN" sz="3200" dirty="0">
                <a:latin typeface="Arial" panose="020B0604020202020204" pitchFamily="34" charset="0"/>
                <a:ea typeface="楷体" panose="02010609060101010101" pitchFamily="49" charset="-122"/>
                <a:cs typeface="Arial" panose="020B0604020202020204" pitchFamily="34" charset="0"/>
              </a:rPr>
              <a:t>I don’t think that...</a:t>
            </a:r>
            <a:endParaRPr lang="zh-CN" altLang="en-US" sz="3200" dirty="0">
              <a:latin typeface="Arial" panose="020B0604020202020204" pitchFamily="34" charset="0"/>
              <a:ea typeface="楷体" panose="02010609060101010101" pitchFamily="49" charset="-122"/>
              <a:cs typeface="Arial" panose="020B0604020202020204" pitchFamily="34" charset="0"/>
            </a:endParaRPr>
          </a:p>
        </p:txBody>
      </p:sp>
      <p:sp>
        <p:nvSpPr>
          <p:cNvPr id="16" name="标注: 线形(带强调线) 15">
            <a:extLst>
              <a:ext uri="{FF2B5EF4-FFF2-40B4-BE49-F238E27FC236}">
                <a16:creationId xmlns:a16="http://schemas.microsoft.com/office/drawing/2014/main" id="{3805CA90-4DAE-424A-B788-47CB5B35904C}"/>
              </a:ext>
            </a:extLst>
          </p:cNvPr>
          <p:cNvSpPr/>
          <p:nvPr/>
        </p:nvSpPr>
        <p:spPr>
          <a:xfrm>
            <a:off x="2544275" y="3477425"/>
            <a:ext cx="9207616" cy="782959"/>
          </a:xfrm>
          <a:prstGeom prst="accentCallout1">
            <a:avLst>
              <a:gd name="adj1" fmla="val 23750"/>
              <a:gd name="adj2" fmla="val -1681"/>
              <a:gd name="adj3" fmla="val -15791"/>
              <a:gd name="adj4" fmla="val -12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latin typeface="Arial" panose="020B0604020202020204" pitchFamily="34" charset="0"/>
                <a:ea typeface="楷体" panose="02010609060101010101" pitchFamily="49" charset="-122"/>
                <a:cs typeface="Arial" panose="020B0604020202020204" pitchFamily="34" charset="0"/>
              </a:rPr>
              <a:t>当</a:t>
            </a:r>
            <a:r>
              <a:rPr lang="en-US" altLang="zh-CN" sz="3200" dirty="0">
                <a:latin typeface="Arial" panose="020B0604020202020204" pitchFamily="34" charset="0"/>
                <a:ea typeface="楷体" panose="02010609060101010101" pitchFamily="49" charset="-122"/>
                <a:cs typeface="Arial" panose="020B0604020202020204" pitchFamily="34" charset="0"/>
              </a:rPr>
              <a:t>that</a:t>
            </a:r>
            <a:r>
              <a:rPr lang="zh-CN" altLang="en-US" sz="3200" dirty="0">
                <a:latin typeface="Arial" panose="020B0604020202020204" pitchFamily="34" charset="0"/>
                <a:ea typeface="楷体" panose="02010609060101010101" pitchFamily="49" charset="-122"/>
                <a:cs typeface="Arial" panose="020B0604020202020204" pitchFamily="34" charset="0"/>
              </a:rPr>
              <a:t>从句作介词的宾语时，</a:t>
            </a:r>
            <a:r>
              <a:rPr lang="en-US" altLang="zh-CN" sz="3200" dirty="0">
                <a:latin typeface="Arial" panose="020B0604020202020204" pitchFamily="34" charset="0"/>
                <a:ea typeface="楷体" panose="02010609060101010101" pitchFamily="49" charset="-122"/>
                <a:cs typeface="Arial" panose="020B0604020202020204" pitchFamily="34" charset="0"/>
              </a:rPr>
              <a:t>that</a:t>
            </a:r>
            <a:r>
              <a:rPr lang="zh-CN" altLang="en-US" sz="3200" dirty="0">
                <a:latin typeface="Arial" panose="020B0604020202020204" pitchFamily="34" charset="0"/>
                <a:ea typeface="楷体" panose="02010609060101010101" pitchFamily="49" charset="-122"/>
                <a:cs typeface="Arial" panose="020B0604020202020204" pitchFamily="34" charset="0"/>
              </a:rPr>
              <a:t>不可省略</a:t>
            </a:r>
          </a:p>
        </p:txBody>
      </p:sp>
      <p:sp>
        <p:nvSpPr>
          <p:cNvPr id="5" name="文本框 4">
            <a:extLst>
              <a:ext uri="{FF2B5EF4-FFF2-40B4-BE49-F238E27FC236}">
                <a16:creationId xmlns:a16="http://schemas.microsoft.com/office/drawing/2014/main" id="{877E7266-B390-45C0-AB51-F83F136E4940}"/>
              </a:ext>
            </a:extLst>
          </p:cNvPr>
          <p:cNvSpPr txBox="1"/>
          <p:nvPr/>
        </p:nvSpPr>
        <p:spPr>
          <a:xfrm>
            <a:off x="440109" y="3033969"/>
            <a:ext cx="963725" cy="646331"/>
          </a:xfrm>
          <a:prstGeom prst="rect">
            <a:avLst/>
          </a:prstGeom>
          <a:solidFill>
            <a:srgbClr val="0070C0"/>
          </a:solidFill>
          <a:ln>
            <a:solidFill>
              <a:srgbClr val="0070C0"/>
            </a:solidFill>
          </a:ln>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that</a:t>
            </a:r>
            <a:endParaRPr lang="zh-CN" alt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6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9" grpId="0"/>
      <p:bldP spid="14" grpId="0" animBg="1"/>
      <p:bldP spid="20" grpId="0"/>
      <p:bldP spid="21" grpId="0"/>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1374</Words>
  <Application>Microsoft Office PowerPoint</Application>
  <PresentationFormat>宽屏</PresentationFormat>
  <Paragraphs>151</Paragraphs>
  <Slides>21</Slides>
  <Notes>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21</vt:i4>
      </vt:variant>
    </vt:vector>
  </HeadingPairs>
  <TitlesOfParts>
    <vt:vector size="30" baseType="lpstr">
      <vt:lpstr>等线</vt:lpstr>
      <vt:lpstr>等线 Light</vt:lpstr>
      <vt:lpstr>楷体</vt:lpstr>
      <vt:lpstr>微软雅黑</vt:lpstr>
      <vt:lpstr>Arial</vt:lpstr>
      <vt:lpstr>Calibri</vt:lpstr>
      <vt:lpstr>Times New Roman</vt:lpstr>
      <vt:lpstr>Office 主题​​</vt:lpstr>
      <vt:lpstr>1_Office 主题​​</vt:lpstr>
      <vt:lpstr>初中重点词汇复习（2） 宾语从句</vt:lpstr>
      <vt:lpstr>学习目标</vt:lpstr>
      <vt:lpstr>学法指导</vt:lpstr>
      <vt:lpstr>PowerPoint 演示文稿</vt:lpstr>
      <vt:lpstr>PowerPoint 演示文稿</vt:lpstr>
      <vt:lpstr>宾语从句之关键</vt:lpstr>
      <vt:lpstr>宾语从句之关键</vt:lpstr>
      <vt:lpstr>PowerPoint 演示文稿</vt:lpstr>
      <vt:lpstr>PowerPoint 演示文稿</vt:lpstr>
      <vt:lpstr>PowerPoint 演示文稿</vt:lpstr>
      <vt:lpstr>PowerPoint 演示文稿</vt:lpstr>
      <vt:lpstr>宾语从句之关键</vt:lpstr>
      <vt:lpstr>PowerPoint 演示文稿</vt:lpstr>
      <vt:lpstr>PowerPoint 演示文稿</vt:lpstr>
      <vt:lpstr>宾语从句之关键</vt:lpstr>
      <vt:lpstr>PowerPoint 演示文稿</vt:lpstr>
      <vt:lpstr>宾语从句之常用 suggest &amp; recommend</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宾语从句</dc:title>
  <dc:creator>ZY</dc:creator>
  <cp:lastModifiedBy>ZY</cp:lastModifiedBy>
  <cp:revision>350</cp:revision>
  <dcterms:created xsi:type="dcterms:W3CDTF">2020-02-03T12:12:34Z</dcterms:created>
  <dcterms:modified xsi:type="dcterms:W3CDTF">2020-02-09T21:43:22Z</dcterms:modified>
</cp:coreProperties>
</file>