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5" r:id="rId2"/>
    <p:sldId id="273" r:id="rId3"/>
    <p:sldId id="272" r:id="rId4"/>
    <p:sldId id="274" r:id="rId5"/>
    <p:sldId id="277" r:id="rId6"/>
    <p:sldId id="279" r:id="rId7"/>
    <p:sldId id="280" r:id="rId8"/>
    <p:sldId id="283" r:id="rId9"/>
    <p:sldId id="284" r:id="rId10"/>
    <p:sldId id="285" r:id="rId11"/>
    <p:sldId id="288" r:id="rId12"/>
    <p:sldId id="290" r:id="rId13"/>
    <p:sldId id="291" r:id="rId14"/>
    <p:sldId id="271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 autoAdjust="0"/>
    <p:restoredTop sz="91837" autoAdjust="0"/>
  </p:normalViewPr>
  <p:slideViewPr>
    <p:cSldViewPr snapToGrid="0">
      <p:cViewPr varScale="1">
        <p:scale>
          <a:sx n="91" d="100"/>
          <a:sy n="91" d="100"/>
        </p:scale>
        <p:origin x="-378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3361177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648607" y="1670008"/>
            <a:ext cx="5927833" cy="180348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必修①</a:t>
            </a:r>
            <a:r>
              <a:rPr lang="en-US" altLang="zh-CN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32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经济生活</a:t>
            </a:r>
            <a:r>
              <a:rPr lang="en-US" altLang="zh-CN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br>
              <a:rPr lang="en-US" altLang="zh-CN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27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7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第一</a:t>
            </a:r>
            <a:r>
              <a:rPr lang="zh-CN" altLang="en-US" sz="27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单元“生活与消费”重</a:t>
            </a:r>
            <a:r>
              <a:rPr lang="zh-CN" altLang="en-US" sz="27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难点</a:t>
            </a:r>
            <a:endParaRPr lang="zh-CN" altLang="en-US" sz="27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高三政治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  史达为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43170" y="1548790"/>
            <a:ext cx="1911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hangingPunct="1">
              <a:spcBef>
                <a:spcPct val="0"/>
              </a:spcBef>
            </a:pPr>
            <a:r>
              <a:rPr kumimoji="1"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kumimoji="1"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kumimoji="1"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该商品</a:t>
            </a:r>
            <a:r>
              <a:rPr kumimoji="1"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kumimoji="1" lang="en-US" altLang="zh-CN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AutoShape 14"/>
          <p:cNvSpPr>
            <a:spLocks/>
          </p:cNvSpPr>
          <p:nvPr/>
        </p:nvSpPr>
        <p:spPr bwMode="auto">
          <a:xfrm>
            <a:off x="451692" y="2210286"/>
            <a:ext cx="228600" cy="1865584"/>
          </a:xfrm>
          <a:prstGeom prst="leftBrace">
            <a:avLst>
              <a:gd name="adj1" fmla="val 7707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320906" y="1113146"/>
            <a:ext cx="39954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zh-CN" sz="2400" dirty="0" smtClean="0">
                <a:latin typeface="宋体"/>
                <a:ea typeface="宋体"/>
              </a:rPr>
              <a:t>①</a:t>
            </a:r>
            <a:r>
              <a:rPr kumimoji="1" lang="zh-CN" altLang="en-US" sz="2400" dirty="0" smtClean="0">
                <a:latin typeface="黑体" pitchFamily="49" charset="-122"/>
                <a:ea typeface="黑体" pitchFamily="49" charset="-122"/>
              </a:rPr>
              <a:t>一般规律及原因分析：</a:t>
            </a:r>
            <a:endParaRPr kumimoji="1"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995425" y="2487795"/>
            <a:ext cx="2371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hangingPunct="1">
              <a:spcBef>
                <a:spcPct val="0"/>
              </a:spcBef>
            </a:pPr>
            <a:r>
              <a:rPr kumimoji="1" lang="en-US" altLang="zh-CN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kumimoji="1"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kumimoji="1"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相关商品</a:t>
            </a:r>
            <a:r>
              <a:rPr kumimoji="1"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312186" y="2516299"/>
            <a:ext cx="3840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kumimoji="1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/>
              <a:t>①</a:t>
            </a:r>
            <a:r>
              <a:rPr lang="zh-CN" altLang="en-US" dirty="0"/>
              <a:t>替代品</a:t>
            </a:r>
            <a:r>
              <a:rPr lang="zh-CN" altLang="en-US" dirty="0" smtClean="0"/>
              <a:t>：   ②</a:t>
            </a:r>
            <a:r>
              <a:rPr lang="zh-CN" altLang="en-US" dirty="0"/>
              <a:t>互补品：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581176" y="1546122"/>
            <a:ext cx="40450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1800" dirty="0" smtClean="0">
                <a:latin typeface="华文楷体" pitchFamily="2" charset="-122"/>
                <a:ea typeface="华文楷体" pitchFamily="2" charset="-122"/>
              </a:rPr>
              <a:t>易混易错：区分</a:t>
            </a:r>
            <a:r>
              <a:rPr lang="zh-CN" altLang="en-US" sz="18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需求曲线</a:t>
            </a:r>
            <a:r>
              <a:rPr lang="zh-CN" altLang="en-US" sz="1800" dirty="0" smtClean="0">
                <a:latin typeface="华文楷体" pitchFamily="2" charset="-122"/>
                <a:ea typeface="华文楷体" pitchFamily="2" charset="-122"/>
              </a:rPr>
              <a:t>的两种移动</a:t>
            </a:r>
            <a:endParaRPr lang="zh-CN" altLang="en-US" sz="1800" dirty="0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277966" y="440675"/>
            <a:ext cx="6257580" cy="470598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800" dirty="0" smtClean="0"/>
              <a:t>本课重难点解析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：</a:t>
            </a:r>
            <a:r>
              <a:rPr kumimoji="1" lang="zh-CN" altLang="en-US" sz="2800" dirty="0" smtClean="0">
                <a:latin typeface="黑体" pitchFamily="49" charset="-122"/>
                <a:ea typeface="黑体" pitchFamily="49" charset="-122"/>
              </a:rPr>
              <a:t>价格变动的影响</a:t>
            </a:r>
            <a:endParaRPr lang="zh-CN" altLang="en-US" sz="2800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675180" y="1968947"/>
            <a:ext cx="11079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消费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zh-CN" altLang="en-US" b="1" dirty="0">
                <a:solidFill>
                  <a:srgbClr val="FF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需求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0432" y="3790615"/>
            <a:ext cx="11079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对生产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zh-CN" altLang="en-US" b="1" dirty="0">
                <a:solidFill>
                  <a:srgbClr val="FF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供给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dirty="0"/>
          </a:p>
        </p:txBody>
      </p:sp>
      <p:sp>
        <p:nvSpPr>
          <p:cNvPr id="17" name="AutoShape 14"/>
          <p:cNvSpPr>
            <a:spLocks/>
          </p:cNvSpPr>
          <p:nvPr/>
        </p:nvSpPr>
        <p:spPr bwMode="auto">
          <a:xfrm>
            <a:off x="1791170" y="1795752"/>
            <a:ext cx="228600" cy="954087"/>
          </a:xfrm>
          <a:prstGeom prst="leftBrace">
            <a:avLst>
              <a:gd name="adj1" fmla="val 7707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" name="AutoShape 14"/>
          <p:cNvSpPr>
            <a:spLocks/>
          </p:cNvSpPr>
          <p:nvPr/>
        </p:nvSpPr>
        <p:spPr bwMode="auto">
          <a:xfrm>
            <a:off x="4134537" y="1343978"/>
            <a:ext cx="228600" cy="954087"/>
          </a:xfrm>
          <a:prstGeom prst="leftBrace">
            <a:avLst>
              <a:gd name="adj1" fmla="val 7707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4298870" y="1993079"/>
            <a:ext cx="3423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kumimoji="1" sz="2400">
                <a:solidFill>
                  <a:schemeClr val="tx1"/>
                </a:solidFill>
                <a:latin typeface="宋体"/>
                <a:ea typeface="宋体"/>
              </a:defRPr>
            </a:lvl1pPr>
            <a:lvl2pPr marL="742950" indent="-285750" eaLnBrk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②数量差异或弹性情况：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028036" y="3328950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kumimoji="1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 smtClean="0"/>
              <a:t>1.</a:t>
            </a:r>
            <a:r>
              <a:rPr lang="zh-CN" altLang="en-US" dirty="0" smtClean="0"/>
              <a:t>调节</a:t>
            </a:r>
            <a:r>
              <a:rPr lang="zh-CN" altLang="en-US" dirty="0"/>
              <a:t>生产规模：</a:t>
            </a: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6858205" y="3517411"/>
            <a:ext cx="17516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400" dirty="0" smtClean="0">
                <a:latin typeface="Times New Roman" pitchFamily="18" charset="0"/>
                <a:ea typeface="华文楷体" pitchFamily="2" charset="-122"/>
              </a:rPr>
              <a:t>即：价值规律中</a:t>
            </a:r>
            <a:r>
              <a:rPr kumimoji="1"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价格</a:t>
            </a:r>
            <a:r>
              <a:rPr kumimoji="1" lang="zh-CN" altLang="en-US" sz="2400" dirty="0" smtClean="0">
                <a:latin typeface="Times New Roman" pitchFamily="18" charset="0"/>
                <a:ea typeface="华文楷体" pitchFamily="2" charset="-122"/>
              </a:rPr>
              <a:t>的</a:t>
            </a:r>
            <a:r>
              <a:rPr kumimoji="1" lang="zh-CN" altLang="en-US" sz="2400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</a:rPr>
              <a:t>调节</a:t>
            </a:r>
            <a:r>
              <a:rPr kumimoji="1" lang="zh-CN" altLang="en-US" sz="2400" dirty="0">
                <a:latin typeface="Times New Roman" pitchFamily="18" charset="0"/>
                <a:ea typeface="华文楷体" pitchFamily="2" charset="-122"/>
              </a:rPr>
              <a:t>作用</a:t>
            </a:r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auto">
          <a:xfrm>
            <a:off x="2022987" y="4243350"/>
            <a:ext cx="3543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kumimoji="1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dirty="0" smtClean="0"/>
              <a:t>2.</a:t>
            </a:r>
            <a:r>
              <a:rPr lang="zh-CN" altLang="en-US" dirty="0" smtClean="0"/>
              <a:t>调节</a:t>
            </a:r>
            <a:r>
              <a:rPr lang="zh-CN" altLang="en-US" dirty="0"/>
              <a:t>生产要素的投入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sp>
        <p:nvSpPr>
          <p:cNvPr id="23" name="AutoShape 41"/>
          <p:cNvSpPr>
            <a:spLocks/>
          </p:cNvSpPr>
          <p:nvPr/>
        </p:nvSpPr>
        <p:spPr bwMode="auto">
          <a:xfrm>
            <a:off x="1779213" y="3559782"/>
            <a:ext cx="228600" cy="944562"/>
          </a:xfrm>
          <a:prstGeom prst="leftBrace">
            <a:avLst>
              <a:gd name="adj1" fmla="val 7707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6" name="AutoShape 14"/>
          <p:cNvSpPr>
            <a:spLocks/>
          </p:cNvSpPr>
          <p:nvPr/>
        </p:nvSpPr>
        <p:spPr bwMode="auto">
          <a:xfrm rot="10800000">
            <a:off x="6471500" y="3508813"/>
            <a:ext cx="276535" cy="1196202"/>
          </a:xfrm>
          <a:prstGeom prst="leftBrace">
            <a:avLst>
              <a:gd name="adj1" fmla="val 7707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2426474" y="3770278"/>
            <a:ext cx="40450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1800" dirty="0" smtClean="0">
                <a:latin typeface="华文楷体" pitchFamily="2" charset="-122"/>
                <a:ea typeface="华文楷体" pitchFamily="2" charset="-122"/>
              </a:rPr>
              <a:t>易混易错：区分</a:t>
            </a:r>
            <a:r>
              <a:rPr lang="zh-CN" altLang="en-US" sz="18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供给曲线</a:t>
            </a:r>
            <a:r>
              <a:rPr lang="zh-CN" altLang="en-US" sz="1800" dirty="0" smtClean="0">
                <a:latin typeface="华文楷体" pitchFamily="2" charset="-122"/>
                <a:ea typeface="华文楷体" pitchFamily="2" charset="-122"/>
              </a:rPr>
              <a:t>的两种移动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4997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5"/>
          <p:cNvSpPr txBox="1">
            <a:spLocks noChangeArrowheads="1"/>
          </p:cNvSpPr>
          <p:nvPr/>
        </p:nvSpPr>
        <p:spPr bwMode="auto">
          <a:xfrm>
            <a:off x="2665134" y="864098"/>
            <a:ext cx="3467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消费理论：水平；结构；心理；观念</a:t>
            </a:r>
          </a:p>
        </p:txBody>
      </p:sp>
      <p:sp>
        <p:nvSpPr>
          <p:cNvPr id="6" name="Text Box 70"/>
          <p:cNvSpPr txBox="1">
            <a:spLocks noChangeArrowheads="1"/>
          </p:cNvSpPr>
          <p:nvPr/>
        </p:nvSpPr>
        <p:spPr bwMode="auto">
          <a:xfrm>
            <a:off x="4616985" y="2396608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影响</a:t>
            </a:r>
          </a:p>
        </p:txBody>
      </p:sp>
      <p:sp>
        <p:nvSpPr>
          <p:cNvPr id="7" name="Text Box 71"/>
          <p:cNvSpPr txBox="1">
            <a:spLocks noChangeArrowheads="1"/>
          </p:cNvSpPr>
          <p:nvPr/>
        </p:nvSpPr>
        <p:spPr bwMode="auto">
          <a:xfrm>
            <a:off x="5601216" y="2421780"/>
            <a:ext cx="603250" cy="1200329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latin typeface="Times New Roman" pitchFamily="18" charset="0"/>
                <a:ea typeface="黑体" pitchFamily="49" charset="-122"/>
              </a:rPr>
              <a:t>消费</a:t>
            </a:r>
          </a:p>
        </p:txBody>
      </p:sp>
      <p:sp>
        <p:nvSpPr>
          <p:cNvPr id="8" name="Text Box 76"/>
          <p:cNvSpPr txBox="1">
            <a:spLocks noChangeArrowheads="1"/>
          </p:cNvSpPr>
          <p:nvPr/>
        </p:nvSpPr>
        <p:spPr bwMode="auto">
          <a:xfrm>
            <a:off x="628076" y="1246720"/>
            <a:ext cx="949287" cy="707886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imes New Roman" pitchFamily="18" charset="0"/>
                <a:ea typeface="黑体" pitchFamily="49" charset="-122"/>
              </a:rPr>
              <a:t>经济发展水平</a:t>
            </a:r>
          </a:p>
        </p:txBody>
      </p:sp>
      <p:sp>
        <p:nvSpPr>
          <p:cNvPr id="9" name="Text Box 79"/>
          <p:cNvSpPr txBox="1">
            <a:spLocks noChangeArrowheads="1"/>
          </p:cNvSpPr>
          <p:nvPr/>
        </p:nvSpPr>
        <p:spPr bwMode="auto">
          <a:xfrm>
            <a:off x="628076" y="2169215"/>
            <a:ext cx="1254087" cy="707886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imes New Roman" pitchFamily="18" charset="0"/>
                <a:ea typeface="黑体" pitchFamily="49" charset="-122"/>
              </a:rPr>
              <a:t>分配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</a:rPr>
              <a:t>政策收入</a:t>
            </a:r>
            <a:r>
              <a:rPr lang="zh-CN" altLang="en-US" sz="2000" dirty="0">
                <a:latin typeface="Times New Roman" pitchFamily="18" charset="0"/>
                <a:ea typeface="黑体" pitchFamily="49" charset="-122"/>
              </a:rPr>
              <a:t>水平</a:t>
            </a:r>
            <a:endParaRPr lang="zh-CN" altLang="en-US" sz="2000" dirty="0">
              <a:ea typeface="黑体" pitchFamily="49" charset="-122"/>
            </a:endParaRPr>
          </a:p>
        </p:txBody>
      </p:sp>
      <p:sp>
        <p:nvSpPr>
          <p:cNvPr id="10" name="Text Box 82"/>
          <p:cNvSpPr txBox="1">
            <a:spLocks noChangeArrowheads="1"/>
          </p:cNvSpPr>
          <p:nvPr/>
        </p:nvSpPr>
        <p:spPr bwMode="auto">
          <a:xfrm>
            <a:off x="628077" y="3087787"/>
            <a:ext cx="1350541" cy="40011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imes New Roman" pitchFamily="18" charset="0"/>
                <a:ea typeface="黑体" pitchFamily="49" charset="-122"/>
              </a:rPr>
              <a:t>物价水平</a:t>
            </a:r>
          </a:p>
        </p:txBody>
      </p:sp>
      <p:sp>
        <p:nvSpPr>
          <p:cNvPr id="11" name="Text Box 85"/>
          <p:cNvSpPr txBox="1">
            <a:spLocks noChangeArrowheads="1"/>
          </p:cNvSpPr>
          <p:nvPr/>
        </p:nvSpPr>
        <p:spPr bwMode="auto">
          <a:xfrm>
            <a:off x="628077" y="3692346"/>
            <a:ext cx="1375271" cy="40011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>
                <a:latin typeface="Times New Roman" pitchFamily="18" charset="0"/>
                <a:ea typeface="黑体" pitchFamily="49" charset="-122"/>
              </a:rPr>
              <a:t>人口数量</a:t>
            </a:r>
          </a:p>
        </p:txBody>
      </p:sp>
      <p:sp>
        <p:nvSpPr>
          <p:cNvPr id="12" name="Text Box 87"/>
          <p:cNvSpPr txBox="1">
            <a:spLocks noChangeArrowheads="1"/>
          </p:cNvSpPr>
          <p:nvPr/>
        </p:nvSpPr>
        <p:spPr bwMode="auto">
          <a:xfrm>
            <a:off x="628076" y="4305505"/>
            <a:ext cx="1350541" cy="40011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>
                <a:ea typeface="黑体" pitchFamily="49" charset="-122"/>
              </a:rPr>
              <a:t>其他因素</a:t>
            </a:r>
            <a:endParaRPr lang="zh-CN" altLang="en-US" sz="2000"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13" name="AutoShape 90"/>
          <p:cNvSpPr>
            <a:spLocks/>
          </p:cNvSpPr>
          <p:nvPr/>
        </p:nvSpPr>
        <p:spPr bwMode="auto">
          <a:xfrm>
            <a:off x="6335615" y="1401147"/>
            <a:ext cx="351625" cy="3241597"/>
          </a:xfrm>
          <a:prstGeom prst="leftBrace">
            <a:avLst>
              <a:gd name="adj1" fmla="val 9861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600"/>
          </a:p>
        </p:txBody>
      </p:sp>
      <p:sp>
        <p:nvSpPr>
          <p:cNvPr id="14" name="Text Box 91"/>
          <p:cNvSpPr txBox="1">
            <a:spLocks noChangeArrowheads="1"/>
          </p:cNvSpPr>
          <p:nvPr/>
        </p:nvSpPr>
        <p:spPr bwMode="auto">
          <a:xfrm>
            <a:off x="6649594" y="1166657"/>
            <a:ext cx="2031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 dirty="0">
                <a:latin typeface="Times New Roman" pitchFamily="18" charset="0"/>
                <a:ea typeface="黑体" pitchFamily="49" charset="-122"/>
              </a:rPr>
              <a:t>含义和过程：</a:t>
            </a:r>
          </a:p>
        </p:txBody>
      </p:sp>
      <p:sp>
        <p:nvSpPr>
          <p:cNvPr id="15" name="Text Box 92"/>
          <p:cNvSpPr txBox="1">
            <a:spLocks noChangeArrowheads="1"/>
          </p:cNvSpPr>
          <p:nvPr/>
        </p:nvSpPr>
        <p:spPr bwMode="auto">
          <a:xfrm>
            <a:off x="6656639" y="3360637"/>
            <a:ext cx="2031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 dirty="0">
                <a:latin typeface="Times New Roman" pitchFamily="18" charset="0"/>
                <a:ea typeface="黑体" pitchFamily="49" charset="-122"/>
              </a:rPr>
              <a:t>规律和结构：</a:t>
            </a:r>
            <a:endParaRPr kumimoji="1" lang="zh-CN" altLang="en-US" sz="2400" dirty="0">
              <a:latin typeface="Times New Roman" pitchFamily="18" charset="0"/>
            </a:endParaRPr>
          </a:p>
        </p:txBody>
      </p:sp>
      <p:sp>
        <p:nvSpPr>
          <p:cNvPr id="16" name="Text Box 93"/>
          <p:cNvSpPr txBox="1">
            <a:spLocks noChangeArrowheads="1"/>
          </p:cNvSpPr>
          <p:nvPr/>
        </p:nvSpPr>
        <p:spPr bwMode="auto">
          <a:xfrm>
            <a:off x="6667656" y="3884146"/>
            <a:ext cx="1723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心理</a:t>
            </a:r>
            <a:r>
              <a:rPr kumimoji="1" lang="zh-CN" altLang="en-US" sz="2400" dirty="0">
                <a:latin typeface="Times New Roman" pitchFamily="18" charset="0"/>
                <a:ea typeface="黑体" pitchFamily="49" charset="-122"/>
              </a:rPr>
              <a:t>问题</a:t>
            </a:r>
            <a:r>
              <a:rPr kumimoji="1" lang="zh-CN" altLang="en-US" sz="2400" dirty="0" smtClean="0">
                <a:latin typeface="Times New Roman" pitchFamily="18" charset="0"/>
                <a:ea typeface="黑体" pitchFamily="49" charset="-122"/>
              </a:rPr>
              <a:t>：</a:t>
            </a:r>
            <a:endParaRPr kumimoji="1" lang="zh-CN" altLang="en-US" sz="2400" dirty="0">
              <a:latin typeface="Times New Roman" pitchFamily="18" charset="0"/>
            </a:endParaRPr>
          </a:p>
        </p:txBody>
      </p:sp>
      <p:sp>
        <p:nvSpPr>
          <p:cNvPr id="17" name="Text Box 94"/>
          <p:cNvSpPr txBox="1">
            <a:spLocks noChangeArrowheads="1"/>
          </p:cNvSpPr>
          <p:nvPr/>
        </p:nvSpPr>
        <p:spPr bwMode="auto">
          <a:xfrm>
            <a:off x="6678775" y="4411913"/>
            <a:ext cx="18085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观念</a:t>
            </a:r>
            <a:r>
              <a:rPr lang="en-US" altLang="zh-CN" sz="2400" dirty="0">
                <a:latin typeface="Times New Roman" pitchFamily="18" charset="0"/>
                <a:ea typeface="黑体" pitchFamily="49" charset="-122"/>
              </a:rPr>
              <a:t>/</a:t>
            </a:r>
            <a:r>
              <a:rPr lang="zh-CN" altLang="en-US" sz="2400" dirty="0">
                <a:latin typeface="Times New Roman" pitchFamily="18" charset="0"/>
                <a:ea typeface="黑体" pitchFamily="49" charset="-122"/>
              </a:rPr>
              <a:t>原则</a:t>
            </a:r>
            <a:r>
              <a:rPr kumimoji="1" lang="zh-CN" altLang="en-US" sz="2400" dirty="0" smtClean="0">
                <a:latin typeface="Times New Roman" pitchFamily="18" charset="0"/>
                <a:ea typeface="黑体" pitchFamily="49" charset="-122"/>
              </a:rPr>
              <a:t>：</a:t>
            </a:r>
            <a:endParaRPr kumimoji="1" lang="zh-CN" altLang="en-US" sz="2400" dirty="0">
              <a:latin typeface="Times New Roman" pitchFamily="18" charset="0"/>
            </a:endParaRPr>
          </a:p>
        </p:txBody>
      </p:sp>
      <p:sp>
        <p:nvSpPr>
          <p:cNvPr id="18" name="Line 98"/>
          <p:cNvSpPr>
            <a:spLocks noChangeShapeType="1"/>
          </p:cNvSpPr>
          <p:nvPr/>
        </p:nvSpPr>
        <p:spPr bwMode="auto">
          <a:xfrm>
            <a:off x="2186963" y="1575374"/>
            <a:ext cx="2365771" cy="11724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19" name="Text Box 99"/>
          <p:cNvSpPr txBox="1">
            <a:spLocks noChangeArrowheads="1"/>
          </p:cNvSpPr>
          <p:nvPr/>
        </p:nvSpPr>
        <p:spPr bwMode="auto">
          <a:xfrm rot="1625936">
            <a:off x="2964488" y="1764297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1600" dirty="0"/>
              <a:t>正相关</a:t>
            </a:r>
          </a:p>
        </p:txBody>
      </p:sp>
      <p:sp>
        <p:nvSpPr>
          <p:cNvPr id="20" name="Line 100"/>
          <p:cNvSpPr>
            <a:spLocks noChangeShapeType="1"/>
          </p:cNvSpPr>
          <p:nvPr/>
        </p:nvSpPr>
        <p:spPr bwMode="auto">
          <a:xfrm>
            <a:off x="2864386" y="2396608"/>
            <a:ext cx="1535948" cy="5035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21" name="Text Box 101"/>
          <p:cNvSpPr txBox="1">
            <a:spLocks noChangeArrowheads="1"/>
          </p:cNvSpPr>
          <p:nvPr/>
        </p:nvSpPr>
        <p:spPr bwMode="auto">
          <a:xfrm rot="1117538">
            <a:off x="3254099" y="2700744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1600" dirty="0"/>
              <a:t>负相关</a:t>
            </a:r>
          </a:p>
        </p:txBody>
      </p:sp>
      <p:sp>
        <p:nvSpPr>
          <p:cNvPr id="22" name="Line 102"/>
          <p:cNvSpPr>
            <a:spLocks noChangeShapeType="1"/>
          </p:cNvSpPr>
          <p:nvPr/>
        </p:nvSpPr>
        <p:spPr bwMode="auto">
          <a:xfrm flipV="1">
            <a:off x="2575792" y="3052583"/>
            <a:ext cx="1824542" cy="2285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23" name="Text Box 103"/>
          <p:cNvSpPr txBox="1">
            <a:spLocks noChangeArrowheads="1"/>
          </p:cNvSpPr>
          <p:nvPr/>
        </p:nvSpPr>
        <p:spPr bwMode="auto">
          <a:xfrm rot="21090616">
            <a:off x="2969156" y="3191360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1600" dirty="0"/>
              <a:t>负相关</a:t>
            </a:r>
          </a:p>
        </p:txBody>
      </p:sp>
      <p:sp>
        <p:nvSpPr>
          <p:cNvPr id="24" name="Text Box 104"/>
          <p:cNvSpPr txBox="1">
            <a:spLocks noChangeArrowheads="1"/>
          </p:cNvSpPr>
          <p:nvPr/>
        </p:nvSpPr>
        <p:spPr bwMode="auto">
          <a:xfrm rot="20369158">
            <a:off x="3012677" y="3653025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1600"/>
              <a:t>负相关</a:t>
            </a:r>
          </a:p>
        </p:txBody>
      </p:sp>
      <p:sp>
        <p:nvSpPr>
          <p:cNvPr id="25" name="Line 106"/>
          <p:cNvSpPr>
            <a:spLocks noChangeShapeType="1"/>
          </p:cNvSpPr>
          <p:nvPr/>
        </p:nvSpPr>
        <p:spPr bwMode="auto">
          <a:xfrm flipV="1">
            <a:off x="2575792" y="3281182"/>
            <a:ext cx="1824542" cy="5997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26" name="Line 107"/>
          <p:cNvSpPr>
            <a:spLocks noChangeShapeType="1"/>
          </p:cNvSpPr>
          <p:nvPr/>
        </p:nvSpPr>
        <p:spPr bwMode="auto">
          <a:xfrm flipV="1">
            <a:off x="2864386" y="3281184"/>
            <a:ext cx="1688348" cy="1224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27" name="Text Box 108"/>
          <p:cNvSpPr txBox="1">
            <a:spLocks noChangeArrowheads="1"/>
          </p:cNvSpPr>
          <p:nvPr/>
        </p:nvSpPr>
        <p:spPr bwMode="auto">
          <a:xfrm rot="19493186">
            <a:off x="3367319" y="4010377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1600"/>
              <a:t>不确定</a:t>
            </a:r>
          </a:p>
        </p:txBody>
      </p:sp>
      <p:sp>
        <p:nvSpPr>
          <p:cNvPr id="28" name="Text Box 109"/>
          <p:cNvSpPr txBox="1">
            <a:spLocks noChangeArrowheads="1"/>
          </p:cNvSpPr>
          <p:nvPr/>
        </p:nvSpPr>
        <p:spPr bwMode="auto">
          <a:xfrm>
            <a:off x="1577363" y="1308275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根本因素</a:t>
            </a:r>
          </a:p>
        </p:txBody>
      </p:sp>
      <p:sp>
        <p:nvSpPr>
          <p:cNvPr id="29" name="Text Box 110"/>
          <p:cNvSpPr txBox="1">
            <a:spLocks noChangeArrowheads="1"/>
          </p:cNvSpPr>
          <p:nvPr/>
        </p:nvSpPr>
        <p:spPr bwMode="auto">
          <a:xfrm>
            <a:off x="1926230" y="2076058"/>
            <a:ext cx="14331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直接因素       </a:t>
            </a:r>
            <a:r>
              <a:rPr kumimoji="1"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基础前提     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当前</a:t>
            </a:r>
            <a:r>
              <a:rPr kumimoji="1"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预期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差距</a:t>
            </a:r>
          </a:p>
        </p:txBody>
      </p:sp>
      <p:sp>
        <p:nvSpPr>
          <p:cNvPr id="30" name="Text Box 111"/>
          <p:cNvSpPr txBox="1">
            <a:spLocks noChangeArrowheads="1"/>
          </p:cNvSpPr>
          <p:nvPr/>
        </p:nvSpPr>
        <p:spPr bwMode="auto">
          <a:xfrm>
            <a:off x="1978618" y="2988796"/>
            <a:ext cx="701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重要因素</a:t>
            </a:r>
          </a:p>
        </p:txBody>
      </p:sp>
      <p:sp>
        <p:nvSpPr>
          <p:cNvPr id="31" name="Text Box 112"/>
          <p:cNvSpPr txBox="1">
            <a:spLocks noChangeArrowheads="1"/>
          </p:cNvSpPr>
          <p:nvPr/>
        </p:nvSpPr>
        <p:spPr bwMode="auto">
          <a:xfrm>
            <a:off x="1976462" y="3588497"/>
            <a:ext cx="701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另一因素</a:t>
            </a:r>
          </a:p>
        </p:txBody>
      </p:sp>
      <p:sp>
        <p:nvSpPr>
          <p:cNvPr id="32" name="Text Box 113"/>
          <p:cNvSpPr txBox="1">
            <a:spLocks noChangeArrowheads="1"/>
          </p:cNvSpPr>
          <p:nvPr/>
        </p:nvSpPr>
        <p:spPr bwMode="auto">
          <a:xfrm>
            <a:off x="1976462" y="4213172"/>
            <a:ext cx="10545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品质服务</a:t>
            </a:r>
          </a:p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文化等</a:t>
            </a:r>
          </a:p>
        </p:txBody>
      </p:sp>
      <p:sp>
        <p:nvSpPr>
          <p:cNvPr id="33" name="Text Box 114"/>
          <p:cNvSpPr txBox="1">
            <a:spLocks noChangeArrowheads="1"/>
          </p:cNvSpPr>
          <p:nvPr/>
        </p:nvSpPr>
        <p:spPr bwMode="auto">
          <a:xfrm>
            <a:off x="6655152" y="2280032"/>
            <a:ext cx="2031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 dirty="0">
                <a:latin typeface="Times New Roman" pitchFamily="18" charset="0"/>
                <a:ea typeface="黑体" pitchFamily="49" charset="-122"/>
              </a:rPr>
              <a:t>内容和类型</a:t>
            </a:r>
            <a:r>
              <a:rPr kumimoji="1" lang="zh-CN" altLang="en-US" sz="2400" dirty="0" smtClean="0">
                <a:latin typeface="Times New Roman" pitchFamily="18" charset="0"/>
                <a:ea typeface="黑体" pitchFamily="49" charset="-122"/>
              </a:rPr>
              <a:t>：</a:t>
            </a:r>
            <a:endParaRPr kumimoji="1" lang="zh-CN" altLang="en-US" sz="2400" dirty="0">
              <a:latin typeface="楷体_GB2312" pitchFamily="49" charset="-122"/>
            </a:endParaRPr>
          </a:p>
        </p:txBody>
      </p:sp>
      <p:sp>
        <p:nvSpPr>
          <p:cNvPr id="38" name="Text Box 119"/>
          <p:cNvSpPr txBox="1">
            <a:spLocks noChangeArrowheads="1"/>
          </p:cNvSpPr>
          <p:nvPr/>
        </p:nvSpPr>
        <p:spPr bwMode="auto">
          <a:xfrm>
            <a:off x="6655152" y="2826177"/>
            <a:ext cx="2031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 dirty="0">
                <a:ea typeface="黑体" pitchFamily="49" charset="-122"/>
              </a:rPr>
              <a:t>对象和</a:t>
            </a:r>
            <a:r>
              <a:rPr kumimoji="1" lang="zh-CN" altLang="en-US" sz="2400" dirty="0">
                <a:latin typeface="Times New Roman" pitchFamily="18" charset="0"/>
                <a:ea typeface="黑体" pitchFamily="49" charset="-122"/>
              </a:rPr>
              <a:t>水平：</a:t>
            </a:r>
          </a:p>
        </p:txBody>
      </p:sp>
      <p:sp>
        <p:nvSpPr>
          <p:cNvPr id="40" name="Text Box 122"/>
          <p:cNvSpPr txBox="1">
            <a:spLocks noChangeArrowheads="1"/>
          </p:cNvSpPr>
          <p:nvPr/>
        </p:nvSpPr>
        <p:spPr bwMode="auto">
          <a:xfrm>
            <a:off x="4616985" y="3158608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方法</a:t>
            </a:r>
          </a:p>
        </p:txBody>
      </p:sp>
      <p:sp>
        <p:nvSpPr>
          <p:cNvPr id="41" name="Text Box 123"/>
          <p:cNvSpPr txBox="1">
            <a:spLocks noChangeArrowheads="1"/>
          </p:cNvSpPr>
          <p:nvPr/>
        </p:nvSpPr>
        <p:spPr bwMode="auto">
          <a:xfrm rot="1192429">
            <a:off x="3044748" y="2227330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1600" dirty="0"/>
              <a:t>正相关</a:t>
            </a:r>
          </a:p>
        </p:txBody>
      </p:sp>
      <p:sp>
        <p:nvSpPr>
          <p:cNvPr id="42" name="Line 125"/>
          <p:cNvSpPr>
            <a:spLocks noChangeShapeType="1"/>
          </p:cNvSpPr>
          <p:nvPr/>
        </p:nvSpPr>
        <p:spPr bwMode="auto">
          <a:xfrm>
            <a:off x="4541704" y="2907055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3" name="Line 126"/>
          <p:cNvSpPr>
            <a:spLocks noChangeShapeType="1"/>
          </p:cNvSpPr>
          <p:nvPr/>
        </p:nvSpPr>
        <p:spPr bwMode="auto">
          <a:xfrm flipH="1">
            <a:off x="4465504" y="3059455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" name="Text Box 127"/>
          <p:cNvSpPr txBox="1">
            <a:spLocks noChangeArrowheads="1"/>
          </p:cNvSpPr>
          <p:nvPr/>
        </p:nvSpPr>
        <p:spPr bwMode="auto">
          <a:xfrm>
            <a:off x="6655152" y="1723774"/>
            <a:ext cx="1723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 dirty="0">
                <a:latin typeface="Times New Roman" pitchFamily="18" charset="0"/>
                <a:ea typeface="黑体" pitchFamily="49" charset="-122"/>
              </a:rPr>
              <a:t>双重性质</a:t>
            </a:r>
            <a:r>
              <a:rPr kumimoji="1" lang="zh-CN" altLang="en-US" sz="2400" dirty="0" smtClean="0">
                <a:latin typeface="Times New Roman" pitchFamily="18" charset="0"/>
                <a:ea typeface="黑体" pitchFamily="49" charset="-122"/>
              </a:rPr>
              <a:t>：</a:t>
            </a:r>
            <a:endParaRPr kumimoji="1" lang="zh-CN" altLang="en-US" sz="2400" dirty="0">
              <a:latin typeface="楷体_GB2312" pitchFamily="49" charset="-122"/>
            </a:endParaRPr>
          </a:p>
        </p:txBody>
      </p:sp>
      <p:sp>
        <p:nvSpPr>
          <p:cNvPr id="45" name="标题 1"/>
          <p:cNvSpPr>
            <a:spLocks noGrp="1"/>
          </p:cNvSpPr>
          <p:nvPr>
            <p:ph type="title"/>
          </p:nvPr>
        </p:nvSpPr>
        <p:spPr>
          <a:xfrm>
            <a:off x="2080980" y="387550"/>
            <a:ext cx="4429989" cy="460747"/>
          </a:xfrm>
        </p:spPr>
        <p:txBody>
          <a:bodyPr>
            <a:noAutofit/>
          </a:bodyPr>
          <a:lstStyle/>
          <a:p>
            <a:r>
              <a:rPr kumimoji="1" lang="zh-CN" altLang="en-US" sz="3200" dirty="0" smtClean="0">
                <a:latin typeface="黑体" pitchFamily="49" charset="-122"/>
                <a:ea typeface="黑体" pitchFamily="49" charset="-122"/>
              </a:rPr>
              <a:t>经济</a:t>
            </a:r>
            <a:r>
              <a:rPr kumimoji="1" lang="en-US" altLang="zh-CN" sz="320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kumimoji="1" lang="zh-CN" altLang="en-US" sz="3200" dirty="0" smtClean="0">
                <a:latin typeface="黑体" pitchFamily="49" charset="-122"/>
                <a:ea typeface="黑体" pitchFamily="49" charset="-122"/>
              </a:rPr>
              <a:t>课  知识结构图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1041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0"/>
          <p:cNvSpPr txBox="1">
            <a:spLocks noChangeArrowheads="1"/>
          </p:cNvSpPr>
          <p:nvPr/>
        </p:nvSpPr>
        <p:spPr bwMode="auto">
          <a:xfrm>
            <a:off x="538473" y="1997601"/>
            <a:ext cx="285115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hangingPunct="1">
              <a:spcBef>
                <a:spcPct val="50000"/>
              </a:spcBef>
              <a:defRPr kumimoji="1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en-US" altLang="zh-CN" dirty="0" smtClean="0"/>
              <a:t>2.</a:t>
            </a:r>
            <a:r>
              <a:rPr lang="zh-CN" altLang="en-US" dirty="0" smtClean="0"/>
              <a:t>居民</a:t>
            </a:r>
            <a:r>
              <a:rPr lang="zh-CN" altLang="en-US" dirty="0"/>
              <a:t>的收入：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18463" y="2665020"/>
            <a:ext cx="2395924" cy="46166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与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消费量正相关</a:t>
            </a: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63279" y="2674545"/>
            <a:ext cx="295465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hangingPunct="1">
              <a:spcBef>
                <a:spcPct val="50000"/>
              </a:spcBef>
            </a:pPr>
            <a:r>
              <a:rPr kumimoji="1" lang="en-US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◇</a:t>
            </a:r>
            <a:r>
              <a:rPr kumimoji="1"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当前可支配收入：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753826" y="1997601"/>
            <a:ext cx="372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—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消费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的</a:t>
            </a:r>
            <a:r>
              <a:rPr lang="zh-CN" altLang="en-US" sz="2400" dirty="0" smtClean="0">
                <a:solidFill>
                  <a:schemeClr val="hlink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基础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和</a:t>
            </a:r>
            <a:r>
              <a:rPr lang="zh-CN" altLang="en-US" sz="2400" dirty="0" smtClean="0">
                <a:solidFill>
                  <a:schemeClr val="hlink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前提</a:t>
            </a:r>
            <a:r>
              <a:rPr lang="zh-CN" altLang="en-US" sz="10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（主要因素）</a:t>
            </a:r>
            <a:endParaRPr lang="zh-CN" altLang="en-US" sz="1000" dirty="0">
              <a:latin typeface="黑体" panose="02010609060101010101" pitchFamily="49" charset="-122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9" name="AutoShape 14"/>
          <p:cNvSpPr>
            <a:spLocks/>
          </p:cNvSpPr>
          <p:nvPr/>
        </p:nvSpPr>
        <p:spPr bwMode="auto">
          <a:xfrm>
            <a:off x="979129" y="2905377"/>
            <a:ext cx="184150" cy="1594268"/>
          </a:xfrm>
          <a:prstGeom prst="leftBrace">
            <a:avLst>
              <a:gd name="adj1" fmla="val 7986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158517" y="3429944"/>
            <a:ext cx="264687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hangingPunct="1">
              <a:spcBef>
                <a:spcPct val="50000"/>
              </a:spcBef>
              <a:defRPr kumimoji="1"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en-US" altLang="zh-CN" dirty="0"/>
              <a:t>◇</a:t>
            </a:r>
            <a:r>
              <a:rPr lang="zh-CN" altLang="en-US" dirty="0"/>
              <a:t>未来预期收入：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563938" y="3420419"/>
            <a:ext cx="2991103" cy="46166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与</a:t>
            </a:r>
            <a:r>
              <a:rPr lang="zh-CN" altLang="en-US" sz="2400" dirty="0">
                <a:solidFill>
                  <a:schemeClr val="hlink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当前</a:t>
            </a: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消费量</a:t>
            </a:r>
            <a:r>
              <a:rPr lang="zh-CN" altLang="en-US" sz="2400" dirty="0" smtClean="0">
                <a:solidFill>
                  <a:schemeClr val="hlink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正相关</a:t>
            </a: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163279" y="4211663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2400" dirty="0" smtClean="0">
                <a:latin typeface="黑体" pitchFamily="49" charset="-122"/>
                <a:ea typeface="黑体" pitchFamily="49" charset="-122"/>
              </a:rPr>
              <a:t>◇</a:t>
            </a:r>
            <a:r>
              <a:rPr kumimoji="0" lang="zh-CN" altLang="en-US" sz="2400" dirty="0" smtClean="0">
                <a:latin typeface="黑体" pitchFamily="49" charset="-122"/>
                <a:ea typeface="黑体" pitchFamily="49" charset="-122"/>
              </a:rPr>
              <a:t>收入差距：</a:t>
            </a:r>
            <a:endParaRPr kumimoji="0"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2916239" y="4268813"/>
            <a:ext cx="3987262" cy="46166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hangingPunct="1">
              <a:spcBef>
                <a:spcPct val="50000"/>
              </a:spcBef>
            </a:pPr>
            <a:r>
              <a:rPr kumimoji="1" lang="zh-CN" altLang="en-US" sz="24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与社会总体消费水平</a:t>
            </a:r>
            <a:r>
              <a:rPr kumimoji="1" lang="zh-CN" altLang="en-US" sz="2400" dirty="0" smtClean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负相关</a:t>
            </a:r>
            <a:endParaRPr kumimoji="1" lang="zh-CN" altLang="en-US" sz="2400" dirty="0">
              <a:solidFill>
                <a:schemeClr val="tx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6794944" y="2333663"/>
            <a:ext cx="17623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kumimoji="1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742950" indent="-285750" eaLnBrk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zh-CN" altLang="en-US" dirty="0"/>
              <a:t>增加居民收入</a:t>
            </a: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7488814" y="1833600"/>
            <a:ext cx="187325" cy="500063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/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6815365" y="3233579"/>
            <a:ext cx="17756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kumimoji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742950" indent="-285750" eaLnBrk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zh-CN" altLang="en-US" sz="2000" dirty="0"/>
              <a:t>稳定经济扩大</a:t>
            </a:r>
            <a:endParaRPr lang="en-US" altLang="zh-CN" sz="2000" dirty="0"/>
          </a:p>
          <a:p>
            <a:r>
              <a:rPr lang="zh-CN" altLang="en-US" sz="2000" dirty="0"/>
              <a:t>就业健全社保</a:t>
            </a:r>
          </a:p>
        </p:txBody>
      </p:sp>
      <p:sp>
        <p:nvSpPr>
          <p:cNvPr id="19" name="AutoShape 26"/>
          <p:cNvSpPr>
            <a:spLocks noChangeArrowheads="1"/>
          </p:cNvSpPr>
          <p:nvPr/>
        </p:nvSpPr>
        <p:spPr bwMode="auto">
          <a:xfrm>
            <a:off x="7563312" y="3930721"/>
            <a:ext cx="187325" cy="428625"/>
          </a:xfrm>
          <a:prstGeom prst="downArrow">
            <a:avLst>
              <a:gd name="adj1" fmla="val 50000"/>
              <a:gd name="adj2" fmla="val 500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7019925" y="4376094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缩小收入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差距</a:t>
            </a:r>
            <a:endParaRPr lang="en-US" altLang="zh-CN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Text Box 0"/>
          <p:cNvSpPr txBox="1">
            <a:spLocks noChangeArrowheads="1"/>
          </p:cNvSpPr>
          <p:nvPr/>
        </p:nvSpPr>
        <p:spPr bwMode="auto">
          <a:xfrm>
            <a:off x="533807" y="1300689"/>
            <a:ext cx="343227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消费</a:t>
            </a:r>
            <a:r>
              <a:rPr kumimoji="0" lang="zh-CN" altLang="en-US" sz="2400" dirty="0" smtClean="0">
                <a:latin typeface="黑体" pitchFamily="49" charset="-122"/>
                <a:ea typeface="黑体" pitchFamily="49" charset="-122"/>
              </a:rPr>
              <a:t>的</a:t>
            </a:r>
            <a:r>
              <a:rPr kumimoji="0"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决定</a:t>
            </a:r>
            <a:r>
              <a:rPr kumimoji="0" lang="zh-CN" altLang="en-US" sz="2400" dirty="0" smtClean="0">
                <a:latin typeface="黑体" pitchFamily="49" charset="-122"/>
                <a:ea typeface="黑体" pitchFamily="49" charset="-122"/>
              </a:rPr>
              <a:t>因素</a:t>
            </a:r>
            <a:r>
              <a:rPr kumimoji="0" lang="zh-CN" altLang="en-US" sz="2400" dirty="0">
                <a:latin typeface="黑体" pitchFamily="49" charset="-122"/>
                <a:ea typeface="黑体" pitchFamily="49" charset="-122"/>
              </a:rPr>
              <a:t>：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3490242" y="1300688"/>
            <a:ext cx="141577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hangingPunct="1">
              <a:spcBef>
                <a:spcPct val="50000"/>
              </a:spcBef>
            </a:pPr>
            <a:r>
              <a:rPr kumimoji="1"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生产</a:t>
            </a:r>
            <a:r>
              <a:rPr kumimoji="1" lang="en-US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kumimoji="1"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力</a:t>
            </a:r>
            <a:r>
              <a:rPr kumimoji="1" lang="en-US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)</a:t>
            </a:r>
            <a:endParaRPr kumimoji="1"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45725" y="1164396"/>
            <a:ext cx="3622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0"/>
              </a:spcBef>
              <a:defRPr kumimoji="1" sz="20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742950" indent="-285750" eaLnBrk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zh-CN" altLang="en-US" dirty="0"/>
              <a:t>根本：大力发展生产</a:t>
            </a:r>
            <a:r>
              <a:rPr lang="en-US" altLang="zh-CN" dirty="0"/>
              <a:t>(</a:t>
            </a:r>
            <a:r>
              <a:rPr lang="zh-CN" altLang="en-US" dirty="0"/>
              <a:t>力</a:t>
            </a:r>
            <a:r>
              <a:rPr lang="en-US" altLang="zh-CN" dirty="0"/>
              <a:t>)</a:t>
            </a:r>
            <a:r>
              <a:rPr lang="zh-CN" altLang="en-US" dirty="0"/>
              <a:t>提高经济发展水平，增加国民收入</a:t>
            </a: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352540" y="451693"/>
            <a:ext cx="8516038" cy="470598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800" dirty="0" smtClean="0"/>
              <a:t>本课重难点解析：</a:t>
            </a:r>
            <a:r>
              <a:rPr kumimoji="1" lang="zh-CN" altLang="en-US" sz="2500" dirty="0" smtClean="0">
                <a:latin typeface="黑体" pitchFamily="49" charset="-122"/>
                <a:ea typeface="黑体" pitchFamily="49" charset="-122"/>
              </a:rPr>
              <a:t>影响消费的因素与刺激消费的措施</a:t>
            </a:r>
            <a:endParaRPr lang="zh-CN" altLang="en-US" sz="2500" b="0" dirty="0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7508228" y="2769849"/>
            <a:ext cx="187325" cy="500063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xmlns="" val="7583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686170" y="995482"/>
            <a:ext cx="285115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物价</a:t>
            </a:r>
            <a:r>
              <a:rPr kumimoji="0" lang="zh-CN" altLang="en-US" sz="2400" dirty="0">
                <a:latin typeface="黑体" pitchFamily="49" charset="-122"/>
                <a:ea typeface="黑体" pitchFamily="49" charset="-122"/>
              </a:rPr>
              <a:t>的变动：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3032090" y="1068507"/>
            <a:ext cx="2421260" cy="46166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与消费量</a:t>
            </a:r>
            <a:r>
              <a:rPr lang="zh-CN" altLang="en-US" sz="2400" dirty="0" smtClean="0">
                <a:solidFill>
                  <a:schemeClr val="hlink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负相关</a:t>
            </a: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6383923" y="1006153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保障供给 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降低物价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686170" y="1716207"/>
            <a:ext cx="285115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人口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数量</a:t>
            </a:r>
            <a:r>
              <a:rPr kumimoji="0" lang="zh-CN" altLang="en-US" sz="2400" dirty="0">
                <a:latin typeface="黑体" pitchFamily="49" charset="-122"/>
                <a:ea typeface="黑体" pitchFamily="49" charset="-122"/>
              </a:rPr>
              <a:t>：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032089" y="1789232"/>
            <a:ext cx="2421261" cy="46166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与消费量</a:t>
            </a:r>
            <a:r>
              <a:rPr lang="zh-CN" altLang="en-US" sz="2400" dirty="0" smtClean="0">
                <a:solidFill>
                  <a:schemeClr val="hlink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负相关</a:t>
            </a: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0" name="AutoShape 28"/>
          <p:cNvSpPr>
            <a:spLocks noChangeArrowheads="1"/>
          </p:cNvSpPr>
          <p:nvPr/>
        </p:nvSpPr>
        <p:spPr bwMode="auto">
          <a:xfrm>
            <a:off x="7339598" y="1431603"/>
            <a:ext cx="187325" cy="288925"/>
          </a:xfrm>
          <a:prstGeom prst="downArrow">
            <a:avLst>
              <a:gd name="adj1" fmla="val 50000"/>
              <a:gd name="adj2" fmla="val 500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6669673" y="1642740"/>
            <a:ext cx="164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800">
                <a:latin typeface="华文楷体" panose="02010600040101010101" pitchFamily="2" charset="-122"/>
                <a:ea typeface="华文楷体" panose="02010600040101010101" pitchFamily="2" charset="-122"/>
              </a:rPr>
              <a:t>控制人口总量</a:t>
            </a:r>
            <a:endParaRPr lang="zh-CN" altLang="en-US" sz="1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686170" y="2561425"/>
            <a:ext cx="3136683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5.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市场状况</a:t>
            </a:r>
            <a:r>
              <a:rPr kumimoji="0" lang="zh-CN" altLang="en-US" sz="2400" dirty="0">
                <a:latin typeface="黑体" pitchFamily="49" charset="-122"/>
                <a:ea typeface="黑体" pitchFamily="49" charset="-122"/>
              </a:rPr>
              <a:t>商品</a:t>
            </a:r>
            <a:r>
              <a:rPr kumimoji="0" lang="zh-CN" altLang="en-US" sz="2400" dirty="0" smtClean="0">
                <a:latin typeface="黑体" pitchFamily="49" charset="-122"/>
                <a:ea typeface="黑体" pitchFamily="49" charset="-122"/>
              </a:rPr>
              <a:t>质量  </a:t>
            </a:r>
            <a:r>
              <a:rPr kumimoji="0" lang="en-US" altLang="zh-CN" sz="2400" dirty="0">
                <a:latin typeface="黑体" pitchFamily="49" charset="-122"/>
                <a:ea typeface="黑体" pitchFamily="49" charset="-122"/>
              </a:rPr>
              <a:t> </a:t>
            </a:r>
            <a:r>
              <a:rPr kumimoji="0" lang="zh-CN" altLang="en-US" sz="2400" dirty="0" smtClean="0">
                <a:latin typeface="黑体" pitchFamily="49" charset="-122"/>
                <a:ea typeface="黑体" pitchFamily="49" charset="-122"/>
              </a:rPr>
              <a:t>企业</a:t>
            </a:r>
            <a:r>
              <a:rPr kumimoji="0" lang="zh-CN" altLang="en-US" sz="2400" dirty="0">
                <a:latin typeface="黑体" pitchFamily="49" charset="-122"/>
                <a:ea typeface="黑体" pitchFamily="49" charset="-122"/>
              </a:rPr>
              <a:t>营销手段策略：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3912716" y="2706688"/>
            <a:ext cx="2344865" cy="46166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与消费量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正</a:t>
            </a:r>
            <a:r>
              <a:rPr lang="zh-CN" altLang="en-US" sz="2400" dirty="0" smtClean="0">
                <a:solidFill>
                  <a:schemeClr val="hlink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相关</a:t>
            </a: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7339598" y="2077715"/>
            <a:ext cx="187325" cy="288925"/>
          </a:xfrm>
          <a:prstGeom prst="downArrow">
            <a:avLst>
              <a:gd name="adj1" fmla="val 50000"/>
              <a:gd name="adj2" fmla="val 500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598236" y="2419028"/>
            <a:ext cx="1785937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</a:rPr>
              <a:t>规范市场秩序保护消费权益改善消费环境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726319" y="3589635"/>
            <a:ext cx="239236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6.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政府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政策</a:t>
            </a:r>
            <a:r>
              <a:rPr kumimoji="0" lang="zh-CN" altLang="en-US" sz="2400" dirty="0">
                <a:latin typeface="黑体" pitchFamily="49" charset="-122"/>
                <a:ea typeface="黑体" pitchFamily="49" charset="-122"/>
              </a:rPr>
              <a:t>：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2797789" y="3589635"/>
            <a:ext cx="1575928" cy="46166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具体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分析</a:t>
            </a: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650391" y="3679136"/>
            <a:ext cx="1797823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</a:rPr>
              <a:t>减税补贴降息</a:t>
            </a:r>
          </a:p>
        </p:txBody>
      </p:sp>
      <p:sp>
        <p:nvSpPr>
          <p:cNvPr id="19" name="AutoShape 28"/>
          <p:cNvSpPr>
            <a:spLocks noChangeArrowheads="1"/>
          </p:cNvSpPr>
          <p:nvPr/>
        </p:nvSpPr>
        <p:spPr bwMode="auto">
          <a:xfrm>
            <a:off x="7384048" y="3371086"/>
            <a:ext cx="187325" cy="288925"/>
          </a:xfrm>
          <a:prstGeom prst="downArrow">
            <a:avLst>
              <a:gd name="adj1" fmla="val 50000"/>
              <a:gd name="adj2" fmla="val 500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26776" y="4180032"/>
            <a:ext cx="414337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7.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消费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心理 消费观念</a:t>
            </a:r>
            <a:r>
              <a:rPr kumimoji="0" lang="zh-CN" altLang="en-US" sz="2400" dirty="0">
                <a:latin typeface="黑体" pitchFamily="49" charset="-122"/>
                <a:ea typeface="黑体" pitchFamily="49" charset="-122"/>
              </a:rPr>
              <a:t>：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071601" y="4180032"/>
            <a:ext cx="1785937" cy="46166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具体</a:t>
            </a:r>
            <a:r>
              <a:rPr lang="zh-CN" altLang="en-US" sz="24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分析</a:t>
            </a: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6400804" y="4324494"/>
            <a:ext cx="2278768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树立正确的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消费观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AutoShape 28"/>
          <p:cNvSpPr>
            <a:spLocks noChangeArrowheads="1"/>
          </p:cNvSpPr>
          <p:nvPr/>
        </p:nvSpPr>
        <p:spPr bwMode="auto">
          <a:xfrm>
            <a:off x="7408874" y="4035569"/>
            <a:ext cx="187325" cy="288925"/>
          </a:xfrm>
          <a:prstGeom prst="downArrow">
            <a:avLst>
              <a:gd name="adj1" fmla="val 50000"/>
              <a:gd name="adj2" fmla="val 500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标题 1"/>
          <p:cNvSpPr txBox="1">
            <a:spLocks/>
          </p:cNvSpPr>
          <p:nvPr/>
        </p:nvSpPr>
        <p:spPr>
          <a:xfrm>
            <a:off x="357857" y="425732"/>
            <a:ext cx="8516038" cy="470598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800" dirty="0" smtClean="0"/>
              <a:t>本课重难点解析：</a:t>
            </a:r>
            <a:r>
              <a:rPr kumimoji="1" lang="zh-CN" altLang="en-US" sz="2500" dirty="0" smtClean="0">
                <a:latin typeface="黑体" pitchFamily="49" charset="-122"/>
                <a:ea typeface="黑体" pitchFamily="49" charset="-122"/>
              </a:rPr>
              <a:t>影响消费的因素与刺激消费的措施</a:t>
            </a:r>
            <a:endParaRPr lang="zh-CN" altLang="en-US" sz="2500" b="0" dirty="0"/>
          </a:p>
        </p:txBody>
      </p:sp>
    </p:spTree>
    <p:extLst>
      <p:ext uri="{BB962C8B-B14F-4D97-AF65-F5344CB8AC3E}">
        <p14:creationId xmlns:p14="http://schemas.microsoft.com/office/powerpoint/2010/main" xmlns="" val="13304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181" y="590373"/>
            <a:ext cx="8430573" cy="617102"/>
          </a:xfrm>
        </p:spPr>
        <p:txBody>
          <a:bodyPr>
            <a:noAutofit/>
          </a:bodyPr>
          <a:lstStyle/>
          <a:p>
            <a:r>
              <a:rPr lang="en-US" altLang="zh-CN" sz="2600" dirty="0" smtClean="0">
                <a:ea typeface="黑体" pitchFamily="49" charset="-122"/>
              </a:rPr>
              <a:t>《</a:t>
            </a:r>
            <a:r>
              <a:rPr lang="zh-CN" altLang="en-US" sz="2600" dirty="0" smtClean="0">
                <a:ea typeface="黑体" pitchFamily="49" charset="-122"/>
              </a:rPr>
              <a:t>经济生活</a:t>
            </a:r>
            <a:r>
              <a:rPr lang="en-US" altLang="zh-CN" sz="2600" dirty="0" smtClean="0">
                <a:ea typeface="黑体" pitchFamily="49" charset="-122"/>
              </a:rPr>
              <a:t>》</a:t>
            </a:r>
            <a:r>
              <a:rPr lang="zh-CN" altLang="en-US" sz="2600" dirty="0" smtClean="0">
                <a:ea typeface="黑体" pitchFamily="49" charset="-122"/>
              </a:rPr>
              <a:t>第</a:t>
            </a:r>
            <a:r>
              <a:rPr lang="en-US" altLang="zh-CN" sz="2600" dirty="0" smtClean="0">
                <a:ea typeface="黑体" pitchFamily="49" charset="-122"/>
              </a:rPr>
              <a:t>1</a:t>
            </a:r>
            <a:r>
              <a:rPr lang="zh-CN" altLang="en-US" sz="2600" dirty="0" smtClean="0">
                <a:ea typeface="黑体" pitchFamily="49" charset="-122"/>
              </a:rPr>
              <a:t>单元“</a:t>
            </a:r>
            <a:r>
              <a:rPr kumimoji="1" lang="zh-CN" altLang="en-US" sz="2600" dirty="0" smtClean="0">
                <a:latin typeface="黑体" pitchFamily="49" charset="-122"/>
                <a:ea typeface="黑体" pitchFamily="49" charset="-122"/>
              </a:rPr>
              <a:t>生活与消费”知识结构</a:t>
            </a:r>
            <a:r>
              <a:rPr lang="zh-CN" altLang="en-US" sz="2600" dirty="0" smtClean="0">
                <a:ea typeface="黑体" pitchFamily="49" charset="-122"/>
              </a:rPr>
              <a:t>图</a:t>
            </a:r>
            <a:endParaRPr lang="zh-CN" altLang="en-US" sz="2600" dirty="0"/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>
            <a:off x="609597" y="1880080"/>
            <a:ext cx="304800" cy="2277606"/>
          </a:xfrm>
          <a:prstGeom prst="leftBrace">
            <a:avLst>
              <a:gd name="adj1" fmla="val 10625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90597" y="1618470"/>
            <a:ext cx="3264880" cy="52322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第一课 神奇的货币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90597" y="2829337"/>
            <a:ext cx="3264880" cy="52322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第二课 多变的价格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08182" y="3896076"/>
            <a:ext cx="3247295" cy="52322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第三课 多彩的消费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4533897" y="1922943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515603" y="3132549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4533897" y="4137723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067297" y="1618470"/>
            <a:ext cx="312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 dirty="0">
                <a:solidFill>
                  <a:schemeClr val="tx1"/>
                </a:solidFill>
                <a:ea typeface="仿宋_GB2312" pitchFamily="49" charset="-122"/>
              </a:rPr>
              <a:t>商品和</a:t>
            </a:r>
            <a:r>
              <a:rPr kumimoji="1" lang="zh-CN" altLang="en-US" sz="2800" b="1" dirty="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</a:rPr>
              <a:t>货币理论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050575" y="2844403"/>
            <a:ext cx="3181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 dirty="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</a:rPr>
              <a:t>价值和价格理论</a:t>
            </a:r>
            <a:endParaRPr lang="zh-CN" altLang="en-US" sz="2800" b="1" dirty="0">
              <a:solidFill>
                <a:schemeClr val="tx1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5049111" y="3888682"/>
            <a:ext cx="3130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 dirty="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</a:rPr>
              <a:t>消费 </a:t>
            </a:r>
            <a:r>
              <a:rPr kumimoji="1" lang="en-US" altLang="zh-CN" sz="2800" b="1" dirty="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</a:rPr>
              <a:t>/ </a:t>
            </a:r>
            <a:r>
              <a:rPr kumimoji="1" lang="zh-CN" altLang="en-US" sz="2800" b="1" dirty="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</a:rPr>
              <a:t>需求理论</a:t>
            </a:r>
            <a:endParaRPr lang="zh-CN" altLang="en-US" sz="2800" b="1" dirty="0">
              <a:solidFill>
                <a:schemeClr val="tx1"/>
              </a:solidFill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0980" y="387550"/>
            <a:ext cx="4429989" cy="460747"/>
          </a:xfrm>
        </p:spPr>
        <p:txBody>
          <a:bodyPr>
            <a:noAutofit/>
          </a:bodyPr>
          <a:lstStyle/>
          <a:p>
            <a:pPr algn="ctr"/>
            <a:r>
              <a:rPr kumimoji="1" lang="zh-CN" altLang="en-US" sz="3200" dirty="0" smtClean="0">
                <a:latin typeface="黑体" pitchFamily="49" charset="-122"/>
                <a:ea typeface="黑体" pitchFamily="49" charset="-122"/>
              </a:rPr>
              <a:t>经济</a:t>
            </a:r>
            <a:r>
              <a:rPr kumimoji="1" lang="en-US" altLang="zh-CN" sz="3200" dirty="0" smtClean="0">
                <a:latin typeface="黑体" pitchFamily="49" charset="-122"/>
                <a:ea typeface="黑体" pitchFamily="49" charset="-122"/>
              </a:rPr>
              <a:t>1</a:t>
            </a:r>
            <a:r>
              <a:rPr kumimoji="1" lang="zh-CN" altLang="en-US" sz="3200" dirty="0" smtClean="0">
                <a:latin typeface="黑体" pitchFamily="49" charset="-122"/>
                <a:ea typeface="黑体" pitchFamily="49" charset="-122"/>
              </a:rPr>
              <a:t>课知识结构</a:t>
            </a:r>
            <a:r>
              <a:rPr kumimoji="1" lang="zh-CN" altLang="en-US" sz="3200" dirty="0" smtClean="0">
                <a:latin typeface="黑体" pitchFamily="49" charset="-122"/>
                <a:ea typeface="黑体" pitchFamily="49" charset="-122"/>
              </a:rPr>
              <a:t>图</a:t>
            </a:r>
            <a:endParaRPr lang="zh-CN" altLang="en-US" sz="32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9388" y="1412875"/>
            <a:ext cx="577850" cy="83099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>
                <a:latin typeface="黑体" pitchFamily="49" charset="-122"/>
                <a:ea typeface="黑体" pitchFamily="49" charset="-122"/>
              </a:rPr>
              <a:t>商品</a:t>
            </a:r>
          </a:p>
        </p:txBody>
      </p:sp>
      <p:sp>
        <p:nvSpPr>
          <p:cNvPr id="5" name="AutoShape 6"/>
          <p:cNvSpPr>
            <a:spLocks/>
          </p:cNvSpPr>
          <p:nvPr/>
        </p:nvSpPr>
        <p:spPr bwMode="auto">
          <a:xfrm>
            <a:off x="827088" y="1341438"/>
            <a:ext cx="287337" cy="827881"/>
          </a:xfrm>
          <a:prstGeom prst="leftBrace">
            <a:avLst>
              <a:gd name="adj1" fmla="val 3130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4120385" y="1713707"/>
            <a:ext cx="647700" cy="360362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932363" y="1268413"/>
            <a:ext cx="576262" cy="83099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>
                <a:latin typeface="黑体" pitchFamily="49" charset="-122"/>
                <a:ea typeface="黑体" pitchFamily="49" charset="-122"/>
              </a:rPr>
              <a:t>货币</a:t>
            </a:r>
          </a:p>
        </p:txBody>
      </p:sp>
      <p:sp>
        <p:nvSpPr>
          <p:cNvPr id="8" name="AutoShape 9"/>
          <p:cNvSpPr>
            <a:spLocks/>
          </p:cNvSpPr>
          <p:nvPr/>
        </p:nvSpPr>
        <p:spPr bwMode="auto">
          <a:xfrm>
            <a:off x="5580063" y="1280671"/>
            <a:ext cx="215900" cy="720725"/>
          </a:xfrm>
          <a:prstGeom prst="leftBrace">
            <a:avLst>
              <a:gd name="adj1" fmla="val 2781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388350" y="2238984"/>
            <a:ext cx="0" cy="1080294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136731" y="3313641"/>
            <a:ext cx="576262" cy="83099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>
                <a:latin typeface="黑体" pitchFamily="49" charset="-122"/>
                <a:ea typeface="黑体" pitchFamily="49" charset="-122"/>
              </a:rPr>
              <a:t>纸币</a:t>
            </a: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7812088" y="2614638"/>
            <a:ext cx="215900" cy="1957360"/>
          </a:xfrm>
          <a:prstGeom prst="rightBrace">
            <a:avLst>
              <a:gd name="adj1" fmla="val 10288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 flipV="1">
            <a:off x="3673475" y="3784597"/>
            <a:ext cx="964626" cy="70588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 sz="2400"/>
          </a:p>
        </p:txBody>
      </p:sp>
      <p:sp>
        <p:nvSpPr>
          <p:cNvPr id="13" name="AutoShape 14"/>
          <p:cNvSpPr>
            <a:spLocks/>
          </p:cNvSpPr>
          <p:nvPr/>
        </p:nvSpPr>
        <p:spPr bwMode="auto">
          <a:xfrm>
            <a:off x="3457575" y="2971696"/>
            <a:ext cx="215900" cy="1600302"/>
          </a:xfrm>
          <a:prstGeom prst="rightBrace">
            <a:avLst>
              <a:gd name="adj1" fmla="val 6109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/>
          </a:p>
        </p:txBody>
      </p: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1187450" y="1052513"/>
            <a:ext cx="2879725" cy="1368425"/>
            <a:chOff x="748" y="663"/>
            <a:chExt cx="1814" cy="1083"/>
          </a:xfrm>
        </p:grpSpPr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793" y="732"/>
              <a:ext cx="6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 dirty="0">
                  <a:latin typeface="黑体" pitchFamily="49" charset="-122"/>
                  <a:ea typeface="黑体" pitchFamily="49" charset="-122"/>
                </a:rPr>
                <a:t>含义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519" y="737"/>
              <a:ext cx="5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 dirty="0">
                  <a:latin typeface="黑体" pitchFamily="49" charset="-122"/>
                  <a:ea typeface="黑体" pitchFamily="49" charset="-122"/>
                </a:rPr>
                <a:t>条件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793" y="1010"/>
              <a:ext cx="5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 dirty="0">
                  <a:latin typeface="黑体" pitchFamily="49" charset="-122"/>
                  <a:ea typeface="黑体" pitchFamily="49" charset="-122"/>
                </a:rPr>
                <a:t>产生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517" y="1010"/>
              <a:ext cx="5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>
                  <a:latin typeface="黑体" pitchFamily="49" charset="-122"/>
                  <a:ea typeface="黑体" pitchFamily="49" charset="-122"/>
                </a:rPr>
                <a:t>分类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793" y="1287"/>
              <a:ext cx="5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 dirty="0">
                  <a:latin typeface="黑体" pitchFamily="49" charset="-122"/>
                  <a:ea typeface="黑体" pitchFamily="49" charset="-122"/>
                </a:rPr>
                <a:t>属性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1517" y="1292"/>
              <a:ext cx="10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 dirty="0">
                  <a:latin typeface="黑体" pitchFamily="49" charset="-122"/>
                  <a:ea typeface="黑体" pitchFamily="49" charset="-122"/>
                </a:rPr>
                <a:t>交换发展</a:t>
              </a:r>
            </a:p>
          </p:txBody>
        </p:sp>
        <p:sp>
          <p:nvSpPr>
            <p:cNvPr id="21" name="AutoShape 22"/>
            <p:cNvSpPr>
              <a:spLocks noChangeArrowheads="1"/>
            </p:cNvSpPr>
            <p:nvPr/>
          </p:nvSpPr>
          <p:spPr bwMode="auto">
            <a:xfrm>
              <a:off x="748" y="663"/>
              <a:ext cx="1814" cy="108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zh-CN" sz="2400" b="1" dirty="0">
                  <a:latin typeface="黑体" pitchFamily="49" charset="-122"/>
                  <a:ea typeface="黑体" pitchFamily="49" charset="-122"/>
                </a:rPr>
                <a:t>             </a:t>
              </a:r>
            </a:p>
          </p:txBody>
        </p:sp>
      </p:grp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5867400" y="1052514"/>
            <a:ext cx="3060700" cy="1156148"/>
            <a:chOff x="3696" y="663"/>
            <a:chExt cx="1928" cy="862"/>
          </a:xfrm>
        </p:grpSpPr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3742" y="754"/>
              <a:ext cx="5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 dirty="0">
                  <a:latin typeface="黑体" pitchFamily="49" charset="-122"/>
                  <a:ea typeface="黑体" pitchFamily="49" charset="-122"/>
                </a:rPr>
                <a:t>产生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4377" y="744"/>
              <a:ext cx="6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 dirty="0">
                  <a:latin typeface="黑体" pitchFamily="49" charset="-122"/>
                  <a:ea typeface="黑体" pitchFamily="49" charset="-122"/>
                </a:rPr>
                <a:t>含义</a:t>
              </a: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5012" y="754"/>
              <a:ext cx="6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>
                  <a:latin typeface="黑体" pitchFamily="49" charset="-122"/>
                  <a:ea typeface="黑体" pitchFamily="49" charset="-122"/>
                </a:rPr>
                <a:t>特性</a:t>
              </a: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3742" y="1109"/>
              <a:ext cx="5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 dirty="0">
                  <a:latin typeface="黑体" pitchFamily="49" charset="-122"/>
                  <a:ea typeface="黑体" pitchFamily="49" charset="-122"/>
                </a:rPr>
                <a:t>币材</a:t>
              </a: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4377" y="1106"/>
              <a:ext cx="5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 dirty="0">
                  <a:latin typeface="黑体" pitchFamily="49" charset="-122"/>
                  <a:ea typeface="黑体" pitchFamily="49" charset="-122"/>
                </a:rPr>
                <a:t>本质</a:t>
              </a: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5012" y="1102"/>
              <a:ext cx="5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 dirty="0">
                  <a:latin typeface="黑体" pitchFamily="49" charset="-122"/>
                  <a:ea typeface="黑体" pitchFamily="49" charset="-122"/>
                </a:rPr>
                <a:t>职能</a:t>
              </a:r>
            </a:p>
          </p:txBody>
        </p:sp>
        <p:sp>
          <p:nvSpPr>
            <p:cNvPr id="29" name="AutoShape 30"/>
            <p:cNvSpPr>
              <a:spLocks noChangeArrowheads="1"/>
            </p:cNvSpPr>
            <p:nvPr/>
          </p:nvSpPr>
          <p:spPr bwMode="auto">
            <a:xfrm>
              <a:off x="3696" y="663"/>
              <a:ext cx="1906" cy="86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zh-CN" sz="2400" b="1">
                  <a:latin typeface="黑体" pitchFamily="49" charset="-122"/>
                  <a:ea typeface="黑体" pitchFamily="49" charset="-122"/>
                </a:rPr>
                <a:t>             </a:t>
              </a:r>
            </a:p>
          </p:txBody>
        </p:sp>
      </p:grpSp>
      <p:grpSp>
        <p:nvGrpSpPr>
          <p:cNvPr id="30" name="Group 31"/>
          <p:cNvGrpSpPr>
            <a:grpSpLocks/>
          </p:cNvGrpSpPr>
          <p:nvPr/>
        </p:nvGrpSpPr>
        <p:grpSpPr bwMode="auto">
          <a:xfrm>
            <a:off x="142875" y="2713029"/>
            <a:ext cx="3168650" cy="2160587"/>
            <a:chOff x="68" y="2523"/>
            <a:chExt cx="1996" cy="1361"/>
          </a:xfrm>
        </p:grpSpPr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340" y="2614"/>
              <a:ext cx="68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>
                  <a:latin typeface="黑体" pitchFamily="49" charset="-122"/>
                  <a:ea typeface="黑体" pitchFamily="49" charset="-122"/>
                </a:rPr>
                <a:t>结算方式</a:t>
              </a: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1066" y="2614"/>
              <a:ext cx="589" cy="523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>
                  <a:latin typeface="黑体" pitchFamily="49" charset="-122"/>
                  <a:ea typeface="黑体" pitchFamily="49" charset="-122"/>
                </a:rPr>
                <a:t>信用工具</a:t>
              </a:r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158" y="3385"/>
              <a:ext cx="590" cy="291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>
                  <a:latin typeface="黑体" pitchFamily="49" charset="-122"/>
                  <a:ea typeface="黑体" pitchFamily="49" charset="-122"/>
                </a:rPr>
                <a:t>外汇</a:t>
              </a:r>
            </a:p>
          </p:txBody>
        </p:sp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794" y="3385"/>
              <a:ext cx="5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>
                  <a:latin typeface="黑体" pitchFamily="49" charset="-122"/>
                  <a:ea typeface="黑体" pitchFamily="49" charset="-122"/>
                </a:rPr>
                <a:t>汇率</a:t>
              </a:r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1383" y="3249"/>
              <a:ext cx="59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>
                  <a:latin typeface="黑体" pitchFamily="49" charset="-122"/>
                  <a:ea typeface="黑体" pitchFamily="49" charset="-122"/>
                </a:rPr>
                <a:t>币值稳定</a:t>
              </a:r>
            </a:p>
          </p:txBody>
        </p:sp>
        <p:sp>
          <p:nvSpPr>
            <p:cNvPr id="36" name="AutoShape 37"/>
            <p:cNvSpPr>
              <a:spLocks noChangeArrowheads="1"/>
            </p:cNvSpPr>
            <p:nvPr/>
          </p:nvSpPr>
          <p:spPr bwMode="auto">
            <a:xfrm>
              <a:off x="68" y="2523"/>
              <a:ext cx="1996" cy="136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zh-CN" sz="2400" b="1">
                  <a:latin typeface="黑体" pitchFamily="49" charset="-122"/>
                  <a:ea typeface="黑体" pitchFamily="49" charset="-122"/>
                </a:rPr>
                <a:t>             </a:t>
              </a:r>
            </a:p>
          </p:txBody>
        </p:sp>
      </p:grpSp>
      <p:grpSp>
        <p:nvGrpSpPr>
          <p:cNvPr id="37" name="Group 38"/>
          <p:cNvGrpSpPr>
            <a:grpSpLocks/>
          </p:cNvGrpSpPr>
          <p:nvPr/>
        </p:nvGrpSpPr>
        <p:grpSpPr bwMode="auto">
          <a:xfrm>
            <a:off x="4736808" y="2419584"/>
            <a:ext cx="3097213" cy="2452688"/>
            <a:chOff x="2744" y="2250"/>
            <a:chExt cx="2132" cy="1545"/>
          </a:xfrm>
        </p:grpSpPr>
        <p:sp>
          <p:nvSpPr>
            <p:cNvPr id="38" name="Text Box 39"/>
            <p:cNvSpPr txBox="1">
              <a:spLocks noChangeArrowheads="1"/>
            </p:cNvSpPr>
            <p:nvPr/>
          </p:nvSpPr>
          <p:spPr bwMode="auto">
            <a:xfrm>
              <a:off x="2835" y="2265"/>
              <a:ext cx="5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 dirty="0">
                  <a:latin typeface="黑体" pitchFamily="49" charset="-122"/>
                  <a:ea typeface="黑体" pitchFamily="49" charset="-122"/>
                </a:rPr>
                <a:t>产生</a:t>
              </a:r>
            </a:p>
          </p:txBody>
        </p:sp>
        <p:sp>
          <p:nvSpPr>
            <p:cNvPr id="39" name="Text Box 40"/>
            <p:cNvSpPr txBox="1">
              <a:spLocks noChangeArrowheads="1"/>
            </p:cNvSpPr>
            <p:nvPr/>
          </p:nvSpPr>
          <p:spPr bwMode="auto">
            <a:xfrm>
              <a:off x="3652" y="2251"/>
              <a:ext cx="5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 dirty="0">
                  <a:latin typeface="黑体" pitchFamily="49" charset="-122"/>
                  <a:ea typeface="黑体" pitchFamily="49" charset="-122"/>
                </a:rPr>
                <a:t>优点</a:t>
              </a:r>
            </a:p>
          </p:txBody>
        </p:sp>
        <p:sp>
          <p:nvSpPr>
            <p:cNvPr id="40" name="Text Box 41"/>
            <p:cNvSpPr txBox="1">
              <a:spLocks noChangeArrowheads="1"/>
            </p:cNvSpPr>
            <p:nvPr/>
          </p:nvSpPr>
          <p:spPr bwMode="auto">
            <a:xfrm>
              <a:off x="2835" y="2516"/>
              <a:ext cx="60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 dirty="0">
                  <a:latin typeface="黑体" pitchFamily="49" charset="-122"/>
                  <a:ea typeface="黑体" pitchFamily="49" charset="-122"/>
                </a:rPr>
                <a:t>含义</a:t>
              </a:r>
            </a:p>
          </p:txBody>
        </p:sp>
        <p:sp>
          <p:nvSpPr>
            <p:cNvPr id="41" name="Text Box 42"/>
            <p:cNvSpPr txBox="1">
              <a:spLocks noChangeArrowheads="1"/>
            </p:cNvSpPr>
            <p:nvPr/>
          </p:nvSpPr>
          <p:spPr bwMode="auto">
            <a:xfrm>
              <a:off x="3653" y="2526"/>
              <a:ext cx="10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 dirty="0">
                  <a:latin typeface="黑体" pitchFamily="49" charset="-122"/>
                  <a:ea typeface="黑体" pitchFamily="49" charset="-122"/>
                </a:rPr>
                <a:t>发行规律</a:t>
              </a:r>
            </a:p>
          </p:txBody>
        </p:sp>
        <p:sp>
          <p:nvSpPr>
            <p:cNvPr id="42" name="Text Box 43"/>
            <p:cNvSpPr txBox="1">
              <a:spLocks noChangeArrowheads="1"/>
            </p:cNvSpPr>
            <p:nvPr/>
          </p:nvSpPr>
          <p:spPr bwMode="auto">
            <a:xfrm>
              <a:off x="2835" y="2840"/>
              <a:ext cx="204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 dirty="0">
                  <a:latin typeface="黑体" pitchFamily="49" charset="-122"/>
                  <a:ea typeface="黑体" pitchFamily="49" charset="-122"/>
                </a:rPr>
                <a:t>面值、币值</a:t>
              </a:r>
              <a:r>
                <a:rPr kumimoji="1" lang="en-US" altLang="zh-CN" sz="2400" dirty="0">
                  <a:latin typeface="黑体" pitchFamily="49" charset="-122"/>
                  <a:ea typeface="黑体" pitchFamily="49" charset="-122"/>
                </a:rPr>
                <a:t>/</a:t>
              </a:r>
              <a:r>
                <a:rPr lang="zh-CN" altLang="en-US" sz="2400" dirty="0">
                  <a:latin typeface="黑体" pitchFamily="49" charset="-122"/>
                  <a:ea typeface="黑体" pitchFamily="49" charset="-122"/>
                </a:rPr>
                <a:t>购买力</a:t>
              </a:r>
            </a:p>
          </p:txBody>
        </p:sp>
        <p:sp>
          <p:nvSpPr>
            <p:cNvPr id="43" name="Text Box 44"/>
            <p:cNvSpPr txBox="1">
              <a:spLocks noChangeArrowheads="1"/>
            </p:cNvSpPr>
            <p:nvPr/>
          </p:nvSpPr>
          <p:spPr bwMode="auto">
            <a:xfrm>
              <a:off x="2834" y="3116"/>
              <a:ext cx="13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zh-CN" altLang="en-US" sz="2400" dirty="0">
                  <a:latin typeface="黑体" pitchFamily="49" charset="-122"/>
                  <a:ea typeface="黑体" pitchFamily="49" charset="-122"/>
                </a:rPr>
                <a:t>通胀与通缩</a:t>
              </a:r>
            </a:p>
          </p:txBody>
        </p:sp>
        <p:sp>
          <p:nvSpPr>
            <p:cNvPr id="44" name="Text Box 45"/>
            <p:cNvSpPr txBox="1">
              <a:spLocks noChangeArrowheads="1"/>
            </p:cNvSpPr>
            <p:nvPr/>
          </p:nvSpPr>
          <p:spPr bwMode="auto">
            <a:xfrm>
              <a:off x="2835" y="3409"/>
              <a:ext cx="14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400" dirty="0">
                  <a:latin typeface="黑体" pitchFamily="49" charset="-122"/>
                  <a:ea typeface="黑体" pitchFamily="49" charset="-122"/>
                </a:rPr>
                <a:t>货币发展史</a:t>
              </a:r>
            </a:p>
          </p:txBody>
        </p:sp>
        <p:sp>
          <p:nvSpPr>
            <p:cNvPr id="45" name="AutoShape 46"/>
            <p:cNvSpPr>
              <a:spLocks noChangeArrowheads="1"/>
            </p:cNvSpPr>
            <p:nvPr/>
          </p:nvSpPr>
          <p:spPr bwMode="auto">
            <a:xfrm>
              <a:off x="2744" y="2250"/>
              <a:ext cx="2087" cy="154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kumimoji="1" lang="en-US" altLang="zh-CN" sz="2400" b="1" dirty="0">
                  <a:latin typeface="黑体" pitchFamily="49" charset="-122"/>
                  <a:ea typeface="黑体" pitchFamily="49" charset="-122"/>
                </a:rPr>
                <a:t>          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3252" y="440675"/>
            <a:ext cx="6633871" cy="470598"/>
          </a:xfrm>
        </p:spPr>
        <p:txBody>
          <a:bodyPr>
            <a:noAutofit/>
          </a:bodyPr>
          <a:lstStyle/>
          <a:p>
            <a:r>
              <a:rPr lang="zh-CN" altLang="zh-CN" sz="2800" dirty="0" smtClean="0"/>
              <a:t>本</a:t>
            </a:r>
            <a:r>
              <a:rPr lang="zh-CN" altLang="en-US" sz="2800" dirty="0" smtClean="0"/>
              <a:t>课</a:t>
            </a:r>
            <a:r>
              <a:rPr lang="zh-CN" altLang="zh-CN" sz="2800" dirty="0" smtClean="0"/>
              <a:t>重</a:t>
            </a:r>
            <a:r>
              <a:rPr lang="zh-CN" altLang="zh-CN" sz="2800" dirty="0"/>
              <a:t>难点解析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：</a:t>
            </a:r>
            <a:r>
              <a:rPr kumimoji="1" lang="zh-CN" altLang="en-US" sz="2800" dirty="0" smtClean="0">
                <a:latin typeface="黑体" pitchFamily="49" charset="-122"/>
                <a:ea typeface="黑体" pitchFamily="49" charset="-122"/>
              </a:rPr>
              <a:t>通胀</a:t>
            </a:r>
            <a:r>
              <a:rPr kumimoji="1" lang="zh-CN" altLang="en-US" sz="2800" dirty="0">
                <a:latin typeface="黑体" pitchFamily="49" charset="-122"/>
                <a:ea typeface="黑体" pitchFamily="49" charset="-122"/>
              </a:rPr>
              <a:t>与通缩对比</a:t>
            </a:r>
            <a:endParaRPr lang="zh-CN" altLang="en-US" sz="2800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2149806"/>
              </p:ext>
            </p:extLst>
          </p:nvPr>
        </p:nvGraphicFramePr>
        <p:xfrm>
          <a:off x="123825" y="979237"/>
          <a:ext cx="8964613" cy="4064000"/>
        </p:xfrm>
        <a:graphic>
          <a:graphicData uri="http://schemas.openxmlformats.org/drawingml/2006/table">
            <a:tbl>
              <a:tblPr/>
              <a:tblGrid>
                <a:gridCol w="1209216"/>
                <a:gridCol w="3866920"/>
                <a:gridCol w="3888477"/>
              </a:tblGrid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项目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        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通胀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         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通缩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商品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平均价格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长时间持续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上涨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的趋势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商品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平均价格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长时间持续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下跌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的趋势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货币贬值、购买力下降或物价上涨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货币升值、购买力提高或物价下跌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       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价格指数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     总供给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/>
                          <a:ea typeface="宋体"/>
                        </a:rPr>
                        <a:t>＜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总需求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   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总供给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/>
                          <a:ea typeface="宋体"/>
                        </a:rPr>
                        <a:t>＞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总需求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黑体" pitchFamily="49" charset="-122"/>
                        </a:rPr>
                        <a:t>市场状况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     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黑体" pitchFamily="49" charset="-122"/>
                        </a:rPr>
                        <a:t>卖方市场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黑体" pitchFamily="49" charset="-122"/>
                        </a:rPr>
                        <a:t>                 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黑体" pitchFamily="49" charset="-122"/>
                        </a:rPr>
                        <a:t>买方市场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  </a:t>
                      </a:r>
                      <a:endParaRPr kumimoji="0" lang="en-US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黑体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                    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P8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                       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P8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黑体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黑体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黑体" pitchFamily="49" charset="-122"/>
                        </a:rPr>
                        <a:t>           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黑体" pitchFamily="49" charset="-122"/>
                        </a:rPr>
                        <a:t>抑制总需求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黑体" pitchFamily="49" charset="-122"/>
                        </a:rPr>
                        <a:t>                  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黑体" pitchFamily="49" charset="-122"/>
                        </a:rPr>
                        <a:t>刺激总需求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375319" y="1533120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ea typeface="黑体" pitchFamily="49" charset="-122"/>
              </a:rPr>
              <a:t>含义</a:t>
            </a:r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123825" y="2084812"/>
            <a:ext cx="12875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表现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现象</a:t>
            </a:r>
            <a:r>
              <a:rPr lang="zh-CN" altLang="en-US" dirty="0" smtClean="0">
                <a:ea typeface="宋体" charset="-122"/>
              </a:rPr>
              <a:t> 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139153" y="2574430"/>
            <a:ext cx="12811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ea typeface="黑体" pitchFamily="49" charset="-122"/>
              </a:rPr>
              <a:t>衡量指标</a:t>
            </a:r>
            <a:r>
              <a:rPr lang="zh-CN" altLang="en-US" sz="2000" dirty="0" smtClean="0">
                <a:ea typeface="宋体" charset="-122"/>
              </a:rPr>
              <a:t> </a:t>
            </a:r>
            <a:endParaRPr lang="zh-CN" altLang="en-US" sz="2000" dirty="0">
              <a:ea typeface="宋体" charset="-122"/>
            </a:endParaRP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2357094" y="2552396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ea typeface="黑体" pitchFamily="49" charset="-122"/>
              </a:rPr>
              <a:t>价格指数</a:t>
            </a:r>
          </a:p>
        </p:txBody>
      </p:sp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139153" y="3065747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ea typeface="黑体" pitchFamily="49" charset="-122"/>
              </a:rPr>
              <a:t>原因分析</a:t>
            </a:r>
          </a:p>
        </p:txBody>
      </p:sp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123825" y="4091751"/>
            <a:ext cx="12259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利弊影响</a:t>
            </a:r>
            <a:endParaRPr kumimoji="1"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452438" y="4585977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000" dirty="0">
                <a:latin typeface="Times New Roman" pitchFamily="18" charset="0"/>
                <a:ea typeface="黑体" pitchFamily="49" charset="-122"/>
              </a:rPr>
              <a:t>对策</a:t>
            </a:r>
          </a:p>
        </p:txBody>
      </p:sp>
    </p:spTree>
    <p:extLst>
      <p:ext uri="{BB962C8B-B14F-4D97-AF65-F5344CB8AC3E}">
        <p14:creationId xmlns:p14="http://schemas.microsoft.com/office/powerpoint/2010/main" xmlns="" val="1599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8616718"/>
              </p:ext>
            </p:extLst>
          </p:nvPr>
        </p:nvGraphicFramePr>
        <p:xfrm>
          <a:off x="179388" y="2137438"/>
          <a:ext cx="8856662" cy="2736850"/>
        </p:xfrm>
        <a:graphic>
          <a:graphicData uri="http://schemas.openxmlformats.org/drawingml/2006/table">
            <a:tbl>
              <a:tblPr/>
              <a:tblGrid>
                <a:gridCol w="1131619"/>
                <a:gridCol w="1211856"/>
                <a:gridCol w="2214390"/>
                <a:gridCol w="848299"/>
                <a:gridCol w="2489812"/>
                <a:gridCol w="960686"/>
              </a:tblGrid>
              <a:tr h="963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人民币币值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外国商品</a:t>
                      </a: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服务在国内的售价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进口量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本国商品</a:t>
                      </a:r>
                      <a:r>
                        <a:rPr kumimoji="1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/</a:t>
                      </a: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服务在国外售价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出口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量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外汇汇率升高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 贬值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   提高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降低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     降低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增加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外汇汇  率降低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 升值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   降低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增加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      提高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降低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 Box 123"/>
          <p:cNvSpPr txBox="1">
            <a:spLocks noChangeArrowheads="1"/>
          </p:cNvSpPr>
          <p:nvPr/>
        </p:nvSpPr>
        <p:spPr bwMode="auto">
          <a:xfrm>
            <a:off x="158749" y="912881"/>
            <a:ext cx="88058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0" dirty="0" smtClean="0">
                <a:ea typeface="黑体" pitchFamily="49" charset="-122"/>
              </a:rPr>
              <a:t>        本币</a:t>
            </a:r>
            <a:r>
              <a:rPr lang="zh-CN" altLang="en-US" sz="2400" b="0" dirty="0">
                <a:ea typeface="黑体" pitchFamily="49" charset="-122"/>
              </a:rPr>
              <a:t>汇率上升</a:t>
            </a:r>
            <a:r>
              <a:rPr lang="en-US" altLang="zh-CN" sz="2400" b="0" dirty="0">
                <a:ea typeface="黑体" pitchFamily="49" charset="-122"/>
              </a:rPr>
              <a:t>/</a:t>
            </a:r>
            <a:r>
              <a:rPr lang="zh-CN" altLang="en-US" sz="2400" b="0" dirty="0">
                <a:ea typeface="黑体" pitchFamily="49" charset="-122"/>
              </a:rPr>
              <a:t>升值</a:t>
            </a:r>
            <a:r>
              <a:rPr lang="en-US" altLang="zh-CN" sz="2400" b="0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400" b="0" dirty="0">
                <a:ea typeface="黑体" pitchFamily="49" charset="-122"/>
              </a:rPr>
              <a:t>本国产品的成本和价格相对提高，外国商品的成本和价格相对降低</a:t>
            </a:r>
            <a:r>
              <a:rPr lang="en-US" altLang="zh-CN" sz="2400" b="0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400" b="0" dirty="0">
                <a:ea typeface="黑体" pitchFamily="49" charset="-122"/>
              </a:rPr>
              <a:t>出口下降，进口增加</a:t>
            </a:r>
            <a:r>
              <a:rPr lang="en-US" altLang="zh-CN" sz="2400" b="0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400" b="0" dirty="0">
                <a:ea typeface="黑体" pitchFamily="49" charset="-122"/>
              </a:rPr>
              <a:t>贸易盈余减少甚至逆差。</a:t>
            </a:r>
            <a:endParaRPr lang="zh-CN" altLang="en-US" sz="2400" dirty="0">
              <a:ea typeface="黑体" pitchFamily="49" charset="-122"/>
            </a:endParaRPr>
          </a:p>
        </p:txBody>
      </p: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672030" y="440675"/>
            <a:ext cx="7921128" cy="470598"/>
          </a:xfrm>
        </p:spPr>
        <p:txBody>
          <a:bodyPr>
            <a:noAutofit/>
          </a:bodyPr>
          <a:lstStyle/>
          <a:p>
            <a:r>
              <a:rPr lang="zh-CN" altLang="zh-CN" sz="2800" dirty="0" smtClean="0"/>
              <a:t>本</a:t>
            </a:r>
            <a:r>
              <a:rPr lang="zh-CN" altLang="en-US" sz="2800" dirty="0" smtClean="0"/>
              <a:t>课</a:t>
            </a:r>
            <a:r>
              <a:rPr lang="zh-CN" altLang="zh-CN" sz="2800" dirty="0" smtClean="0"/>
              <a:t>重</a:t>
            </a:r>
            <a:r>
              <a:rPr lang="zh-CN" altLang="zh-CN" sz="2800" dirty="0"/>
              <a:t>难点</a:t>
            </a:r>
            <a:r>
              <a:rPr lang="zh-CN" altLang="zh-CN" sz="2800" dirty="0" smtClean="0"/>
              <a:t>解析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：</a:t>
            </a:r>
            <a:r>
              <a:rPr lang="zh-CN" altLang="en-US" sz="2800" b="0" dirty="0">
                <a:ea typeface="黑体" pitchFamily="49" charset="-122"/>
              </a:rPr>
              <a:t>汇率变动</a:t>
            </a:r>
            <a:r>
              <a:rPr lang="zh-CN" altLang="en-US" sz="2800" b="0" dirty="0" smtClean="0">
                <a:ea typeface="黑体" pitchFamily="49" charset="-122"/>
              </a:rPr>
              <a:t>对贸易</a:t>
            </a:r>
            <a:r>
              <a:rPr lang="zh-CN" altLang="en-US" sz="2800" b="0" dirty="0">
                <a:ea typeface="黑体" pitchFamily="49" charset="-122"/>
              </a:rPr>
              <a:t>的影响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671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5900" y="1063350"/>
            <a:ext cx="88201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en-US" altLang="zh-CN" sz="2400" b="0" dirty="0" smtClean="0"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2400" b="0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400" b="0" dirty="0" smtClean="0">
                <a:latin typeface="黑体" pitchFamily="49" charset="-122"/>
                <a:ea typeface="黑体" pitchFamily="49" charset="-122"/>
              </a:rPr>
              <a:t>对</a:t>
            </a:r>
            <a:r>
              <a:rPr lang="zh-CN" altLang="en-US" sz="2400" b="0" dirty="0">
                <a:latin typeface="黑体" pitchFamily="49" charset="-122"/>
                <a:ea typeface="黑体" pitchFamily="49" charset="-122"/>
              </a:rPr>
              <a:t>国内价格的影响：</a:t>
            </a:r>
            <a:r>
              <a:rPr lang="zh-CN" altLang="en-US" sz="2400" b="0" dirty="0">
                <a:latin typeface="楷体_GB2312" pitchFamily="49" charset="-122"/>
                <a:ea typeface="楷体_GB2312" pitchFamily="49" charset="-122"/>
              </a:rPr>
              <a:t>本币汇率上升，进口商品价格就会下降，带动本国产品价格下降；出口难度加大，部分转为内销，促使国内物价</a:t>
            </a:r>
            <a:r>
              <a:rPr lang="zh-CN" altLang="en-US" sz="2400" b="0" dirty="0">
                <a:ea typeface="楷体_GB2312" pitchFamily="49" charset="-122"/>
              </a:rPr>
              <a:t>总</a:t>
            </a:r>
            <a:r>
              <a:rPr lang="zh-CN" altLang="en-US" sz="2400" b="0" dirty="0">
                <a:latin typeface="楷体_GB2312" pitchFamily="49" charset="-122"/>
                <a:ea typeface="楷体_GB2312" pitchFamily="49" charset="-122"/>
              </a:rPr>
              <a:t>水平降低</a:t>
            </a:r>
            <a:r>
              <a:rPr lang="zh-CN" altLang="en-US" sz="2400" b="0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400" b="0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ts val="3200"/>
              </a:lnSpc>
            </a:pPr>
            <a:r>
              <a:rPr lang="zh-CN" altLang="en-US" sz="2400" b="0" dirty="0"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2400" b="0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400" b="0" dirty="0" smtClean="0">
                <a:latin typeface="黑体" pitchFamily="49" charset="-122"/>
                <a:ea typeface="黑体" pitchFamily="49" charset="-122"/>
              </a:rPr>
              <a:t>对</a:t>
            </a:r>
            <a:r>
              <a:rPr lang="zh-CN" altLang="en-US" sz="2400" b="0" dirty="0">
                <a:latin typeface="黑体" pitchFamily="49" charset="-122"/>
                <a:ea typeface="黑体" pitchFamily="49" charset="-122"/>
              </a:rPr>
              <a:t>经济增长的影响：</a:t>
            </a:r>
            <a:r>
              <a:rPr lang="zh-CN" altLang="en-US" sz="2400" b="0" dirty="0">
                <a:latin typeface="楷体_GB2312" pitchFamily="49" charset="-122"/>
                <a:ea typeface="楷体_GB2312" pitchFamily="49" charset="-122"/>
              </a:rPr>
              <a:t>本币升值时，出口减少，</a:t>
            </a:r>
            <a:r>
              <a:rPr lang="zh-CN" altLang="en-US" sz="2400" b="0" dirty="0">
                <a:ea typeface="楷体_GB2312" pitchFamily="49" charset="-122"/>
              </a:rPr>
              <a:t>国内生产下降，</a:t>
            </a:r>
            <a:r>
              <a:rPr lang="zh-CN" altLang="en-US" sz="2400" b="0" dirty="0">
                <a:latin typeface="楷体_GB2312" pitchFamily="49" charset="-122"/>
                <a:ea typeface="楷体_GB2312" pitchFamily="49" charset="-122"/>
              </a:rPr>
              <a:t>不利于经济增长，导致</a:t>
            </a:r>
            <a:r>
              <a:rPr lang="zh-CN" altLang="en-US" sz="2400" b="0" dirty="0">
                <a:latin typeface="黑体" pitchFamily="49" charset="-122"/>
                <a:ea typeface="楷体_GB2312" pitchFamily="49" charset="-122"/>
              </a:rPr>
              <a:t>“</a:t>
            </a:r>
            <a:r>
              <a:rPr lang="zh-CN" altLang="en-US" sz="2400" b="0" dirty="0">
                <a:latin typeface="楷体_GB2312" pitchFamily="49" charset="-122"/>
                <a:ea typeface="楷体_GB2312" pitchFamily="49" charset="-122"/>
              </a:rPr>
              <a:t>升值</a:t>
            </a:r>
            <a:r>
              <a:rPr lang="zh-CN" altLang="en-US" sz="2400" b="0" dirty="0">
                <a:latin typeface="黑体" pitchFamily="49" charset="-122"/>
                <a:ea typeface="楷体_GB2312" pitchFamily="49" charset="-122"/>
              </a:rPr>
              <a:t>”</a:t>
            </a:r>
            <a:r>
              <a:rPr lang="zh-CN" altLang="en-US" sz="2400" b="0" dirty="0">
                <a:latin typeface="楷体_GB2312" pitchFamily="49" charset="-122"/>
                <a:ea typeface="楷体_GB2312" pitchFamily="49" charset="-122"/>
              </a:rPr>
              <a:t>萧条，</a:t>
            </a:r>
            <a:r>
              <a:rPr lang="zh-CN" altLang="en-US" sz="2400" b="0" dirty="0">
                <a:ea typeface="楷体_GB2312" pitchFamily="49" charset="-122"/>
              </a:rPr>
              <a:t>失业增加</a:t>
            </a:r>
            <a:r>
              <a:rPr lang="zh-CN" altLang="en-US" sz="2400" b="0" dirty="0">
                <a:latin typeface="楷体_GB2312" pitchFamily="49" charset="-122"/>
                <a:ea typeface="楷体_GB2312" pitchFamily="49" charset="-122"/>
              </a:rPr>
              <a:t>，引起内需主导增长的宏观经济政策</a:t>
            </a:r>
            <a:r>
              <a:rPr lang="zh-CN" altLang="en-US" sz="2400" b="0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400" b="0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ts val="3200"/>
              </a:lnSpc>
            </a:pPr>
            <a:r>
              <a:rPr lang="zh-CN" altLang="en-US" sz="2400" b="0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400" b="0" dirty="0" smtClean="0"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400" b="0" dirty="0" smtClean="0">
                <a:latin typeface="黑体" pitchFamily="49" charset="-122"/>
                <a:ea typeface="黑体" pitchFamily="49" charset="-122"/>
              </a:rPr>
              <a:t>对</a:t>
            </a:r>
            <a:r>
              <a:rPr lang="zh-CN" altLang="en-US" sz="2400" b="0" dirty="0">
                <a:latin typeface="黑体" pitchFamily="49" charset="-122"/>
                <a:ea typeface="黑体" pitchFamily="49" charset="-122"/>
              </a:rPr>
              <a:t>资本流出流入的影响：</a:t>
            </a:r>
            <a:r>
              <a:rPr lang="zh-CN" altLang="en-US" sz="2400" b="0" dirty="0">
                <a:ea typeface="楷体_GB2312" pitchFamily="49" charset="-122"/>
              </a:rPr>
              <a:t>本币升值可以</a:t>
            </a:r>
            <a:r>
              <a:rPr lang="zh-CN" altLang="en-US" sz="2400" b="0" dirty="0">
                <a:latin typeface="楷体_GB2312" pitchFamily="49" charset="-122"/>
                <a:ea typeface="楷体_GB2312" pitchFamily="49" charset="-122"/>
              </a:rPr>
              <a:t>促进对外投资；同时短期热钱流入，长期则引发资本外逃。</a:t>
            </a:r>
          </a:p>
          <a:p>
            <a:pPr eaLnBrk="1" hangingPunct="1">
              <a:lnSpc>
                <a:spcPts val="3200"/>
              </a:lnSpc>
            </a:pPr>
            <a:r>
              <a:rPr lang="zh-CN" altLang="en-US" sz="2400" b="0" dirty="0" smtClean="0">
                <a:latin typeface="黑体" pitchFamily="49" charset="-122"/>
                <a:ea typeface="黑体" pitchFamily="49" charset="-122"/>
              </a:rPr>
              <a:t>  结论</a:t>
            </a:r>
            <a:r>
              <a:rPr lang="zh-CN" altLang="en-US" sz="2400" b="0" dirty="0">
                <a:latin typeface="黑体" pitchFamily="49" charset="-122"/>
                <a:ea typeface="黑体" pitchFamily="49" charset="-122"/>
              </a:rPr>
              <a:t>：汇率是把双刃剑，</a:t>
            </a:r>
            <a:r>
              <a:rPr lang="zh-CN" altLang="en-US" sz="2400" b="0" dirty="0" smtClean="0">
                <a:latin typeface="黑体" pitchFamily="49" charset="-122"/>
                <a:ea typeface="黑体" pitchFamily="49" charset="-122"/>
              </a:rPr>
              <a:t>有利有弊</a:t>
            </a:r>
            <a:endParaRPr lang="zh-CN" altLang="en-US" sz="24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72030" y="440675"/>
            <a:ext cx="7921128" cy="470598"/>
          </a:xfrm>
        </p:spPr>
        <p:txBody>
          <a:bodyPr>
            <a:noAutofit/>
          </a:bodyPr>
          <a:lstStyle/>
          <a:p>
            <a:r>
              <a:rPr lang="zh-CN" altLang="zh-CN" sz="2800" dirty="0" smtClean="0"/>
              <a:t>本</a:t>
            </a:r>
            <a:r>
              <a:rPr lang="zh-CN" altLang="en-US" sz="2800" dirty="0" smtClean="0"/>
              <a:t>课</a:t>
            </a:r>
            <a:r>
              <a:rPr lang="zh-CN" altLang="zh-CN" sz="2800" dirty="0" smtClean="0"/>
              <a:t>重</a:t>
            </a:r>
            <a:r>
              <a:rPr lang="zh-CN" altLang="zh-CN" sz="2800" dirty="0"/>
              <a:t>难点</a:t>
            </a:r>
            <a:r>
              <a:rPr lang="zh-CN" altLang="zh-CN" sz="2800" dirty="0" smtClean="0"/>
              <a:t>解析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：</a:t>
            </a:r>
            <a:r>
              <a:rPr lang="zh-CN" altLang="en-US" sz="2800" b="0" dirty="0">
                <a:ea typeface="黑体" pitchFamily="49" charset="-122"/>
              </a:rPr>
              <a:t>汇率</a:t>
            </a:r>
            <a:r>
              <a:rPr lang="zh-CN" altLang="en-US" sz="2800" b="0" dirty="0" smtClean="0">
                <a:ea typeface="黑体" pitchFamily="49" charset="-122"/>
              </a:rPr>
              <a:t>变动的其他影响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38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2875" y="1000709"/>
            <a:ext cx="8893175" cy="373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zh-CN" altLang="en-US" sz="2400" b="0" dirty="0" smtClean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    自由</a:t>
            </a:r>
            <a:r>
              <a:rPr lang="zh-CN" altLang="en-US" sz="2400" b="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兑换货币</a:t>
            </a:r>
            <a:r>
              <a:rPr lang="zh-CN" altLang="en-US" sz="2400" b="0" dirty="0">
                <a:latin typeface="黑体" pitchFamily="49" charset="-122"/>
                <a:ea typeface="黑体" pitchFamily="49" charset="-122"/>
              </a:rPr>
              <a:t>是指一种货币在国际经常往来中，随时可以无条件地作为支付手段使用，接受方亦应无条件接受并承认其法定价值。主要有美元、欧元、日元、加元、澳元等。</a:t>
            </a:r>
          </a:p>
          <a:p>
            <a:pPr eaLnBrk="1" hangingPunct="1">
              <a:lnSpc>
                <a:spcPts val="3200"/>
              </a:lnSpc>
            </a:pPr>
            <a:r>
              <a:rPr lang="zh-CN" altLang="en-US" sz="2400" b="0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b="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成为国际货币的条件</a:t>
            </a:r>
            <a:r>
              <a:rPr lang="zh-CN" altLang="en-US" sz="2400" b="0" dirty="0">
                <a:latin typeface="黑体" pitchFamily="49" charset="-122"/>
                <a:ea typeface="黑体" pitchFamily="49" charset="-122"/>
              </a:rPr>
              <a:t>：庞大的经济总量；与各国密切的贸易联系；发达的资本市场。</a:t>
            </a:r>
          </a:p>
          <a:p>
            <a:pPr eaLnBrk="1" hangingPunct="1">
              <a:lnSpc>
                <a:spcPts val="3200"/>
              </a:lnSpc>
            </a:pPr>
            <a:r>
              <a:rPr lang="zh-CN" altLang="en-US" sz="2400" b="0" dirty="0">
                <a:latin typeface="黑体" pitchFamily="49" charset="-122"/>
                <a:ea typeface="黑体" pitchFamily="49" charset="-122"/>
              </a:rPr>
              <a:t>　　</a:t>
            </a:r>
            <a:r>
              <a:rPr lang="zh-CN" altLang="en-US" sz="2400" b="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本币成为国际货币意义</a:t>
            </a:r>
            <a:r>
              <a:rPr lang="zh-CN" altLang="en-US" sz="2400" b="0" dirty="0">
                <a:latin typeface="黑体" pitchFamily="49" charset="-122"/>
                <a:ea typeface="黑体" pitchFamily="49" charset="-122"/>
              </a:rPr>
              <a:t>：获得巨大的经济利益，增强在国际事务中的影响力和发言权。</a:t>
            </a:r>
          </a:p>
          <a:p>
            <a:pPr eaLnBrk="1" hangingPunct="1">
              <a:lnSpc>
                <a:spcPts val="3200"/>
              </a:lnSpc>
            </a:pPr>
            <a:r>
              <a:rPr lang="zh-CN" altLang="en-US" sz="2400" b="0" dirty="0">
                <a:latin typeface="黑体" pitchFamily="49" charset="-122"/>
                <a:ea typeface="黑体" pitchFamily="49" charset="-122"/>
              </a:rPr>
              <a:t>　　</a:t>
            </a:r>
            <a:r>
              <a:rPr lang="zh-CN" altLang="en-US" sz="2400" b="0" dirty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人民币</a:t>
            </a:r>
            <a:r>
              <a:rPr lang="zh-CN" altLang="en-US" sz="2400" b="0" dirty="0">
                <a:latin typeface="黑体" pitchFamily="49" charset="-122"/>
                <a:ea typeface="黑体" pitchFamily="49" charset="-122"/>
              </a:rPr>
              <a:t>已经成为一定范围的区域性货币，可望成为区域性货币的主要货币。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28810" y="440675"/>
            <a:ext cx="8207566" cy="470598"/>
          </a:xfrm>
        </p:spPr>
        <p:txBody>
          <a:bodyPr>
            <a:noAutofit/>
          </a:bodyPr>
          <a:lstStyle/>
          <a:p>
            <a:r>
              <a:rPr lang="zh-CN" altLang="zh-CN" sz="2800" dirty="0" smtClean="0"/>
              <a:t>本</a:t>
            </a:r>
            <a:r>
              <a:rPr lang="zh-CN" altLang="en-US" sz="2800" dirty="0" smtClean="0"/>
              <a:t>课</a:t>
            </a:r>
            <a:r>
              <a:rPr lang="zh-CN" altLang="zh-CN" sz="2800" dirty="0" smtClean="0"/>
              <a:t>重</a:t>
            </a:r>
            <a:r>
              <a:rPr lang="zh-CN" altLang="zh-CN" sz="2800" dirty="0"/>
              <a:t>难点</a:t>
            </a:r>
            <a:r>
              <a:rPr lang="zh-CN" altLang="zh-CN" sz="2800" dirty="0" smtClean="0"/>
              <a:t>解析</a:t>
            </a:r>
            <a:r>
              <a:rPr lang="en-US" altLang="zh-CN" sz="2800" dirty="0" smtClean="0"/>
              <a:t>4</a:t>
            </a:r>
            <a:r>
              <a:rPr lang="zh-CN" altLang="en-US" sz="2800" dirty="0" smtClean="0"/>
              <a:t>：</a:t>
            </a:r>
            <a:r>
              <a:rPr lang="zh-CN" altLang="en-US" sz="2800" b="0" dirty="0">
                <a:ea typeface="黑体" pitchFamily="49" charset="-122"/>
              </a:rPr>
              <a:t>关于</a:t>
            </a:r>
            <a:r>
              <a:rPr lang="zh-CN" altLang="en-US" sz="2800" b="0" dirty="0" smtClean="0">
                <a:ea typeface="黑体" pitchFamily="49" charset="-122"/>
              </a:rPr>
              <a:t>人民币的国际化进程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8194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1"/>
          <p:cNvSpPr txBox="1">
            <a:spLocks noChangeArrowheads="1"/>
          </p:cNvSpPr>
          <p:nvPr/>
        </p:nvSpPr>
        <p:spPr bwMode="auto">
          <a:xfrm>
            <a:off x="4772144" y="2343532"/>
            <a:ext cx="415498" cy="12003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价</a:t>
            </a:r>
          </a:p>
          <a:p>
            <a:r>
              <a:rPr kumimoji="1" lang="zh-CN" altLang="en-US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格</a:t>
            </a:r>
          </a:p>
          <a:p>
            <a:r>
              <a:rPr kumimoji="1" lang="zh-CN" altLang="en-US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变</a:t>
            </a:r>
          </a:p>
          <a:p>
            <a:r>
              <a:rPr kumimoji="1" lang="zh-CN" altLang="en-US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动</a:t>
            </a:r>
          </a:p>
        </p:txBody>
      </p:sp>
      <p:sp>
        <p:nvSpPr>
          <p:cNvPr id="7" name="Line 72"/>
          <p:cNvSpPr>
            <a:spLocks noChangeShapeType="1"/>
          </p:cNvSpPr>
          <p:nvPr/>
        </p:nvSpPr>
        <p:spPr bwMode="auto">
          <a:xfrm>
            <a:off x="3628225" y="1771877"/>
            <a:ext cx="990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Text Box 73"/>
          <p:cNvSpPr txBox="1">
            <a:spLocks noChangeArrowheads="1"/>
          </p:cNvSpPr>
          <p:nvPr/>
        </p:nvSpPr>
        <p:spPr bwMode="auto">
          <a:xfrm rot="2793439">
            <a:off x="3868622" y="1850736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chemeClr val="tx1"/>
                </a:solidFill>
              </a:rPr>
              <a:t>直接</a:t>
            </a:r>
          </a:p>
        </p:txBody>
      </p:sp>
      <p:sp>
        <p:nvSpPr>
          <p:cNvPr id="9" name="Text Box 74"/>
          <p:cNvSpPr txBox="1">
            <a:spLocks noChangeArrowheads="1"/>
          </p:cNvSpPr>
          <p:nvPr/>
        </p:nvSpPr>
        <p:spPr bwMode="auto">
          <a:xfrm rot="2532216">
            <a:off x="3686059" y="2273011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chemeClr val="tx1"/>
                </a:solidFill>
                <a:ea typeface="仿宋_GB2312" pitchFamily="49" charset="-122"/>
              </a:rPr>
              <a:t>影响</a:t>
            </a:r>
          </a:p>
        </p:txBody>
      </p:sp>
      <p:sp>
        <p:nvSpPr>
          <p:cNvPr id="10" name="Text Box 77"/>
          <p:cNvSpPr txBox="1">
            <a:spLocks noChangeArrowheads="1"/>
          </p:cNvSpPr>
          <p:nvPr/>
        </p:nvSpPr>
        <p:spPr bwMode="auto">
          <a:xfrm>
            <a:off x="1266025" y="1524000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chemeClr val="tx1"/>
                </a:solidFill>
              </a:rPr>
              <a:t>通过改变</a:t>
            </a:r>
            <a:endParaRPr kumimoji="1" lang="zh-CN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" name="Text Box 78"/>
          <p:cNvSpPr txBox="1">
            <a:spLocks noChangeArrowheads="1"/>
          </p:cNvSpPr>
          <p:nvPr/>
        </p:nvSpPr>
        <p:spPr bwMode="auto">
          <a:xfrm>
            <a:off x="351625" y="1399148"/>
            <a:ext cx="914400" cy="1200329"/>
          </a:xfrm>
          <a:prstGeom prst="rect">
            <a:avLst/>
          </a:pr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经济内外各种</a:t>
            </a:r>
          </a:p>
          <a:p>
            <a:r>
              <a:rPr kumimoji="1" lang="zh-CN" altLang="en-US" dirty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rPr>
              <a:t>因素力量</a:t>
            </a:r>
          </a:p>
        </p:txBody>
      </p:sp>
      <p:sp>
        <p:nvSpPr>
          <p:cNvPr id="12" name="Line 79"/>
          <p:cNvSpPr>
            <a:spLocks noChangeShapeType="1"/>
          </p:cNvSpPr>
          <p:nvPr/>
        </p:nvSpPr>
        <p:spPr bwMode="auto">
          <a:xfrm>
            <a:off x="1266025" y="19812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Text Box 80"/>
          <p:cNvSpPr txBox="1">
            <a:spLocks noChangeArrowheads="1"/>
          </p:cNvSpPr>
          <p:nvPr/>
        </p:nvSpPr>
        <p:spPr bwMode="auto">
          <a:xfrm>
            <a:off x="1266025" y="2058988"/>
            <a:ext cx="1223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chemeClr val="tx1"/>
                </a:solidFill>
                <a:latin typeface="楷体_GB2312" pitchFamily="49" charset="-122"/>
              </a:rPr>
              <a:t>和或 间接</a:t>
            </a:r>
          </a:p>
        </p:txBody>
      </p:sp>
      <p:sp>
        <p:nvSpPr>
          <p:cNvPr id="14" name="Text Box 85"/>
          <p:cNvSpPr txBox="1">
            <a:spLocks noChangeArrowheads="1"/>
          </p:cNvSpPr>
          <p:nvPr/>
        </p:nvSpPr>
        <p:spPr bwMode="auto">
          <a:xfrm>
            <a:off x="1037425" y="3730901"/>
            <a:ext cx="9318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>
                <a:solidFill>
                  <a:schemeClr val="tx1"/>
                </a:solidFill>
                <a:latin typeface="Times New Roman" pitchFamily="18" charset="0"/>
              </a:rPr>
              <a:t>决定</a:t>
            </a:r>
          </a:p>
        </p:txBody>
      </p:sp>
      <p:sp>
        <p:nvSpPr>
          <p:cNvPr id="15" name="Line 88"/>
          <p:cNvSpPr>
            <a:spLocks noChangeShapeType="1"/>
          </p:cNvSpPr>
          <p:nvPr/>
        </p:nvSpPr>
        <p:spPr bwMode="auto">
          <a:xfrm flipV="1">
            <a:off x="2332825" y="4157938"/>
            <a:ext cx="6096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Text Box 89"/>
          <p:cNvSpPr txBox="1">
            <a:spLocks noChangeArrowheads="1"/>
          </p:cNvSpPr>
          <p:nvPr/>
        </p:nvSpPr>
        <p:spPr bwMode="auto">
          <a:xfrm>
            <a:off x="2304250" y="3730901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>
                <a:solidFill>
                  <a:schemeClr val="tx1"/>
                </a:solidFill>
                <a:latin typeface="Times New Roman" pitchFamily="18" charset="0"/>
              </a:rPr>
              <a:t>决定</a:t>
            </a:r>
          </a:p>
        </p:txBody>
      </p:sp>
      <p:sp>
        <p:nvSpPr>
          <p:cNvPr id="17" name="Text Box 93"/>
          <p:cNvSpPr txBox="1">
            <a:spLocks noChangeArrowheads="1"/>
          </p:cNvSpPr>
          <p:nvPr/>
        </p:nvSpPr>
        <p:spPr bwMode="auto">
          <a:xfrm rot="18694735">
            <a:off x="3341682" y="2954891"/>
            <a:ext cx="1427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>
                <a:solidFill>
                  <a:schemeClr val="tx1"/>
                </a:solidFill>
                <a:latin typeface="Times New Roman" pitchFamily="18" charset="0"/>
                <a:ea typeface="仿宋_GB2312" pitchFamily="49" charset="-122"/>
              </a:rPr>
              <a:t>决定 基础</a:t>
            </a:r>
          </a:p>
        </p:txBody>
      </p:sp>
      <p:sp>
        <p:nvSpPr>
          <p:cNvPr id="18" name="Line 96"/>
          <p:cNvSpPr>
            <a:spLocks noChangeShapeType="1"/>
          </p:cNvSpPr>
          <p:nvPr/>
        </p:nvSpPr>
        <p:spPr bwMode="auto">
          <a:xfrm>
            <a:off x="1037425" y="4157938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Line 97"/>
          <p:cNvSpPr>
            <a:spLocks noChangeShapeType="1"/>
          </p:cNvSpPr>
          <p:nvPr/>
        </p:nvSpPr>
        <p:spPr bwMode="auto">
          <a:xfrm>
            <a:off x="4999825" y="3528142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Text Box 98"/>
          <p:cNvSpPr txBox="1">
            <a:spLocks noChangeArrowheads="1"/>
          </p:cNvSpPr>
          <p:nvPr/>
        </p:nvSpPr>
        <p:spPr bwMode="auto">
          <a:xfrm>
            <a:off x="556710" y="3633713"/>
            <a:ext cx="461665" cy="1116895"/>
          </a:xfrm>
          <a:prstGeom prst="rect">
            <a:avLst/>
          </a:pr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r>
              <a:rPr kumimoji="1" lang="zh-CN" altLang="en-US">
                <a:solidFill>
                  <a:schemeClr val="tx1"/>
                </a:solidFill>
                <a:ea typeface="黑体" pitchFamily="49" charset="-122"/>
              </a:rPr>
              <a:t>生产效率</a:t>
            </a:r>
            <a:endParaRPr lang="zh-CN" altLang="en-US">
              <a:solidFill>
                <a:schemeClr val="tx1"/>
              </a:solidFill>
              <a:ea typeface="黑体" pitchFamily="49" charset="-122"/>
            </a:endParaRPr>
          </a:p>
        </p:txBody>
      </p:sp>
      <p:sp>
        <p:nvSpPr>
          <p:cNvPr id="21" name="Text Box 99"/>
          <p:cNvSpPr txBox="1">
            <a:spLocks noChangeArrowheads="1"/>
          </p:cNvSpPr>
          <p:nvPr/>
        </p:nvSpPr>
        <p:spPr bwMode="auto">
          <a:xfrm>
            <a:off x="1827092" y="3637262"/>
            <a:ext cx="461665" cy="1116895"/>
          </a:xfrm>
          <a:prstGeom prst="rect">
            <a:avLst/>
          </a:pr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ea typeface="黑体" pitchFamily="49" charset="-122"/>
              </a:rPr>
              <a:t>劳动时间</a:t>
            </a:r>
          </a:p>
        </p:txBody>
      </p:sp>
      <p:sp>
        <p:nvSpPr>
          <p:cNvPr id="22" name="Text Box 100"/>
          <p:cNvSpPr txBox="1">
            <a:spLocks noChangeArrowheads="1"/>
          </p:cNvSpPr>
          <p:nvPr/>
        </p:nvSpPr>
        <p:spPr bwMode="auto">
          <a:xfrm>
            <a:off x="3049276" y="3615228"/>
            <a:ext cx="461665" cy="1116895"/>
          </a:xfrm>
          <a:prstGeom prst="rect">
            <a:avLst/>
          </a:pr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ea typeface="黑体" pitchFamily="49" charset="-122"/>
              </a:rPr>
              <a:t>商品价值</a:t>
            </a:r>
          </a:p>
        </p:txBody>
      </p:sp>
      <p:sp>
        <p:nvSpPr>
          <p:cNvPr id="23" name="Text Box 102"/>
          <p:cNvSpPr txBox="1">
            <a:spLocks noChangeArrowheads="1"/>
          </p:cNvSpPr>
          <p:nvPr/>
        </p:nvSpPr>
        <p:spPr bwMode="auto">
          <a:xfrm>
            <a:off x="4542625" y="4232992"/>
            <a:ext cx="854075" cy="646331"/>
          </a:xfrm>
          <a:prstGeom prst="rect">
            <a:avLst/>
          </a:pr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>
                <a:solidFill>
                  <a:schemeClr val="tx1"/>
                </a:solidFill>
                <a:ea typeface="黑体" pitchFamily="49" charset="-122"/>
              </a:rPr>
              <a:t>价值规律</a:t>
            </a:r>
          </a:p>
        </p:txBody>
      </p:sp>
      <p:sp>
        <p:nvSpPr>
          <p:cNvPr id="29" name="Text Box 108"/>
          <p:cNvSpPr txBox="1">
            <a:spLocks noChangeArrowheads="1"/>
          </p:cNvSpPr>
          <p:nvPr/>
        </p:nvSpPr>
        <p:spPr bwMode="auto">
          <a:xfrm>
            <a:off x="4593425" y="3694830"/>
            <a:ext cx="8386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tx1"/>
                </a:solidFill>
              </a:rPr>
              <a:t>遵   循</a:t>
            </a:r>
          </a:p>
        </p:txBody>
      </p:sp>
      <p:sp>
        <p:nvSpPr>
          <p:cNvPr id="30" name="Line 109"/>
          <p:cNvSpPr>
            <a:spLocks noChangeShapeType="1"/>
          </p:cNvSpPr>
          <p:nvPr/>
        </p:nvSpPr>
        <p:spPr bwMode="auto">
          <a:xfrm>
            <a:off x="5380825" y="3050746"/>
            <a:ext cx="11430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Line 110"/>
          <p:cNvSpPr>
            <a:spLocks noChangeShapeType="1"/>
          </p:cNvSpPr>
          <p:nvPr/>
        </p:nvSpPr>
        <p:spPr bwMode="auto">
          <a:xfrm flipV="1">
            <a:off x="5380825" y="1771877"/>
            <a:ext cx="990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Text Box 111"/>
          <p:cNvSpPr txBox="1">
            <a:spLocks noChangeArrowheads="1"/>
          </p:cNvSpPr>
          <p:nvPr/>
        </p:nvSpPr>
        <p:spPr bwMode="auto">
          <a:xfrm rot="18510983">
            <a:off x="5413415" y="2308509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dirty="0">
                <a:solidFill>
                  <a:schemeClr val="tx1"/>
                </a:solidFill>
              </a:rPr>
              <a:t>消费</a:t>
            </a:r>
            <a:r>
              <a:rPr kumimoji="1" lang="en-US" altLang="zh-CN" dirty="0">
                <a:solidFill>
                  <a:schemeClr val="tx1"/>
                </a:solidFill>
              </a:rPr>
              <a:t>/</a:t>
            </a:r>
            <a:r>
              <a:rPr kumimoji="1" lang="zh-CN" altLang="en-US" dirty="0">
                <a:solidFill>
                  <a:schemeClr val="tx1"/>
                </a:solidFill>
              </a:rPr>
              <a:t>需求</a:t>
            </a:r>
          </a:p>
        </p:txBody>
      </p:sp>
      <p:sp>
        <p:nvSpPr>
          <p:cNvPr id="33" name="AutoShape 112"/>
          <p:cNvSpPr>
            <a:spLocks/>
          </p:cNvSpPr>
          <p:nvPr/>
        </p:nvSpPr>
        <p:spPr bwMode="auto">
          <a:xfrm>
            <a:off x="6447625" y="1447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Text Box 113"/>
          <p:cNvSpPr txBox="1">
            <a:spLocks noChangeArrowheads="1"/>
          </p:cNvSpPr>
          <p:nvPr/>
        </p:nvSpPr>
        <p:spPr bwMode="auto">
          <a:xfrm>
            <a:off x="6697340" y="914400"/>
            <a:ext cx="704333" cy="646331"/>
          </a:xfrm>
          <a:prstGeom prst="rect">
            <a:avLst/>
          </a:pr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dirty="0">
                <a:solidFill>
                  <a:schemeClr val="tx1"/>
                </a:solidFill>
                <a:ea typeface="黑体" pitchFamily="49" charset="-122"/>
              </a:rPr>
              <a:t> </a:t>
            </a:r>
            <a:r>
              <a:rPr kumimoji="1" lang="en-US" altLang="zh-CN" dirty="0" smtClean="0">
                <a:solidFill>
                  <a:schemeClr val="tx1"/>
                </a:solidFill>
                <a:ea typeface="黑体" pitchFamily="49" charset="-122"/>
              </a:rPr>
              <a:t>  </a:t>
            </a:r>
            <a:r>
              <a:rPr kumimoji="1" lang="zh-CN" altLang="en-US" dirty="0" smtClean="0">
                <a:solidFill>
                  <a:schemeClr val="tx1"/>
                </a:solidFill>
                <a:ea typeface="黑体" pitchFamily="49" charset="-122"/>
              </a:rPr>
              <a:t>该 </a:t>
            </a:r>
            <a:endParaRPr kumimoji="1" lang="en-US" altLang="zh-CN" dirty="0" smtClean="0">
              <a:solidFill>
                <a:schemeClr val="tx1"/>
              </a:solidFill>
              <a:ea typeface="黑体" pitchFamily="49" charset="-122"/>
            </a:endParaRPr>
          </a:p>
          <a:p>
            <a:r>
              <a:rPr kumimoji="1" lang="en-US" altLang="zh-CN" dirty="0">
                <a:solidFill>
                  <a:schemeClr val="tx1"/>
                </a:solidFill>
                <a:ea typeface="黑体" pitchFamily="49" charset="-122"/>
              </a:rPr>
              <a:t> </a:t>
            </a:r>
            <a:r>
              <a:rPr kumimoji="1" lang="zh-CN" altLang="en-US" dirty="0" smtClean="0">
                <a:solidFill>
                  <a:schemeClr val="tx1"/>
                </a:solidFill>
                <a:ea typeface="黑体" pitchFamily="49" charset="-122"/>
              </a:rPr>
              <a:t>商品</a:t>
            </a:r>
            <a:endParaRPr kumimoji="1" lang="zh-CN" altLang="en-US" dirty="0">
              <a:solidFill>
                <a:schemeClr val="tx1"/>
              </a:solidFill>
              <a:ea typeface="黑体" pitchFamily="49" charset="-122"/>
            </a:endParaRPr>
          </a:p>
        </p:txBody>
      </p:sp>
      <p:sp>
        <p:nvSpPr>
          <p:cNvPr id="35" name="AutoShape 114"/>
          <p:cNvSpPr>
            <a:spLocks/>
          </p:cNvSpPr>
          <p:nvPr/>
        </p:nvSpPr>
        <p:spPr bwMode="auto">
          <a:xfrm>
            <a:off x="7435468" y="914401"/>
            <a:ext cx="171450" cy="646330"/>
          </a:xfrm>
          <a:prstGeom prst="leftBrace">
            <a:avLst>
              <a:gd name="adj1" fmla="val 2222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Text Box 115"/>
          <p:cNvSpPr txBox="1">
            <a:spLocks noChangeArrowheads="1"/>
          </p:cNvSpPr>
          <p:nvPr/>
        </p:nvSpPr>
        <p:spPr bwMode="auto">
          <a:xfrm>
            <a:off x="7606918" y="7297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chemeClr val="tx1"/>
                </a:solidFill>
                <a:ea typeface="黑体" pitchFamily="49" charset="-122"/>
              </a:rPr>
              <a:t>一般规律</a:t>
            </a:r>
          </a:p>
        </p:txBody>
      </p:sp>
      <p:sp>
        <p:nvSpPr>
          <p:cNvPr id="37" name="Text Box 116"/>
          <p:cNvSpPr txBox="1">
            <a:spLocks noChangeArrowheads="1"/>
          </p:cNvSpPr>
          <p:nvPr/>
        </p:nvSpPr>
        <p:spPr bwMode="auto">
          <a:xfrm>
            <a:off x="7606918" y="1404651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dirty="0">
                <a:solidFill>
                  <a:schemeClr val="tx1"/>
                </a:solidFill>
                <a:ea typeface="黑体" pitchFamily="49" charset="-122"/>
              </a:rPr>
              <a:t>价格弹性</a:t>
            </a:r>
          </a:p>
        </p:txBody>
      </p:sp>
      <p:sp>
        <p:nvSpPr>
          <p:cNvPr id="38" name="Text Box 117"/>
          <p:cNvSpPr txBox="1">
            <a:spLocks noChangeArrowheads="1"/>
          </p:cNvSpPr>
          <p:nvPr/>
        </p:nvSpPr>
        <p:spPr bwMode="auto">
          <a:xfrm>
            <a:off x="6752425" y="2197637"/>
            <a:ext cx="649248" cy="646331"/>
          </a:xfrm>
          <a:prstGeom prst="rect">
            <a:avLst/>
          </a:pr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dirty="0" smtClean="0">
                <a:solidFill>
                  <a:schemeClr val="tx1"/>
                </a:solidFill>
                <a:ea typeface="黑体" pitchFamily="49" charset="-122"/>
              </a:rPr>
              <a:t>相关</a:t>
            </a:r>
            <a:endParaRPr kumimoji="1" lang="en-US" altLang="zh-CN" dirty="0" smtClean="0">
              <a:solidFill>
                <a:schemeClr val="tx1"/>
              </a:solidFill>
              <a:ea typeface="黑体" pitchFamily="49" charset="-122"/>
            </a:endParaRPr>
          </a:p>
          <a:p>
            <a:r>
              <a:rPr kumimoji="1" lang="zh-CN" altLang="en-US" dirty="0" smtClean="0">
                <a:solidFill>
                  <a:schemeClr val="tx1"/>
                </a:solidFill>
                <a:ea typeface="黑体" pitchFamily="49" charset="-122"/>
              </a:rPr>
              <a:t>商品</a:t>
            </a:r>
            <a:endParaRPr kumimoji="1" lang="zh-CN" altLang="en-US" dirty="0">
              <a:solidFill>
                <a:schemeClr val="tx1"/>
              </a:solidFill>
              <a:ea typeface="黑体" pitchFamily="49" charset="-122"/>
            </a:endParaRPr>
          </a:p>
        </p:txBody>
      </p:sp>
      <p:sp>
        <p:nvSpPr>
          <p:cNvPr id="39" name="Text Box 119"/>
          <p:cNvSpPr txBox="1">
            <a:spLocks noChangeArrowheads="1"/>
          </p:cNvSpPr>
          <p:nvPr/>
        </p:nvSpPr>
        <p:spPr bwMode="auto">
          <a:xfrm>
            <a:off x="7676386" y="1992217"/>
            <a:ext cx="877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dirty="0">
                <a:solidFill>
                  <a:schemeClr val="tx1"/>
                </a:solidFill>
                <a:ea typeface="黑体" pitchFamily="49" charset="-122"/>
              </a:rPr>
              <a:t>替代品</a:t>
            </a:r>
          </a:p>
        </p:txBody>
      </p:sp>
      <p:sp>
        <p:nvSpPr>
          <p:cNvPr id="40" name="Text Box 120"/>
          <p:cNvSpPr txBox="1">
            <a:spLocks noChangeArrowheads="1"/>
          </p:cNvSpPr>
          <p:nvPr/>
        </p:nvSpPr>
        <p:spPr bwMode="auto">
          <a:xfrm>
            <a:off x="7676386" y="2635787"/>
            <a:ext cx="877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dirty="0">
                <a:solidFill>
                  <a:schemeClr val="tx1"/>
                </a:solidFill>
                <a:ea typeface="黑体" pitchFamily="49" charset="-122"/>
              </a:rPr>
              <a:t>互补品</a:t>
            </a:r>
          </a:p>
        </p:txBody>
      </p:sp>
      <p:sp>
        <p:nvSpPr>
          <p:cNvPr id="41" name="Text Box 121"/>
          <p:cNvSpPr txBox="1">
            <a:spLocks noChangeArrowheads="1"/>
          </p:cNvSpPr>
          <p:nvPr/>
        </p:nvSpPr>
        <p:spPr bwMode="auto">
          <a:xfrm rot="18739094">
            <a:off x="5144328" y="2007899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chemeClr val="tx1"/>
                </a:solidFill>
              </a:rPr>
              <a:t>居民生活</a:t>
            </a:r>
          </a:p>
        </p:txBody>
      </p:sp>
      <p:sp>
        <p:nvSpPr>
          <p:cNvPr id="42" name="Text Box 122"/>
          <p:cNvSpPr txBox="1">
            <a:spLocks noChangeArrowheads="1"/>
          </p:cNvSpPr>
          <p:nvPr/>
        </p:nvSpPr>
        <p:spPr bwMode="auto">
          <a:xfrm rot="2239812">
            <a:off x="5498984" y="3520924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chemeClr val="tx1"/>
                </a:solidFill>
              </a:rPr>
              <a:t>企业</a:t>
            </a:r>
          </a:p>
        </p:txBody>
      </p:sp>
      <p:sp>
        <p:nvSpPr>
          <p:cNvPr id="43" name="Text Box 123"/>
          <p:cNvSpPr txBox="1">
            <a:spLocks noChangeArrowheads="1"/>
          </p:cNvSpPr>
          <p:nvPr/>
        </p:nvSpPr>
        <p:spPr bwMode="auto">
          <a:xfrm rot="2402402">
            <a:off x="5429710" y="3234888"/>
            <a:ext cx="1223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chemeClr val="tx1"/>
                </a:solidFill>
                <a:latin typeface="楷体_GB2312" pitchFamily="49" charset="-122"/>
              </a:rPr>
              <a:t>生产</a:t>
            </a:r>
            <a:r>
              <a:rPr kumimoji="1" lang="en-US" altLang="zh-CN">
                <a:solidFill>
                  <a:schemeClr val="tx1"/>
                </a:solidFill>
                <a:latin typeface="楷体_GB2312" pitchFamily="49" charset="-122"/>
              </a:rPr>
              <a:t>/</a:t>
            </a:r>
            <a:r>
              <a:rPr kumimoji="1" lang="zh-CN" altLang="en-US">
                <a:solidFill>
                  <a:schemeClr val="tx1"/>
                </a:solidFill>
                <a:latin typeface="楷体_GB2312" pitchFamily="49" charset="-122"/>
              </a:rPr>
              <a:t>供给</a:t>
            </a:r>
          </a:p>
        </p:txBody>
      </p:sp>
      <p:sp>
        <p:nvSpPr>
          <p:cNvPr id="45" name="AutoShape 125"/>
          <p:cNvSpPr>
            <a:spLocks/>
          </p:cNvSpPr>
          <p:nvPr/>
        </p:nvSpPr>
        <p:spPr bwMode="auto">
          <a:xfrm>
            <a:off x="6600025" y="3504771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" name="Text Box 126"/>
          <p:cNvSpPr txBox="1">
            <a:spLocks noChangeArrowheads="1"/>
          </p:cNvSpPr>
          <p:nvPr/>
        </p:nvSpPr>
        <p:spPr bwMode="auto">
          <a:xfrm>
            <a:off x="6847675" y="3171396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chemeClr val="tx1"/>
                </a:solidFill>
                <a:ea typeface="黑体" pitchFamily="49" charset="-122"/>
              </a:rPr>
              <a:t>调节作用</a:t>
            </a:r>
          </a:p>
        </p:txBody>
      </p:sp>
      <p:sp>
        <p:nvSpPr>
          <p:cNvPr id="47" name="Text Box 127"/>
          <p:cNvSpPr txBox="1">
            <a:spLocks noChangeArrowheads="1"/>
          </p:cNvSpPr>
          <p:nvPr/>
        </p:nvSpPr>
        <p:spPr bwMode="auto">
          <a:xfrm>
            <a:off x="6847675" y="3780996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chemeClr val="tx1"/>
                </a:solidFill>
                <a:ea typeface="黑体" pitchFamily="49" charset="-122"/>
              </a:rPr>
              <a:t>刺激作用</a:t>
            </a:r>
          </a:p>
        </p:txBody>
      </p:sp>
      <p:sp>
        <p:nvSpPr>
          <p:cNvPr id="48" name="Text Box 128"/>
          <p:cNvSpPr txBox="1">
            <a:spLocks noChangeArrowheads="1"/>
          </p:cNvSpPr>
          <p:nvPr/>
        </p:nvSpPr>
        <p:spPr bwMode="auto">
          <a:xfrm>
            <a:off x="6847675" y="4390596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>
                <a:solidFill>
                  <a:schemeClr val="tx1"/>
                </a:solidFill>
                <a:ea typeface="黑体" pitchFamily="49" charset="-122"/>
              </a:rPr>
              <a:t>分化作用</a:t>
            </a:r>
          </a:p>
        </p:txBody>
      </p:sp>
      <p:sp>
        <p:nvSpPr>
          <p:cNvPr id="49" name="AutoShape 130"/>
          <p:cNvSpPr>
            <a:spLocks/>
          </p:cNvSpPr>
          <p:nvPr/>
        </p:nvSpPr>
        <p:spPr bwMode="auto">
          <a:xfrm>
            <a:off x="7413434" y="2187766"/>
            <a:ext cx="228600" cy="609600"/>
          </a:xfrm>
          <a:prstGeom prst="leftBrace">
            <a:avLst>
              <a:gd name="adj1" fmla="val 2222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Text Box 131"/>
          <p:cNvSpPr txBox="1">
            <a:spLocks noChangeArrowheads="1"/>
          </p:cNvSpPr>
          <p:nvPr/>
        </p:nvSpPr>
        <p:spPr bwMode="auto">
          <a:xfrm>
            <a:off x="2813361" y="1470623"/>
            <a:ext cx="738664" cy="1094014"/>
          </a:xfrm>
          <a:prstGeom prst="rect">
            <a:avLst/>
          </a:pr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r>
              <a:rPr lang="zh-CN" altLang="en-US">
                <a:solidFill>
                  <a:schemeClr val="tx1"/>
                </a:solidFill>
                <a:ea typeface="黑体" pitchFamily="49" charset="-122"/>
              </a:rPr>
              <a:t>供求关系</a:t>
            </a:r>
          </a:p>
          <a:p>
            <a:r>
              <a:rPr lang="zh-CN" altLang="en-US" b="1">
                <a:solidFill>
                  <a:schemeClr val="tx1"/>
                </a:solidFill>
                <a:ea typeface="仿宋_GB2312" pitchFamily="49" charset="-122"/>
              </a:rPr>
              <a:t>（市场）</a:t>
            </a:r>
          </a:p>
        </p:txBody>
      </p:sp>
      <p:sp>
        <p:nvSpPr>
          <p:cNvPr id="51" name="Line 132"/>
          <p:cNvSpPr>
            <a:spLocks noChangeShapeType="1"/>
          </p:cNvSpPr>
          <p:nvPr/>
        </p:nvSpPr>
        <p:spPr bwMode="auto">
          <a:xfrm flipV="1">
            <a:off x="3628225" y="2862538"/>
            <a:ext cx="9906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2" name="Text Box 133"/>
          <p:cNvSpPr txBox="1">
            <a:spLocks noChangeArrowheads="1"/>
          </p:cNvSpPr>
          <p:nvPr/>
        </p:nvSpPr>
        <p:spPr bwMode="auto">
          <a:xfrm rot="18746338">
            <a:off x="3631400" y="3376373"/>
            <a:ext cx="1260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>
                <a:solidFill>
                  <a:schemeClr val="tx1"/>
                </a:solidFill>
                <a:latin typeface="Times New Roman" pitchFamily="18" charset="0"/>
                <a:ea typeface="仿宋_GB2312" pitchFamily="49" charset="-122"/>
              </a:rPr>
              <a:t>货币表现</a:t>
            </a:r>
          </a:p>
        </p:txBody>
      </p:sp>
      <p:sp>
        <p:nvSpPr>
          <p:cNvPr id="53" name="AutoShape 135"/>
          <p:cNvSpPr>
            <a:spLocks/>
          </p:cNvSpPr>
          <p:nvPr/>
        </p:nvSpPr>
        <p:spPr bwMode="auto">
          <a:xfrm rot="10800000">
            <a:off x="8000667" y="3356062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4" name="Text Box 136"/>
          <p:cNvSpPr txBox="1">
            <a:spLocks noChangeArrowheads="1"/>
          </p:cNvSpPr>
          <p:nvPr/>
        </p:nvSpPr>
        <p:spPr bwMode="auto">
          <a:xfrm>
            <a:off x="8282605" y="3418433"/>
            <a:ext cx="461665" cy="1171853"/>
          </a:xfrm>
          <a:prstGeom prst="rect">
            <a:avLst/>
          </a:prstGeom>
          <a:noFill/>
          <a:ln w="9525">
            <a:solidFill>
              <a:srgbClr val="FFFF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ea typeface="黑体" pitchFamily="49" charset="-122"/>
              </a:rPr>
              <a:t>资源配置</a:t>
            </a:r>
          </a:p>
        </p:txBody>
      </p:sp>
      <p:sp>
        <p:nvSpPr>
          <p:cNvPr id="55" name="标题 1"/>
          <p:cNvSpPr>
            <a:spLocks noGrp="1"/>
          </p:cNvSpPr>
          <p:nvPr>
            <p:ph type="title"/>
          </p:nvPr>
        </p:nvSpPr>
        <p:spPr>
          <a:xfrm>
            <a:off x="2080980" y="387550"/>
            <a:ext cx="4429989" cy="460747"/>
          </a:xfrm>
        </p:spPr>
        <p:txBody>
          <a:bodyPr>
            <a:noAutofit/>
          </a:bodyPr>
          <a:lstStyle/>
          <a:p>
            <a:pPr algn="ctr"/>
            <a:r>
              <a:rPr kumimoji="1" lang="zh-CN" altLang="en-US" sz="3200" dirty="0" smtClean="0">
                <a:latin typeface="黑体" pitchFamily="49" charset="-122"/>
                <a:ea typeface="黑体" pitchFamily="49" charset="-122"/>
              </a:rPr>
              <a:t>经济</a:t>
            </a:r>
            <a:r>
              <a:rPr kumimoji="1" lang="en-US" altLang="zh-CN" sz="3200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zh-CN" altLang="en-US" sz="3200" dirty="0" smtClean="0">
                <a:latin typeface="黑体" pitchFamily="49" charset="-122"/>
                <a:ea typeface="黑体" pitchFamily="49" charset="-122"/>
              </a:rPr>
              <a:t>课知识结构</a:t>
            </a:r>
            <a:r>
              <a:rPr kumimoji="1" lang="zh-CN" altLang="en-US" sz="3200" dirty="0" smtClean="0">
                <a:latin typeface="黑体" pitchFamily="49" charset="-122"/>
                <a:ea typeface="黑体" pitchFamily="49" charset="-122"/>
              </a:rPr>
              <a:t>图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448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19338" y="33178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1" lang="zh-CN" altLang="zh-CN" sz="1800"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46557" y="2520654"/>
            <a:ext cx="1225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600" dirty="0">
                <a:solidFill>
                  <a:srgbClr val="FF0000"/>
                </a:solidFill>
                <a:latin typeface="Arial Black" pitchFamily="34" charset="0"/>
                <a:ea typeface="黑体" pitchFamily="49" charset="-122"/>
              </a:rPr>
              <a:t>价格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748206" y="2115951"/>
            <a:ext cx="1798351" cy="1455738"/>
          </a:xfrm>
          <a:prstGeom prst="notchedRightArrow">
            <a:avLst>
              <a:gd name="adj1" fmla="val 50000"/>
              <a:gd name="adj2" fmla="val 3211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市</a:t>
            </a:r>
            <a:r>
              <a:rPr lang="zh-CN" altLang="en-US" sz="1800">
                <a:latin typeface="黑体" pitchFamily="49" charset="-122"/>
                <a:ea typeface="黑体" pitchFamily="49" charset="-122"/>
              </a:rPr>
              <a:t>   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场</a:t>
            </a:r>
            <a:r>
              <a:rPr lang="zh-CN" altLang="en-US" sz="1800">
                <a:latin typeface="黑体" pitchFamily="49" charset="-122"/>
                <a:ea typeface="黑体" pitchFamily="49" charset="-122"/>
              </a:rPr>
              <a:t>   响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630916" y="2700338"/>
            <a:ext cx="1064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 dirty="0">
                <a:latin typeface="Arial Black" pitchFamily="34" charset="0"/>
                <a:ea typeface="仿宋" pitchFamily="49" charset="-122"/>
              </a:rPr>
              <a:t>（</a:t>
            </a:r>
            <a:r>
              <a:rPr lang="zh-CN" altLang="en-US" sz="1800" b="1" dirty="0">
                <a:solidFill>
                  <a:srgbClr val="FF0000"/>
                </a:solidFill>
                <a:latin typeface="Arial Black" pitchFamily="34" charset="0"/>
                <a:ea typeface="仿宋" pitchFamily="49" charset="-122"/>
              </a:rPr>
              <a:t>关系</a:t>
            </a:r>
            <a:r>
              <a:rPr lang="zh-CN" altLang="en-US" sz="1800" b="1" dirty="0">
                <a:latin typeface="Arial Black" pitchFamily="34" charset="0"/>
                <a:ea typeface="仿宋" pitchFamily="49" charset="-122"/>
              </a:rPr>
              <a:t>）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186233" y="1021586"/>
            <a:ext cx="1332044" cy="3170099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latin typeface="仿宋" pitchFamily="49" charset="-122"/>
                <a:ea typeface="仿宋" pitchFamily="49" charset="-122"/>
              </a:rPr>
              <a:t>气    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latin typeface="仿宋" pitchFamily="49" charset="-122"/>
                <a:ea typeface="仿宋" pitchFamily="49" charset="-122"/>
              </a:rPr>
              <a:t>时    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latin typeface="仿宋" pitchFamily="49" charset="-122"/>
                <a:ea typeface="仿宋" pitchFamily="49" charset="-122"/>
              </a:rPr>
              <a:t>地    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latin typeface="仿宋" pitchFamily="49" charset="-122"/>
                <a:ea typeface="仿宋" pitchFamily="49" charset="-122"/>
              </a:rPr>
              <a:t>生产条件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latin typeface="仿宋" pitchFamily="49" charset="-122"/>
                <a:ea typeface="仿宋" pitchFamily="49" charset="-122"/>
              </a:rPr>
              <a:t>政    策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latin typeface="仿宋" pitchFamily="49" charset="-122"/>
                <a:ea typeface="仿宋" pitchFamily="49" charset="-122"/>
              </a:rPr>
              <a:t>风俗习惯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latin typeface="仿宋" pitchFamily="49" charset="-122"/>
                <a:ea typeface="仿宋" pitchFamily="49" charset="-122"/>
              </a:rPr>
              <a:t>宗教信仰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latin typeface="仿宋" pitchFamily="49" charset="-122"/>
                <a:ea typeface="仿宋" pitchFamily="49" charset="-122"/>
              </a:rPr>
              <a:t>政治局势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latin typeface="仿宋" pitchFamily="49" charset="-122"/>
                <a:ea typeface="仿宋" pitchFamily="49" charset="-122"/>
              </a:rPr>
              <a:t>心理预期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>
                <a:latin typeface="仿宋" pitchFamily="49" charset="-122"/>
                <a:ea typeface="仿宋" pitchFamily="49" charset="-122"/>
              </a:rPr>
              <a:t>其他因素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057627" y="4142336"/>
            <a:ext cx="1542362" cy="837286"/>
          </a:xfrm>
          <a:prstGeom prst="upArrowCallout">
            <a:avLst>
              <a:gd name="adj1" fmla="val 25564"/>
              <a:gd name="adj2" fmla="val 25564"/>
              <a:gd name="adj3" fmla="val 16667"/>
              <a:gd name="adj4" fmla="val 66667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 dirty="0">
                <a:latin typeface="Times New Roman" pitchFamily="18" charset="0"/>
                <a:ea typeface="黑体" pitchFamily="49" charset="-122"/>
              </a:rPr>
              <a:t>市场</a:t>
            </a:r>
            <a:r>
              <a:rPr kumimoji="1" lang="zh-CN" altLang="en-US" sz="1600" dirty="0" smtClean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</a:rPr>
              <a:t>外部力量</a:t>
            </a:r>
            <a:endParaRPr kumimoji="1" lang="en-US" altLang="zh-CN" sz="1600" dirty="0" smtClean="0">
              <a:solidFill>
                <a:srgbClr val="FFFF00"/>
              </a:solidFill>
              <a:latin typeface="Times New Roman" pitchFamily="18" charset="0"/>
              <a:ea typeface="黑体" pitchFamily="49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 dirty="0" smtClean="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</a:rPr>
              <a:t>间接</a:t>
            </a:r>
            <a:r>
              <a:rPr kumimoji="1" lang="zh-CN" altLang="en-US" sz="1600" dirty="0" smtClean="0">
                <a:latin typeface="Times New Roman" pitchFamily="18" charset="0"/>
                <a:ea typeface="黑体" pitchFamily="49" charset="-122"/>
              </a:rPr>
              <a:t>影响</a:t>
            </a:r>
            <a:r>
              <a:rPr kumimoji="1" lang="zh-CN" altLang="en-US" sz="1600" dirty="0">
                <a:latin typeface="Times New Roman" pitchFamily="18" charset="0"/>
                <a:ea typeface="黑体" pitchFamily="49" charset="-122"/>
              </a:rPr>
              <a:t>价格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4400419" y="3938032"/>
            <a:ext cx="1512887" cy="1023444"/>
          </a:xfrm>
          <a:prstGeom prst="upArrowCallout">
            <a:avLst>
              <a:gd name="adj1" fmla="val 25000"/>
              <a:gd name="adj2" fmla="val 25000"/>
              <a:gd name="adj3" fmla="val 16789"/>
              <a:gd name="adj4" fmla="val 66667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800">
                <a:latin typeface="Times New Roman" pitchFamily="18" charset="0"/>
                <a:ea typeface="黑体" pitchFamily="49" charset="-122"/>
              </a:rPr>
              <a:t>市场</a:t>
            </a:r>
            <a:r>
              <a:rPr kumimoji="1" lang="zh-CN" altLang="en-US" sz="1800">
                <a:solidFill>
                  <a:srgbClr val="FFFF00"/>
                </a:solidFill>
                <a:latin typeface="Times New Roman" pitchFamily="18" charset="0"/>
                <a:ea typeface="黑体" pitchFamily="49" charset="-122"/>
              </a:rPr>
              <a:t>直接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800">
                <a:latin typeface="Times New Roman" pitchFamily="18" charset="0"/>
                <a:ea typeface="黑体" pitchFamily="49" charset="-122"/>
              </a:rPr>
              <a:t>影响价格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105994" y="1127680"/>
            <a:ext cx="649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ea typeface="仿宋" pitchFamily="49" charset="-122"/>
              </a:rPr>
              <a:t>改变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605206" y="1785938"/>
            <a:ext cx="1066800" cy="584775"/>
          </a:xfrm>
          <a:prstGeom prst="rect">
            <a:avLst/>
          </a:prstGeom>
          <a:noFill/>
          <a:ln w="28575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dirty="0">
                <a:solidFill>
                  <a:srgbClr val="FF0000"/>
                </a:solidFill>
                <a:ea typeface="黑体" pitchFamily="49" charset="-122"/>
              </a:rPr>
              <a:t>供给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605206" y="3370394"/>
            <a:ext cx="1066800" cy="584775"/>
          </a:xfrm>
          <a:prstGeom prst="rect">
            <a:avLst/>
          </a:prstGeom>
          <a:noFill/>
          <a:ln w="28575">
            <a:solidFill>
              <a:srgbClr val="FF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>
                <a:solidFill>
                  <a:srgbClr val="FF0000"/>
                </a:solidFill>
                <a:latin typeface="Arial Black" pitchFamily="34" charset="0"/>
                <a:ea typeface="黑体" pitchFamily="49" charset="-122"/>
              </a:rPr>
              <a:t>需求</a:t>
            </a:r>
          </a:p>
        </p:txBody>
      </p: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2624007" y="1176338"/>
            <a:ext cx="1938338" cy="2700948"/>
            <a:chOff x="1528" y="741"/>
            <a:chExt cx="1221" cy="1536"/>
          </a:xfrm>
        </p:grpSpPr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576" y="741"/>
              <a:ext cx="110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1528" y="1125"/>
              <a:ext cx="115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V="1">
              <a:off x="1576" y="1365"/>
              <a:ext cx="115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 flipV="1">
              <a:off x="1576" y="1461"/>
              <a:ext cx="115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V="1">
              <a:off x="1528" y="1193"/>
              <a:ext cx="1221" cy="6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Group 30"/>
          <p:cNvGrpSpPr>
            <a:grpSpLocks/>
          </p:cNvGrpSpPr>
          <p:nvPr/>
        </p:nvGrpSpPr>
        <p:grpSpPr bwMode="auto">
          <a:xfrm>
            <a:off x="2624007" y="1481138"/>
            <a:ext cx="1938338" cy="2513105"/>
            <a:chOff x="1528" y="933"/>
            <a:chExt cx="1221" cy="1632"/>
          </a:xfrm>
        </p:grpSpPr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1528" y="933"/>
              <a:ext cx="1152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1576" y="1413"/>
              <a:ext cx="1104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1576" y="2037"/>
              <a:ext cx="105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1576" y="2517"/>
              <a:ext cx="110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576" y="2291"/>
              <a:ext cx="1173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3246306" y="3994243"/>
            <a:ext cx="649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ea typeface="仿宋" pitchFamily="49" charset="-122"/>
              </a:rPr>
              <a:t>和或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606558" y="3754779"/>
            <a:ext cx="2054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FF0000"/>
                </a:solidFill>
                <a:ea typeface="黑体" pitchFamily="49" charset="-122"/>
              </a:rPr>
              <a:t>结论</a:t>
            </a:r>
            <a:r>
              <a:rPr lang="zh-CN" altLang="en-US" sz="1800" dirty="0">
                <a:ea typeface="黑体" pitchFamily="49" charset="-122"/>
              </a:rPr>
              <a:t>：供求</a:t>
            </a:r>
            <a:r>
              <a:rPr lang="zh-CN" altLang="en-US" sz="1800" dirty="0">
                <a:ea typeface="华文楷体" pitchFamily="2" charset="-122"/>
              </a:rPr>
              <a:t>（的相互作用）</a:t>
            </a:r>
            <a:r>
              <a:rPr lang="zh-CN" altLang="en-US" sz="1800" dirty="0">
                <a:ea typeface="黑体" pitchFamily="49" charset="-122"/>
              </a:rPr>
              <a:t>影响价格。</a:t>
            </a:r>
          </a:p>
        </p:txBody>
      </p:sp>
      <p:sp>
        <p:nvSpPr>
          <p:cNvPr id="29" name="标题 1"/>
          <p:cNvSpPr>
            <a:spLocks noGrp="1"/>
          </p:cNvSpPr>
          <p:nvPr>
            <p:ph type="title"/>
          </p:nvPr>
        </p:nvSpPr>
        <p:spPr>
          <a:xfrm>
            <a:off x="528810" y="440675"/>
            <a:ext cx="8207566" cy="470598"/>
          </a:xfrm>
        </p:spPr>
        <p:txBody>
          <a:bodyPr>
            <a:noAutofit/>
          </a:bodyPr>
          <a:lstStyle/>
          <a:p>
            <a:r>
              <a:rPr lang="zh-CN" altLang="zh-CN" sz="2800" dirty="0" smtClean="0"/>
              <a:t>本</a:t>
            </a:r>
            <a:r>
              <a:rPr lang="zh-CN" altLang="en-US" sz="2800" dirty="0" smtClean="0"/>
              <a:t>课</a:t>
            </a:r>
            <a:r>
              <a:rPr lang="zh-CN" altLang="zh-CN" sz="2800" dirty="0" smtClean="0"/>
              <a:t>重</a:t>
            </a:r>
            <a:r>
              <a:rPr lang="zh-CN" altLang="zh-CN" sz="2800" dirty="0"/>
              <a:t>难点</a:t>
            </a:r>
            <a:r>
              <a:rPr lang="zh-CN" altLang="zh-CN" sz="2800" dirty="0" smtClean="0"/>
              <a:t>解析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：</a:t>
            </a:r>
            <a:r>
              <a:rPr kumimoji="1" lang="zh-CN" altLang="en-US" sz="2800" b="0" dirty="0">
                <a:latin typeface="Times New Roman" pitchFamily="18" charset="0"/>
                <a:ea typeface="黑体" pitchFamily="49" charset="-122"/>
              </a:rPr>
              <a:t>各种因素</a:t>
            </a:r>
            <a:r>
              <a:rPr kumimoji="1" lang="zh-CN" altLang="en-US" sz="2800" b="0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影响</a:t>
            </a:r>
            <a:r>
              <a:rPr kumimoji="1" lang="zh-CN" altLang="en-US" sz="2800" b="0" dirty="0" smtClean="0">
                <a:latin typeface="Times New Roman" pitchFamily="18" charset="0"/>
                <a:ea typeface="黑体" pitchFamily="49" charset="-122"/>
              </a:rPr>
              <a:t>价格的方式</a:t>
            </a:r>
            <a:endParaRPr lang="zh-CN" altLang="en-US" sz="2800" b="0" dirty="0"/>
          </a:p>
        </p:txBody>
      </p:sp>
    </p:spTree>
    <p:extLst>
      <p:ext uri="{BB962C8B-B14F-4D97-AF65-F5344CB8AC3E}">
        <p14:creationId xmlns:p14="http://schemas.microsoft.com/office/powerpoint/2010/main" xmlns="" val="246233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1023</Words>
  <Application>Microsoft Office PowerPoint</Application>
  <PresentationFormat>全屏显示(16:9)</PresentationFormat>
  <Paragraphs>240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1_Office 主题​​</vt:lpstr>
      <vt:lpstr>    必修①《经济生活》     第一单元“生活与消费”重难点</vt:lpstr>
      <vt:lpstr>《经济生活》第1单元“生活与消费”知识结构图</vt:lpstr>
      <vt:lpstr>经济1课知识结构图</vt:lpstr>
      <vt:lpstr>本课重难点解析1：通胀与通缩对比</vt:lpstr>
      <vt:lpstr>本课重难点解析2：汇率变动对贸易的影响</vt:lpstr>
      <vt:lpstr>本课重难点解析3：汇率变动的其他影响</vt:lpstr>
      <vt:lpstr>本课重难点解析4：关于人民币的国际化进程</vt:lpstr>
      <vt:lpstr>经济2课知识结构图</vt:lpstr>
      <vt:lpstr>本课重难点解析1：各种因素影响价格的方式</vt:lpstr>
      <vt:lpstr>幻灯片 10</vt:lpstr>
      <vt:lpstr>经济3课  知识结构图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30</cp:revision>
  <dcterms:created xsi:type="dcterms:W3CDTF">2020-02-01T11:21:51Z</dcterms:created>
  <dcterms:modified xsi:type="dcterms:W3CDTF">2020-02-11T11:54:32Z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