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5" r:id="rId2"/>
    <p:sldId id="272" r:id="rId3"/>
    <p:sldId id="273" r:id="rId4"/>
    <p:sldId id="305" r:id="rId5"/>
    <p:sldId id="292" r:id="rId6"/>
    <p:sldId id="293" r:id="rId7"/>
    <p:sldId id="306" r:id="rId8"/>
    <p:sldId id="274" r:id="rId9"/>
    <p:sldId id="275" r:id="rId10"/>
    <p:sldId id="291" r:id="rId11"/>
    <p:sldId id="295" r:id="rId12"/>
    <p:sldId id="296" r:id="rId13"/>
    <p:sldId id="299" r:id="rId14"/>
    <p:sldId id="300" r:id="rId15"/>
    <p:sldId id="301" r:id="rId16"/>
    <p:sldId id="302" r:id="rId17"/>
    <p:sldId id="303" r:id="rId18"/>
    <p:sldId id="304" r:id="rId19"/>
    <p:sldId id="271" r:id="rId2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1793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52976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2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2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2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1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1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1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1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2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3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1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1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2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1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2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2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2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1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1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44293" y="2121566"/>
            <a:ext cx="5524823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必修（二）</a:t>
            </a: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Unit 4 </a:t>
            </a: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词汇</a:t>
            </a: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&amp;</a:t>
            </a: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语法</a:t>
            </a:r>
            <a:b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b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复习（</a:t>
            </a: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高一年级英语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李萍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7DA5119-A4DB-499F-BBD8-18FBE99746CE}"/>
              </a:ext>
            </a:extLst>
          </p:cNvPr>
          <p:cNvSpPr/>
          <p:nvPr/>
        </p:nvSpPr>
        <p:spPr>
          <a:xfrm>
            <a:off x="413816" y="393874"/>
            <a:ext cx="8162855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【拓展积累】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subscribe to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同意，赞成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subscriber n.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订阅人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"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【活学活用】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(1) My main reason for _______________(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订阅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 New Scientist is to keep abreast of advances in science.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(2) The authorities no longer ___________(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赞成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 the view that disabled people are unsuitable as teachers.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5CB68F9-7245-4CEC-8DCF-5132074F2CB4}"/>
              </a:ext>
            </a:extLst>
          </p:cNvPr>
          <p:cNvSpPr txBox="1"/>
          <p:nvPr/>
        </p:nvSpPr>
        <p:spPr>
          <a:xfrm>
            <a:off x="3584181" y="2229268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subscribing to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B1974A3-A7FF-4FB7-939F-8CFDCD8EF45F}"/>
              </a:ext>
            </a:extLst>
          </p:cNvPr>
          <p:cNvSpPr txBox="1"/>
          <p:nvPr/>
        </p:nvSpPr>
        <p:spPr>
          <a:xfrm>
            <a:off x="4197118" y="3204397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subscribe to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4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D748851-D35E-437A-BBB8-F60D09F6AE07}"/>
              </a:ext>
            </a:extLst>
          </p:cNvPr>
          <p:cNvSpPr/>
          <p:nvPr/>
        </p:nvSpPr>
        <p:spPr>
          <a:xfrm>
            <a:off x="293675" y="389668"/>
            <a:ext cx="8743533" cy="43242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confirm. v.</a:t>
            </a: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探究发现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</a:p>
          <a:p>
            <a:pPr marL="342900" indent="-342900" fontAlgn="ctr">
              <a:lnSpc>
                <a:spcPct val="125000"/>
              </a:lnSpc>
              <a:buFont typeface="Arial" charset="0"/>
              <a:buChar char="•"/>
              <a:tabLst>
                <a:tab pos="2628265" algn="l"/>
              </a:tabLst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Please write to </a:t>
            </a:r>
            <a:r>
              <a:rPr lang="en-US" altLang="zh-CN" sz="20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confirm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your reservation.</a:t>
            </a:r>
            <a:endParaRPr lang="zh-CN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fontAlgn="ctr">
              <a:lnSpc>
                <a:spcPct val="125000"/>
              </a:lnSpc>
              <a:buFont typeface="Arial" charset="0"/>
              <a:buChar char="•"/>
              <a:tabLst>
                <a:tab pos="2628265" algn="l"/>
              </a:tabLst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walk in the mountains </a:t>
            </a:r>
            <a:r>
              <a:rPr lang="en-US" altLang="zh-CN" sz="20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confirmed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his fear of heights.</a:t>
            </a:r>
            <a:endParaRPr lang="zh-CN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fontAlgn="ctr">
              <a:lnSpc>
                <a:spcPct val="125000"/>
              </a:lnSpc>
              <a:buFont typeface="Arial" charset="0"/>
              <a:buChar char="•"/>
              <a:tabLst>
                <a:tab pos="2628265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was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confirmed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as captain for the rest of the season.</a:t>
            </a:r>
            <a:endParaRPr lang="zh-CN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【释义解析】</a:t>
            </a: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 to state or show that </a:t>
            </a:r>
            <a:r>
              <a:rPr lang="en-US" altLang="zh-CN" sz="20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is definitely true or correct, especially by providing evidence 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（尤指提供证据来）证实，证明，确认</a:t>
            </a: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 to make sb feel or believe </a:t>
            </a:r>
            <a:r>
              <a:rPr lang="en-US" altLang="zh-CN" sz="20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even more strongly 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使感觉更强烈；使确信</a:t>
            </a: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 to make a position, an agreement, etc. more definite or official; to establish sb/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firmly 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批准（职位、协议等）；确认；认可</a:t>
            </a:r>
          </a:p>
        </p:txBody>
      </p:sp>
    </p:spTree>
    <p:extLst>
      <p:ext uri="{BB962C8B-B14F-4D97-AF65-F5344CB8AC3E}">
        <p14:creationId xmlns:p14="http://schemas.microsoft.com/office/powerpoint/2010/main" val="411777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2E0F870-46D0-4AAC-95A9-8CC68EC68E6E}"/>
              </a:ext>
            </a:extLst>
          </p:cNvPr>
          <p:cNvSpPr/>
          <p:nvPr/>
        </p:nvSpPr>
        <p:spPr>
          <a:xfrm>
            <a:off x="527281" y="486492"/>
            <a:ext cx="8182880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【拓展积累】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adj. confirmed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成习惯的，根深蒂固的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confirmation n.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证实，确认书，证明书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【活学活用】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(1) The expression on his face _______________(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证实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)my suspicion.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(2) I’m still waiting for _________________(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证实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)of the test results.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F786108-7B3D-43AE-B8FA-6172DACA4723}"/>
              </a:ext>
            </a:extLst>
          </p:cNvPr>
          <p:cNvSpPr txBox="1"/>
          <p:nvPr/>
        </p:nvSpPr>
        <p:spPr>
          <a:xfrm>
            <a:off x="4431836" y="2304772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confirmed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8C21231-C40D-4644-BB89-6888381609B4}"/>
              </a:ext>
            </a:extLst>
          </p:cNvPr>
          <p:cNvSpPr txBox="1"/>
          <p:nvPr/>
        </p:nvSpPr>
        <p:spPr>
          <a:xfrm>
            <a:off x="3851524" y="3171339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confirmation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7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6359562-E4C8-42C5-AB33-6BBA325FA3C2}"/>
              </a:ext>
            </a:extLst>
          </p:cNvPr>
          <p:cNvSpPr/>
          <p:nvPr/>
        </p:nvSpPr>
        <p:spPr>
          <a:xfrm>
            <a:off x="486945" y="476288"/>
            <a:ext cx="8082762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4. rewarding. adj. </a:t>
            </a: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【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探究发现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】</a:t>
            </a:r>
          </a:p>
          <a:p>
            <a:pPr marL="342900" indent="-342900" fontAlgn="ctr">
              <a:lnSpc>
                <a:spcPct val="125000"/>
              </a:lnSpc>
              <a:buFont typeface="Arial" charset="0"/>
              <a:buChar char="•"/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There is nothing more </a:t>
            </a:r>
            <a:r>
              <a:rPr lang="en-US" altLang="zh-CN" sz="24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rewarding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than putting smiles on the faces around you. </a:t>
            </a:r>
          </a:p>
          <a:p>
            <a:pPr marL="342900" indent="-342900" fontAlgn="ctr">
              <a:lnSpc>
                <a:spcPct val="125000"/>
              </a:lnSpc>
              <a:buFont typeface="Arial" charset="0"/>
              <a:buChar char="•"/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Teaching is not very financially </a:t>
            </a:r>
            <a:r>
              <a:rPr lang="en-US" altLang="zh-CN" sz="24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rewarding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【释义解析】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457200" indent="-457200" fontAlgn="ctr">
              <a:lnSpc>
                <a:spcPct val="125000"/>
              </a:lnSpc>
              <a:buFont typeface="+mj-ea"/>
              <a:buAutoNum type="circleNumDbPlain"/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worth doing; that makes you happy because you think it is useful or important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值得做的；有益的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457200" indent="-457200" fontAlgn="ctr">
              <a:lnSpc>
                <a:spcPct val="125000"/>
              </a:lnSpc>
              <a:buFont typeface="+mj-ea"/>
              <a:buAutoNum type="circleNumDbPlain"/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producing a lot of money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报酬高的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8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5806AF-8A83-4D03-81CD-AF1A58B2053A}"/>
              </a:ext>
            </a:extLst>
          </p:cNvPr>
          <p:cNvSpPr/>
          <p:nvPr/>
        </p:nvSpPr>
        <p:spPr>
          <a:xfrm>
            <a:off x="430502" y="600782"/>
            <a:ext cx="8282996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52400"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【拓展积累】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reward n./v.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奖励，回报，报酬；奖金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"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【活学活用】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457200" indent="-457200" fontAlgn="ctr">
              <a:lnSpc>
                <a:spcPct val="125000"/>
              </a:lnSpc>
              <a:buAutoNum type="arabicParenBoth"/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Teaching English can sometimes be a very challenging experience but he has always found it to be a ____________</a:t>
            </a: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非常有益的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 one.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(2) Winning the match was just the ______________(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回报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 for the effort the team had made.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E5A27A-6BC8-4CE2-BC8A-3CE70C6EACBE}"/>
              </a:ext>
            </a:extLst>
          </p:cNvPr>
          <p:cNvSpPr txBox="1"/>
          <p:nvPr/>
        </p:nvSpPr>
        <p:spPr>
          <a:xfrm>
            <a:off x="6667777" y="2441034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rewarding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0589C67-9D32-416C-8E1A-A90C5DF79BB3}"/>
              </a:ext>
            </a:extLst>
          </p:cNvPr>
          <p:cNvSpPr txBox="1"/>
          <p:nvPr/>
        </p:nvSpPr>
        <p:spPr>
          <a:xfrm>
            <a:off x="5191611" y="3413734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6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5516499-441B-4935-B847-EB286985FA44}"/>
              </a:ext>
            </a:extLst>
          </p:cNvPr>
          <p:cNvSpPr/>
          <p:nvPr/>
        </p:nvSpPr>
        <p:spPr>
          <a:xfrm>
            <a:off x="563991" y="598311"/>
            <a:ext cx="8066076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52400"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【语法归纳】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52400"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观察下面的词汇，并总结合成词构成方式。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friendship           anything  </a:t>
            </a:r>
          </a:p>
          <a:p>
            <a:pPr indent="152400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percent               website  </a:t>
            </a:r>
          </a:p>
          <a:p>
            <a:pPr indent="152400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online                 self-centered  </a:t>
            </a:r>
          </a:p>
          <a:p>
            <a:pPr indent="152400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real-life              smartphone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84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0AD2ED9-655D-4791-AF26-BA97116406E6}"/>
              </a:ext>
            </a:extLst>
          </p:cNvPr>
          <p:cNvSpPr/>
          <p:nvPr/>
        </p:nvSpPr>
        <p:spPr>
          <a:xfrm>
            <a:off x="413816" y="380444"/>
            <a:ext cx="8429834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52400" algn="just"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常见合成词构成方式：</a:t>
            </a:r>
          </a:p>
          <a:p>
            <a:pPr marL="457200" indent="-457200" algn="just" fontAlgn="ctr">
              <a:lnSpc>
                <a:spcPct val="125000"/>
              </a:lnSpc>
              <a:buAutoNum type="arabicPeriod"/>
              <a:tabLst>
                <a:tab pos="2628265" algn="l"/>
              </a:tabLs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合成名词：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 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n+n</a:t>
            </a:r>
            <a:endParaRPr lang="zh-CN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52400" algn="just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air conditioner  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空调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lang="zh-CN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ctr"/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 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 + n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central bank  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中央银行 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ctr"/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 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v-</a:t>
            </a:r>
            <a:r>
              <a:rPr lang="en-US" altLang="zh-CN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ing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+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另一词</a:t>
            </a:r>
          </a:p>
          <a:p>
            <a:pPr fontAlgn="ctr"/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washing machine   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洗衣机</a:t>
            </a:r>
          </a:p>
          <a:p>
            <a:pPr fontAlgn="ctr"/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(4) 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其他方式 </a:t>
            </a:r>
          </a:p>
          <a:p>
            <a:pPr fontAlgn="ctr"/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by-product    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副产品</a:t>
            </a:r>
          </a:p>
          <a:p>
            <a:endParaRPr lang="zh-CN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08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0DC245F-6683-459F-BFAB-51CF630CB196}"/>
              </a:ext>
            </a:extLst>
          </p:cNvPr>
          <p:cNvSpPr/>
          <p:nvPr/>
        </p:nvSpPr>
        <p:spPr>
          <a:xfrm>
            <a:off x="453863" y="396127"/>
            <a:ext cx="8229600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52400" algn="just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2.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合成形容词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" algn="just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(1)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过去分词或带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ed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词尾的词构成。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" algn="just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absent-minded  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心不在焉的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" algn="just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grey-haired  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头发灰白的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" algn="just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(2)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动词的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ing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或另一词构成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" algn="just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long-suffering  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长期受苦的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far-reaching  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深远的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影响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indent="152400" algn="just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3.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合成动词及合成副词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" algn="just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water-ski 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滑冰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13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0B2778A-5EC8-4B57-A67A-BBB664BF3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733882"/>
              </p:ext>
            </p:extLst>
          </p:nvPr>
        </p:nvGraphicFramePr>
        <p:xfrm>
          <a:off x="327049" y="1472591"/>
          <a:ext cx="3650925" cy="685800"/>
        </p:xfrm>
        <a:graphic>
          <a:graphicData uri="http://schemas.openxmlformats.org/drawingml/2006/table">
            <a:tbl>
              <a:tblPr firstRow="1" firstCol="1" bandRow="1"/>
              <a:tblGrid>
                <a:gridCol w="3650925">
                  <a:extLst>
                    <a:ext uri="{9D8B030D-6E8A-4147-A177-3AD203B41FA5}">
                      <a16:colId xmlns:a16="http://schemas.microsoft.com/office/drawing/2014/main" val="2671201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628265" algn="l"/>
                        </a:tabLs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part, long, passer, film, short, well, 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 font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628265" algn="l"/>
                        </a:tabLs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cold, baby, get, low, world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588505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CF74B3F7-4091-4F19-AC90-643C9FF5EB3D}"/>
              </a:ext>
            </a:extLst>
          </p:cNvPr>
          <p:cNvSpPr/>
          <p:nvPr/>
        </p:nvSpPr>
        <p:spPr>
          <a:xfrm>
            <a:off x="141832" y="96906"/>
            <a:ext cx="8860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【语法练习】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" algn="just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Make compound words after the example.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8927A8E-347C-468B-9F11-02502B6D5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835550"/>
              </p:ext>
            </p:extLst>
          </p:nvPr>
        </p:nvGraphicFramePr>
        <p:xfrm>
          <a:off x="4474292" y="1472591"/>
          <a:ext cx="3948867" cy="685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48867">
                  <a:extLst>
                    <a:ext uri="{9D8B030D-6E8A-4147-A177-3AD203B41FA5}">
                      <a16:colId xmlns:a16="http://schemas.microsoft.com/office/drawing/2014/main" val="4181289401"/>
                    </a:ext>
                  </a:extLst>
                </a:gridCol>
              </a:tblGrid>
              <a:tr h="7763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628265" algn="l"/>
                        </a:tabLs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by, known, time, maker, wave, famous, sitter, term, together, lying, blooded 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2414541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6F8680C9-3ADE-4D64-BCA2-53F551D9AF7A}"/>
              </a:ext>
            </a:extLst>
          </p:cNvPr>
          <p:cNvSpPr/>
          <p:nvPr/>
        </p:nvSpPr>
        <p:spPr>
          <a:xfrm>
            <a:off x="193559" y="2645227"/>
            <a:ext cx="82296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52400" algn="just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part-time    long-term  passer-by   film-maker  short-term </a:t>
            </a:r>
          </a:p>
          <a:p>
            <a:pPr indent="152400" algn="just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well-known  cold-blooded  baby-sitter  get-together  low-wave</a:t>
            </a:r>
          </a:p>
          <a:p>
            <a:pPr indent="152400" algn="just"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world-famous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6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E9443D4-91C4-438A-B771-AA899C935E64}"/>
              </a:ext>
            </a:extLst>
          </p:cNvPr>
          <p:cNvSpPr/>
          <p:nvPr/>
        </p:nvSpPr>
        <p:spPr>
          <a:xfrm>
            <a:off x="620724" y="859439"/>
            <a:ext cx="84365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【学习目标】</a:t>
            </a:r>
            <a:endParaRPr lang="zh-CN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ctr"/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能够通过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语境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，学习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应用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相关的词汇。</a:t>
            </a:r>
          </a:p>
          <a:p>
            <a:pPr fontAlgn="ctr"/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能够在语境中恰当运用与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相关的词汇。</a:t>
            </a:r>
          </a:p>
          <a:p>
            <a:pPr fontAlgn="ctr"/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3. 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能够识别合成词的基本构成方式及基本用法。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098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72A66AD-D960-4E57-AF57-B1D9528D1EAB}"/>
              </a:ext>
            </a:extLst>
          </p:cNvPr>
          <p:cNvSpPr/>
          <p:nvPr/>
        </p:nvSpPr>
        <p:spPr>
          <a:xfrm>
            <a:off x="453864" y="572438"/>
            <a:ext cx="830301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【学法指导】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04800"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在认真学习目标词汇的定义及用法的基础上，务必关注上下文语境，关注一词多义，熟词多义，体会词汇在不同语境中所传递的意思，识别合成词的基本构成方式，并能运用规律，写出基本的合成词。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3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147" y="101842"/>
            <a:ext cx="6102627" cy="43242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000" kern="100" dirty="0">
                <a:latin typeface="Times New Roman" charset="0"/>
                <a:ea typeface="Times New Roman" charset="0"/>
                <a:cs typeface="Times New Roman" charset="0"/>
              </a:rPr>
              <a:t>【语境再现】</a:t>
            </a: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000" kern="100" dirty="0">
                <a:latin typeface="Times New Roman" charset="0"/>
                <a:ea typeface="Times New Roman" charset="0"/>
                <a:cs typeface="Times New Roman" charset="0"/>
              </a:rPr>
              <a:t>  Most students agree that apps can help them take part </a:t>
            </a:r>
            <a:r>
              <a:rPr lang="en-US" altLang="zh-CN" sz="2000" b="1" u="sng" kern="100" dirty="0">
                <a:latin typeface="Times New Roman" charset="0"/>
                <a:ea typeface="Times New Roman" charset="0"/>
                <a:cs typeface="Times New Roman" charset="0"/>
              </a:rPr>
              <a:t>in </a:t>
            </a:r>
            <a:r>
              <a:rPr lang="en-US" altLang="zh-CN" sz="2000" kern="100" dirty="0">
                <a:latin typeface="Times New Roman" charset="0"/>
                <a:ea typeface="Times New Roman" charset="0"/>
                <a:cs typeface="Times New Roman" charset="0"/>
              </a:rPr>
              <a:t>a whole range of activities. Educational apps are the type of apps most frequently used among our classmates because they can do us a </a:t>
            </a:r>
            <a:r>
              <a:rPr lang="en-US" altLang="zh-CN" sz="2000" b="1" u="sng" kern="100" dirty="0" err="1">
                <a:latin typeface="Times New Roman" charset="0"/>
                <a:ea typeface="Times New Roman" charset="0"/>
                <a:cs typeface="Times New Roman" charset="0"/>
              </a:rPr>
              <a:t>favour</a:t>
            </a:r>
            <a:r>
              <a:rPr lang="en-US" altLang="zh-CN" sz="2000" kern="100" dirty="0">
                <a:latin typeface="Times New Roman" charset="0"/>
                <a:ea typeface="Times New Roman" charset="0"/>
                <a:cs typeface="Times New Roman" charset="0"/>
              </a:rPr>
              <a:t> when we meet difficulties in our study. Besides, we can </a:t>
            </a:r>
            <a:r>
              <a:rPr lang="en-US" altLang="zh-CN" sz="2000" b="1" u="sng" kern="100" dirty="0">
                <a:latin typeface="Times New Roman" charset="0"/>
                <a:ea typeface="Times New Roman" charset="0"/>
                <a:cs typeface="Times New Roman" charset="0"/>
              </a:rPr>
              <a:t>subscribe to</a:t>
            </a:r>
            <a:r>
              <a:rPr lang="en-US" altLang="zh-CN" sz="2000" kern="100" dirty="0">
                <a:latin typeface="Times New Roman" charset="0"/>
                <a:ea typeface="Times New Roman" charset="0"/>
                <a:cs typeface="Times New Roman" charset="0"/>
              </a:rPr>
              <a:t> online courses on apps. It saves us quite a lot of time because you just need to input your user name and </a:t>
            </a:r>
            <a:r>
              <a:rPr lang="en-US" altLang="zh-CN" sz="2000" b="1" u="sng" kern="100" dirty="0">
                <a:latin typeface="Times New Roman" charset="0"/>
                <a:ea typeface="Times New Roman" charset="0"/>
                <a:cs typeface="Times New Roman" charset="0"/>
              </a:rPr>
              <a:t>confirm</a:t>
            </a:r>
            <a:r>
              <a:rPr lang="en-US" altLang="zh-CN" sz="2000" kern="100" dirty="0">
                <a:latin typeface="Times New Roman" charset="0"/>
                <a:ea typeface="Times New Roman" charset="0"/>
                <a:cs typeface="Times New Roman" charset="0"/>
              </a:rPr>
              <a:t> your password, you will enter your course immediately. Moreover, online courses will be updated in time, so I think they’re quite </a:t>
            </a:r>
            <a:r>
              <a:rPr lang="en-US" altLang="zh-CN" sz="2000" b="1" u="sng" kern="100" dirty="0">
                <a:latin typeface="Times New Roman" charset="0"/>
                <a:ea typeface="Times New Roman" charset="0"/>
                <a:cs typeface="Times New Roman" charset="0"/>
              </a:rPr>
              <a:t>rewarding</a:t>
            </a:r>
            <a:r>
              <a:rPr lang="en-US" altLang="zh-CN" sz="2000" kern="1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zh-CN" altLang="zh-CN" sz="2000" kern="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A39DC0-E7F9-4594-A5DB-8D4647393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103" y="101842"/>
            <a:ext cx="2479902" cy="432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A6CD035-404E-482A-8DA4-C410F9A95F94}"/>
              </a:ext>
            </a:extLst>
          </p:cNvPr>
          <p:cNvSpPr/>
          <p:nvPr/>
        </p:nvSpPr>
        <p:spPr>
          <a:xfrm>
            <a:off x="443706" y="297312"/>
            <a:ext cx="8700294" cy="3323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【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探究发现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】</a:t>
            </a: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favour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n./v.</a:t>
            </a:r>
          </a:p>
          <a:p>
            <a:pPr marL="342900" indent="-342900" fontAlgn="ctr">
              <a:lnSpc>
                <a:spcPct val="125000"/>
              </a:lnSpc>
              <a:buFont typeface="Arial" charset="0"/>
              <a:buChar char="•"/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Could you do me a </a:t>
            </a:r>
            <a:r>
              <a:rPr lang="en-US" altLang="zh-CN" sz="2400" b="1" u="sng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favour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and pick up Sam from school today?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342900" indent="-342900" fontAlgn="ctr">
              <a:lnSpc>
                <a:spcPct val="125000"/>
              </a:lnSpc>
              <a:buFont typeface="Arial" charset="0"/>
              <a:buChar char="•"/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The suggestion to close the road has found </a:t>
            </a:r>
            <a:r>
              <a:rPr lang="en-US" altLang="zh-CN" sz="2400" b="1" u="sng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favour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with local people.</a:t>
            </a:r>
          </a:p>
          <a:p>
            <a:pPr marL="342900" indent="-342900" fontAlgn="ctr">
              <a:lnSpc>
                <a:spcPct val="125000"/>
              </a:lnSpc>
              <a:buFont typeface="Arial" charset="0"/>
              <a:buChar char="•"/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The warm climate </a:t>
            </a:r>
            <a:r>
              <a:rPr lang="en-US" altLang="zh-CN" sz="2400" b="1" u="sng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favours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many types of tropical plants.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342900" indent="-342900" fontAlgn="ctr">
              <a:lnSpc>
                <a:spcPct val="125000"/>
              </a:lnSpc>
              <a:buFont typeface="Arial" charset="0"/>
              <a:buChar char="•"/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Many countries </a:t>
            </a:r>
            <a:r>
              <a:rPr lang="en-US" altLang="zh-CN" sz="2400" b="1" u="sng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favour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a presidential system of government.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7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49F7C52-46E0-466B-8548-D2C1B1EF940E}"/>
              </a:ext>
            </a:extLst>
          </p:cNvPr>
          <p:cNvSpPr/>
          <p:nvPr/>
        </p:nvSpPr>
        <p:spPr>
          <a:xfrm>
            <a:off x="433838" y="741767"/>
            <a:ext cx="8276323" cy="3323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【释义解析】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457200" indent="-457200" fontAlgn="ctr">
              <a:lnSpc>
                <a:spcPct val="125000"/>
              </a:lnSpc>
              <a:buFont typeface="+mj-ea"/>
              <a:buAutoNum type="circleNumDbPlain"/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 thing that you do to help sb.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帮助；好事；恩惠</a:t>
            </a:r>
            <a:endParaRPr lang="en-US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457200" indent="-457200" fontAlgn="ctr">
              <a:lnSpc>
                <a:spcPct val="125000"/>
              </a:lnSpc>
              <a:buFont typeface="+mj-ea"/>
              <a:buAutoNum type="circleNumDbPlain"/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approval or support for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sb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/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赞同；支持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457200" indent="-457200" fontAlgn="ctr">
              <a:lnSpc>
                <a:spcPct val="125000"/>
              </a:lnSpc>
              <a:buFont typeface="+mj-ea"/>
              <a:buAutoNum type="circleNumDbPlain"/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to prefer one system, plan, way of doing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, etc. to another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较喜欢；选择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457200" indent="-457200" fontAlgn="ctr">
              <a:lnSpc>
                <a:spcPct val="125000"/>
              </a:lnSpc>
              <a:buFont typeface="+mj-ea"/>
              <a:buAutoNum type="circleNumDbPlain"/>
              <a:tabLst>
                <a:tab pos="262826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to provide suitable conditions for a particular person, group, etc.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有助于；有利于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8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C20189A-5E9B-4EE6-ABE6-FD0233847922}"/>
              </a:ext>
            </a:extLst>
          </p:cNvPr>
          <p:cNvSpPr/>
          <p:nvPr/>
        </p:nvSpPr>
        <p:spPr>
          <a:xfrm>
            <a:off x="327048" y="342535"/>
            <a:ext cx="8449857" cy="43242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【拓展积累】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0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favourable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adj. 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有利的，顺利的；赞成的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0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favourably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adv. 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赞成地，有利地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0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favoured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adj. 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受到宠爱的，得到偏爱的；获得优惠的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do sb. a </a:t>
            </a:r>
            <a:r>
              <a:rPr lang="en-US" altLang="zh-CN" sz="20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favour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帮某人一个忙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do someone no </a:t>
            </a:r>
            <a:r>
              <a:rPr lang="en-US" altLang="zh-CN" sz="20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favours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(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非正式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做对某人无用的事；无济于事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in sb’s </a:t>
            </a:r>
            <a:r>
              <a:rPr lang="en-US" altLang="zh-CN" sz="20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favour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有利于某人，有助于某人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【活学活用】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(1) She helps me out when I have too much to do, and I ________________________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（还人情）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when I can.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(2) She made a ________________(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好的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 impression on his parents.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B82AEA-7D19-4E4B-9048-D93C18C980F1}"/>
              </a:ext>
            </a:extLst>
          </p:cNvPr>
          <p:cNvSpPr txBox="1"/>
          <p:nvPr/>
        </p:nvSpPr>
        <p:spPr>
          <a:xfrm>
            <a:off x="987819" y="3737694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the favor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4324372-C8DB-498D-95D8-ADC813A3B71A}"/>
              </a:ext>
            </a:extLst>
          </p:cNvPr>
          <p:cNvSpPr txBox="1"/>
          <p:nvPr/>
        </p:nvSpPr>
        <p:spPr>
          <a:xfrm>
            <a:off x="1998045" y="4199359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favorable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E4445E1-6AEC-433A-BDBB-D0560A8567EE}"/>
              </a:ext>
            </a:extLst>
          </p:cNvPr>
          <p:cNvSpPr/>
          <p:nvPr/>
        </p:nvSpPr>
        <p:spPr>
          <a:xfrm>
            <a:off x="327048" y="448091"/>
            <a:ext cx="8489904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ctr"/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2400" b="1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subscribe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/vi.</a:t>
            </a:r>
          </a:p>
          <a:p>
            <a:pPr fontAlgn="ctr"/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探究发现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</a:p>
          <a:p>
            <a:pPr marL="342900" indent="-342900" fontAlgn="ctr">
              <a:buFont typeface="Arial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Which journals does the library </a:t>
            </a:r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subscribe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to?</a:t>
            </a: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fontAlgn="ctr">
              <a:buFont typeface="Arial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</a:t>
            </a:r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subscribe to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several sports channels (= on TV) .</a:t>
            </a: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fontAlgn="ctr">
              <a:buFont typeface="Arial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</a:t>
            </a:r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subscribes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regularly to Amnesty International. </a:t>
            </a:r>
          </a:p>
          <a:p>
            <a:pPr marL="342900" indent="-342900" fontAlgn="ctr">
              <a:buFont typeface="Arial" charset="0"/>
              <a:buChar char="•"/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Each employee may </a:t>
            </a:r>
            <a:r>
              <a:rPr lang="en-US" altLang="zh-CN" sz="24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subscribe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for up to $2,000 worth of shares.</a:t>
            </a:r>
            <a:endParaRPr lang="en-US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342900" indent="-342900" fontAlgn="ctr">
              <a:buFont typeface="Arial" charset="0"/>
              <a:buChar char="•"/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Usenet is a collection of discussion groups, known as newsgroups, to which anybody can </a:t>
            </a:r>
            <a:r>
              <a:rPr lang="en-US" altLang="zh-CN" sz="24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subscribe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  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fontAlgn="ctr"/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2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599B049-4221-4B36-BADF-43B458CE2C70}"/>
              </a:ext>
            </a:extLst>
          </p:cNvPr>
          <p:cNvSpPr/>
          <p:nvPr/>
        </p:nvSpPr>
        <p:spPr>
          <a:xfrm>
            <a:off x="639442" y="889877"/>
            <a:ext cx="822292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ctr"/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释义解析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</a:p>
          <a:p>
            <a:pPr marL="457200" indent="-457200" fontAlgn="ctr">
              <a:buFont typeface="+mj-ea"/>
              <a:buAutoNum type="circleNumDbPlain"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pay an amount of money regularly in order to receive or use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定期订购（或订阅等）</a:t>
            </a:r>
          </a:p>
          <a:p>
            <a:pPr marL="457200" indent="-457200" fontAlgn="ctr">
              <a:buFont typeface="+mj-ea"/>
              <a:buAutoNum type="circleNumDbPlain"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pay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money regularly to be a member of an organization or to support a charity 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定期交纳（会员费）；定期（向慈善机构）捐款；定期捐助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fontAlgn="ctr">
              <a:buFont typeface="+mj-ea"/>
              <a:buAutoNum type="circleNumDbPlain"/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to apply to buy shares in a company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认购（股份）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fontAlgn="ctr">
              <a:buFont typeface="+mj-ea"/>
              <a:buAutoNum type="circleNumDbPlain"/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to apply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to take part in an activity, use a service, etc.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申请；预订；报名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1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1171</Words>
  <Application>Microsoft Office PowerPoint</Application>
  <PresentationFormat>全屏显示(16:9)</PresentationFormat>
  <Paragraphs>123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必修（二）Unit 4 词汇&amp;语法  复习（2）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li ping</cp:lastModifiedBy>
  <cp:revision>47</cp:revision>
  <dcterms:created xsi:type="dcterms:W3CDTF">2020-02-01T11:21:51Z</dcterms:created>
  <dcterms:modified xsi:type="dcterms:W3CDTF">2020-02-08T07:09:03Z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