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5" r:id="rId2"/>
    <p:sldId id="272" r:id="rId3"/>
    <p:sldId id="273" r:id="rId4"/>
    <p:sldId id="291"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90" r:id="rId21"/>
    <p:sldId id="289" r:id="rId22"/>
    <p:sldId id="271"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3"/>
    <p:restoredTop sz="91793"/>
  </p:normalViewPr>
  <p:slideViewPr>
    <p:cSldViewPr snapToGrid="0">
      <p:cViewPr varScale="1">
        <p:scale>
          <a:sx n="80" d="100"/>
          <a:sy n="80" d="100"/>
        </p:scale>
        <p:origin x="62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5052976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2.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2.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2.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1.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1.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1.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1.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2.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3.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1.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1.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2.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2.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2.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1.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1.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2020/2/8</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44293" y="2121566"/>
            <a:ext cx="5524823" cy="728345"/>
          </a:xfrm>
        </p:spPr>
        <p:txBody>
          <a:bodyPr>
            <a:normAutofit fontScale="90000"/>
          </a:bodyPr>
          <a:lstStyle/>
          <a:p>
            <a:pPr algn="ctr"/>
            <a:r>
              <a:rPr lang="zh-CN" altLang="en-US" sz="2800" b="1" spc="300" dirty="0">
                <a:solidFill>
                  <a:srgbClr val="FF0000"/>
                </a:solidFill>
                <a:latin typeface="微软雅黑" panose="020B0503020204020204" charset="-122"/>
                <a:ea typeface="微软雅黑" panose="020B0503020204020204" charset="-122"/>
                <a:sym typeface="+mn-ea"/>
              </a:rPr>
              <a:t>必修（二）</a:t>
            </a:r>
            <a:r>
              <a:rPr lang="en-US" altLang="zh-CN" sz="2800" b="1" spc="300" dirty="0">
                <a:solidFill>
                  <a:srgbClr val="FF0000"/>
                </a:solidFill>
                <a:latin typeface="微软雅黑" panose="020B0503020204020204" charset="-122"/>
                <a:ea typeface="微软雅黑" panose="020B0503020204020204" charset="-122"/>
                <a:sym typeface="+mn-ea"/>
              </a:rPr>
              <a:t>Unit 4 </a:t>
            </a:r>
            <a:r>
              <a:rPr lang="zh-CN" altLang="en-US" sz="2800" b="1" spc="300" dirty="0">
                <a:solidFill>
                  <a:srgbClr val="FF0000"/>
                </a:solidFill>
                <a:latin typeface="微软雅黑" panose="020B0503020204020204" charset="-122"/>
                <a:ea typeface="微软雅黑" panose="020B0503020204020204" charset="-122"/>
                <a:sym typeface="+mn-ea"/>
              </a:rPr>
              <a:t>词汇</a:t>
            </a:r>
            <a:r>
              <a:rPr lang="en-US" altLang="zh-CN" sz="2800" b="1" spc="300" dirty="0">
                <a:solidFill>
                  <a:srgbClr val="FF0000"/>
                </a:solidFill>
                <a:latin typeface="微软雅黑" panose="020B0503020204020204" charset="-122"/>
                <a:ea typeface="微软雅黑" panose="020B0503020204020204" charset="-122"/>
                <a:sym typeface="+mn-ea"/>
              </a:rPr>
              <a:t>&amp;</a:t>
            </a:r>
            <a:r>
              <a:rPr lang="zh-CN" altLang="en-US" sz="2800" b="1" spc="300" dirty="0">
                <a:solidFill>
                  <a:srgbClr val="FF0000"/>
                </a:solidFill>
                <a:latin typeface="微软雅黑" panose="020B0503020204020204" charset="-122"/>
                <a:ea typeface="微软雅黑" panose="020B0503020204020204" charset="-122"/>
                <a:sym typeface="+mn-ea"/>
              </a:rPr>
              <a:t>语法</a:t>
            </a:r>
            <a:br>
              <a:rPr lang="en-US" altLang="zh-CN" sz="2800" b="1" spc="300" dirty="0">
                <a:solidFill>
                  <a:srgbClr val="FF0000"/>
                </a:solidFill>
                <a:latin typeface="微软雅黑" panose="020B0503020204020204" charset="-122"/>
                <a:ea typeface="微软雅黑" panose="020B0503020204020204" charset="-122"/>
                <a:sym typeface="+mn-ea"/>
              </a:rPr>
            </a:br>
            <a:br>
              <a:rPr lang="en-US" altLang="zh-CN" sz="2800" b="1" spc="300" dirty="0">
                <a:solidFill>
                  <a:srgbClr val="FF0000"/>
                </a:solidFill>
                <a:latin typeface="微软雅黑" panose="020B0503020204020204" charset="-122"/>
                <a:ea typeface="微软雅黑" panose="020B0503020204020204" charset="-122"/>
                <a:sym typeface="+mn-ea"/>
              </a:rPr>
            </a:br>
            <a:r>
              <a:rPr lang="zh-CN" altLang="en-US" sz="2800" b="1" spc="300" dirty="0">
                <a:solidFill>
                  <a:srgbClr val="FF0000"/>
                </a:solidFill>
                <a:latin typeface="微软雅黑" panose="020B0503020204020204" charset="-122"/>
                <a:ea typeface="微软雅黑" panose="020B0503020204020204" charset="-122"/>
                <a:sym typeface="+mn-ea"/>
              </a:rPr>
              <a:t>复习（</a:t>
            </a:r>
            <a:r>
              <a:rPr lang="en-US" altLang="zh-CN" sz="2800" b="1" spc="300" dirty="0">
                <a:solidFill>
                  <a:srgbClr val="FF0000"/>
                </a:solidFill>
                <a:latin typeface="微软雅黑" panose="020B0503020204020204" charset="-122"/>
                <a:ea typeface="微软雅黑" panose="020B0503020204020204" charset="-122"/>
                <a:sym typeface="+mn-ea"/>
              </a:rPr>
              <a:t>1</a:t>
            </a:r>
            <a:r>
              <a:rPr lang="zh-CN" altLang="en-US" sz="2800" b="1" spc="300" dirty="0">
                <a:solidFill>
                  <a:srgbClr val="FF0000"/>
                </a:solidFill>
                <a:latin typeface="微软雅黑" panose="020B0503020204020204" charset="-122"/>
                <a:ea typeface="微软雅黑" panose="020B0503020204020204" charset="-122"/>
                <a:sym typeface="+mn-ea"/>
              </a:rPr>
              <a:t>）</a:t>
            </a:r>
            <a:endParaRPr lang="zh-CN" altLang="en-US" sz="28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高一年级英语</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北京中学  李萍</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624854" y="946307"/>
            <a:ext cx="8076087"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【拓展积累】</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sensibly adv.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举止得体</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sensitive adj.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敏感的，善解人意的</a:t>
            </a:r>
          </a:p>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【活学活用】</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The ______________ way is to leave them alone.</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She is always very _______________ dressed.</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17D93708-9350-43DB-93A1-BF678DAD72E2}"/>
              </a:ext>
            </a:extLst>
          </p:cNvPr>
          <p:cNvSpPr txBox="1"/>
          <p:nvPr/>
        </p:nvSpPr>
        <p:spPr>
          <a:xfrm>
            <a:off x="1916817" y="2340917"/>
            <a:ext cx="1210588"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sensible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DADC3C55-4F59-429F-A876-03AB7CC22F77}"/>
              </a:ext>
            </a:extLst>
          </p:cNvPr>
          <p:cNvSpPr txBox="1"/>
          <p:nvPr/>
        </p:nvSpPr>
        <p:spPr>
          <a:xfrm>
            <a:off x="3767388" y="2792966"/>
            <a:ext cx="1228221"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sensibly</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5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533956" y="786650"/>
            <a:ext cx="8076087"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4. concern n/v.</a:t>
            </a:r>
          </a:p>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探究发现</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fontAlgn="ctr">
              <a:buFont typeface="Arial"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There is growing </a:t>
            </a:r>
            <a:r>
              <a:rPr lang="en-US" altLang="zh-CN" sz="24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concern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about violence on television.</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fontAlgn="ctr">
              <a:buFont typeface="Arial"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This study </a:t>
            </a:r>
            <a:r>
              <a:rPr lang="en-US" altLang="zh-CN" sz="24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concerns</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couples’ expectation of marriage.</a:t>
            </a:r>
          </a:p>
          <a:p>
            <a:pPr marL="342900" indent="-342900" fontAlgn="ctr">
              <a:buFont typeface="Arial"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4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concerns</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me is our lack of preparation for the change.</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释义解析</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p>
          <a:p>
            <a:pPr marL="457200" indent="-457200" fontAlgn="ctr">
              <a:buFont typeface="+mj-ea"/>
              <a:buAutoNum type="circleNumDbPlain"/>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 feeling of worry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忧虑，担心，关切</a:t>
            </a:r>
          </a:p>
          <a:p>
            <a:pPr marL="457200" indent="-457200" fontAlgn="ctr">
              <a:buFont typeface="+mj-ea"/>
              <a:buAutoNum type="circleNumDbPlain"/>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to be about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有关；涉及</a:t>
            </a:r>
          </a:p>
          <a:p>
            <a:pPr marL="457200" indent="-457200" fontAlgn="ctr">
              <a:buFont typeface="+mj-ea"/>
              <a:buAutoNum type="circleNumDbPlain"/>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to worry sb.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让某人担忧</a:t>
            </a:r>
          </a:p>
          <a:p>
            <a:pPr fontAlgn="ct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5234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533956" y="358478"/>
            <a:ext cx="8076087"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【拓展积累】</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concerned adj.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担心的，关心的</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be concerned with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有关，涉及</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concern yourself with/about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对</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感兴趣</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be concerned to do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认为（做某事）重要</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be concerned about/for/over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./sb.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对</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感到担心，忧虑</a:t>
            </a:r>
          </a:p>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【活学活用】</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Politicians should not _____________________(</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更关注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)power and control than with the good of the people.</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She __________________(</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担心</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)that she might miss the turning and get lost.</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38C97D0A-7031-428F-98A0-90C67FCEB222}"/>
              </a:ext>
            </a:extLst>
          </p:cNvPr>
          <p:cNvSpPr txBox="1"/>
          <p:nvPr/>
        </p:nvSpPr>
        <p:spPr>
          <a:xfrm>
            <a:off x="3723846" y="2841660"/>
            <a:ext cx="3337773"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be more concerned with</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F28B5522-E52C-4345-9A15-FBA776B38005}"/>
              </a:ext>
            </a:extLst>
          </p:cNvPr>
          <p:cNvSpPr txBox="1"/>
          <p:nvPr/>
        </p:nvSpPr>
        <p:spPr>
          <a:xfrm>
            <a:off x="1916818" y="3589146"/>
            <a:ext cx="2108269"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was concerned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6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338672" y="1116377"/>
            <a:ext cx="8337716"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5. view n./v. </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探究发现</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fontAlgn="ctr">
              <a:buFont typeface="Arial"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The law should be </a:t>
            </a:r>
            <a:r>
              <a:rPr lang="en-US" altLang="zh-CN" sz="24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viewed</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as a way of meeting certain social goals.</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fontAlgn="ctr">
              <a:buFont typeface="Arial"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In my </a:t>
            </a:r>
            <a:r>
              <a:rPr lang="en-US" altLang="zh-CN" sz="24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view</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the country needs of change of government.</a:t>
            </a:r>
          </a:p>
          <a:p>
            <a:pPr marL="342900" indent="-342900" fontAlgn="ctr">
              <a:buFont typeface="Arial"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The sun disappeared from the </a:t>
            </a:r>
            <a:r>
              <a:rPr lang="en-US" altLang="zh-CN" sz="24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view</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fontAlgn="ctr">
              <a:buFont typeface="Arial"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There were magnificent </a:t>
            </a:r>
            <a:r>
              <a:rPr lang="en-US" altLang="zh-CN" sz="24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views</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of the surrounding countryside.</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654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407141" y="486564"/>
            <a:ext cx="8076087"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【释义解析】</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fontAlgn="ctr">
              <a:buFont typeface="+mj-ea"/>
              <a:buAutoNum type="circleNumDbPlain"/>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to think about something or someone in a particular way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以某种方式</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看，把</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视为</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fontAlgn="ctr">
              <a:buFont typeface="+mj-ea"/>
              <a:buAutoNum type="circleNumDbPlain"/>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what you think or believe about something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观点，意见，看法，想法</a:t>
            </a:r>
          </a:p>
          <a:p>
            <a:pPr marL="457200" indent="-457200" fontAlgn="ctr">
              <a:buFont typeface="+mj-ea"/>
              <a:buAutoNum type="circleNumDbPlain"/>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what you are able to see or whether you can see it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视力；视野；视线</a:t>
            </a:r>
          </a:p>
          <a:p>
            <a:pPr marL="457200" indent="-457200" fontAlgn="ctr">
              <a:buFont typeface="+mj-ea"/>
              <a:buAutoNum type="circleNumDbPlain"/>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what you can see from a particular place or position, especially beautiful countryside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（从某处看到的）景色，风景；（尤指）乡间美景</a:t>
            </a:r>
          </a:p>
        </p:txBody>
      </p:sp>
    </p:spTree>
    <p:extLst>
      <p:ext uri="{BB962C8B-B14F-4D97-AF65-F5344CB8AC3E}">
        <p14:creationId xmlns:p14="http://schemas.microsoft.com/office/powerpoint/2010/main" val="478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533956" y="685050"/>
            <a:ext cx="8076087"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【拓展积累】</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view sb./</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as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把</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看做</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from one’s point of view/ in one’s view</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就某人的观点来看</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come into view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进入视线</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out of view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看不见</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have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in view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心中有</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的目的</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in view of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鉴于，考虑到，由于</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on view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陈列着；展览着</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viewer n.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观察者</a:t>
            </a:r>
          </a:p>
        </p:txBody>
      </p:sp>
    </p:spTree>
    <p:extLst>
      <p:ext uri="{BB962C8B-B14F-4D97-AF65-F5344CB8AC3E}">
        <p14:creationId xmlns:p14="http://schemas.microsoft.com/office/powerpoint/2010/main" val="225916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428912" y="728593"/>
            <a:ext cx="8076087"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【活学活用】</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First-generation Americans ___________ the United States ________</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（把</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看成）</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 land of golden opportunity.</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Teachers and parents have _________________(</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相似的观点</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)on students’ health.</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(3) The lake soon _________________________(</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映入眼帘</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E7F7E188-BCB5-4DA3-95A6-10DF08E9C51E}"/>
              </a:ext>
            </a:extLst>
          </p:cNvPr>
          <p:cNvSpPr txBox="1"/>
          <p:nvPr/>
        </p:nvSpPr>
        <p:spPr>
          <a:xfrm>
            <a:off x="4660018" y="959425"/>
            <a:ext cx="1090363"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viewed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53CB04E2-9C28-4E27-94DF-DB5FD07F4D24}"/>
              </a:ext>
            </a:extLst>
          </p:cNvPr>
          <p:cNvSpPr txBox="1"/>
          <p:nvPr/>
        </p:nvSpPr>
        <p:spPr>
          <a:xfrm>
            <a:off x="639001" y="1421090"/>
            <a:ext cx="458780"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as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908492CF-9BC1-4166-8955-371FF94B683C}"/>
              </a:ext>
            </a:extLst>
          </p:cNvPr>
          <p:cNvSpPr txBox="1"/>
          <p:nvPr/>
        </p:nvSpPr>
        <p:spPr>
          <a:xfrm>
            <a:off x="4572000" y="1783169"/>
            <a:ext cx="1952779"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similar views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8B40845D-1D1B-40B2-8AD4-A2B5FCE394D9}"/>
              </a:ext>
            </a:extLst>
          </p:cNvPr>
          <p:cNvSpPr txBox="1"/>
          <p:nvPr/>
        </p:nvSpPr>
        <p:spPr>
          <a:xfrm>
            <a:off x="3143275" y="2500574"/>
            <a:ext cx="2132315"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came into view</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5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479712" y="677792"/>
            <a:ext cx="8076087"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【语法观察】</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仔细阅读下面的句子，请画出句子中的过去将来时。</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Yet, very few people knew that future avatars would have such a wide variety of forms and uses.</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When people started creating their own avatars, they discovered that they were going to have the power to create new identities that did not look or act like their real selves at all.</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4" name="直接连接符 3">
            <a:extLst>
              <a:ext uri="{FF2B5EF4-FFF2-40B4-BE49-F238E27FC236}">
                <a16:creationId xmlns:a16="http://schemas.microsoft.com/office/drawing/2014/main" id="{CACA9750-CB94-4717-8702-7B1881B92F4D}"/>
              </a:ext>
            </a:extLst>
          </p:cNvPr>
          <p:cNvCxnSpPr/>
          <p:nvPr/>
        </p:nvCxnSpPr>
        <p:spPr>
          <a:xfrm>
            <a:off x="6524171" y="1821543"/>
            <a:ext cx="1393372"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 name="直接连接符 6">
            <a:extLst>
              <a:ext uri="{FF2B5EF4-FFF2-40B4-BE49-F238E27FC236}">
                <a16:creationId xmlns:a16="http://schemas.microsoft.com/office/drawing/2014/main" id="{0F6B2DA3-5E57-4558-8B4D-3BBFB03B55BB}"/>
              </a:ext>
            </a:extLst>
          </p:cNvPr>
          <p:cNvCxnSpPr>
            <a:cxnSpLocks/>
          </p:cNvCxnSpPr>
          <p:nvPr/>
        </p:nvCxnSpPr>
        <p:spPr>
          <a:xfrm>
            <a:off x="3119718" y="2933166"/>
            <a:ext cx="1649506"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182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533956" y="822936"/>
            <a:ext cx="8076087"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【语法归纳】</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过去将来时表示从过去某时看将来要发生的事情。</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will</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be going to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用于一般将来时。在过去将来时中，</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will</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要变成</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____________, be going to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要变为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_____________________</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3" name="文本框 2">
            <a:extLst>
              <a:ext uri="{FF2B5EF4-FFF2-40B4-BE49-F238E27FC236}">
                <a16:creationId xmlns:a16="http://schemas.microsoft.com/office/drawing/2014/main" id="{725273CD-0FF5-4369-B77C-7ECFEDE883E0}"/>
              </a:ext>
            </a:extLst>
          </p:cNvPr>
          <p:cNvSpPr txBox="1"/>
          <p:nvPr/>
        </p:nvSpPr>
        <p:spPr>
          <a:xfrm>
            <a:off x="690359" y="1905488"/>
            <a:ext cx="989373"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would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A9692963-F61E-4953-8848-1828E99E6610}"/>
              </a:ext>
            </a:extLst>
          </p:cNvPr>
          <p:cNvSpPr txBox="1"/>
          <p:nvPr/>
        </p:nvSpPr>
        <p:spPr>
          <a:xfrm>
            <a:off x="690360" y="2300263"/>
            <a:ext cx="2611612"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was/were going to</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9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407141" y="75450"/>
            <a:ext cx="8076087"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lnSpc>
                <a:spcPct val="125000"/>
              </a:lnSpc>
              <a:tabLst>
                <a:tab pos="2628265" algn="l"/>
              </a:tabLst>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dirty="0">
                <a:latin typeface="Times New Roman" panose="02020603050405020304" pitchFamily="18" charset="0"/>
                <a:ea typeface="宋体" panose="02010600030101010101" pitchFamily="2" charset="-122"/>
                <a:cs typeface="Times New Roman" panose="02020603050405020304" pitchFamily="18" charset="0"/>
              </a:rPr>
              <a:t>请以及物动词</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do</a:t>
            </a:r>
            <a:r>
              <a:rPr lang="zh-CN" altLang="zh-CN" sz="2400" b="1" dirty="0">
                <a:latin typeface="Times New Roman" panose="02020603050405020304" pitchFamily="18" charset="0"/>
                <a:ea typeface="宋体" panose="02010600030101010101" pitchFamily="2" charset="-122"/>
                <a:cs typeface="Times New Roman" panose="02020603050405020304" pitchFamily="18" charset="0"/>
              </a:rPr>
              <a:t>为例，写出一般将来时和过去将来时的基本形式。</a:t>
            </a:r>
          </a:p>
          <a:p>
            <a:pPr fontAlgn="ctr">
              <a:lnSpc>
                <a:spcPct val="125000"/>
              </a:lnSpc>
              <a:tabLst>
                <a:tab pos="2628265" algn="l"/>
              </a:tabLst>
            </a:pP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7F317AA0-8921-4419-BB94-9372764CE00E}"/>
              </a:ext>
            </a:extLst>
          </p:cNvPr>
          <p:cNvGraphicFramePr>
            <a:graphicFrameLocks noGrp="1"/>
          </p:cNvGraphicFramePr>
          <p:nvPr>
            <p:extLst>
              <p:ext uri="{D42A27DB-BD31-4B8C-83A1-F6EECF244321}">
                <p14:modId xmlns:p14="http://schemas.microsoft.com/office/powerpoint/2010/main" val="510250901"/>
              </p:ext>
            </p:extLst>
          </p:nvPr>
        </p:nvGraphicFramePr>
        <p:xfrm>
          <a:off x="407141" y="1892358"/>
          <a:ext cx="8054688" cy="3200400"/>
        </p:xfrm>
        <a:graphic>
          <a:graphicData uri="http://schemas.openxmlformats.org/drawingml/2006/table">
            <a:tbl>
              <a:tblPr firstRow="1" firstCol="1" bandRow="1">
                <a:tableStyleId>{5940675A-B579-460E-94D1-54222C63F5DA}</a:tableStyleId>
              </a:tblPr>
              <a:tblGrid>
                <a:gridCol w="2031404">
                  <a:extLst>
                    <a:ext uri="{9D8B030D-6E8A-4147-A177-3AD203B41FA5}">
                      <a16:colId xmlns:a16="http://schemas.microsoft.com/office/drawing/2014/main" val="255676904"/>
                    </a:ext>
                  </a:extLst>
                </a:gridCol>
                <a:gridCol w="3055112">
                  <a:extLst>
                    <a:ext uri="{9D8B030D-6E8A-4147-A177-3AD203B41FA5}">
                      <a16:colId xmlns:a16="http://schemas.microsoft.com/office/drawing/2014/main" val="4224877177"/>
                    </a:ext>
                  </a:extLst>
                </a:gridCol>
                <a:gridCol w="2968172">
                  <a:extLst>
                    <a:ext uri="{9D8B030D-6E8A-4147-A177-3AD203B41FA5}">
                      <a16:colId xmlns:a16="http://schemas.microsoft.com/office/drawing/2014/main" val="124863022"/>
                    </a:ext>
                  </a:extLst>
                </a:gridCol>
              </a:tblGrid>
              <a:tr h="419365">
                <a:tc>
                  <a:txBody>
                    <a:bodyPr/>
                    <a:lstStyle/>
                    <a:p>
                      <a:pPr algn="l" fontAlgn="ctr">
                        <a:lnSpc>
                          <a:spcPct val="125000"/>
                        </a:lnSpc>
                        <a:spcAft>
                          <a:spcPts val="0"/>
                        </a:spcAft>
                        <a:tabLst>
                          <a:tab pos="2628265" algn="l"/>
                        </a:tabLst>
                      </a:pPr>
                      <a:r>
                        <a:rPr lang="en-US" sz="2400" kern="100">
                          <a:effectLst/>
                          <a:latin typeface="宋体" panose="02010600030101010101" pitchFamily="2" charset="-122"/>
                          <a:ea typeface="宋体" panose="02010600030101010101" pitchFamily="2" charset="-122"/>
                          <a:cs typeface="Times New Roman" panose="02020603050405020304" pitchFamily="18" charset="0"/>
                        </a:rPr>
                        <a:t> </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l" fontAlgn="ctr">
                        <a:lnSpc>
                          <a:spcPct val="125000"/>
                        </a:lnSpc>
                        <a:spcAft>
                          <a:spcPts val="0"/>
                        </a:spcAft>
                        <a:tabLst>
                          <a:tab pos="2628265" algn="l"/>
                        </a:tabLst>
                      </a:pPr>
                      <a:r>
                        <a:rPr lang="zh-CN" sz="2400" kern="100">
                          <a:effectLst/>
                          <a:latin typeface="宋体" panose="02010600030101010101" pitchFamily="2" charset="-122"/>
                          <a:ea typeface="宋体" panose="02010600030101010101" pitchFamily="2" charset="-122"/>
                          <a:cs typeface="Times New Roman" panose="02020603050405020304" pitchFamily="18" charset="0"/>
                        </a:rPr>
                        <a:t>主动</a:t>
                      </a:r>
                    </a:p>
                  </a:txBody>
                  <a:tcPr marL="68580" marR="68580" marT="0" marB="0"/>
                </a:tc>
                <a:tc>
                  <a:txBody>
                    <a:bodyPr/>
                    <a:lstStyle/>
                    <a:p>
                      <a:pPr algn="l" fontAlgn="ctr">
                        <a:lnSpc>
                          <a:spcPct val="125000"/>
                        </a:lnSpc>
                        <a:spcAft>
                          <a:spcPts val="0"/>
                        </a:spcAft>
                        <a:tabLst>
                          <a:tab pos="2628265" algn="l"/>
                        </a:tabLst>
                      </a:pPr>
                      <a:r>
                        <a:rPr lang="zh-CN" sz="2400" kern="100">
                          <a:effectLst/>
                          <a:latin typeface="宋体" panose="02010600030101010101" pitchFamily="2" charset="-122"/>
                          <a:ea typeface="宋体" panose="02010600030101010101" pitchFamily="2" charset="-122"/>
                          <a:cs typeface="Times New Roman" panose="02020603050405020304" pitchFamily="18" charset="0"/>
                        </a:rPr>
                        <a:t>被动</a:t>
                      </a:r>
                    </a:p>
                  </a:txBody>
                  <a:tcPr marL="68580" marR="68580" marT="0" marB="0"/>
                </a:tc>
                <a:extLst>
                  <a:ext uri="{0D108BD9-81ED-4DB2-BD59-A6C34878D82A}">
                    <a16:rowId xmlns:a16="http://schemas.microsoft.com/office/drawing/2014/main" val="2314289892"/>
                  </a:ext>
                </a:extLst>
              </a:tr>
              <a:tr h="419365">
                <a:tc>
                  <a:txBody>
                    <a:bodyPr/>
                    <a:lstStyle/>
                    <a:p>
                      <a:pPr algn="l" fontAlgn="ctr">
                        <a:lnSpc>
                          <a:spcPct val="125000"/>
                        </a:lnSpc>
                        <a:spcAft>
                          <a:spcPts val="0"/>
                        </a:spcAft>
                        <a:tabLst>
                          <a:tab pos="2628265" algn="l"/>
                        </a:tabLst>
                      </a:pPr>
                      <a:r>
                        <a:rPr lang="zh-CN" sz="2400" kern="100" dirty="0">
                          <a:effectLst/>
                          <a:latin typeface="宋体" panose="02010600030101010101" pitchFamily="2" charset="-122"/>
                          <a:ea typeface="宋体" panose="02010600030101010101" pitchFamily="2" charset="-122"/>
                          <a:cs typeface="Times New Roman" panose="02020603050405020304" pitchFamily="18" charset="0"/>
                        </a:rPr>
                        <a:t>一般将来时</a:t>
                      </a: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l" fontAlgn="ctr">
                        <a:lnSpc>
                          <a:spcPct val="125000"/>
                        </a:lnSpc>
                        <a:spcAft>
                          <a:spcPts val="0"/>
                        </a:spcAft>
                        <a:tabLst>
                          <a:tab pos="2628265" algn="l"/>
                        </a:tabLst>
                      </a:pP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l" fontAlgn="ctr">
                        <a:lnSpc>
                          <a:spcPct val="125000"/>
                        </a:lnSpc>
                        <a:spcAft>
                          <a:spcPts val="0"/>
                        </a:spcAft>
                        <a:tabLst>
                          <a:tab pos="2628265" algn="l"/>
                        </a:tabLst>
                      </a:pP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l" fontAlgn="ctr">
                        <a:lnSpc>
                          <a:spcPct val="125000"/>
                        </a:lnSpc>
                        <a:spcAft>
                          <a:spcPts val="0"/>
                        </a:spcAft>
                        <a:tabLst>
                          <a:tab pos="2628265" algn="l"/>
                        </a:tabLst>
                      </a:pP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l" fontAlgn="ctr">
                        <a:lnSpc>
                          <a:spcPct val="125000"/>
                        </a:lnSpc>
                        <a:spcAft>
                          <a:spcPts val="0"/>
                        </a:spcAft>
                        <a:tabLst>
                          <a:tab pos="2628265" algn="l"/>
                        </a:tabLst>
                      </a:pPr>
                      <a:r>
                        <a:rPr lang="en-US" sz="2400" kern="100">
                          <a:effectLst/>
                          <a:latin typeface="宋体" panose="02010600030101010101" pitchFamily="2" charset="-122"/>
                          <a:ea typeface="宋体" panose="02010600030101010101" pitchFamily="2" charset="-122"/>
                          <a:cs typeface="Times New Roman" panose="02020603050405020304" pitchFamily="18" charset="0"/>
                        </a:rPr>
                        <a:t> </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27624347"/>
                  </a:ext>
                </a:extLst>
              </a:tr>
              <a:tr h="419365">
                <a:tc>
                  <a:txBody>
                    <a:bodyPr/>
                    <a:lstStyle/>
                    <a:p>
                      <a:pPr algn="l" fontAlgn="ctr">
                        <a:lnSpc>
                          <a:spcPct val="125000"/>
                        </a:lnSpc>
                        <a:spcAft>
                          <a:spcPts val="0"/>
                        </a:spcAft>
                        <a:tabLst>
                          <a:tab pos="2628265" algn="l"/>
                        </a:tabLst>
                      </a:pPr>
                      <a:r>
                        <a:rPr lang="zh-CN" sz="2400" kern="100" dirty="0">
                          <a:effectLst/>
                          <a:latin typeface="宋体" panose="02010600030101010101" pitchFamily="2" charset="-122"/>
                          <a:ea typeface="宋体" panose="02010600030101010101" pitchFamily="2" charset="-122"/>
                          <a:cs typeface="Times New Roman" panose="02020603050405020304" pitchFamily="18" charset="0"/>
                        </a:rPr>
                        <a:t>过去将来时</a:t>
                      </a: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l" fontAlgn="ctr">
                        <a:lnSpc>
                          <a:spcPct val="125000"/>
                        </a:lnSpc>
                        <a:spcAft>
                          <a:spcPts val="0"/>
                        </a:spcAft>
                        <a:tabLst>
                          <a:tab pos="2628265" algn="l"/>
                        </a:tabLst>
                      </a:pP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l" fontAlgn="ctr">
                        <a:lnSpc>
                          <a:spcPct val="125000"/>
                        </a:lnSpc>
                        <a:spcAft>
                          <a:spcPts val="0"/>
                        </a:spcAft>
                        <a:tabLst>
                          <a:tab pos="2628265" algn="l"/>
                        </a:tabLst>
                      </a:pP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l" fontAlgn="ctr">
                        <a:lnSpc>
                          <a:spcPct val="125000"/>
                        </a:lnSpc>
                        <a:spcAft>
                          <a:spcPts val="0"/>
                        </a:spcAft>
                        <a:tabLst>
                          <a:tab pos="2628265" algn="l"/>
                        </a:tabLst>
                      </a:pP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l" fontAlgn="ctr">
                        <a:lnSpc>
                          <a:spcPct val="125000"/>
                        </a:lnSpc>
                        <a:spcAft>
                          <a:spcPts val="0"/>
                        </a:spcAft>
                        <a:tabLst>
                          <a:tab pos="2628265" algn="l"/>
                        </a:tabLst>
                      </a:pP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28380123"/>
                  </a:ext>
                </a:extLst>
              </a:tr>
            </a:tbl>
          </a:graphicData>
        </a:graphic>
      </p:graphicFrame>
      <p:sp>
        <p:nvSpPr>
          <p:cNvPr id="6" name="文本框 5">
            <a:extLst>
              <a:ext uri="{FF2B5EF4-FFF2-40B4-BE49-F238E27FC236}">
                <a16:creationId xmlns:a16="http://schemas.microsoft.com/office/drawing/2014/main" id="{A455EE2E-257A-4F4D-A781-A97D4C3AA291}"/>
              </a:ext>
            </a:extLst>
          </p:cNvPr>
          <p:cNvSpPr txBox="1"/>
          <p:nvPr/>
        </p:nvSpPr>
        <p:spPr>
          <a:xfrm>
            <a:off x="2484411" y="2475347"/>
            <a:ext cx="2996333" cy="830997"/>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will do</a:t>
            </a:r>
          </a:p>
          <a:p>
            <a:r>
              <a:rPr lang="en-US" altLang="zh-CN" sz="2400" b="1" dirty="0">
                <a:solidFill>
                  <a:srgbClr val="FF0000"/>
                </a:solidFill>
                <a:latin typeface="Times New Roman" panose="02020603050405020304" pitchFamily="18" charset="0"/>
                <a:cs typeface="Times New Roman" panose="02020603050405020304" pitchFamily="18" charset="0"/>
              </a:rPr>
              <a:t>am/is/are going to do</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6AE07971-4B11-4242-9F77-AF85A05CC6B8}"/>
              </a:ext>
            </a:extLst>
          </p:cNvPr>
          <p:cNvSpPr txBox="1"/>
          <p:nvPr/>
        </p:nvSpPr>
        <p:spPr>
          <a:xfrm>
            <a:off x="2385412" y="3804561"/>
            <a:ext cx="3013967" cy="830997"/>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would do</a:t>
            </a:r>
          </a:p>
          <a:p>
            <a:r>
              <a:rPr lang="en-US" altLang="zh-CN" sz="2400" b="1" dirty="0">
                <a:solidFill>
                  <a:srgbClr val="FF0000"/>
                </a:solidFill>
                <a:latin typeface="Times New Roman" panose="02020603050405020304" pitchFamily="18" charset="0"/>
                <a:cs typeface="Times New Roman" panose="02020603050405020304" pitchFamily="18" charset="0"/>
              </a:rPr>
              <a:t>was/were going to do</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3BFFDBD6-95E6-4FE6-8F0E-38BFDE89A05E}"/>
              </a:ext>
            </a:extLst>
          </p:cNvPr>
          <p:cNvSpPr txBox="1"/>
          <p:nvPr/>
        </p:nvSpPr>
        <p:spPr>
          <a:xfrm>
            <a:off x="5627008" y="2340917"/>
            <a:ext cx="2688557" cy="1200329"/>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will be done</a:t>
            </a:r>
          </a:p>
          <a:p>
            <a:r>
              <a:rPr lang="en-US" altLang="zh-CN" sz="2400" b="1" dirty="0">
                <a:solidFill>
                  <a:srgbClr val="FF0000"/>
                </a:solidFill>
                <a:latin typeface="Times New Roman" panose="02020603050405020304" pitchFamily="18" charset="0"/>
                <a:cs typeface="Times New Roman" panose="02020603050405020304" pitchFamily="18" charset="0"/>
              </a:rPr>
              <a:t>was/were going to </a:t>
            </a:r>
          </a:p>
          <a:p>
            <a:r>
              <a:rPr lang="en-US" altLang="zh-CN" sz="2400" b="1" dirty="0">
                <a:solidFill>
                  <a:srgbClr val="FF0000"/>
                </a:solidFill>
                <a:latin typeface="Times New Roman" panose="02020603050405020304" pitchFamily="18" charset="0"/>
                <a:cs typeface="Times New Roman" panose="02020603050405020304" pitchFamily="18" charset="0"/>
              </a:rPr>
              <a:t>be done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7038413F-6AD7-41AF-91F4-C835E162B1EE}"/>
              </a:ext>
            </a:extLst>
          </p:cNvPr>
          <p:cNvSpPr txBox="1"/>
          <p:nvPr/>
        </p:nvSpPr>
        <p:spPr>
          <a:xfrm>
            <a:off x="5524418" y="3788484"/>
            <a:ext cx="2688557" cy="1200329"/>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would be done</a:t>
            </a:r>
          </a:p>
          <a:p>
            <a:r>
              <a:rPr lang="en-US" altLang="zh-CN" sz="2400" b="1" dirty="0">
                <a:solidFill>
                  <a:srgbClr val="FF0000"/>
                </a:solidFill>
                <a:latin typeface="Times New Roman" panose="02020603050405020304" pitchFamily="18" charset="0"/>
                <a:cs typeface="Times New Roman" panose="02020603050405020304" pitchFamily="18" charset="0"/>
              </a:rPr>
              <a:t>was/were going to be done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91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E9443D4-91C4-438A-B771-AA899C935E64}"/>
              </a:ext>
            </a:extLst>
          </p:cNvPr>
          <p:cNvSpPr/>
          <p:nvPr/>
        </p:nvSpPr>
        <p:spPr>
          <a:xfrm>
            <a:off x="517270" y="478996"/>
            <a:ext cx="8186216" cy="3323987"/>
          </a:xfrm>
          <a:prstGeom prst="rect">
            <a:avLst/>
          </a:prstGeom>
        </p:spPr>
        <p:txBody>
          <a:bodyPr wrap="square">
            <a:spAutoFit/>
          </a:bodyPr>
          <a:lstStyle/>
          <a:p>
            <a:pPr fontAlgn="ctr">
              <a:lnSpc>
                <a:spcPct val="125000"/>
              </a:lnSpc>
              <a:tabLst>
                <a:tab pos="2628265" algn="l"/>
              </a:tabLst>
            </a:pP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【学习目标】</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fontAlgn="ctr">
              <a:lnSpc>
                <a:spcPct val="125000"/>
              </a:lnSpc>
              <a:tabLst>
                <a:tab pos="2628265" algn="l"/>
              </a:tabLst>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1.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能够通过</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语境</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，学习和辨识与</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虚拟头像的使用</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相关的词汇。</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fontAlgn="ctr">
              <a:lnSpc>
                <a:spcPct val="125000"/>
              </a:lnSpc>
              <a:tabLst>
                <a:tab pos="2628265" algn="l"/>
              </a:tabLst>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2.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能够在语境中恰当运用与</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虚拟头像的使用</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相关的词汇。</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fontAlgn="ctr">
              <a:lnSpc>
                <a:spcPct val="125000"/>
              </a:lnSpc>
              <a:tabLst>
                <a:tab pos="2628265" algn="l"/>
              </a:tabLst>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3.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能够辨析并运用过去将来时的基本用法。</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098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25A3A97-7FA0-4223-A671-A85FE6A12516}"/>
              </a:ext>
            </a:extLst>
          </p:cNvPr>
          <p:cNvSpPr/>
          <p:nvPr/>
        </p:nvSpPr>
        <p:spPr>
          <a:xfrm>
            <a:off x="537028" y="217259"/>
            <a:ext cx="8389257" cy="4708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lnSpc>
                <a:spcPct val="125000"/>
              </a:lnSpc>
              <a:tabLst>
                <a:tab pos="26282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 would do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除了表示过去将来时，还可以表示过去重复的动作。试比较：</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fontAlgn="ctr">
              <a:lnSpc>
                <a:spcPct val="125000"/>
              </a:lnSpc>
              <a:tabLst>
                <a:tab pos="26282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He said he </a:t>
            </a:r>
            <a:r>
              <a:rPr lang="en-US" altLang="zh-CN" sz="2400" u="sng" kern="100" dirty="0">
                <a:solidFill>
                  <a:srgbClr val="0000FF"/>
                </a:solidFill>
                <a:latin typeface="Times New Roman" panose="02020603050405020304" pitchFamily="18" charset="0"/>
                <a:ea typeface="宋体" panose="02010600030101010101" pitchFamily="2" charset="-122"/>
                <a:cs typeface="Courier New" panose="02070309020205020404" pitchFamily="49" charset="0"/>
              </a:rPr>
              <a:t>would raise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the question at the meeting.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画线部分表示</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a:latin typeface="宋体" panose="02010600030101010101" pitchFamily="2" charset="-122"/>
                <a:ea typeface="Times New Roman" panose="02020603050405020304" pitchFamily="18" charset="0"/>
                <a:cs typeface="Courier New" panose="02070309020205020404" pitchFamily="49" charset="0"/>
              </a:rPr>
              <a:t>________________</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fontAlgn="ctr">
              <a:lnSpc>
                <a:spcPct val="125000"/>
              </a:lnSpc>
              <a:tabLst>
                <a:tab pos="26282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When I was small, my mum </a:t>
            </a:r>
            <a:r>
              <a:rPr lang="en-US" altLang="zh-CN" sz="2400" u="sng" kern="100" dirty="0">
                <a:solidFill>
                  <a:srgbClr val="0000FF"/>
                </a:solidFill>
                <a:latin typeface="Times New Roman" panose="02020603050405020304" pitchFamily="18" charset="0"/>
                <a:ea typeface="宋体" panose="02010600030101010101" pitchFamily="2" charset="-122"/>
                <a:cs typeface="Courier New" panose="02070309020205020404" pitchFamily="49" charset="0"/>
              </a:rPr>
              <a:t>would read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me stories at night.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画线部分表示</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a:latin typeface="宋体" panose="02010600030101010101" pitchFamily="2" charset="-122"/>
                <a:ea typeface="Times New Roman" panose="02020603050405020304" pitchFamily="18" charset="0"/>
                <a:cs typeface="Courier New" panose="02070309020205020404" pitchFamily="49" charset="0"/>
              </a:rPr>
              <a:t>_____________</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fontAlgn="ctr">
              <a:lnSpc>
                <a:spcPct val="125000"/>
              </a:lnSpc>
              <a:tabLst>
                <a:tab pos="26282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 was/were going to do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除了表示根据计划或安排即将发生的事，还可以表示根据当时情况判断有可能但不一定发生某事。</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fontAlgn="ctr">
              <a:lnSpc>
                <a:spcPct val="125000"/>
              </a:lnSpc>
              <a:tabLst>
                <a:tab pos="262826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It seemed as if it was going to rain.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看来好像要下雨。</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a:extLst>
              <a:ext uri="{FF2B5EF4-FFF2-40B4-BE49-F238E27FC236}">
                <a16:creationId xmlns:a16="http://schemas.microsoft.com/office/drawing/2014/main" id="{536AB591-8677-480F-9DE9-3E22E726E839}"/>
              </a:ext>
            </a:extLst>
          </p:cNvPr>
          <p:cNvSpPr txBox="1"/>
          <p:nvPr/>
        </p:nvSpPr>
        <p:spPr>
          <a:xfrm>
            <a:off x="883184" y="1612904"/>
            <a:ext cx="1723549" cy="461665"/>
          </a:xfrm>
          <a:prstGeom prst="rect">
            <a:avLst/>
          </a:prstGeom>
          <a:noFill/>
        </p:spPr>
        <p:txBody>
          <a:bodyPr wrap="none" rtlCol="0">
            <a:spAutoFit/>
          </a:bodyPr>
          <a:lstStyle/>
          <a:p>
            <a:r>
              <a:rPr lang="zh-CN" altLang="en-US" sz="24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过去将来时</a:t>
            </a:r>
          </a:p>
        </p:txBody>
      </p:sp>
      <p:sp>
        <p:nvSpPr>
          <p:cNvPr id="4" name="文本框 3">
            <a:extLst>
              <a:ext uri="{FF2B5EF4-FFF2-40B4-BE49-F238E27FC236}">
                <a16:creationId xmlns:a16="http://schemas.microsoft.com/office/drawing/2014/main" id="{A874AEEF-13D5-4872-B89C-9D0862EDC9E0}"/>
              </a:ext>
            </a:extLst>
          </p:cNvPr>
          <p:cNvSpPr txBox="1"/>
          <p:nvPr/>
        </p:nvSpPr>
        <p:spPr>
          <a:xfrm>
            <a:off x="1957241" y="2436501"/>
            <a:ext cx="2339102" cy="461665"/>
          </a:xfrm>
          <a:prstGeom prst="rect">
            <a:avLst/>
          </a:prstGeom>
          <a:noFill/>
        </p:spPr>
        <p:txBody>
          <a:bodyPr wrap="none" rtlCol="0">
            <a:spAutoFit/>
          </a:bodyPr>
          <a:lstStyle/>
          <a:p>
            <a:r>
              <a:rPr lang="zh-CN" altLang="en-US" sz="24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过去重复的动作</a:t>
            </a:r>
          </a:p>
        </p:txBody>
      </p:sp>
    </p:spTree>
    <p:extLst>
      <p:ext uri="{BB962C8B-B14F-4D97-AF65-F5344CB8AC3E}">
        <p14:creationId xmlns:p14="http://schemas.microsoft.com/office/powerpoint/2010/main" val="16587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320371" y="745001"/>
            <a:ext cx="8076087"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【语法练习】请根据中文提示完成句子。</a:t>
            </a:r>
          </a:p>
          <a:p>
            <a:pPr marL="457200" indent="-457200" fontAlgn="ctr">
              <a:buAutoNum type="arabicPeriod"/>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She said ____________________________________</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她将立即出发</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I was told that __________________________________</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她将按时到这儿</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3. They made up their mind that ____________________________________________________________________</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一旦汤姆换工作，他们就买个新房子</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D07DB0AF-1153-426A-A216-D1DCF26C8E84}"/>
              </a:ext>
            </a:extLst>
          </p:cNvPr>
          <p:cNvSpPr txBox="1"/>
          <p:nvPr/>
        </p:nvSpPr>
        <p:spPr>
          <a:xfrm>
            <a:off x="2191377" y="1078947"/>
            <a:ext cx="4660250" cy="461665"/>
          </a:xfrm>
          <a:prstGeom prst="rect">
            <a:avLst/>
          </a:prstGeom>
          <a:noFill/>
        </p:spPr>
        <p:txBody>
          <a:bodyPr wrap="none" rtlCol="0">
            <a:spAutoFit/>
          </a:bodyPr>
          <a:lstStyle/>
          <a:p>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she would/was going to start at once</a:t>
            </a:r>
            <a:endParaRPr lang="zh-CN" altLang="en-US"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5D7BEC4A-3888-4B5F-A5E3-61B2C64A6B57}"/>
              </a:ext>
            </a:extLst>
          </p:cNvPr>
          <p:cNvSpPr txBox="1"/>
          <p:nvPr/>
        </p:nvSpPr>
        <p:spPr>
          <a:xfrm>
            <a:off x="2590732" y="1826708"/>
            <a:ext cx="5214889" cy="461665"/>
          </a:xfrm>
          <a:prstGeom prst="rect">
            <a:avLst/>
          </a:prstGeom>
          <a:noFill/>
        </p:spPr>
        <p:txBody>
          <a:bodyPr wrap="none" rtlCol="0">
            <a:spAutoFit/>
          </a:bodyPr>
          <a:lstStyle/>
          <a:p>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she would/was going to be there on time</a:t>
            </a:r>
            <a:endParaRPr lang="zh-CN" altLang="en-US"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4478BAE5-BB1B-4010-9402-23D6CBC616EE}"/>
              </a:ext>
            </a:extLst>
          </p:cNvPr>
          <p:cNvSpPr txBox="1"/>
          <p:nvPr/>
        </p:nvSpPr>
        <p:spPr>
          <a:xfrm>
            <a:off x="668029" y="2855128"/>
            <a:ext cx="6890028" cy="461665"/>
          </a:xfrm>
          <a:prstGeom prst="rect">
            <a:avLst/>
          </a:prstGeom>
          <a:noFill/>
        </p:spPr>
        <p:txBody>
          <a:bodyPr wrap="none" rtlCol="0">
            <a:spAutoFit/>
          </a:bodyPr>
          <a:lstStyle/>
          <a:p>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They would/were going to buy a new house once Tom</a:t>
            </a:r>
            <a:endParaRPr lang="zh-CN" altLang="en-US"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5F0F4058-AC3B-4B9C-8F9F-2A352196CB74}"/>
              </a:ext>
            </a:extLst>
          </p:cNvPr>
          <p:cNvSpPr/>
          <p:nvPr/>
        </p:nvSpPr>
        <p:spPr>
          <a:xfrm>
            <a:off x="668029" y="3316793"/>
            <a:ext cx="1798890"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changed jobs</a:t>
            </a:r>
            <a:endParaRPr lang="zh-CN" altLang="en-US" sz="2400" dirty="0"/>
          </a:p>
        </p:txBody>
      </p:sp>
    </p:spTree>
    <p:extLst>
      <p:ext uri="{BB962C8B-B14F-4D97-AF65-F5344CB8AC3E}">
        <p14:creationId xmlns:p14="http://schemas.microsoft.com/office/powerpoint/2010/main" val="355821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5244A94-DCFB-4185-9DE0-E35163069A77}"/>
              </a:ext>
            </a:extLst>
          </p:cNvPr>
          <p:cNvSpPr/>
          <p:nvPr/>
        </p:nvSpPr>
        <p:spPr>
          <a:xfrm>
            <a:off x="584013" y="548819"/>
            <a:ext cx="8246287" cy="2785378"/>
          </a:xfrm>
          <a:prstGeom prst="rect">
            <a:avLst/>
          </a:prstGeom>
        </p:spPr>
        <p:txBody>
          <a:bodyPr wrap="square">
            <a:spAutoFit/>
          </a:bodyPr>
          <a:lstStyle/>
          <a:p>
            <a:pPr fontAlgn="ctr">
              <a:lnSpc>
                <a:spcPct val="125000"/>
              </a:lnSpc>
              <a:tabLst>
                <a:tab pos="2628265" algn="l"/>
              </a:tabLst>
            </a:pP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【学法指导】</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304800" fontAlgn="ctr">
              <a:lnSpc>
                <a:spcPct val="125000"/>
              </a:lnSpc>
              <a:tabLst>
                <a:tab pos="2628265" algn="l"/>
              </a:tabLst>
            </a:pP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在认真学习目标词汇或语法使用形式的基础上，务必关注上下文语境，关注一词多义，熟词多义，体会词汇在不同语境中所传递的意思，并运用目标词汇和语法，准确表达自己的思想。</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6623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9149" y="181803"/>
            <a:ext cx="5724938" cy="4708981"/>
          </a:xfrm>
          <a:prstGeom prst="rect">
            <a:avLst/>
          </a:prstGeom>
          <a:solidFill>
            <a:schemeClr val="bg1"/>
          </a:solidFill>
        </p:spPr>
        <p:txBody>
          <a:bodyPr wrap="square">
            <a:spAutoFit/>
          </a:bodyPr>
          <a:lstStyle/>
          <a:p>
            <a:pPr fontAlgn="ctr">
              <a:lnSpc>
                <a:spcPct val="125000"/>
              </a:lnSpc>
              <a:tabLst>
                <a:tab pos="2628265" algn="l"/>
              </a:tabLst>
            </a:pPr>
            <a:r>
              <a:rPr lang="zh-CN" altLang="zh-CN" sz="2000" kern="100" dirty="0">
                <a:latin typeface="Times New Roman" charset="0"/>
                <a:ea typeface="Times New Roman" charset="0"/>
                <a:cs typeface="Times New Roman" charset="0"/>
              </a:rPr>
              <a:t>【</a:t>
            </a:r>
            <a:r>
              <a:rPr lang="zh-CN" altLang="en-US" sz="2000" b="1" kern="100" dirty="0">
                <a:latin typeface="Times New Roman" charset="0"/>
                <a:ea typeface="Times New Roman" charset="0"/>
                <a:cs typeface="Times New Roman" charset="0"/>
              </a:rPr>
              <a:t>语境再现</a:t>
            </a:r>
            <a:r>
              <a:rPr lang="zh-CN" altLang="zh-CN" sz="2000" b="1" kern="100" dirty="0">
                <a:latin typeface="Times New Roman" charset="0"/>
                <a:ea typeface="Times New Roman" charset="0"/>
                <a:cs typeface="Times New Roman" charset="0"/>
              </a:rPr>
              <a:t>】</a:t>
            </a:r>
          </a:p>
          <a:p>
            <a:pPr fontAlgn="ctr">
              <a:lnSpc>
                <a:spcPct val="125000"/>
              </a:lnSpc>
              <a:tabLst>
                <a:tab pos="2628265" algn="l"/>
              </a:tabLst>
            </a:pPr>
            <a:r>
              <a:rPr lang="en-US" altLang="zh-CN" sz="2000" kern="100" dirty="0">
                <a:latin typeface="Times New Roman" charset="0"/>
                <a:ea typeface="Times New Roman" charset="0"/>
                <a:cs typeface="Times New Roman" charset="0"/>
              </a:rPr>
              <a:t>  Read the following passage and recall the meanings of the underlined words.</a:t>
            </a:r>
            <a:endParaRPr lang="zh-CN" altLang="zh-CN" sz="2000" kern="100" dirty="0">
              <a:latin typeface="Times New Roman" charset="0"/>
              <a:ea typeface="Times New Roman" charset="0"/>
              <a:cs typeface="Times New Roman" charset="0"/>
            </a:endParaRPr>
          </a:p>
          <a:p>
            <a:pPr fontAlgn="ctr">
              <a:lnSpc>
                <a:spcPct val="125000"/>
              </a:lnSpc>
              <a:tabLst>
                <a:tab pos="2628265" algn="l"/>
              </a:tabLst>
            </a:pPr>
            <a:r>
              <a:rPr lang="en-US" altLang="zh-CN" sz="2000" kern="100" dirty="0">
                <a:latin typeface="Times New Roman" charset="0"/>
                <a:ea typeface="Times New Roman" charset="0"/>
                <a:cs typeface="Times New Roman" charset="0"/>
              </a:rPr>
              <a:t>  Many teenagers love exploring new technologies, because they are so </a:t>
            </a:r>
            <a:r>
              <a:rPr lang="en-US" altLang="zh-CN" sz="2000" b="1" u="sng" kern="100" dirty="0">
                <a:latin typeface="Times New Roman" charset="0"/>
                <a:ea typeface="Times New Roman" charset="0"/>
                <a:cs typeface="Times New Roman" charset="0"/>
              </a:rPr>
              <a:t>convenient</a:t>
            </a:r>
            <a:r>
              <a:rPr lang="en-US" altLang="zh-CN" sz="2000" kern="100" dirty="0">
                <a:latin typeface="Times New Roman" charset="0"/>
                <a:ea typeface="Times New Roman" charset="0"/>
                <a:cs typeface="Times New Roman" charset="0"/>
              </a:rPr>
              <a:t>. In our class, almost every student has more than two avatars—images used as their digital identity. There are a wide </a:t>
            </a:r>
            <a:r>
              <a:rPr lang="en-US" altLang="zh-CN" sz="2000" b="1" u="sng" kern="100" dirty="0">
                <a:latin typeface="Times New Roman" charset="0"/>
                <a:ea typeface="Times New Roman" charset="0"/>
                <a:cs typeface="Times New Roman" charset="0"/>
              </a:rPr>
              <a:t>variety</a:t>
            </a:r>
            <a:r>
              <a:rPr lang="en-US" altLang="zh-CN" sz="2000" kern="100" dirty="0">
                <a:latin typeface="Times New Roman" charset="0"/>
                <a:ea typeface="Times New Roman" charset="0"/>
                <a:cs typeface="Times New Roman" charset="0"/>
              </a:rPr>
              <a:t> of forms and uses of avatars among our classmates, usually a </a:t>
            </a:r>
            <a:r>
              <a:rPr lang="en-US" altLang="zh-CN" sz="2000" b="1" u="sng" kern="100" dirty="0">
                <a:latin typeface="Times New Roman" charset="0"/>
                <a:ea typeface="Times New Roman" charset="0"/>
                <a:cs typeface="Times New Roman" charset="0"/>
              </a:rPr>
              <a:t>sensible</a:t>
            </a:r>
            <a:r>
              <a:rPr lang="en-US" altLang="zh-CN" sz="2000" kern="100" dirty="0">
                <a:latin typeface="Times New Roman" charset="0"/>
                <a:ea typeface="Times New Roman" charset="0"/>
                <a:cs typeface="Times New Roman" charset="0"/>
              </a:rPr>
              <a:t> avatar for school and a silly one for fun. Although some classmates expressed their </a:t>
            </a:r>
            <a:r>
              <a:rPr lang="en-US" altLang="zh-CN" sz="2000" b="1" u="sng" kern="100" dirty="0">
                <a:latin typeface="Times New Roman" charset="0"/>
                <a:ea typeface="Times New Roman" charset="0"/>
                <a:cs typeface="Times New Roman" charset="0"/>
              </a:rPr>
              <a:t>concerns</a:t>
            </a:r>
            <a:r>
              <a:rPr lang="en-US" altLang="zh-CN" sz="2000" kern="100" dirty="0">
                <a:latin typeface="Times New Roman" charset="0"/>
                <a:ea typeface="Times New Roman" charset="0"/>
                <a:cs typeface="Times New Roman" charset="0"/>
              </a:rPr>
              <a:t> about avatars, I think we should </a:t>
            </a:r>
            <a:r>
              <a:rPr lang="en-US" altLang="zh-CN" sz="2000" b="1" u="sng" kern="100" dirty="0">
                <a:latin typeface="Times New Roman" charset="0"/>
                <a:ea typeface="Times New Roman" charset="0"/>
                <a:cs typeface="Times New Roman" charset="0"/>
              </a:rPr>
              <a:t>view</a:t>
            </a:r>
            <a:r>
              <a:rPr lang="en-US" altLang="zh-CN" sz="2000" kern="100" dirty="0">
                <a:latin typeface="Times New Roman" charset="0"/>
                <a:ea typeface="Times New Roman" charset="0"/>
                <a:cs typeface="Times New Roman" charset="0"/>
              </a:rPr>
              <a:t> them in a more positive light.</a:t>
            </a:r>
            <a:endParaRPr lang="zh-CN" altLang="zh-CN" sz="2000" kern="100" dirty="0">
              <a:latin typeface="Times New Roman" charset="0"/>
              <a:ea typeface="Times New Roman" charset="0"/>
              <a:cs typeface="Times New Roman" charset="0"/>
            </a:endParaRPr>
          </a:p>
        </p:txBody>
      </p:sp>
      <p:pic>
        <p:nvPicPr>
          <p:cNvPr id="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2634" y="181803"/>
            <a:ext cx="2733191" cy="492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8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258417" y="496956"/>
            <a:ext cx="8885583"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lnSpc>
                <a:spcPct val="125000"/>
              </a:lnSpc>
              <a:tabLst>
                <a:tab pos="2628265" algn="l"/>
              </a:tabLst>
            </a:pPr>
            <a:r>
              <a:rPr lang="en-US" altLang="zh-CN" sz="2400" b="1" kern="100" dirty="0">
                <a:latin typeface="Times New Roman" panose="02020603050405020304" pitchFamily="18" charset="0"/>
                <a:ea typeface="宋体" panose="02010600030101010101" pitchFamily="2" charset="-122"/>
                <a:cs typeface="Courier New" panose="02070309020205020404" pitchFamily="49" charset="0"/>
              </a:rPr>
              <a:t>【</a:t>
            </a:r>
            <a:r>
              <a:rPr lang="zh-CN" altLang="en-US" sz="2400" b="1" kern="100" dirty="0">
                <a:latin typeface="Times New Roman" panose="02020603050405020304" pitchFamily="18" charset="0"/>
                <a:ea typeface="宋体" panose="02010600030101010101" pitchFamily="2" charset="-122"/>
                <a:cs typeface="Courier New" panose="02070309020205020404" pitchFamily="49" charset="0"/>
              </a:rPr>
              <a:t>探究发现</a:t>
            </a:r>
            <a:r>
              <a:rPr lang="en-US" altLang="zh-CN" sz="2400" b="1" kern="100" dirty="0">
                <a:latin typeface="Times New Roman" panose="02020603050405020304" pitchFamily="18" charset="0"/>
                <a:ea typeface="宋体" panose="02010600030101010101" pitchFamily="2" charset="-122"/>
                <a:cs typeface="Courier New" panose="02070309020205020404" pitchFamily="49" charset="0"/>
              </a:rPr>
              <a:t>】</a:t>
            </a:r>
          </a:p>
          <a:p>
            <a:pPr fontAlgn="ctr">
              <a:lnSpc>
                <a:spcPct val="125000"/>
              </a:lnSpc>
              <a:tabLst>
                <a:tab pos="26282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en-US"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convenient. adj. </a:t>
            </a:r>
          </a:p>
          <a:p>
            <a:pPr marL="342900" indent="-342900" fontAlgn="ctr">
              <a:lnSpc>
                <a:spcPct val="125000"/>
              </a:lnSpc>
              <a:buFont typeface="Arial" charset="0"/>
              <a:buChar char="•"/>
              <a:tabLst>
                <a:tab pos="26282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 bicycle is often more </a:t>
            </a:r>
            <a:r>
              <a:rPr lang="en-US" altLang="zh-CN" sz="2400" b="1" u="sng" kern="100" dirty="0">
                <a:solidFill>
                  <a:srgbClr val="FF0000"/>
                </a:solidFill>
                <a:latin typeface="Times New Roman" panose="02020603050405020304" pitchFamily="18" charset="0"/>
                <a:ea typeface="宋体" panose="02010600030101010101" pitchFamily="2" charset="-122"/>
                <a:cs typeface="Courier New" panose="02070309020205020404" pitchFamily="49" charset="0"/>
              </a:rPr>
              <a:t>convenient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than a car in towns.</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marL="342900" indent="-342900" fontAlgn="ctr">
              <a:lnSpc>
                <a:spcPct val="125000"/>
              </a:lnSpc>
              <a:buFont typeface="Arial" charset="0"/>
              <a:buChar char="•"/>
              <a:tabLst>
                <a:tab pos="26282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The house is very </a:t>
            </a:r>
            <a:r>
              <a:rPr lang="en-US" altLang="zh-CN" sz="2400" b="1" u="sng" kern="100" dirty="0">
                <a:solidFill>
                  <a:srgbClr val="FF0000"/>
                </a:solidFill>
                <a:latin typeface="Times New Roman" panose="02020603050405020304" pitchFamily="18" charset="0"/>
                <a:ea typeface="宋体" panose="02010600030101010101" pitchFamily="2" charset="-122"/>
                <a:cs typeface="Courier New" panose="02070309020205020404" pitchFamily="49" charset="0"/>
              </a:rPr>
              <a:t>convenient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for several schools.</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marL="457200" indent="-457200" fontAlgn="ctr">
              <a:lnSpc>
                <a:spcPct val="125000"/>
              </a:lnSpc>
              <a:buFont typeface="+mj-ea"/>
              <a:buAutoNum type="circleNumDbPlain"/>
              <a:tabLst>
                <a:tab pos="26282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useful, easy or quick to do; not causing problems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实用的；便利的；方便的；省事的</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marL="457200" indent="-457200" fontAlgn="ctr">
              <a:lnSpc>
                <a:spcPct val="125000"/>
              </a:lnSpc>
              <a:buFont typeface="+mj-ea"/>
              <a:buAutoNum type="circleNumDbPlain"/>
              <a:tabLst>
                <a:tab pos="262826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near to a particular place; easy to get to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附近的；近便的；容易到达的</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50402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533956" y="543350"/>
            <a:ext cx="8076087"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b="1" dirty="0">
                <a:latin typeface="Times New Roman" panose="02020603050405020304" pitchFamily="18" charset="0"/>
                <a:ea typeface="宋体" panose="02010600030101010101" pitchFamily="2" charset="-122"/>
                <a:cs typeface="Times New Roman" panose="02020603050405020304" pitchFamily="18" charset="0"/>
              </a:rPr>
              <a:t>【拓展积累】</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convenience n.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方便；便利</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conveniently adv.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方便地，便利地</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for the convenience of…</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为了</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的方便</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sb’s convenience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在方便时；在适宜的地点</a:t>
            </a:r>
          </a:p>
          <a:p>
            <a:pPr fontAlgn="ctr"/>
            <a:r>
              <a:rPr lang="zh-CN" altLang="zh-CN" sz="2400" b="1" dirty="0">
                <a:latin typeface="Times New Roman" panose="02020603050405020304" pitchFamily="18" charset="0"/>
                <a:ea typeface="宋体" panose="02010600030101010101" pitchFamily="2" charset="-122"/>
                <a:cs typeface="Times New Roman" panose="02020603050405020304" pitchFamily="18" charset="0"/>
              </a:rPr>
              <a:t>【活学活用】</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It is very _________________ to pay by credit card.</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Can you call me at your _________________ to arrange a meeting?</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(3) The hotel is ___________ situated close to the beach.</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9E7EF6A5-F0AA-48D2-8DAF-BA8557495363}"/>
              </a:ext>
            </a:extLst>
          </p:cNvPr>
          <p:cNvSpPr txBox="1"/>
          <p:nvPr/>
        </p:nvSpPr>
        <p:spPr>
          <a:xfrm>
            <a:off x="2535157" y="2651413"/>
            <a:ext cx="1603324"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convenient</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38844C1-7C03-48B0-9111-0F455B8A9A72}"/>
              </a:ext>
            </a:extLst>
          </p:cNvPr>
          <p:cNvSpPr txBox="1"/>
          <p:nvPr/>
        </p:nvSpPr>
        <p:spPr>
          <a:xfrm>
            <a:off x="4377328" y="3113077"/>
            <a:ext cx="1773242"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convenience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ED894F44-28F7-46B9-9C71-B63C23DD2DCB}"/>
              </a:ext>
            </a:extLst>
          </p:cNvPr>
          <p:cNvSpPr txBox="1"/>
          <p:nvPr/>
        </p:nvSpPr>
        <p:spPr>
          <a:xfrm>
            <a:off x="2535157" y="3789978"/>
            <a:ext cx="1842171"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conveniently</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61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477079" y="809753"/>
            <a:ext cx="8448260" cy="38625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lnSpc>
                <a:spcPct val="125000"/>
              </a:lnSpc>
              <a:tabLst>
                <a:tab pos="2628265" algn="l"/>
              </a:tabLst>
            </a:pP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kern="100" dirty="0">
                <a:latin typeface="Times New Roman" panose="02020603050405020304" pitchFamily="18" charset="0"/>
                <a:ea typeface="宋体" panose="02010600030101010101" pitchFamily="2" charset="-122"/>
                <a:cs typeface="Times New Roman" panose="02020603050405020304" pitchFamily="18" charset="0"/>
              </a:rPr>
              <a:t>探究发现</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fontAlgn="ct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 variety n</a:t>
            </a:r>
          </a:p>
          <a:p>
            <a:pPr marL="342900" indent="-342900" fontAlgn="ctr">
              <a:buFont typeface="Arial"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This tool can be used in a </a:t>
            </a:r>
            <a:r>
              <a:rPr lang="en-US" altLang="zh-CN" sz="2000"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variety</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of ways.</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fontAlgn="ctr">
              <a:buFont typeface="Arial"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Apples come in a great many </a:t>
            </a:r>
            <a:r>
              <a:rPr lang="en-US" altLang="zh-CN" sz="2000"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varieties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fontAlgn="ctr">
              <a:buFont typeface="Arial"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He can perform an astonishing </a:t>
            </a:r>
            <a:r>
              <a:rPr lang="en-US" altLang="zh-CN" sz="2000"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variety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of acts, including mime and juggling.  </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【释义解析】</a:t>
            </a:r>
          </a:p>
          <a:p>
            <a:pPr marL="457200" indent="-457200" fontAlgn="ctr">
              <a:buFont typeface="+mj-ea"/>
              <a:buAutoNum type="circleNumDbPlain"/>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several different sorts of the same thing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（同一事物的）不同种类，多种式样</a:t>
            </a:r>
          </a:p>
          <a:p>
            <a:pPr marL="457200" indent="-457200" fontAlgn="ctr">
              <a:buFont typeface="+mj-ea"/>
              <a:buAutoNum type="circleNumDbPlain"/>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不可数名词</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the quality of not being the same or not doing the same thing all the time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变化；多样化；多变性</a:t>
            </a:r>
          </a:p>
          <a:p>
            <a:pPr marL="457200" indent="-457200" fontAlgn="ctr">
              <a:buFont typeface="+mj-ea"/>
              <a:buAutoNum type="circleNumDbPlain"/>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 type of entertainment which includes many different kinds of acts in the same show.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综艺表演，综艺节目</a:t>
            </a:r>
          </a:p>
        </p:txBody>
      </p:sp>
    </p:spTree>
    <p:extLst>
      <p:ext uri="{BB962C8B-B14F-4D97-AF65-F5344CB8AC3E}">
        <p14:creationId xmlns:p14="http://schemas.microsoft.com/office/powerpoint/2010/main" val="9360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533956" y="736221"/>
            <a:ext cx="8076087"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【拓展积累】</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 wide variety of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各种各样的</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various adj.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多样的</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variously adv.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以各种方式，不同地</a:t>
            </a:r>
          </a:p>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【活学活用】</a:t>
            </a: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She took the job for ____________ reasons.</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You will find a wide _____________ of choices available in school cafeterias.</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4135D2C2-2253-4B4A-ACCB-9634E3484EF7}"/>
              </a:ext>
            </a:extLst>
          </p:cNvPr>
          <p:cNvSpPr txBox="1"/>
          <p:nvPr/>
        </p:nvSpPr>
        <p:spPr>
          <a:xfrm>
            <a:off x="3662524" y="2482779"/>
            <a:ext cx="1159292"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various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08576D97-8A05-4F97-A9BA-15AF8D38323C}"/>
              </a:ext>
            </a:extLst>
          </p:cNvPr>
          <p:cNvSpPr txBox="1"/>
          <p:nvPr/>
        </p:nvSpPr>
        <p:spPr>
          <a:xfrm>
            <a:off x="3780737" y="2902161"/>
            <a:ext cx="1106393"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variety</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99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445E1-6AEC-433A-BDBB-D0560A8567EE}"/>
              </a:ext>
            </a:extLst>
          </p:cNvPr>
          <p:cNvSpPr/>
          <p:nvPr/>
        </p:nvSpPr>
        <p:spPr>
          <a:xfrm>
            <a:off x="427019" y="818733"/>
            <a:ext cx="8076087"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3. sensible adj. </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探究发现</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fontAlgn="ctr">
              <a:buFont typeface="Arial"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I think the </a:t>
            </a:r>
            <a:r>
              <a:rPr lang="en-US" altLang="zh-CN" sz="24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sensible</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thing would be to take a taxi home.</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fontAlgn="ctr">
              <a:buFont typeface="Arial" charset="0"/>
              <a:buChar cha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An old woman is wearing </a:t>
            </a:r>
            <a:r>
              <a:rPr lang="en-US" altLang="zh-CN" sz="24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sensible</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shoes and a neat skirt.</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a:p>
            <a:pPr fontAlgn="ct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fontAlgn="ctr">
              <a:buFont typeface="+mj-ea"/>
              <a:buAutoNum type="circleNumDbPlain"/>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reasonable, practical, and showing good judgment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明智的，合理的，实际的，有判断力的</a:t>
            </a:r>
          </a:p>
          <a:p>
            <a:pPr marL="457200" indent="-457200" fontAlgn="ctr">
              <a:buFont typeface="+mj-ea"/>
              <a:buAutoNum type="circleNumDbPlain"/>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suitable for a particular purpose, and practical rather than fashionable </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适当的，合理的；朴素实用的</a:t>
            </a:r>
          </a:p>
        </p:txBody>
      </p:sp>
    </p:spTree>
    <p:extLst>
      <p:ext uri="{BB962C8B-B14F-4D97-AF65-F5344CB8AC3E}">
        <p14:creationId xmlns:p14="http://schemas.microsoft.com/office/powerpoint/2010/main" val="5844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1479</Words>
  <Application>Microsoft Office PowerPoint</Application>
  <PresentationFormat>全屏显示(16:9)</PresentationFormat>
  <Paragraphs>160</Paragraphs>
  <Slides>22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楷体</vt:lpstr>
      <vt:lpstr>宋体</vt:lpstr>
      <vt:lpstr>微软雅黑</vt:lpstr>
      <vt:lpstr>Arial</vt:lpstr>
      <vt:lpstr>Calibri</vt:lpstr>
      <vt:lpstr>Times New Roman</vt:lpstr>
      <vt:lpstr>1_Office 主题​​</vt:lpstr>
      <vt:lpstr>必修（二）Unit 4 词汇&amp;语法  复习（1）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li ping</cp:lastModifiedBy>
  <cp:revision>39</cp:revision>
  <dcterms:created xsi:type="dcterms:W3CDTF">2020-02-01T11:21:51Z</dcterms:created>
  <dcterms:modified xsi:type="dcterms:W3CDTF">2020-02-08T06:05:45Z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