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56.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65" r:id="rId2"/>
    <p:sldId id="290" r:id="rId3"/>
    <p:sldId id="272" r:id="rId4"/>
    <p:sldId id="273" r:id="rId5"/>
    <p:sldId id="319" r:id="rId6"/>
    <p:sldId id="274" r:id="rId7"/>
    <p:sldId id="320" r:id="rId8"/>
    <p:sldId id="275" r:id="rId9"/>
    <p:sldId id="322" r:id="rId10"/>
    <p:sldId id="323" r:id="rId11"/>
    <p:sldId id="324" r:id="rId12"/>
    <p:sldId id="325" r:id="rId13"/>
    <p:sldId id="326" r:id="rId14"/>
    <p:sldId id="276" r:id="rId15"/>
    <p:sldId id="277" r:id="rId16"/>
    <p:sldId id="278" r:id="rId17"/>
    <p:sldId id="327" r:id="rId18"/>
    <p:sldId id="328" r:id="rId19"/>
    <p:sldId id="285" r:id="rId20"/>
    <p:sldId id="286" r:id="rId21"/>
    <p:sldId id="287" r:id="rId22"/>
    <p:sldId id="288" r:id="rId23"/>
    <p:sldId id="314" r:id="rId24"/>
    <p:sldId id="289" r:id="rId25"/>
    <p:sldId id="317" r:id="rId26"/>
    <p:sldId id="318" r:id="rId27"/>
    <p:sldId id="271" r:id="rId28"/>
    <p:sldId id="316" r:id="rId2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6" d="100"/>
          <a:sy n="86" d="100"/>
        </p:scale>
        <p:origin x="-696" y="-6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2020/2/3</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2020/2/3</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NUL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5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zh-CN" b="1" dirty="0">
                <a:solidFill>
                  <a:srgbClr val="FF0000"/>
                </a:solidFill>
                <a:latin typeface="宋体" panose="02010600030101010101" pitchFamily="2" charset="-122"/>
                <a:ea typeface="宋体" panose="02010600030101010101" pitchFamily="2" charset="-122"/>
              </a:rPr>
              <a:t>气体和物态变化</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高三物理</a:t>
            </a:r>
            <a:r>
              <a:rPr lang="zh-CN" altLang="en-US" sz="24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北京市朝阳</a:t>
            </a:r>
            <a:r>
              <a:rPr lang="zh-CN" altLang="en-US" sz="2000" spc="226" dirty="0" smtClean="0">
                <a:solidFill>
                  <a:schemeClr val="bg2">
                    <a:lumMod val="10000"/>
                  </a:schemeClr>
                </a:solidFill>
                <a:latin typeface="微软雅黑" panose="020B0503020204020204" charset="-122"/>
                <a:ea typeface="微软雅黑" panose="020B0503020204020204" charset="-122"/>
              </a:rPr>
              <a:t>区陈经纶中学   王  波</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10</a:t>
            </a:fld>
            <a:endParaRPr lang="en-US" altLang="zh-CN" sz="100"/>
          </a:p>
        </p:txBody>
      </p:sp>
      <p:sp>
        <p:nvSpPr>
          <p:cNvPr id="11267" name="文本框 1"/>
          <p:cNvSpPr txBox="1"/>
          <p:nvPr/>
        </p:nvSpPr>
        <p:spPr>
          <a:xfrm>
            <a:off x="1099820" y="697865"/>
            <a:ext cx="5717381" cy="1649095"/>
          </a:xfrm>
          <a:prstGeom prst="rect">
            <a:avLst/>
          </a:prstGeom>
          <a:noFill/>
          <a:ln w="9525">
            <a:noFill/>
          </a:ln>
        </p:spPr>
        <p:txBody>
          <a:bodyPr wrap="square" anchor="t">
            <a:spAutoFit/>
          </a:bodyPr>
          <a:lstStyle/>
          <a:p>
            <a:pPr indent="266700" defTabSz="914400">
              <a:lnSpc>
                <a:spcPct val="150000"/>
              </a:lnSpc>
              <a:tabLst>
                <a:tab pos="1028700" algn="l"/>
                <a:tab pos="1849755" algn="l"/>
                <a:tab pos="2536825" algn="l"/>
                <a:tab pos="3221355" algn="l"/>
              </a:tabLst>
            </a:pPr>
            <a:r>
              <a:rPr lang="zh-CN" altLang="zh-CN" sz="1350" dirty="0">
                <a:solidFill>
                  <a:srgbClr val="000000"/>
                </a:solidFill>
                <a:latin typeface="Arial" panose="020B0604020202020204" pitchFamily="34" charset="0"/>
                <a:ea typeface="黑体" panose="02010600030101010101" pitchFamily="49" charset="-122"/>
                <a:sym typeface="宋体" panose="02010600030101010101" pitchFamily="2" charset="-122"/>
              </a:rPr>
              <a:t>三、实验步骤：</a:t>
            </a:r>
          </a:p>
          <a:p>
            <a:pPr indent="266700" defTabSz="914400">
              <a:lnSpc>
                <a:spcPct val="150000"/>
              </a:lnSpc>
              <a:tabLst>
                <a:tab pos="1028700" algn="l"/>
                <a:tab pos="1849755" algn="l"/>
                <a:tab pos="2536825" algn="l"/>
                <a:tab pos="3221355" algn="l"/>
              </a:tabLst>
            </a:pPr>
            <a:r>
              <a:rPr lang="en-US" altLang="zh-CN" sz="1350" dirty="0">
                <a:solidFill>
                  <a:srgbClr val="000000"/>
                </a:solidFill>
                <a:latin typeface="Arial" panose="020B0604020202020204" pitchFamily="34" charset="0"/>
                <a:ea typeface="黑体" panose="02010600030101010101" pitchFamily="49" charset="-122"/>
                <a:sym typeface="宋体" panose="02010600030101010101" pitchFamily="2" charset="-122"/>
              </a:rPr>
              <a:t>1</a:t>
            </a:r>
            <a:r>
              <a:rPr lang="zh-CN" altLang="en-US" sz="1350" dirty="0">
                <a:solidFill>
                  <a:srgbClr val="000000"/>
                </a:solidFill>
                <a:latin typeface="Arial" panose="020B0604020202020204" pitchFamily="34" charset="0"/>
                <a:ea typeface="黑体" panose="02010600030101010101" pitchFamily="49" charset="-122"/>
                <a:sym typeface="宋体" panose="02010600030101010101" pitchFamily="2" charset="-122"/>
              </a:rPr>
              <a:t>、将实验仪器</a:t>
            </a:r>
            <a:r>
              <a:rPr lang="zh-CN" altLang="en-US" sz="1350" dirty="0" smtClean="0">
                <a:solidFill>
                  <a:srgbClr val="000000"/>
                </a:solidFill>
                <a:latin typeface="Arial" panose="020B0604020202020204" pitchFamily="34" charset="0"/>
                <a:ea typeface="黑体" panose="02010600030101010101" pitchFamily="49" charset="-122"/>
                <a:sym typeface="宋体" panose="02010600030101010101" pitchFamily="2" charset="-122"/>
              </a:rPr>
              <a:t>固定在铁</a:t>
            </a:r>
            <a:r>
              <a:rPr lang="zh-CN" altLang="en-US" sz="1350" dirty="0">
                <a:solidFill>
                  <a:srgbClr val="000000"/>
                </a:solidFill>
                <a:latin typeface="Arial" panose="020B0604020202020204" pitchFamily="34" charset="0"/>
                <a:ea typeface="黑体" panose="02010600030101010101" pitchFamily="49" charset="-122"/>
                <a:sym typeface="宋体" panose="02010600030101010101" pitchFamily="2" charset="-122"/>
              </a:rPr>
              <a:t>架台上</a:t>
            </a:r>
          </a:p>
          <a:p>
            <a:pPr indent="266700" defTabSz="914400">
              <a:lnSpc>
                <a:spcPct val="150000"/>
              </a:lnSpc>
              <a:tabLst>
                <a:tab pos="1028700" algn="l"/>
                <a:tab pos="1849755" algn="l"/>
                <a:tab pos="2536825" algn="l"/>
                <a:tab pos="3221355" algn="l"/>
              </a:tabLst>
            </a:pPr>
            <a:r>
              <a:rPr lang="en-US" altLang="zh-CN" sz="1350" dirty="0">
                <a:solidFill>
                  <a:srgbClr val="000000"/>
                </a:solidFill>
                <a:latin typeface="Arial" panose="020B0604020202020204" pitchFamily="34" charset="0"/>
                <a:ea typeface="黑体" panose="02010600030101010101" pitchFamily="49" charset="-122"/>
                <a:sym typeface="宋体" panose="02010600030101010101" pitchFamily="2" charset="-122"/>
              </a:rPr>
              <a:t>2</a:t>
            </a:r>
            <a:r>
              <a:rPr lang="zh-CN" altLang="en-US" sz="1350" dirty="0">
                <a:solidFill>
                  <a:srgbClr val="000000"/>
                </a:solidFill>
                <a:latin typeface="Arial" panose="020B0604020202020204" pitchFamily="34" charset="0"/>
                <a:ea typeface="黑体" panose="02010600030101010101" pitchFamily="49" charset="-122"/>
                <a:sym typeface="宋体" panose="02010600030101010101" pitchFamily="2" charset="-122"/>
              </a:rPr>
              <a:t>、将柱塞放到某一位置，用橡胶套密封好注射器下端的开口，在柱塞和橡胶套之间密封一段空气柱。</a:t>
            </a:r>
          </a:p>
          <a:p>
            <a:pPr indent="266700" defTabSz="914400">
              <a:lnSpc>
                <a:spcPct val="150000"/>
              </a:lnSpc>
              <a:tabLst>
                <a:tab pos="1028700" algn="l"/>
                <a:tab pos="1849755" algn="l"/>
                <a:tab pos="2536825" algn="l"/>
                <a:tab pos="3221355" algn="l"/>
              </a:tabLst>
            </a:pPr>
            <a:r>
              <a:rPr lang="en-US" altLang="zh-CN" sz="1350" dirty="0">
                <a:solidFill>
                  <a:srgbClr val="000000"/>
                </a:solidFill>
                <a:latin typeface="Arial" panose="020B0604020202020204" pitchFamily="34" charset="0"/>
                <a:ea typeface="黑体" panose="02010600030101010101" pitchFamily="49" charset="-122"/>
                <a:sym typeface="宋体" panose="02010600030101010101" pitchFamily="2" charset="-122"/>
              </a:rPr>
              <a:t>3</a:t>
            </a:r>
            <a:r>
              <a:rPr lang="zh-CN" altLang="en-US" sz="1350" dirty="0">
                <a:solidFill>
                  <a:srgbClr val="000000"/>
                </a:solidFill>
                <a:latin typeface="Arial" panose="020B0604020202020204" pitchFamily="34" charset="0"/>
                <a:ea typeface="黑体" panose="02010600030101010101" pitchFamily="49" charset="-122"/>
                <a:sym typeface="宋体" panose="02010600030101010101" pitchFamily="2" charset="-122"/>
              </a:rPr>
              <a:t>、用手把柱塞缓慢向下压或向上拉，读出体积与压强的几组数据</a:t>
            </a:r>
          </a:p>
        </p:txBody>
      </p:sp>
      <p:sp>
        <p:nvSpPr>
          <p:cNvPr id="11268" name="文本框 2"/>
          <p:cNvSpPr txBox="1"/>
          <p:nvPr/>
        </p:nvSpPr>
        <p:spPr>
          <a:xfrm>
            <a:off x="1261110" y="2661603"/>
            <a:ext cx="5717381" cy="1649095"/>
          </a:xfrm>
          <a:prstGeom prst="rect">
            <a:avLst/>
          </a:prstGeom>
          <a:noFill/>
          <a:ln w="9525">
            <a:noFill/>
          </a:ln>
        </p:spPr>
        <p:txBody>
          <a:bodyPr wrap="square" anchor="t">
            <a:spAutoFit/>
          </a:bodyPr>
          <a:lstStyle/>
          <a:p>
            <a:pPr indent="266700" defTabSz="914400">
              <a:lnSpc>
                <a:spcPct val="150000"/>
              </a:lnSpc>
              <a:tabLst>
                <a:tab pos="1028700" algn="l"/>
                <a:tab pos="1849755" algn="l"/>
                <a:tab pos="2536825" algn="l"/>
                <a:tab pos="3221355" algn="l"/>
              </a:tabLst>
            </a:pPr>
            <a:r>
              <a:rPr lang="zh-CN" altLang="zh-CN" sz="1350" b="1" dirty="0">
                <a:solidFill>
                  <a:srgbClr val="000000"/>
                </a:solidFill>
                <a:latin typeface="Arial" panose="020B0604020202020204" pitchFamily="34" charset="0"/>
                <a:ea typeface="黑体" panose="02010600030101010101" pitchFamily="49" charset="-122"/>
                <a:sym typeface="宋体" panose="02010600030101010101" pitchFamily="2" charset="-122"/>
              </a:rPr>
              <a:t>四、注意事项</a:t>
            </a:r>
            <a:endParaRPr lang="zh-CN" altLang="zh-CN" sz="1350" b="1" dirty="0">
              <a:solidFill>
                <a:srgbClr val="000000"/>
              </a:solidFill>
              <a:latin typeface="NEU-BZ-S92"/>
              <a:ea typeface="方正书宋_GBK"/>
            </a:endParaRPr>
          </a:p>
          <a:p>
            <a:pPr indent="266700" defTabSz="914400">
              <a:lnSpc>
                <a:spcPct val="150000"/>
              </a:lnSpc>
              <a:tabLst>
                <a:tab pos="1028700" algn="l"/>
                <a:tab pos="1849755" algn="l"/>
                <a:tab pos="2536825" algn="l"/>
                <a:tab pos="3221355" algn="l"/>
              </a:tabLst>
            </a:pPr>
            <a:r>
              <a:rPr lang="en-US" altLang="zh-CN"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(1)</a:t>
            </a:r>
            <a:r>
              <a:rPr lang="zh-CN" altLang="zh-CN"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为了保持封闭气体的质量不变</a:t>
            </a:r>
            <a:r>
              <a:rPr lang="zh-CN" altLang="en-US"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a:t>
            </a:r>
            <a:r>
              <a:rPr lang="zh-CN" altLang="zh-CN"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实验中采取的主要措施是注射器活塞上涂润滑油。</a:t>
            </a:r>
            <a:endParaRPr lang="zh-CN" altLang="zh-CN" sz="1350" b="1" dirty="0">
              <a:solidFill>
                <a:srgbClr val="000000"/>
              </a:solidFill>
              <a:latin typeface="NEU-BZ-S92"/>
              <a:ea typeface="方正书宋_GBK"/>
            </a:endParaRPr>
          </a:p>
          <a:p>
            <a:pPr indent="266700" defTabSz="914400">
              <a:lnSpc>
                <a:spcPct val="150000"/>
              </a:lnSpc>
              <a:tabLst>
                <a:tab pos="1028700" algn="l"/>
                <a:tab pos="1849755" algn="l"/>
                <a:tab pos="2536825" algn="l"/>
                <a:tab pos="3221355" algn="l"/>
              </a:tabLst>
            </a:pPr>
            <a:r>
              <a:rPr lang="en-US" altLang="zh-CN"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(2)</a:t>
            </a:r>
            <a:r>
              <a:rPr lang="zh-CN" altLang="zh-CN"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为了保持封闭气体的温度不变</a:t>
            </a:r>
            <a:r>
              <a:rPr lang="zh-CN" altLang="en-US"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a:t>
            </a:r>
            <a:r>
              <a:rPr lang="zh-CN" altLang="zh-CN" sz="1350" b="1" dirty="0">
                <a:solidFill>
                  <a:srgbClr val="000000"/>
                </a:solidFill>
                <a:latin typeface="Times New Roman" panose="02020503050405090304" pitchFamily="18" charset="0"/>
                <a:ea typeface="宋体" panose="02010600030101010101" pitchFamily="2" charset="-122"/>
                <a:sym typeface="宋体" panose="02010600030101010101" pitchFamily="2" charset="-122"/>
              </a:rPr>
              <a:t>实验中采取的主要措施是移动活塞要缓慢和不能用手握住注射器封闭气体部分。</a:t>
            </a:r>
            <a:endParaRPr lang="zh-CN" altLang="en-US" sz="135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7" grpId="1"/>
      <p:bldP spid="11268" grpId="0"/>
      <p:bldP spid="1126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11</a:t>
            </a:fld>
            <a:endParaRPr lang="en-US" altLang="zh-CN" sz="100"/>
          </a:p>
        </p:txBody>
      </p:sp>
      <p:sp>
        <p:nvSpPr>
          <p:cNvPr id="13314" name="文本占位符 4"/>
          <p:cNvSpPr txBox="1"/>
          <p:nvPr/>
        </p:nvSpPr>
        <p:spPr>
          <a:xfrm>
            <a:off x="1226344" y="1035844"/>
            <a:ext cx="5990035" cy="1222772"/>
          </a:xfrm>
          <a:prstGeom prst="rect">
            <a:avLst/>
          </a:prstGeom>
          <a:noFill/>
          <a:ln w="9525">
            <a:noFill/>
          </a:ln>
        </p:spPr>
        <p:txBody>
          <a:bodyPr anchor="t"/>
          <a:lstStyle/>
          <a:p>
            <a:pPr>
              <a:spcBef>
                <a:spcPts val="1000"/>
              </a:spcBef>
            </a:pPr>
            <a:endParaRPr lang="en-US" altLang="zh-CN" dirty="0">
              <a:solidFill>
                <a:schemeClr val="accent1"/>
              </a:solidFill>
              <a:latin typeface="微软雅黑" panose="020B0503020204020204" charset="-122"/>
              <a:ea typeface="微软雅黑" panose="020B0503020204020204" charset="-122"/>
            </a:endParaRPr>
          </a:p>
        </p:txBody>
      </p:sp>
      <p:sp>
        <p:nvSpPr>
          <p:cNvPr id="13315" name="矩形 3"/>
          <p:cNvSpPr/>
          <p:nvPr/>
        </p:nvSpPr>
        <p:spPr>
          <a:xfrm>
            <a:off x="874554" y="431483"/>
            <a:ext cx="6488906" cy="755650"/>
          </a:xfrm>
          <a:prstGeom prst="rect">
            <a:avLst/>
          </a:prstGeom>
          <a:noFill/>
          <a:ln w="9525">
            <a:noFill/>
          </a:ln>
        </p:spPr>
        <p:txBody>
          <a:bodyPr wrap="square" anchor="t">
            <a:spAutoFit/>
          </a:bodyPr>
          <a:lstStyle/>
          <a:p>
            <a:pPr>
              <a:lnSpc>
                <a:spcPct val="120000"/>
              </a:lnSpc>
            </a:pPr>
            <a:r>
              <a:rPr lang="en-US" altLang="zh-CN" sz="2100" b="1" dirty="0">
                <a:latin typeface="Arial" panose="020B0604020202020204" pitchFamily="34" charset="0"/>
                <a:ea typeface="宋体" panose="02010600030101010101" pitchFamily="2" charset="-122"/>
              </a:rPr>
              <a:t>3</a:t>
            </a:r>
            <a:r>
              <a:rPr lang="zh-CN" altLang="en-US" sz="2100" b="1" dirty="0">
                <a:latin typeface="Arial" panose="020B0604020202020204" pitchFamily="34" charset="0"/>
                <a:ea typeface="宋体" panose="02010600030101010101" pitchFamily="2" charset="-122"/>
              </a:rPr>
              <a:t>、</a:t>
            </a:r>
            <a:r>
              <a:rPr lang="zh-CN" altLang="en-US" sz="1500" b="1" dirty="0">
                <a:latin typeface="Arial" panose="020B0604020202020204" pitchFamily="34" charset="0"/>
                <a:ea typeface="宋体" panose="02010600030101010101" pitchFamily="2" charset="-122"/>
              </a:rPr>
              <a:t>怎样处理上述数据才能验证压强与体积是否成反比？</a:t>
            </a:r>
            <a:r>
              <a:rPr lang="en-US" altLang="zh-CN" sz="1500" b="1" dirty="0">
                <a:latin typeface="Arial" panose="020B0604020202020204" pitchFamily="34" charset="0"/>
                <a:ea typeface="宋体" panose="02010600030101010101" pitchFamily="2" charset="-122"/>
              </a:rPr>
              <a:t>p-1/v</a:t>
            </a:r>
          </a:p>
          <a:p>
            <a:pPr>
              <a:lnSpc>
                <a:spcPct val="120000"/>
              </a:lnSpc>
            </a:pPr>
            <a:r>
              <a:rPr lang="zh-CN" altLang="en-US" sz="1500" b="1" dirty="0">
                <a:latin typeface="Arial" panose="020B0604020202020204" pitchFamily="34" charset="0"/>
                <a:ea typeface="宋体" panose="02010600030101010101" pitchFamily="2" charset="-122"/>
              </a:rPr>
              <a:t>         计算法或者图像法</a:t>
            </a:r>
          </a:p>
        </p:txBody>
      </p:sp>
      <p:pic>
        <p:nvPicPr>
          <p:cNvPr id="13316" name="图片 4"/>
          <p:cNvPicPr>
            <a:picLocks noChangeAspect="1"/>
          </p:cNvPicPr>
          <p:nvPr/>
        </p:nvPicPr>
        <p:blipFill>
          <a:blip r:embed="rId2"/>
          <a:stretch>
            <a:fillRect/>
          </a:stretch>
        </p:blipFill>
        <p:spPr>
          <a:xfrm>
            <a:off x="4632087" y="1862535"/>
            <a:ext cx="2583656" cy="2796778"/>
          </a:xfrm>
          <a:prstGeom prst="rect">
            <a:avLst/>
          </a:prstGeom>
          <a:noFill/>
          <a:ln w="9525">
            <a:noFill/>
          </a:ln>
        </p:spPr>
      </p:pic>
      <p:pic>
        <p:nvPicPr>
          <p:cNvPr id="13317" name="图片 5"/>
          <p:cNvPicPr>
            <a:picLocks noChangeAspect="1"/>
          </p:cNvPicPr>
          <p:nvPr/>
        </p:nvPicPr>
        <p:blipFill>
          <a:blip r:embed="rId3" cstate="print"/>
          <a:stretch>
            <a:fillRect/>
          </a:stretch>
        </p:blipFill>
        <p:spPr>
          <a:xfrm>
            <a:off x="1225868" y="1784112"/>
            <a:ext cx="2786063" cy="2715815"/>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12</a:t>
            </a:fld>
            <a:endParaRPr lang="en-US" altLang="zh-CN" sz="100"/>
          </a:p>
        </p:txBody>
      </p:sp>
      <p:sp>
        <p:nvSpPr>
          <p:cNvPr id="3" name="文本占位符 4"/>
          <p:cNvSpPr txBox="1"/>
          <p:nvPr/>
        </p:nvSpPr>
        <p:spPr>
          <a:xfrm>
            <a:off x="634206" y="312261"/>
            <a:ext cx="5991225" cy="65841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lang="zh-CN" altLang="en-US" sz="3200" b="1" kern="1200" dirty="0">
                <a:blipFill>
                  <a:blip r:embed="rId2"/>
                  <a:stretch>
                    <a:fillRect/>
                  </a:stretch>
                </a:blip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pPr>
            <a:r>
              <a:rPr lang="zh-CN" altLang="en-US" sz="2400" b="0" strike="noStrike" noProof="1">
                <a:solidFill>
                  <a:schemeClr val="tx1"/>
                </a:solidFill>
                <a:latin typeface="隶书" pitchFamily="49" charset="-122"/>
                <a:ea typeface="隶书" pitchFamily="49" charset="-122"/>
                <a:cs typeface="微软雅黑" panose="020B0503020204020204" charset="-122"/>
              </a:rPr>
              <a:t>等温实验的注意事项和误差分析：</a:t>
            </a:r>
            <a:endParaRPr lang="en-US" altLang="zh-CN" sz="2400" b="0" strike="noStrike" noProof="1">
              <a:solidFill>
                <a:schemeClr val="tx1"/>
              </a:solidFill>
              <a:latin typeface="隶书" pitchFamily="49" charset="-122"/>
              <a:ea typeface="隶书" pitchFamily="49" charset="-122"/>
            </a:endParaRPr>
          </a:p>
          <a:p>
            <a:pPr fontAlgn="base">
              <a:lnSpc>
                <a:spcPct val="100000"/>
              </a:lnSpc>
            </a:pPr>
            <a:endParaRPr lang="en-US" altLang="zh-CN" sz="1690" b="0" strike="noStrike" noProof="1">
              <a:solidFill>
                <a:schemeClr val="accent1"/>
              </a:solidFill>
            </a:endParaRPr>
          </a:p>
          <a:p>
            <a:pPr fontAlgn="base">
              <a:lnSpc>
                <a:spcPct val="100000"/>
              </a:lnSpc>
            </a:pPr>
            <a:endParaRPr lang="en-US" altLang="zh-CN" sz="1800" b="0" strike="noStrike" noProof="1">
              <a:solidFill>
                <a:schemeClr val="accent1"/>
              </a:solidFill>
            </a:endParaRPr>
          </a:p>
        </p:txBody>
      </p:sp>
      <p:sp>
        <p:nvSpPr>
          <p:cNvPr id="14339" name="矩形 3"/>
          <p:cNvSpPr/>
          <p:nvPr/>
        </p:nvSpPr>
        <p:spPr>
          <a:xfrm>
            <a:off x="854472" y="1253014"/>
            <a:ext cx="4296965" cy="3046095"/>
          </a:xfrm>
          <a:prstGeom prst="rect">
            <a:avLst/>
          </a:prstGeom>
          <a:noFill/>
          <a:ln w="9525">
            <a:noFill/>
          </a:ln>
        </p:spPr>
        <p:txBody>
          <a:bodyPr wrap="square" anchor="t">
            <a:spAutoFit/>
          </a:bodyPr>
          <a:lstStyle/>
          <a:p>
            <a:pPr>
              <a:lnSpc>
                <a:spcPct val="120000"/>
              </a:lnSpc>
            </a:pPr>
            <a:r>
              <a:rPr lang="zh-CN" altLang="en-US" sz="2000" dirty="0">
                <a:latin typeface="Arial" panose="020B0604020202020204" pitchFamily="34" charset="0"/>
                <a:ea typeface="宋体" panose="02010600030101010101" pitchFamily="2" charset="-122"/>
              </a:rPr>
              <a:t>（</a:t>
            </a:r>
            <a:r>
              <a:rPr lang="en-US" altLang="zh-CN" sz="2000" dirty="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）改变气体体积时，要</a:t>
            </a:r>
            <a:r>
              <a:rPr lang="zh-CN" altLang="en-US" sz="2000" b="1" dirty="0">
                <a:solidFill>
                  <a:srgbClr val="FF0000"/>
                </a:solidFill>
                <a:latin typeface="Arial" panose="020B0604020202020204" pitchFamily="34" charset="0"/>
                <a:ea typeface="宋体" panose="02010600030101010101" pitchFamily="2" charset="-122"/>
              </a:rPr>
              <a:t>缓慢</a:t>
            </a:r>
            <a:r>
              <a:rPr lang="zh-CN" altLang="en-US" sz="2000" dirty="0">
                <a:latin typeface="Arial" panose="020B0604020202020204" pitchFamily="34" charset="0"/>
                <a:ea typeface="宋体" panose="02010600030101010101" pitchFamily="2" charset="-122"/>
              </a:rPr>
              <a:t>进行，等</a:t>
            </a:r>
            <a:r>
              <a:rPr lang="zh-CN" altLang="en-US" sz="2000" b="1" dirty="0">
                <a:solidFill>
                  <a:srgbClr val="FF0000"/>
                </a:solidFill>
                <a:latin typeface="Arial" panose="020B0604020202020204" pitchFamily="34" charset="0"/>
                <a:ea typeface="宋体" panose="02010600030101010101" pitchFamily="2" charset="-122"/>
              </a:rPr>
              <a:t>稳定后</a:t>
            </a:r>
            <a:r>
              <a:rPr lang="zh-CN" altLang="en-US" sz="2000" dirty="0">
                <a:latin typeface="Arial" panose="020B0604020202020204" pitchFamily="34" charset="0"/>
                <a:ea typeface="宋体" panose="02010600030101010101" pitchFamily="2" charset="-122"/>
              </a:rPr>
              <a:t>再读出气体压强，以防止气体体积变化太大，气体温度发生变化；</a:t>
            </a:r>
            <a:endParaRPr lang="en-US" altLang="zh-CN" sz="2000" dirty="0">
              <a:latin typeface="Arial" panose="020B0604020202020204" pitchFamily="34" charset="0"/>
              <a:ea typeface="宋体" panose="02010600030101010101" pitchFamily="2" charset="-122"/>
            </a:endParaRPr>
          </a:p>
          <a:p>
            <a:pPr>
              <a:lnSpc>
                <a:spcPct val="120000"/>
              </a:lnSpc>
            </a:pPr>
            <a:r>
              <a:rPr lang="zh-CN" altLang="en-US" sz="2000" dirty="0">
                <a:latin typeface="Arial" panose="020B0604020202020204" pitchFamily="34" charset="0"/>
                <a:ea typeface="宋体" panose="02010600030101010101" pitchFamily="2" charset="-122"/>
              </a:rPr>
              <a:t>（</a:t>
            </a:r>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）实验过程中，</a:t>
            </a:r>
            <a:r>
              <a:rPr lang="zh-CN" altLang="en-US" sz="2000" b="1" dirty="0">
                <a:solidFill>
                  <a:srgbClr val="FF0000"/>
                </a:solidFill>
                <a:latin typeface="Arial" panose="020B0604020202020204" pitchFamily="34" charset="0"/>
                <a:ea typeface="宋体" panose="02010600030101010101" pitchFamily="2" charset="-122"/>
              </a:rPr>
              <a:t>不要用手接触注射器</a:t>
            </a:r>
            <a:r>
              <a:rPr lang="zh-CN" altLang="en-US" sz="2000" dirty="0">
                <a:latin typeface="Arial" panose="020B0604020202020204" pitchFamily="34" charset="0"/>
                <a:ea typeface="宋体" panose="02010600030101010101" pitchFamily="2" charset="-122"/>
              </a:rPr>
              <a:t>的圆筒，以防止圆筒从手上吸收热量，引起内部气体温度的变化；</a:t>
            </a:r>
            <a:endParaRPr lang="en-US" altLang="zh-CN" sz="2000" dirty="0">
              <a:latin typeface="Arial" panose="020B0604020202020204" pitchFamily="34" charset="0"/>
              <a:ea typeface="宋体" panose="02010600030101010101" pitchFamily="2" charset="-122"/>
            </a:endParaRPr>
          </a:p>
          <a:p>
            <a:pPr>
              <a:lnSpc>
                <a:spcPct val="120000"/>
              </a:lnSpc>
            </a:pPr>
            <a:r>
              <a:rPr lang="zh-CN" altLang="en-US" sz="2000" dirty="0">
                <a:latin typeface="Arial" panose="020B0604020202020204" pitchFamily="34" charset="0"/>
                <a:ea typeface="宋体" panose="02010600030101010101" pitchFamily="2" charset="-122"/>
              </a:rPr>
              <a:t>（</a:t>
            </a:r>
          </a:p>
        </p:txBody>
      </p:sp>
      <p:pic>
        <p:nvPicPr>
          <p:cNvPr id="14340" name="图片 4"/>
          <p:cNvPicPr>
            <a:picLocks noChangeAspect="1"/>
          </p:cNvPicPr>
          <p:nvPr/>
        </p:nvPicPr>
        <p:blipFill>
          <a:blip r:embed="rId3"/>
          <a:stretch>
            <a:fillRect/>
          </a:stretch>
        </p:blipFill>
        <p:spPr>
          <a:xfrm>
            <a:off x="5729288" y="1146572"/>
            <a:ext cx="2221706" cy="3504009"/>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3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3630" y="1695450"/>
            <a:ext cx="6385560" cy="1751965"/>
          </a:xfrm>
          <a:prstGeom prst="rect">
            <a:avLst/>
          </a:prstGeom>
          <a:noFill/>
        </p:spPr>
        <p:txBody>
          <a:bodyPr wrap="square" rtlCol="0" anchor="t">
            <a:spAutoFit/>
          </a:bodyPr>
          <a:lstStyle/>
          <a:p>
            <a:pPr>
              <a:lnSpc>
                <a:spcPct val="120000"/>
              </a:lnSpc>
            </a:pPr>
            <a:r>
              <a:rPr lang="en-US" altLang="zh-CN" dirty="0">
                <a:latin typeface="Arial" panose="020B0604020202020204" pitchFamily="34" charset="0"/>
                <a:ea typeface="宋体" panose="02010600030101010101" pitchFamily="2" charset="-122"/>
                <a:sym typeface="+mn-ea"/>
              </a:rPr>
              <a:t>3</a:t>
            </a:r>
            <a:r>
              <a:rPr lang="zh-CN" altLang="en-US" dirty="0">
                <a:latin typeface="Arial" panose="020B0604020202020204" pitchFamily="34" charset="0"/>
                <a:ea typeface="宋体" panose="02010600030101010101" pitchFamily="2" charset="-122"/>
                <a:sym typeface="+mn-ea"/>
              </a:rPr>
              <a:t>）实验中药保持气体质量不变，故在实验前应在</a:t>
            </a:r>
            <a:r>
              <a:rPr lang="zh-CN" altLang="en-US" b="1" dirty="0">
                <a:solidFill>
                  <a:srgbClr val="FF0000"/>
                </a:solidFill>
                <a:latin typeface="Arial" panose="020B0604020202020204" pitchFamily="34" charset="0"/>
                <a:ea typeface="宋体" panose="02010600030101010101" pitchFamily="2" charset="-122"/>
                <a:sym typeface="+mn-ea"/>
              </a:rPr>
              <a:t>柱塞上涂好润滑油</a:t>
            </a:r>
            <a:r>
              <a:rPr lang="zh-CN" altLang="en-US" dirty="0">
                <a:latin typeface="Arial" panose="020B0604020202020204" pitchFamily="34" charset="0"/>
                <a:ea typeface="宋体" panose="02010600030101010101" pitchFamily="2" charset="-122"/>
                <a:sym typeface="+mn-ea"/>
              </a:rPr>
              <a:t>，以免漏气；</a:t>
            </a:r>
            <a:endParaRPr lang="en-US" altLang="zh-CN"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a:t>
            </a:r>
            <a:r>
              <a:rPr lang="en-US" altLang="zh-CN" dirty="0">
                <a:latin typeface="Arial" panose="020B0604020202020204" pitchFamily="34" charset="0"/>
                <a:ea typeface="宋体" panose="02010600030101010101" pitchFamily="2" charset="-122"/>
                <a:sym typeface="+mn-ea"/>
              </a:rPr>
              <a:t>4</a:t>
            </a:r>
            <a:r>
              <a:rPr lang="zh-CN" altLang="en-US" dirty="0">
                <a:latin typeface="Arial" panose="020B0604020202020204" pitchFamily="34" charset="0"/>
                <a:ea typeface="宋体" panose="02010600030101010101" pitchFamily="2" charset="-122"/>
                <a:sym typeface="+mn-ea"/>
              </a:rPr>
              <a:t>）由于气体体积与长度成正比，研究气体体积与压强关系时，不用测量空气柱的横截面积；</a:t>
            </a:r>
            <a:endParaRPr lang="en-US" altLang="zh-CN"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a:t>
            </a:r>
            <a:r>
              <a:rPr lang="en-US" altLang="zh-CN" dirty="0">
                <a:latin typeface="Arial" panose="020B0604020202020204" pitchFamily="34" charset="0"/>
                <a:ea typeface="宋体" panose="02010600030101010101" pitchFamily="2" charset="-122"/>
                <a:sym typeface="+mn-ea"/>
              </a:rPr>
              <a:t>5</a:t>
            </a:r>
            <a:r>
              <a:rPr lang="zh-CN" altLang="en-US" dirty="0">
                <a:latin typeface="Arial" panose="020B0604020202020204" pitchFamily="34" charset="0"/>
                <a:ea typeface="宋体" panose="02010600030101010101" pitchFamily="2" charset="-122"/>
                <a:sym typeface="+mn-ea"/>
              </a:rPr>
              <a:t>）读数时注意视线一定与柱塞面相平。</a:t>
            </a:r>
            <a:endParaRPr lang="zh-CN" altLang="en-US"/>
          </a:p>
        </p:txBody>
      </p:sp>
      <p:sp>
        <p:nvSpPr>
          <p:cNvPr id="3" name="文本占位符 4"/>
          <p:cNvSpPr txBox="1"/>
          <p:nvPr/>
        </p:nvSpPr>
        <p:spPr>
          <a:xfrm>
            <a:off x="601821" y="356711"/>
            <a:ext cx="5991225" cy="65841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lang="zh-CN" altLang="en-US" sz="3200" b="1" kern="1200" dirty="0">
                <a:blipFill>
                  <a:blip r:embed="rId2"/>
                  <a:stretch>
                    <a:fillRect/>
                  </a:stretch>
                </a:blip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pPr>
            <a:r>
              <a:rPr lang="zh-CN" altLang="en-US" sz="2400" b="0" strike="noStrike" noProof="1">
                <a:solidFill>
                  <a:schemeClr val="tx1"/>
                </a:solidFill>
                <a:latin typeface="隶书" pitchFamily="49" charset="-122"/>
                <a:ea typeface="隶书" pitchFamily="49" charset="-122"/>
                <a:cs typeface="微软雅黑" panose="020B0503020204020204" charset="-122"/>
              </a:rPr>
              <a:t>等温实验的注意事项和误差分析：</a:t>
            </a:r>
            <a:endParaRPr lang="en-US" altLang="zh-CN" sz="2400" b="0" strike="noStrike" noProof="1">
              <a:solidFill>
                <a:schemeClr val="tx1"/>
              </a:solidFill>
              <a:latin typeface="隶书" pitchFamily="49" charset="-122"/>
              <a:ea typeface="隶书" pitchFamily="49" charset="-122"/>
            </a:endParaRPr>
          </a:p>
          <a:p>
            <a:pPr fontAlgn="base">
              <a:lnSpc>
                <a:spcPct val="100000"/>
              </a:lnSpc>
            </a:pPr>
            <a:endParaRPr lang="en-US" altLang="zh-CN" sz="1690" b="0" strike="noStrike" noProof="1">
              <a:solidFill>
                <a:schemeClr val="accent1"/>
              </a:solidFill>
            </a:endParaRPr>
          </a:p>
          <a:p>
            <a:pPr fontAlgn="base">
              <a:lnSpc>
                <a:spcPct val="100000"/>
              </a:lnSpc>
            </a:pPr>
            <a:endParaRPr lang="en-US" altLang="zh-CN" sz="1800" b="0" strike="noStrike" noProof="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14</a:t>
            </a:fld>
            <a:endParaRPr lang="en-US" altLang="zh-CN" sz="100"/>
          </a:p>
        </p:txBody>
      </p:sp>
      <p:sp>
        <p:nvSpPr>
          <p:cNvPr id="6146" name="Rectangle 3"/>
          <p:cNvSpPr/>
          <p:nvPr/>
        </p:nvSpPr>
        <p:spPr>
          <a:xfrm>
            <a:off x="545703" y="1023144"/>
            <a:ext cx="6357938" cy="715010"/>
          </a:xfrm>
          <a:prstGeom prst="rect">
            <a:avLst/>
          </a:prstGeom>
          <a:noFill/>
          <a:ln w="9525">
            <a:noFill/>
          </a:ln>
        </p:spPr>
        <p:txBody>
          <a:bodyPr wrap="square" anchor="t">
            <a:spAutoFit/>
          </a:bodyPr>
          <a:lstStyle/>
          <a:p>
            <a:pPr>
              <a:lnSpc>
                <a:spcPct val="120000"/>
              </a:lnSpc>
            </a:pPr>
            <a:r>
              <a:rPr lang="zh-CN" altLang="en-US" b="1" dirty="0">
                <a:latin typeface="黑体" panose="02010600030101010101" pitchFamily="49" charset="-122"/>
                <a:ea typeface="黑体" panose="02010600030101010101" pitchFamily="49" charset="-122"/>
              </a:rPr>
              <a:t>（</a:t>
            </a:r>
            <a:r>
              <a:rPr lang="en-US" altLang="zh-CN" b="1" dirty="0">
                <a:latin typeface="黑体" panose="02010600030101010101" pitchFamily="49" charset="-122"/>
                <a:ea typeface="黑体" panose="02010600030101010101" pitchFamily="49" charset="-122"/>
              </a:rPr>
              <a:t>1</a:t>
            </a:r>
            <a:r>
              <a:rPr lang="zh-CN" altLang="en-US" b="1" dirty="0">
                <a:latin typeface="黑体" panose="02010600030101010101" pitchFamily="49" charset="-122"/>
                <a:ea typeface="黑体" panose="02010600030101010101" pitchFamily="49" charset="-122"/>
              </a:rPr>
              <a:t>）玻意耳定律</a:t>
            </a:r>
            <a:r>
              <a:rPr lang="en-US" altLang="zh-CN" b="1" dirty="0">
                <a:latin typeface="黑体" panose="02010600030101010101" pitchFamily="49" charset="-122"/>
                <a:ea typeface="黑体" panose="02010600030101010101" pitchFamily="49" charset="-122"/>
              </a:rPr>
              <a:t>--</a:t>
            </a:r>
            <a:r>
              <a:rPr lang="zh-CN" altLang="en-US" b="1" dirty="0">
                <a:latin typeface="黑体" panose="02010600030101010101" pitchFamily="49" charset="-122"/>
                <a:ea typeface="黑体" panose="02010600030101010101" pitchFamily="49" charset="-122"/>
              </a:rPr>
              <a:t>等温变化  </a:t>
            </a:r>
            <a:r>
              <a:rPr lang="en-US" altLang="zh-CN" b="1" dirty="0">
                <a:latin typeface="黑体" panose="02010600030101010101" pitchFamily="49" charset="-122"/>
                <a:ea typeface="黑体" panose="02010600030101010101" pitchFamily="49" charset="-122"/>
              </a:rPr>
              <a:t>PV=</a:t>
            </a:r>
            <a:r>
              <a:rPr lang="zh-CN" altLang="en-US" b="1" dirty="0">
                <a:latin typeface="黑体" panose="02010600030101010101" pitchFamily="49" charset="-122"/>
                <a:ea typeface="黑体" panose="02010600030101010101" pitchFamily="49" charset="-122"/>
              </a:rPr>
              <a:t>常量　</a:t>
            </a:r>
            <a:endParaRPr lang="en-US" altLang="zh-CN" sz="1575" b="1" dirty="0">
              <a:latin typeface="Arial" panose="020B0604020202020204" pitchFamily="34" charset="0"/>
              <a:ea typeface="宋体" panose="02010600030101010101" pitchFamily="2" charset="-122"/>
            </a:endParaRPr>
          </a:p>
          <a:p>
            <a:pPr>
              <a:lnSpc>
                <a:spcPct val="120000"/>
              </a:lnSpc>
            </a:pPr>
            <a:endParaRPr lang="zh-CN" altLang="en-US" sz="1575" dirty="0">
              <a:latin typeface="Arial" panose="020B0604020202020204" pitchFamily="34" charset="0"/>
              <a:ea typeface="宋体" panose="02010600030101010101" pitchFamily="2" charset="-122"/>
            </a:endParaRPr>
          </a:p>
        </p:txBody>
      </p:sp>
      <p:sp>
        <p:nvSpPr>
          <p:cNvPr id="6147" name="文本框 4"/>
          <p:cNvSpPr txBox="1"/>
          <p:nvPr/>
        </p:nvSpPr>
        <p:spPr>
          <a:xfrm>
            <a:off x="795496" y="298530"/>
            <a:ext cx="2890535" cy="566309"/>
          </a:xfrm>
          <a:prstGeom prst="rect">
            <a:avLst/>
          </a:prstGeom>
          <a:noFill/>
          <a:ln w="9525">
            <a:noFill/>
          </a:ln>
        </p:spPr>
        <p:txBody>
          <a:bodyPr wrap="none" anchor="t">
            <a:spAutoFit/>
          </a:bodyPr>
          <a:lstStyle/>
          <a:p>
            <a:pPr marL="663575" indent="-663575" algn="ctr">
              <a:lnSpc>
                <a:spcPct val="110000"/>
              </a:lnSpc>
            </a:pPr>
            <a:r>
              <a:rPr lang="en-US" altLang="zh-CN"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6</a:t>
            </a:r>
            <a:r>
              <a:rPr lang="zh-CN" altLang="en-US"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气体三个定律</a:t>
            </a:r>
          </a:p>
        </p:txBody>
      </p:sp>
      <p:pic>
        <p:nvPicPr>
          <p:cNvPr id="6148" name="图片 1"/>
          <p:cNvPicPr>
            <a:picLocks noChangeAspect="1"/>
          </p:cNvPicPr>
          <p:nvPr>
            <p:custDataLst>
              <p:tags r:id="rId1"/>
            </p:custDataLst>
          </p:nvPr>
        </p:nvPicPr>
        <p:blipFill>
          <a:blip r:embed="rId3"/>
          <a:stretch>
            <a:fillRect/>
          </a:stretch>
        </p:blipFill>
        <p:spPr>
          <a:xfrm rot="-5400000">
            <a:off x="6464300" y="2446655"/>
            <a:ext cx="2214245" cy="2265045"/>
          </a:xfrm>
          <a:prstGeom prst="rect">
            <a:avLst/>
          </a:prstGeom>
          <a:noFill/>
          <a:ln w="9525">
            <a:noFill/>
          </a:ln>
        </p:spPr>
      </p:pic>
      <p:sp>
        <p:nvSpPr>
          <p:cNvPr id="6149" name="文本框 2"/>
          <p:cNvSpPr txBox="1"/>
          <p:nvPr/>
        </p:nvSpPr>
        <p:spPr>
          <a:xfrm>
            <a:off x="674053" y="3717687"/>
            <a:ext cx="4021931" cy="968375"/>
          </a:xfrm>
          <a:prstGeom prst="rect">
            <a:avLst/>
          </a:prstGeom>
          <a:noFill/>
          <a:ln w="9525">
            <a:noFill/>
          </a:ln>
        </p:spPr>
        <p:txBody>
          <a:bodyPr wrap="square" anchor="t">
            <a:spAutoFit/>
          </a:bodyPr>
          <a:lstStyle/>
          <a:p>
            <a:r>
              <a:rPr lang="zh-CN" altLang="en-US" sz="2100" dirty="0">
                <a:solidFill>
                  <a:srgbClr val="FF0000"/>
                </a:solidFill>
                <a:latin typeface="隶书" pitchFamily="49" charset="-122"/>
                <a:ea typeface="隶书" pitchFamily="49" charset="-122"/>
              </a:rPr>
              <a:t>思考：</a:t>
            </a:r>
            <a:r>
              <a:rPr lang="zh-CN" altLang="en-US" dirty="0">
                <a:latin typeface="隶书" pitchFamily="49" charset="-122"/>
                <a:ea typeface="隶书" pitchFamily="49" charset="-122"/>
              </a:rPr>
              <a:t>同一气体，不同温度下的等温线是不同的，如何判断其温度的高低？</a:t>
            </a:r>
            <a:endParaRPr lang="zh-CN" altLang="en-US">
              <a:latin typeface="隶书" pitchFamily="49" charset="-122"/>
              <a:ea typeface="隶书" pitchFamily="49" charset="-122"/>
            </a:endParaRPr>
          </a:p>
        </p:txBody>
      </p:sp>
      <p:sp>
        <p:nvSpPr>
          <p:cNvPr id="2" name="文本框 1"/>
          <p:cNvSpPr txBox="1"/>
          <p:nvPr/>
        </p:nvSpPr>
        <p:spPr>
          <a:xfrm>
            <a:off x="641350" y="2298065"/>
            <a:ext cx="6616700" cy="1419860"/>
          </a:xfrm>
          <a:prstGeom prst="rect">
            <a:avLst/>
          </a:prstGeom>
          <a:noFill/>
        </p:spPr>
        <p:txBody>
          <a:bodyPr wrap="square" rtlCol="0">
            <a:spAutoFit/>
          </a:bodyPr>
          <a:lstStyle/>
          <a:p>
            <a:pPr>
              <a:lnSpc>
                <a:spcPct val="120000"/>
              </a:lnSpc>
            </a:pPr>
            <a:r>
              <a:rPr lang="en-US" altLang="zh-CN" dirty="0">
                <a:latin typeface="Arial" panose="020B0604020202020204" pitchFamily="34" charset="0"/>
                <a:ea typeface="宋体" panose="02010600030101010101" pitchFamily="2" charset="-122"/>
                <a:sym typeface="+mn-ea"/>
              </a:rPr>
              <a:t>(b)</a:t>
            </a:r>
            <a:r>
              <a:rPr lang="zh-CN" altLang="en-US" dirty="0">
                <a:solidFill>
                  <a:srgbClr val="FF0000"/>
                </a:solidFill>
                <a:latin typeface="Arial" panose="020B0604020202020204" pitchFamily="34" charset="0"/>
                <a:ea typeface="宋体" panose="02010600030101010101" pitchFamily="2" charset="-122"/>
                <a:sym typeface="+mn-ea"/>
              </a:rPr>
              <a:t>微观解释</a:t>
            </a:r>
            <a:r>
              <a:rPr lang="zh-CN" altLang="en-US" dirty="0">
                <a:latin typeface="Arial" panose="020B0604020202020204" pitchFamily="34" charset="0"/>
                <a:ea typeface="宋体" panose="02010600030101010101" pitchFamily="2" charset="-122"/>
                <a:sym typeface="+mn-ea"/>
              </a:rPr>
              <a:t>：温度不变，分子的平均动能不变．</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体积减小，分子越密集，单位时间内撞到单位</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面积器壁上的分子数就越多，气体的压强就越</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大。</a:t>
            </a:r>
            <a:endParaRPr lang="zh-CN" altLang="en-US"/>
          </a:p>
        </p:txBody>
      </p:sp>
      <p:sp>
        <p:nvSpPr>
          <p:cNvPr id="3" name="文本框 2"/>
          <p:cNvSpPr txBox="1"/>
          <p:nvPr/>
        </p:nvSpPr>
        <p:spPr>
          <a:xfrm>
            <a:off x="674370" y="1527175"/>
            <a:ext cx="7748270" cy="755650"/>
          </a:xfrm>
          <a:prstGeom prst="rect">
            <a:avLst/>
          </a:prstGeom>
          <a:noFill/>
        </p:spPr>
        <p:txBody>
          <a:bodyPr wrap="square" rtlCol="0">
            <a:spAutoFit/>
          </a:bodyPr>
          <a:lstStyle/>
          <a:p>
            <a:pPr>
              <a:lnSpc>
                <a:spcPct val="120000"/>
              </a:lnSpc>
            </a:pPr>
            <a:r>
              <a:rPr lang="en-US" altLang="zh-CN" dirty="0">
                <a:latin typeface="Arial" panose="020B0604020202020204" pitchFamily="34" charset="0"/>
                <a:ea typeface="宋体" panose="02010600030101010101" pitchFamily="2" charset="-122"/>
                <a:sym typeface="+mn-ea"/>
              </a:rPr>
              <a:t>(a)</a:t>
            </a:r>
            <a:r>
              <a:rPr lang="zh-CN" altLang="en-US" dirty="0">
                <a:solidFill>
                  <a:srgbClr val="FF0000"/>
                </a:solidFill>
                <a:latin typeface="Arial" panose="020B0604020202020204" pitchFamily="34" charset="0"/>
                <a:ea typeface="宋体" panose="02010600030101010101" pitchFamily="2" charset="-122"/>
                <a:sym typeface="+mn-ea"/>
              </a:rPr>
              <a:t>宏观表现</a:t>
            </a:r>
            <a:r>
              <a:rPr lang="zh-CN" altLang="en-US" dirty="0">
                <a:latin typeface="Arial" panose="020B0604020202020204" pitchFamily="34" charset="0"/>
                <a:ea typeface="宋体" panose="02010600030101010101" pitchFamily="2" charset="-122"/>
                <a:sym typeface="+mn-ea"/>
              </a:rPr>
              <a:t>：一定质量的气体，在温度保持不变时，体积减小，压强增大，体积增大，压强减小。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6" grpId="1"/>
      <p:bldP spid="6149" grpId="0"/>
      <p:bldP spid="6149" grpId="1"/>
      <p:bldP spid="2" grpId="0"/>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15</a:t>
            </a:fld>
            <a:endParaRPr lang="en-US" altLang="zh-CN" sz="100"/>
          </a:p>
        </p:txBody>
      </p:sp>
      <p:sp>
        <p:nvSpPr>
          <p:cNvPr id="7171" name="Rectangle 5"/>
          <p:cNvSpPr/>
          <p:nvPr/>
        </p:nvSpPr>
        <p:spPr>
          <a:xfrm>
            <a:off x="723186" y="2247106"/>
            <a:ext cx="6300788" cy="966470"/>
          </a:xfrm>
          <a:prstGeom prst="rect">
            <a:avLst/>
          </a:prstGeom>
          <a:noFill/>
          <a:ln w="9525">
            <a:noFill/>
          </a:ln>
        </p:spPr>
        <p:txBody>
          <a:bodyPr wrap="square" anchor="t">
            <a:spAutoFit/>
          </a:bodyPr>
          <a:lstStyle/>
          <a:p>
            <a:pPr>
              <a:lnSpc>
                <a:spcPct val="120000"/>
              </a:lnSpc>
            </a:pPr>
            <a:r>
              <a:rPr lang="en-US" altLang="zh-CN" sz="1575" b="1" dirty="0">
                <a:latin typeface="Arial" panose="020B0604020202020204" pitchFamily="34" charset="0"/>
                <a:ea typeface="宋体" panose="02010600030101010101" pitchFamily="2" charset="-122"/>
              </a:rPr>
              <a:t>(b</a:t>
            </a:r>
            <a:r>
              <a:rPr lang="en-US" altLang="zh-CN" sz="1575" b="1" dirty="0">
                <a:solidFill>
                  <a:srgbClr val="FF0000"/>
                </a:solidFill>
                <a:latin typeface="Arial" panose="020B0604020202020204" pitchFamily="34" charset="0"/>
                <a:ea typeface="宋体" panose="02010600030101010101" pitchFamily="2" charset="-122"/>
              </a:rPr>
              <a:t>)</a:t>
            </a:r>
            <a:r>
              <a:rPr lang="zh-CN" altLang="en-US" sz="1575" b="1" dirty="0">
                <a:solidFill>
                  <a:srgbClr val="FF0000"/>
                </a:solidFill>
                <a:latin typeface="Arial" panose="020B0604020202020204" pitchFamily="34" charset="0"/>
                <a:ea typeface="宋体" panose="02010600030101010101" pitchFamily="2" charset="-122"/>
              </a:rPr>
              <a:t>微观解释</a:t>
            </a:r>
            <a:r>
              <a:rPr lang="zh-CN" altLang="en-US" sz="1575" b="1" dirty="0">
                <a:latin typeface="Arial" panose="020B0604020202020204" pitchFamily="34" charset="0"/>
                <a:ea typeface="宋体" panose="02010600030101010101" pitchFamily="2" charset="-122"/>
              </a:rPr>
              <a:t>：体积不变，则分子密度不变，</a:t>
            </a:r>
          </a:p>
          <a:p>
            <a:pPr>
              <a:lnSpc>
                <a:spcPct val="120000"/>
              </a:lnSpc>
            </a:pPr>
            <a:r>
              <a:rPr lang="zh-CN" altLang="en-US" sz="1575" b="1" dirty="0">
                <a:latin typeface="Arial" panose="020B0604020202020204" pitchFamily="34" charset="0"/>
                <a:ea typeface="宋体" panose="02010600030101010101" pitchFamily="2" charset="-122"/>
              </a:rPr>
              <a:t>温度升高，分子平均动能增大，分子撞击</a:t>
            </a:r>
          </a:p>
          <a:p>
            <a:pPr>
              <a:lnSpc>
                <a:spcPct val="120000"/>
              </a:lnSpc>
            </a:pPr>
            <a:r>
              <a:rPr lang="zh-CN" altLang="en-US" sz="1575" b="1" dirty="0">
                <a:latin typeface="Arial" panose="020B0604020202020204" pitchFamily="34" charset="0"/>
                <a:ea typeface="宋体" panose="02010600030101010101" pitchFamily="2" charset="-122"/>
              </a:rPr>
              <a:t>器壁的作用力变大，所以气体的压强增大。</a:t>
            </a:r>
          </a:p>
        </p:txBody>
      </p:sp>
      <p:sp>
        <p:nvSpPr>
          <p:cNvPr id="7172" name="Text Box 7"/>
          <p:cNvSpPr txBox="1"/>
          <p:nvPr/>
        </p:nvSpPr>
        <p:spPr>
          <a:xfrm>
            <a:off x="831850" y="450850"/>
            <a:ext cx="4628515" cy="368300"/>
          </a:xfrm>
          <a:prstGeom prst="rect">
            <a:avLst/>
          </a:prstGeom>
          <a:noFill/>
          <a:ln w="9525">
            <a:noFill/>
          </a:ln>
        </p:spPr>
        <p:txBody>
          <a:bodyPr wrap="square" anchor="t">
            <a:spAutoFit/>
          </a:bodyPr>
          <a:lstStyle/>
          <a:p>
            <a:pPr>
              <a:spcBef>
                <a:spcPct val="50000"/>
              </a:spcBef>
            </a:pPr>
            <a:r>
              <a:rPr lang="en-US" altLang="zh-CN" b="1" dirty="0">
                <a:latin typeface="黑体" panose="02010600030101010101" pitchFamily="49" charset="-122"/>
                <a:ea typeface="黑体" panose="02010600030101010101" pitchFamily="49" charset="-122"/>
              </a:rPr>
              <a:t>(2)</a:t>
            </a:r>
            <a:r>
              <a:rPr lang="zh-CN" altLang="en-US" b="1" dirty="0">
                <a:latin typeface="黑体" panose="02010600030101010101" pitchFamily="49" charset="-122"/>
                <a:ea typeface="黑体" panose="02010600030101010101" pitchFamily="49" charset="-122"/>
              </a:rPr>
              <a:t>、查理定律</a:t>
            </a:r>
            <a:r>
              <a:rPr lang="en-US" altLang="zh-CN" b="1" dirty="0">
                <a:latin typeface="黑体" panose="02010600030101010101" pitchFamily="49" charset="-122"/>
                <a:ea typeface="黑体" panose="02010600030101010101" pitchFamily="49" charset="-122"/>
              </a:rPr>
              <a:t>--</a:t>
            </a:r>
            <a:r>
              <a:rPr lang="zh-CN" altLang="en-US" b="1" dirty="0">
                <a:latin typeface="黑体" panose="02010600030101010101" pitchFamily="49" charset="-122"/>
                <a:ea typeface="黑体" panose="02010600030101010101" pitchFamily="49" charset="-122"/>
              </a:rPr>
              <a:t>等容变化</a:t>
            </a:r>
            <a:r>
              <a:rPr lang="en-US" altLang="zh-CN" b="1" dirty="0">
                <a:latin typeface="黑体" panose="02010600030101010101" pitchFamily="49" charset="-122"/>
                <a:ea typeface="黑体" panose="02010600030101010101" pitchFamily="49" charset="-122"/>
              </a:rPr>
              <a:t>   P/T=</a:t>
            </a:r>
            <a:r>
              <a:rPr lang="zh-CN" altLang="en-US" b="1" dirty="0">
                <a:latin typeface="黑体" panose="02010600030101010101" pitchFamily="49" charset="-122"/>
                <a:ea typeface="黑体" panose="02010600030101010101" pitchFamily="49" charset="-122"/>
              </a:rPr>
              <a:t>常量</a:t>
            </a:r>
            <a:r>
              <a:rPr lang="en-US" altLang="zh-CN" b="1" dirty="0">
                <a:latin typeface="黑体" panose="02010600030101010101" pitchFamily="49" charset="-122"/>
                <a:ea typeface="黑体" panose="02010600030101010101" pitchFamily="49" charset="-122"/>
              </a:rPr>
              <a:t>  </a:t>
            </a:r>
          </a:p>
        </p:txBody>
      </p:sp>
      <p:pic>
        <p:nvPicPr>
          <p:cNvPr id="7173" name="图片 1"/>
          <p:cNvPicPr>
            <a:picLocks noChangeAspect="1"/>
          </p:cNvPicPr>
          <p:nvPr/>
        </p:nvPicPr>
        <p:blipFill>
          <a:blip r:embed="rId2"/>
          <a:stretch>
            <a:fillRect/>
          </a:stretch>
        </p:blipFill>
        <p:spPr>
          <a:xfrm>
            <a:off x="6015831" y="2247106"/>
            <a:ext cx="2369344" cy="2440781"/>
          </a:xfrm>
          <a:prstGeom prst="rect">
            <a:avLst/>
          </a:prstGeom>
          <a:noFill/>
          <a:ln w="9525">
            <a:noFill/>
          </a:ln>
        </p:spPr>
      </p:pic>
      <p:sp>
        <p:nvSpPr>
          <p:cNvPr id="7174" name="文本框 2"/>
          <p:cNvSpPr txBox="1"/>
          <p:nvPr/>
        </p:nvSpPr>
        <p:spPr>
          <a:xfrm>
            <a:off x="831533" y="3545285"/>
            <a:ext cx="3087291" cy="1143000"/>
          </a:xfrm>
          <a:prstGeom prst="rect">
            <a:avLst/>
          </a:prstGeom>
          <a:noFill/>
          <a:ln w="9525">
            <a:noFill/>
          </a:ln>
        </p:spPr>
        <p:txBody>
          <a:bodyPr wrap="square" anchor="t">
            <a:spAutoFit/>
          </a:bodyPr>
          <a:lstStyle/>
          <a:p>
            <a:pPr>
              <a:lnSpc>
                <a:spcPct val="120000"/>
              </a:lnSpc>
            </a:pPr>
            <a:r>
              <a:rPr lang="zh-CN" altLang="en-US" sz="2100" b="1" dirty="0">
                <a:solidFill>
                  <a:srgbClr val="FF0000"/>
                </a:solidFill>
                <a:latin typeface="Arial" panose="020B0604020202020204" pitchFamily="34" charset="0"/>
                <a:ea typeface="宋体" panose="02010600030101010101" pitchFamily="2" charset="-122"/>
              </a:rPr>
              <a:t>思考：</a:t>
            </a:r>
            <a:r>
              <a:rPr lang="zh-CN" altLang="en-US" b="1" dirty="0">
                <a:latin typeface="Arial" panose="020B0604020202020204" pitchFamily="34" charset="0"/>
                <a:ea typeface="宋体" panose="02010600030101010101" pitchFamily="2" charset="-122"/>
              </a:rPr>
              <a:t>发生等容变化时，如何比较体积的大小？</a:t>
            </a:r>
            <a:endParaRPr lang="en-US" altLang="zh-CN" b="1" dirty="0">
              <a:latin typeface="Arial" panose="020B0604020202020204" pitchFamily="34" charset="0"/>
              <a:ea typeface="宋体" panose="02010600030101010101" pitchFamily="2" charset="-122"/>
            </a:endParaRPr>
          </a:p>
          <a:p>
            <a:pPr>
              <a:lnSpc>
                <a:spcPct val="120000"/>
              </a:lnSpc>
            </a:pPr>
            <a:endParaRPr lang="zh-CN" altLang="en-US" b="1">
              <a:latin typeface="Arial" panose="020B0604020202020204" pitchFamily="34" charset="0"/>
              <a:ea typeface="宋体" panose="02010600030101010101" pitchFamily="2" charset="-122"/>
            </a:endParaRPr>
          </a:p>
        </p:txBody>
      </p:sp>
      <p:sp>
        <p:nvSpPr>
          <p:cNvPr id="2" name="文本框 1"/>
          <p:cNvSpPr txBox="1"/>
          <p:nvPr/>
        </p:nvSpPr>
        <p:spPr>
          <a:xfrm>
            <a:off x="723265" y="1096645"/>
            <a:ext cx="5852160" cy="755650"/>
          </a:xfrm>
          <a:prstGeom prst="rect">
            <a:avLst/>
          </a:prstGeom>
          <a:noFill/>
        </p:spPr>
        <p:txBody>
          <a:bodyPr wrap="square" rtlCol="0" anchor="t">
            <a:spAutoFit/>
          </a:bodyPr>
          <a:lstStyle/>
          <a:p>
            <a:pPr>
              <a:lnSpc>
                <a:spcPct val="120000"/>
              </a:lnSpc>
            </a:pPr>
            <a:r>
              <a:rPr lang="en-US" altLang="zh-CN" b="1" dirty="0">
                <a:latin typeface="Arial" panose="020B0604020202020204" pitchFamily="34" charset="0"/>
                <a:ea typeface="宋体" panose="02010600030101010101" pitchFamily="2" charset="-122"/>
                <a:sym typeface="+mn-ea"/>
              </a:rPr>
              <a:t>(a</a:t>
            </a:r>
            <a:r>
              <a:rPr lang="en-US" altLang="zh-CN" b="1" dirty="0">
                <a:solidFill>
                  <a:srgbClr val="FF0000"/>
                </a:solidFill>
                <a:latin typeface="Arial" panose="020B0604020202020204" pitchFamily="34" charset="0"/>
                <a:ea typeface="宋体" panose="02010600030101010101" pitchFamily="2" charset="-122"/>
                <a:sym typeface="+mn-ea"/>
              </a:rPr>
              <a:t>)</a:t>
            </a:r>
            <a:r>
              <a:rPr lang="zh-CN" altLang="en-US" b="1" dirty="0">
                <a:solidFill>
                  <a:srgbClr val="FF0000"/>
                </a:solidFill>
                <a:latin typeface="Arial" panose="020B0604020202020204" pitchFamily="34" charset="0"/>
                <a:ea typeface="宋体" panose="02010600030101010101" pitchFamily="2" charset="-122"/>
                <a:sym typeface="+mn-ea"/>
              </a:rPr>
              <a:t>宏观表现</a:t>
            </a:r>
            <a:r>
              <a:rPr lang="zh-CN" altLang="en-US" b="1" dirty="0">
                <a:latin typeface="Arial" panose="020B0604020202020204" pitchFamily="34" charset="0"/>
                <a:ea typeface="宋体" panose="02010600030101010101" pitchFamily="2" charset="-122"/>
                <a:sym typeface="+mn-ea"/>
              </a:rPr>
              <a:t>：一定质量的气体，在体积保持不变时，温度升高，压强增大，温度降低，压强减小．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1" grpId="1"/>
      <p:bldP spid="7172" grpId="0"/>
      <p:bldP spid="7172" grpId="1"/>
      <p:bldP spid="7174" grpId="0"/>
      <p:bldP spid="7174"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16</a:t>
            </a:fld>
            <a:endParaRPr lang="en-US" altLang="zh-CN" sz="100"/>
          </a:p>
        </p:txBody>
      </p:sp>
      <p:sp>
        <p:nvSpPr>
          <p:cNvPr id="8194" name="Rectangle 4"/>
          <p:cNvSpPr/>
          <p:nvPr/>
        </p:nvSpPr>
        <p:spPr>
          <a:xfrm>
            <a:off x="923714" y="2717984"/>
            <a:ext cx="4186602" cy="1255728"/>
          </a:xfrm>
          <a:prstGeom prst="rect">
            <a:avLst/>
          </a:prstGeom>
          <a:noFill/>
          <a:ln w="9525">
            <a:noFill/>
          </a:ln>
        </p:spPr>
        <p:txBody>
          <a:bodyPr wrap="square" anchor="t">
            <a:spAutoFit/>
          </a:bodyPr>
          <a:lstStyle/>
          <a:p>
            <a:pPr>
              <a:lnSpc>
                <a:spcPct val="120000"/>
              </a:lnSpc>
            </a:pPr>
            <a:r>
              <a:rPr lang="en-US" altLang="zh-CN" sz="1575" b="1" dirty="0">
                <a:latin typeface="Arial" panose="020B0604020202020204" pitchFamily="34" charset="0"/>
                <a:ea typeface="宋体" panose="02010600030101010101" pitchFamily="2" charset="-122"/>
              </a:rPr>
              <a:t>(b)</a:t>
            </a:r>
            <a:r>
              <a:rPr lang="zh-CN" altLang="en-US" sz="1575" b="1" dirty="0">
                <a:solidFill>
                  <a:srgbClr val="FF0000"/>
                </a:solidFill>
                <a:latin typeface="Arial" panose="020B0604020202020204" pitchFamily="34" charset="0"/>
                <a:ea typeface="宋体" panose="02010600030101010101" pitchFamily="2" charset="-122"/>
              </a:rPr>
              <a:t>微观解释</a:t>
            </a:r>
            <a:r>
              <a:rPr lang="zh-CN" altLang="en-US" sz="1575" b="1" dirty="0">
                <a:latin typeface="Arial" panose="020B0604020202020204" pitchFamily="34" charset="0"/>
                <a:ea typeface="宋体" panose="02010600030101010101" pitchFamily="2" charset="-122"/>
              </a:rPr>
              <a:t>：温度升高，分子平均动能增大，撞击器壁的作用力变大，而要使压强不变，则需影响压强的另一个因素分子密度减小，所以气体的体积增大．</a:t>
            </a:r>
          </a:p>
        </p:txBody>
      </p:sp>
      <p:sp>
        <p:nvSpPr>
          <p:cNvPr id="8195" name="Text Box 9"/>
          <p:cNvSpPr txBox="1"/>
          <p:nvPr/>
        </p:nvSpPr>
        <p:spPr>
          <a:xfrm>
            <a:off x="847090" y="491490"/>
            <a:ext cx="6868160" cy="506730"/>
          </a:xfrm>
          <a:prstGeom prst="rect">
            <a:avLst/>
          </a:prstGeom>
          <a:noFill/>
          <a:ln w="9525">
            <a:noFill/>
          </a:ln>
        </p:spPr>
        <p:txBody>
          <a:bodyPr wrap="square" anchor="t">
            <a:spAutoFit/>
          </a:bodyPr>
          <a:lstStyle/>
          <a:p>
            <a:pPr latinLnBrk="1"/>
            <a:r>
              <a:rPr lang="en-US" altLang="zh-CN" b="1" dirty="0">
                <a:latin typeface="黑体" panose="02010600030101010101" pitchFamily="49" charset="-122"/>
                <a:ea typeface="黑体" panose="02010600030101010101" pitchFamily="49" charset="-122"/>
              </a:rPr>
              <a:t>(3)</a:t>
            </a:r>
            <a:r>
              <a:rPr lang="zh-CN" altLang="en-US" b="1" dirty="0">
                <a:latin typeface="黑体" panose="02010600030101010101" pitchFamily="49" charset="-122"/>
                <a:ea typeface="黑体" panose="02010600030101010101" pitchFamily="49" charset="-122"/>
              </a:rPr>
              <a:t>盖</a:t>
            </a:r>
            <a:r>
              <a:rPr lang="en-US" altLang="zh-CN" sz="2700" dirty="0">
                <a:latin typeface="PingFang SC"/>
                <a:ea typeface="宋体" panose="02010600030101010101" pitchFamily="2" charset="-122"/>
              </a:rPr>
              <a:t>·</a:t>
            </a:r>
            <a:r>
              <a:rPr lang="zh-CN" altLang="en-US" b="1" dirty="0">
                <a:latin typeface="黑体" panose="02010600030101010101" pitchFamily="49" charset="-122"/>
                <a:ea typeface="黑体" panose="02010600030101010101" pitchFamily="49" charset="-122"/>
              </a:rPr>
              <a:t>吕萨克定律</a:t>
            </a:r>
            <a:r>
              <a:rPr lang="en-US" altLang="zh-CN" b="1" dirty="0">
                <a:latin typeface="黑体" panose="02010600030101010101" pitchFamily="49" charset="-122"/>
                <a:ea typeface="黑体" panose="02010600030101010101" pitchFamily="49" charset="-122"/>
              </a:rPr>
              <a:t>--</a:t>
            </a:r>
            <a:r>
              <a:rPr lang="zh-CN" altLang="en-US" b="1" dirty="0">
                <a:latin typeface="黑体" panose="02010600030101010101" pitchFamily="49" charset="-122"/>
                <a:ea typeface="黑体" panose="02010600030101010101" pitchFamily="49" charset="-122"/>
              </a:rPr>
              <a:t>等压变化  </a:t>
            </a:r>
            <a:r>
              <a:rPr lang="en-US" altLang="zh-CN" b="1" dirty="0">
                <a:latin typeface="黑体" panose="02010600030101010101" pitchFamily="49" charset="-122"/>
                <a:ea typeface="黑体" panose="02010600030101010101" pitchFamily="49" charset="-122"/>
              </a:rPr>
              <a:t>V/T=</a:t>
            </a:r>
            <a:r>
              <a:rPr lang="zh-CN" altLang="en-US" b="1" dirty="0">
                <a:latin typeface="黑体" panose="02010600030101010101" pitchFamily="49" charset="-122"/>
                <a:ea typeface="黑体" panose="02010600030101010101" pitchFamily="49" charset="-122"/>
              </a:rPr>
              <a:t>常量</a:t>
            </a:r>
          </a:p>
        </p:txBody>
      </p:sp>
      <p:sp>
        <p:nvSpPr>
          <p:cNvPr id="2" name="文本框 1"/>
          <p:cNvSpPr txBox="1"/>
          <p:nvPr/>
        </p:nvSpPr>
        <p:spPr>
          <a:xfrm>
            <a:off x="871855" y="1435735"/>
            <a:ext cx="6843395" cy="755650"/>
          </a:xfrm>
          <a:prstGeom prst="rect">
            <a:avLst/>
          </a:prstGeom>
          <a:noFill/>
        </p:spPr>
        <p:txBody>
          <a:bodyPr wrap="square" rtlCol="0" anchor="t">
            <a:spAutoFit/>
          </a:bodyPr>
          <a:lstStyle/>
          <a:p>
            <a:pPr>
              <a:lnSpc>
                <a:spcPct val="120000"/>
              </a:lnSpc>
            </a:pPr>
            <a:r>
              <a:rPr lang="en-US" altLang="zh-CN" b="1" dirty="0">
                <a:latin typeface="Arial" panose="020B0604020202020204" pitchFamily="34" charset="0"/>
                <a:ea typeface="宋体" panose="02010600030101010101" pitchFamily="2" charset="-122"/>
                <a:sym typeface="+mn-ea"/>
              </a:rPr>
              <a:t>(a)</a:t>
            </a:r>
            <a:r>
              <a:rPr lang="zh-CN" altLang="en-US" b="1" dirty="0">
                <a:solidFill>
                  <a:srgbClr val="FF0000"/>
                </a:solidFill>
                <a:latin typeface="Arial" panose="020B0604020202020204" pitchFamily="34" charset="0"/>
                <a:ea typeface="宋体" panose="02010600030101010101" pitchFamily="2" charset="-122"/>
                <a:sym typeface="+mn-ea"/>
              </a:rPr>
              <a:t>宏观表现</a:t>
            </a:r>
            <a:r>
              <a:rPr lang="zh-CN" altLang="en-US" b="1" dirty="0">
                <a:latin typeface="Arial" panose="020B0604020202020204" pitchFamily="34" charset="0"/>
                <a:ea typeface="宋体" panose="02010600030101010101" pitchFamily="2" charset="-122"/>
                <a:sym typeface="+mn-ea"/>
              </a:rPr>
              <a:t>：一定质量的气体，在压强不变时，温度升高，体积增大，温度降低，体积减小．</a:t>
            </a:r>
            <a:endParaRPr lang="zh-CN" altLang="en-US"/>
          </a:p>
        </p:txBody>
      </p:sp>
      <p:pic>
        <p:nvPicPr>
          <p:cNvPr id="1026" name="Picture 2"/>
          <p:cNvPicPr>
            <a:picLocks noChangeAspect="1" noChangeArrowheads="1"/>
          </p:cNvPicPr>
          <p:nvPr/>
        </p:nvPicPr>
        <p:blipFill>
          <a:blip r:embed="rId2"/>
          <a:srcRect/>
          <a:stretch>
            <a:fillRect/>
          </a:stretch>
        </p:blipFill>
        <p:spPr bwMode="auto">
          <a:xfrm>
            <a:off x="5736970" y="2305663"/>
            <a:ext cx="2418888" cy="23774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P spid="8195" grpId="0"/>
      <p:bldP spid="8195" grpId="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01647" y="951271"/>
            <a:ext cx="7577229" cy="3540743"/>
          </a:xfrm>
          <a:prstGeom prst="rect">
            <a:avLst/>
          </a:prstGeom>
          <a:noFill/>
          <a:ln w="9525">
            <a:noFill/>
            <a:miter lim="800000"/>
            <a:headEnd/>
            <a:tailEnd/>
          </a:ln>
          <a:effectLst/>
        </p:spPr>
      </p:pic>
      <p:sp>
        <p:nvSpPr>
          <p:cNvPr id="4" name="TextBox 3"/>
          <p:cNvSpPr txBox="1"/>
          <p:nvPr/>
        </p:nvSpPr>
        <p:spPr>
          <a:xfrm>
            <a:off x="663677" y="213853"/>
            <a:ext cx="4984955" cy="523220"/>
          </a:xfrm>
          <a:prstGeom prst="rect">
            <a:avLst/>
          </a:prstGeom>
          <a:noFill/>
        </p:spPr>
        <p:txBody>
          <a:bodyPr wrap="square" rtlCol="0">
            <a:spAutoFit/>
          </a:bodyPr>
          <a:lstStyle/>
          <a:p>
            <a:r>
              <a:rPr lang="zh-CN" altLang="en-US" sz="2800" b="1" dirty="0" smtClean="0">
                <a:solidFill>
                  <a:srgbClr val="FF0000"/>
                </a:solidFill>
                <a:latin typeface="宋体" pitchFamily="2" charset="-122"/>
                <a:ea typeface="宋体" pitchFamily="2" charset="-122"/>
              </a:rPr>
              <a:t>理想气体状态方程</a:t>
            </a:r>
            <a:endParaRPr lang="zh-CN" altLang="en-US" sz="28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37420" y="499563"/>
            <a:ext cx="7337322" cy="4098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21"/>
          <p:cNvPicPr>
            <a:picLocks noChangeAspect="1"/>
          </p:cNvPicPr>
          <p:nvPr/>
        </p:nvPicPr>
        <p:blipFill>
          <a:blip r:embed="rId2"/>
          <a:stretch>
            <a:fillRect/>
          </a:stretch>
        </p:blipFill>
        <p:spPr>
          <a:xfrm>
            <a:off x="4942285" y="3376613"/>
            <a:ext cx="2622947" cy="1098947"/>
          </a:xfrm>
          <a:prstGeom prst="rect">
            <a:avLst/>
          </a:prstGeom>
          <a:noFill/>
          <a:ln w="9525">
            <a:noFill/>
          </a:ln>
        </p:spPr>
      </p:pic>
      <p:sp>
        <p:nvSpPr>
          <p:cNvPr id="20482"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19</a:t>
            </a:fld>
            <a:endParaRPr lang="en-US" altLang="zh-CN" sz="100"/>
          </a:p>
        </p:txBody>
      </p:sp>
      <p:sp>
        <p:nvSpPr>
          <p:cNvPr id="20483" name="文本框 64513"/>
          <p:cNvSpPr txBox="1"/>
          <p:nvPr/>
        </p:nvSpPr>
        <p:spPr>
          <a:xfrm>
            <a:off x="1394222" y="2580085"/>
            <a:ext cx="342900" cy="715645"/>
          </a:xfrm>
          <a:prstGeom prst="rect">
            <a:avLst/>
          </a:prstGeom>
          <a:noFill/>
          <a:ln w="9525">
            <a:noFill/>
          </a:ln>
        </p:spPr>
        <p:txBody>
          <a:bodyPr anchor="t">
            <a:spAutoFit/>
          </a:bodyPr>
          <a:lstStyle/>
          <a:p>
            <a:r>
              <a:rPr lang="zh-CN" altLang="en-US" sz="2025" b="1" dirty="0">
                <a:latin typeface="Arial" panose="020B0604020202020204" pitchFamily="34" charset="0"/>
                <a:ea typeface="宋体" panose="02010600030101010101" pitchFamily="2" charset="-122"/>
              </a:rPr>
              <a:t>固体</a:t>
            </a:r>
          </a:p>
        </p:txBody>
      </p:sp>
      <p:sp>
        <p:nvSpPr>
          <p:cNvPr id="20484" name="文本框 3"/>
          <p:cNvSpPr txBox="1"/>
          <p:nvPr/>
        </p:nvSpPr>
        <p:spPr>
          <a:xfrm>
            <a:off x="1990725" y="1987154"/>
            <a:ext cx="642620" cy="368300"/>
          </a:xfrm>
          <a:prstGeom prst="rect">
            <a:avLst/>
          </a:prstGeom>
          <a:noFill/>
          <a:ln w="9525">
            <a:noFill/>
          </a:ln>
        </p:spPr>
        <p:txBody>
          <a:bodyPr wrap="none" anchor="t">
            <a:spAutoFit/>
          </a:bodyPr>
          <a:lstStyle/>
          <a:p>
            <a:r>
              <a:rPr lang="zh-CN" altLang="en-US" b="1" dirty="0">
                <a:latin typeface="Arial" panose="020B0604020202020204" pitchFamily="34" charset="0"/>
                <a:ea typeface="宋体" panose="02010600030101010101" pitchFamily="2" charset="-122"/>
              </a:rPr>
              <a:t>晶体</a:t>
            </a:r>
          </a:p>
        </p:txBody>
      </p:sp>
      <p:sp>
        <p:nvSpPr>
          <p:cNvPr id="20485" name="文本框 4"/>
          <p:cNvSpPr txBox="1"/>
          <p:nvPr/>
        </p:nvSpPr>
        <p:spPr>
          <a:xfrm>
            <a:off x="1990725" y="3644503"/>
            <a:ext cx="872490" cy="368300"/>
          </a:xfrm>
          <a:prstGeom prst="rect">
            <a:avLst/>
          </a:prstGeom>
          <a:noFill/>
          <a:ln w="9525">
            <a:noFill/>
          </a:ln>
        </p:spPr>
        <p:txBody>
          <a:bodyPr wrap="none" anchor="t">
            <a:spAutoFit/>
          </a:bodyPr>
          <a:lstStyle/>
          <a:p>
            <a:r>
              <a:rPr lang="zh-CN" altLang="en-US" b="1" dirty="0">
                <a:latin typeface="Arial" panose="020B0604020202020204" pitchFamily="34" charset="0"/>
                <a:ea typeface="宋体" panose="02010600030101010101" pitchFamily="2" charset="-122"/>
              </a:rPr>
              <a:t>非晶体</a:t>
            </a:r>
          </a:p>
        </p:txBody>
      </p:sp>
      <p:sp>
        <p:nvSpPr>
          <p:cNvPr id="20486" name="文本框 5"/>
          <p:cNvSpPr txBox="1"/>
          <p:nvPr/>
        </p:nvSpPr>
        <p:spPr>
          <a:xfrm>
            <a:off x="2890838" y="2483644"/>
            <a:ext cx="788670" cy="334010"/>
          </a:xfrm>
          <a:prstGeom prst="rect">
            <a:avLst/>
          </a:prstGeom>
          <a:noFill/>
          <a:ln w="9525">
            <a:noFill/>
          </a:ln>
        </p:spPr>
        <p:txBody>
          <a:bodyPr wrap="none" anchor="t">
            <a:spAutoFit/>
          </a:bodyPr>
          <a:lstStyle/>
          <a:p>
            <a:r>
              <a:rPr lang="zh-CN" altLang="en-US" sz="1575" b="1" dirty="0">
                <a:latin typeface="Arial" panose="020B0604020202020204" pitchFamily="34" charset="0"/>
                <a:ea typeface="宋体" panose="02010600030101010101" pitchFamily="2" charset="-122"/>
              </a:rPr>
              <a:t>多晶体</a:t>
            </a:r>
          </a:p>
        </p:txBody>
      </p:sp>
      <p:sp>
        <p:nvSpPr>
          <p:cNvPr id="20487" name="文本框 6"/>
          <p:cNvSpPr txBox="1"/>
          <p:nvPr/>
        </p:nvSpPr>
        <p:spPr>
          <a:xfrm>
            <a:off x="2890838" y="1515666"/>
            <a:ext cx="788670" cy="334010"/>
          </a:xfrm>
          <a:prstGeom prst="rect">
            <a:avLst/>
          </a:prstGeom>
          <a:noFill/>
          <a:ln w="9525">
            <a:noFill/>
          </a:ln>
        </p:spPr>
        <p:txBody>
          <a:bodyPr wrap="none" anchor="t">
            <a:spAutoFit/>
          </a:bodyPr>
          <a:lstStyle/>
          <a:p>
            <a:r>
              <a:rPr lang="zh-CN" altLang="en-US" sz="1575" b="1" dirty="0">
                <a:latin typeface="Arial" panose="020B0604020202020204" pitchFamily="34" charset="0"/>
                <a:ea typeface="宋体" panose="02010600030101010101" pitchFamily="2" charset="-122"/>
              </a:rPr>
              <a:t>单晶体</a:t>
            </a:r>
          </a:p>
        </p:txBody>
      </p:sp>
      <p:sp>
        <p:nvSpPr>
          <p:cNvPr id="20488" name="左大括号 7"/>
          <p:cNvSpPr/>
          <p:nvPr/>
        </p:nvSpPr>
        <p:spPr>
          <a:xfrm>
            <a:off x="1788319" y="2158604"/>
            <a:ext cx="159544" cy="1628775"/>
          </a:xfrm>
          <a:prstGeom prst="leftBrace">
            <a:avLst>
              <a:gd name="adj1" fmla="val 82758"/>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00">
              <a:solidFill>
                <a:schemeClr val="accent1"/>
              </a:solidFill>
              <a:latin typeface="Arial" panose="020B0604020202020204" pitchFamily="34" charset="0"/>
              <a:ea typeface="宋体" panose="02010600030101010101" pitchFamily="2" charset="-122"/>
            </a:endParaRPr>
          </a:p>
        </p:txBody>
      </p:sp>
      <p:sp>
        <p:nvSpPr>
          <p:cNvPr id="20489" name="左大括号 8"/>
          <p:cNvSpPr/>
          <p:nvPr/>
        </p:nvSpPr>
        <p:spPr>
          <a:xfrm>
            <a:off x="2633663" y="1687116"/>
            <a:ext cx="214313" cy="1028700"/>
          </a:xfrm>
          <a:prstGeom prst="leftBrace">
            <a:avLst>
              <a:gd name="adj1" fmla="val 40000"/>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00">
              <a:latin typeface="Arial" panose="020B0604020202020204" pitchFamily="34" charset="0"/>
              <a:ea typeface="宋体" panose="02010600030101010101" pitchFamily="2" charset="-122"/>
            </a:endParaRPr>
          </a:p>
        </p:txBody>
      </p:sp>
      <p:sp>
        <p:nvSpPr>
          <p:cNvPr id="20490" name="左大括号 9"/>
          <p:cNvSpPr/>
          <p:nvPr/>
        </p:nvSpPr>
        <p:spPr>
          <a:xfrm>
            <a:off x="3770710" y="1258491"/>
            <a:ext cx="163115" cy="826294"/>
          </a:xfrm>
          <a:prstGeom prst="leftBrace">
            <a:avLst>
              <a:gd name="adj1" fmla="val 41065"/>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00">
              <a:solidFill>
                <a:schemeClr val="accent1"/>
              </a:solidFill>
              <a:latin typeface="Arial" panose="020B0604020202020204" pitchFamily="34" charset="0"/>
              <a:ea typeface="宋体" panose="02010600030101010101" pitchFamily="2" charset="-122"/>
            </a:endParaRPr>
          </a:p>
        </p:txBody>
      </p:sp>
      <p:sp>
        <p:nvSpPr>
          <p:cNvPr id="20491" name="左大括号 10"/>
          <p:cNvSpPr/>
          <p:nvPr/>
        </p:nvSpPr>
        <p:spPr>
          <a:xfrm>
            <a:off x="3811191" y="2318147"/>
            <a:ext cx="163115" cy="826294"/>
          </a:xfrm>
          <a:prstGeom prst="leftBrace">
            <a:avLst>
              <a:gd name="adj1" fmla="val 41065"/>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00">
              <a:solidFill>
                <a:schemeClr val="accent1"/>
              </a:solidFill>
              <a:latin typeface="Arial" panose="020B0604020202020204" pitchFamily="34" charset="0"/>
              <a:ea typeface="宋体" panose="02010600030101010101" pitchFamily="2" charset="-122"/>
            </a:endParaRPr>
          </a:p>
        </p:txBody>
      </p:sp>
      <p:sp>
        <p:nvSpPr>
          <p:cNvPr id="20492" name="左大括号 11"/>
          <p:cNvSpPr/>
          <p:nvPr/>
        </p:nvSpPr>
        <p:spPr>
          <a:xfrm>
            <a:off x="2799160" y="3408760"/>
            <a:ext cx="161925" cy="826294"/>
          </a:xfrm>
          <a:prstGeom prst="leftBrace">
            <a:avLst>
              <a:gd name="adj1" fmla="val 41366"/>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00">
              <a:latin typeface="Arial" panose="020B0604020202020204" pitchFamily="34" charset="0"/>
              <a:ea typeface="宋体" panose="02010600030101010101" pitchFamily="2" charset="-122"/>
            </a:endParaRPr>
          </a:p>
        </p:txBody>
      </p:sp>
      <p:sp>
        <p:nvSpPr>
          <p:cNvPr id="20493" name="文本框 12"/>
          <p:cNvSpPr txBox="1"/>
          <p:nvPr/>
        </p:nvSpPr>
        <p:spPr>
          <a:xfrm>
            <a:off x="3992166" y="1227535"/>
            <a:ext cx="1798320" cy="334010"/>
          </a:xfrm>
          <a:prstGeom prst="rect">
            <a:avLst/>
          </a:prstGeom>
          <a:noFill/>
          <a:ln w="9525">
            <a:noFill/>
          </a:ln>
        </p:spPr>
        <p:txBody>
          <a:bodyPr wrap="none" anchor="t">
            <a:spAutoFit/>
          </a:bodyPr>
          <a:lstStyle/>
          <a:p>
            <a:r>
              <a:rPr lang="zh-CN" altLang="en-US" sz="1575" b="1" dirty="0">
                <a:latin typeface="Arial" panose="020B0604020202020204" pitchFamily="34" charset="0"/>
                <a:ea typeface="宋体" panose="02010600030101010101" pitchFamily="2" charset="-122"/>
              </a:rPr>
              <a:t>有规则的几何形状</a:t>
            </a:r>
          </a:p>
        </p:txBody>
      </p:sp>
      <p:sp>
        <p:nvSpPr>
          <p:cNvPr id="20494" name="文本框 13"/>
          <p:cNvSpPr txBox="1"/>
          <p:nvPr/>
        </p:nvSpPr>
        <p:spPr>
          <a:xfrm>
            <a:off x="4176713" y="1534716"/>
            <a:ext cx="1394460" cy="334010"/>
          </a:xfrm>
          <a:prstGeom prst="rect">
            <a:avLst/>
          </a:prstGeom>
          <a:noFill/>
          <a:ln w="9525">
            <a:noFill/>
          </a:ln>
        </p:spPr>
        <p:txBody>
          <a:bodyPr wrap="none" anchor="t">
            <a:spAutoFit/>
          </a:bodyPr>
          <a:lstStyle/>
          <a:p>
            <a:r>
              <a:rPr lang="zh-CN" altLang="en-US" sz="1575" b="1" dirty="0">
                <a:solidFill>
                  <a:srgbClr val="FF0000"/>
                </a:solidFill>
                <a:latin typeface="Arial" panose="020B0604020202020204" pitchFamily="34" charset="0"/>
                <a:ea typeface="宋体" panose="02010600030101010101" pitchFamily="2" charset="-122"/>
              </a:rPr>
              <a:t>有确定的熔点</a:t>
            </a:r>
          </a:p>
        </p:txBody>
      </p:sp>
      <p:sp>
        <p:nvSpPr>
          <p:cNvPr id="20495" name="文本框 14"/>
          <p:cNvSpPr txBox="1"/>
          <p:nvPr/>
        </p:nvSpPr>
        <p:spPr>
          <a:xfrm>
            <a:off x="3933825" y="1847850"/>
            <a:ext cx="2606040" cy="334010"/>
          </a:xfrm>
          <a:prstGeom prst="rect">
            <a:avLst/>
          </a:prstGeom>
          <a:noFill/>
          <a:ln w="9525">
            <a:noFill/>
          </a:ln>
        </p:spPr>
        <p:txBody>
          <a:bodyPr wrap="none" anchor="t">
            <a:spAutoFit/>
          </a:bodyPr>
          <a:lstStyle/>
          <a:p>
            <a:r>
              <a:rPr lang="zh-CN" altLang="en-US" sz="1575" b="1" dirty="0">
                <a:solidFill>
                  <a:schemeClr val="accent1"/>
                </a:solidFill>
                <a:latin typeface="Arial" panose="020B0604020202020204" pitchFamily="34" charset="0"/>
                <a:ea typeface="宋体" panose="02010600030101010101" pitchFamily="2" charset="-122"/>
              </a:rPr>
              <a:t>物理性质各向异性</a:t>
            </a:r>
            <a:r>
              <a:rPr lang="zh-CN" altLang="en-US" sz="1575" b="1" dirty="0">
                <a:solidFill>
                  <a:schemeClr val="bg1"/>
                </a:solidFill>
                <a:latin typeface="Arial" panose="020B0604020202020204" pitchFamily="34" charset="0"/>
                <a:ea typeface="宋体" panose="02010600030101010101" pitchFamily="2" charset="-122"/>
              </a:rPr>
              <a:t>各向异性</a:t>
            </a:r>
          </a:p>
        </p:txBody>
      </p:sp>
      <p:sp>
        <p:nvSpPr>
          <p:cNvPr id="20496" name="文本框 15"/>
          <p:cNvSpPr txBox="1"/>
          <p:nvPr/>
        </p:nvSpPr>
        <p:spPr>
          <a:xfrm>
            <a:off x="4005263" y="2287191"/>
            <a:ext cx="1798320" cy="334010"/>
          </a:xfrm>
          <a:prstGeom prst="rect">
            <a:avLst/>
          </a:prstGeom>
          <a:noFill/>
          <a:ln w="9525">
            <a:noFill/>
          </a:ln>
        </p:spPr>
        <p:txBody>
          <a:bodyPr wrap="none" anchor="t">
            <a:spAutoFit/>
          </a:bodyPr>
          <a:lstStyle/>
          <a:p>
            <a:r>
              <a:rPr lang="zh-CN" altLang="en-US" sz="1575" b="1" dirty="0">
                <a:latin typeface="Arial" panose="020B0604020202020204" pitchFamily="34" charset="0"/>
                <a:ea typeface="宋体" panose="02010600030101010101" pitchFamily="2" charset="-122"/>
              </a:rPr>
              <a:t>无规则的几何形状</a:t>
            </a:r>
          </a:p>
        </p:txBody>
      </p:sp>
      <p:sp>
        <p:nvSpPr>
          <p:cNvPr id="20497" name="文本框 16"/>
          <p:cNvSpPr txBox="1"/>
          <p:nvPr/>
        </p:nvSpPr>
        <p:spPr>
          <a:xfrm>
            <a:off x="4086225" y="2651522"/>
            <a:ext cx="1394460" cy="334010"/>
          </a:xfrm>
          <a:prstGeom prst="rect">
            <a:avLst/>
          </a:prstGeom>
          <a:noFill/>
          <a:ln w="9525">
            <a:noFill/>
          </a:ln>
        </p:spPr>
        <p:txBody>
          <a:bodyPr wrap="none" anchor="t">
            <a:spAutoFit/>
          </a:bodyPr>
          <a:lstStyle/>
          <a:p>
            <a:r>
              <a:rPr lang="zh-CN" altLang="en-US" sz="1575" b="1" dirty="0">
                <a:solidFill>
                  <a:srgbClr val="FF0000"/>
                </a:solidFill>
                <a:latin typeface="Arial" panose="020B0604020202020204" pitchFamily="34" charset="0"/>
                <a:ea typeface="宋体" panose="02010600030101010101" pitchFamily="2" charset="-122"/>
              </a:rPr>
              <a:t>有确定的熔点</a:t>
            </a:r>
          </a:p>
        </p:txBody>
      </p:sp>
      <p:sp>
        <p:nvSpPr>
          <p:cNvPr id="20498" name="文本框 17"/>
          <p:cNvSpPr txBox="1"/>
          <p:nvPr/>
        </p:nvSpPr>
        <p:spPr>
          <a:xfrm>
            <a:off x="4086225" y="2975372"/>
            <a:ext cx="1798320" cy="334010"/>
          </a:xfrm>
          <a:prstGeom prst="rect">
            <a:avLst/>
          </a:prstGeom>
          <a:noFill/>
          <a:ln w="9525">
            <a:noFill/>
          </a:ln>
        </p:spPr>
        <p:txBody>
          <a:bodyPr wrap="none" anchor="t">
            <a:spAutoFit/>
          </a:bodyPr>
          <a:lstStyle/>
          <a:p>
            <a:r>
              <a:rPr lang="zh-CN" altLang="en-US" sz="1575" b="1" dirty="0">
                <a:solidFill>
                  <a:schemeClr val="accent1"/>
                </a:solidFill>
                <a:latin typeface="Arial" panose="020B0604020202020204" pitchFamily="34" charset="0"/>
                <a:ea typeface="宋体" panose="02010600030101010101" pitchFamily="2" charset="-122"/>
              </a:rPr>
              <a:t>物理性质各向同性</a:t>
            </a:r>
          </a:p>
        </p:txBody>
      </p:sp>
      <p:sp>
        <p:nvSpPr>
          <p:cNvPr id="20499" name="文本框 18"/>
          <p:cNvSpPr txBox="1"/>
          <p:nvPr/>
        </p:nvSpPr>
        <p:spPr>
          <a:xfrm>
            <a:off x="3001566" y="3355181"/>
            <a:ext cx="1798320" cy="334010"/>
          </a:xfrm>
          <a:prstGeom prst="rect">
            <a:avLst/>
          </a:prstGeom>
          <a:noFill/>
          <a:ln w="9525">
            <a:noFill/>
          </a:ln>
        </p:spPr>
        <p:txBody>
          <a:bodyPr wrap="none" anchor="t">
            <a:spAutoFit/>
          </a:bodyPr>
          <a:lstStyle/>
          <a:p>
            <a:r>
              <a:rPr lang="zh-CN" altLang="en-US" sz="1575" b="1" dirty="0">
                <a:latin typeface="Arial" panose="020B0604020202020204" pitchFamily="34" charset="0"/>
                <a:ea typeface="宋体" panose="02010600030101010101" pitchFamily="2" charset="-122"/>
              </a:rPr>
              <a:t>无规则的几何形状</a:t>
            </a:r>
          </a:p>
        </p:txBody>
      </p:sp>
      <p:sp>
        <p:nvSpPr>
          <p:cNvPr id="20500" name="文本框 19"/>
          <p:cNvSpPr txBox="1"/>
          <p:nvPr/>
        </p:nvSpPr>
        <p:spPr>
          <a:xfrm>
            <a:off x="3042047" y="3679031"/>
            <a:ext cx="1394460" cy="334010"/>
          </a:xfrm>
          <a:prstGeom prst="rect">
            <a:avLst/>
          </a:prstGeom>
          <a:noFill/>
          <a:ln w="9525">
            <a:noFill/>
          </a:ln>
        </p:spPr>
        <p:txBody>
          <a:bodyPr wrap="none" anchor="t">
            <a:spAutoFit/>
          </a:bodyPr>
          <a:lstStyle/>
          <a:p>
            <a:r>
              <a:rPr lang="zh-CN" altLang="en-US" sz="1575" b="1" dirty="0">
                <a:solidFill>
                  <a:srgbClr val="FF0000"/>
                </a:solidFill>
                <a:latin typeface="Arial" panose="020B0604020202020204" pitchFamily="34" charset="0"/>
                <a:ea typeface="宋体" panose="02010600030101010101" pitchFamily="2" charset="-122"/>
              </a:rPr>
              <a:t>无确定的熔点</a:t>
            </a:r>
          </a:p>
        </p:txBody>
      </p:sp>
      <p:sp>
        <p:nvSpPr>
          <p:cNvPr id="20501" name="文本框 20"/>
          <p:cNvSpPr txBox="1"/>
          <p:nvPr/>
        </p:nvSpPr>
        <p:spPr>
          <a:xfrm>
            <a:off x="3001566" y="4002881"/>
            <a:ext cx="1798320" cy="334010"/>
          </a:xfrm>
          <a:prstGeom prst="rect">
            <a:avLst/>
          </a:prstGeom>
          <a:noFill/>
          <a:ln w="9525">
            <a:noFill/>
          </a:ln>
        </p:spPr>
        <p:txBody>
          <a:bodyPr wrap="none" anchor="t">
            <a:spAutoFit/>
          </a:bodyPr>
          <a:lstStyle/>
          <a:p>
            <a:r>
              <a:rPr lang="zh-CN" altLang="en-US" sz="1575" b="1" dirty="0">
                <a:solidFill>
                  <a:schemeClr val="accent1"/>
                </a:solidFill>
                <a:latin typeface="Arial" panose="020B0604020202020204" pitchFamily="34" charset="0"/>
                <a:ea typeface="宋体" panose="02010600030101010101" pitchFamily="2" charset="-122"/>
              </a:rPr>
              <a:t>物理性质各向同性</a:t>
            </a:r>
          </a:p>
        </p:txBody>
      </p:sp>
      <p:sp>
        <p:nvSpPr>
          <p:cNvPr id="20502" name="文本框 23"/>
          <p:cNvSpPr txBox="1"/>
          <p:nvPr/>
        </p:nvSpPr>
        <p:spPr>
          <a:xfrm>
            <a:off x="469900" y="365125"/>
            <a:ext cx="4330065" cy="565150"/>
          </a:xfrm>
          <a:prstGeom prst="rect">
            <a:avLst/>
          </a:prstGeom>
          <a:noFill/>
          <a:ln w="9525">
            <a:noFill/>
          </a:ln>
        </p:spPr>
        <p:txBody>
          <a:bodyPr wrap="square" anchor="t">
            <a:spAutoFit/>
          </a:bodyPr>
          <a:lstStyle/>
          <a:p>
            <a:pPr marL="663575" indent="-663575" algn="ctr">
              <a:lnSpc>
                <a:spcPct val="110000"/>
              </a:lnSpc>
            </a:pPr>
            <a:r>
              <a:rPr lang="zh-CN" altLang="en-US" sz="2800" b="1" dirty="0">
                <a:solidFill>
                  <a:srgbClr val="FF0000"/>
                </a:solidFill>
                <a:latin typeface="宋体" panose="02010600030101010101" pitchFamily="2" charset="-122"/>
                <a:ea typeface="宋体" panose="02010600030101010101" pitchFamily="2" charset="-122"/>
              </a:rPr>
              <a:t>四：物态和物态变化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4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4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5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5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4" grpId="1"/>
      <p:bldP spid="20485" grpId="0"/>
      <p:bldP spid="20485" grpId="1"/>
      <p:bldP spid="20486" grpId="0"/>
      <p:bldP spid="20486" grpId="1"/>
      <p:bldP spid="20487" grpId="0"/>
      <p:bldP spid="20487" grpId="1"/>
      <p:bldP spid="20489" grpId="0" animBg="1"/>
      <p:bldP spid="20489" grpId="1" animBg="1"/>
      <p:bldP spid="20491" grpId="0" animBg="1"/>
      <p:bldP spid="20491" grpId="1" animBg="1"/>
      <p:bldP spid="20492" grpId="0" animBg="1"/>
      <p:bldP spid="20492" grpId="1" animBg="1"/>
      <p:bldP spid="20493" grpId="0"/>
      <p:bldP spid="20493" grpId="1"/>
      <p:bldP spid="20494" grpId="0"/>
      <p:bldP spid="20494" grpId="1"/>
      <p:bldP spid="20495" grpId="0"/>
      <p:bldP spid="20495" grpId="1"/>
      <p:bldP spid="20496" grpId="0"/>
      <p:bldP spid="20496" grpId="1"/>
      <p:bldP spid="20497" grpId="0"/>
      <p:bldP spid="20497" grpId="1"/>
      <p:bldP spid="20498" grpId="0"/>
      <p:bldP spid="20498" grpId="1"/>
      <p:bldP spid="20499" grpId="0"/>
      <p:bldP spid="20499" grpId="1"/>
      <p:bldP spid="20500" grpId="0"/>
      <p:bldP spid="20500" grpId="1"/>
      <p:bldP spid="20501" grpId="0"/>
      <p:bldP spid="2050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矩形 5"/>
          <p:cNvSpPr/>
          <p:nvPr/>
        </p:nvSpPr>
        <p:spPr>
          <a:xfrm>
            <a:off x="1697355" y="905510"/>
            <a:ext cx="6431915" cy="1173480"/>
          </a:xfrm>
          <a:prstGeom prst="rect">
            <a:avLst/>
          </a:prstGeom>
          <a:noFill/>
          <a:ln w="9525">
            <a:noFill/>
          </a:ln>
        </p:spPr>
        <p:txBody>
          <a:bodyPr wrap="square" anchor="t">
            <a:spAutoFit/>
          </a:bodyPr>
          <a:lstStyle/>
          <a:p>
            <a:pPr marL="663575" indent="-663575" algn="ctr">
              <a:lnSpc>
                <a:spcPct val="110000"/>
              </a:lnSpc>
            </a:pPr>
            <a:r>
              <a:rPr lang="zh-CN" altLang="en-US" sz="3200" b="1" dirty="0">
                <a:solidFill>
                  <a:srgbClr val="FF0000"/>
                </a:solidFill>
                <a:latin typeface="Times New Roman" panose="02020503050405090304" pitchFamily="18" charset="0"/>
                <a:ea typeface="宋体" panose="02010600030101010101" pitchFamily="2" charset="-122"/>
              </a:rPr>
              <a:t>一、气体的状态参量、</a:t>
            </a:r>
            <a:r>
              <a:rPr lang="zh-CN" altLang="en-US" sz="3200" b="1" dirty="0">
                <a:solidFill>
                  <a:srgbClr val="FF0000"/>
                </a:solidFill>
                <a:latin typeface="宋体" panose="02010600030101010101" pitchFamily="2" charset="-122"/>
                <a:ea typeface="宋体" panose="02010600030101010101" pitchFamily="2" charset="-122"/>
                <a:sym typeface="+mn-ea"/>
              </a:rPr>
              <a:t>温度和温标</a:t>
            </a:r>
            <a:endParaRPr lang="zh-CN" altLang="en-US" sz="3200" b="1" dirty="0">
              <a:solidFill>
                <a:srgbClr val="FF0000"/>
              </a:solidFill>
              <a:latin typeface="宋体" panose="02010600030101010101" pitchFamily="2" charset="-122"/>
              <a:ea typeface="宋体" panose="02010600030101010101" pitchFamily="2" charset="-122"/>
            </a:endParaRPr>
          </a:p>
          <a:p>
            <a:pPr marL="663575" indent="-663575" algn="ctr">
              <a:lnSpc>
                <a:spcPct val="110000"/>
              </a:lnSpc>
            </a:pPr>
            <a:endParaRPr lang="zh-CN" altLang="en-US" sz="3200" b="1" dirty="0">
              <a:solidFill>
                <a:srgbClr val="FF0000"/>
              </a:solidFill>
              <a:latin typeface="Times New Roman" panose="02020503050405090304" pitchFamily="18" charset="0"/>
              <a:ea typeface="宋体" panose="02010600030101010101" pitchFamily="2" charset="-122"/>
            </a:endParaRPr>
          </a:p>
        </p:txBody>
      </p:sp>
      <p:sp>
        <p:nvSpPr>
          <p:cNvPr id="3074" name="文本占位符 12"/>
          <p:cNvSpPr txBox="1"/>
          <p:nvPr/>
        </p:nvSpPr>
        <p:spPr>
          <a:xfrm>
            <a:off x="2708275" y="1880235"/>
            <a:ext cx="2817495" cy="561340"/>
          </a:xfrm>
          <a:prstGeom prst="rect">
            <a:avLst/>
          </a:prstGeom>
          <a:noFill/>
          <a:ln w="9525">
            <a:noFill/>
          </a:ln>
        </p:spPr>
        <p:txBody>
          <a:bodyPr anchor="t"/>
          <a:lstStyle/>
          <a:p>
            <a:pPr>
              <a:lnSpc>
                <a:spcPct val="90000"/>
              </a:lnSpc>
              <a:spcBef>
                <a:spcPts val="1000"/>
              </a:spcBef>
            </a:pP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4101" name="文本框 1"/>
          <p:cNvSpPr txBox="1"/>
          <p:nvPr/>
        </p:nvSpPr>
        <p:spPr>
          <a:xfrm>
            <a:off x="1697514" y="1726883"/>
            <a:ext cx="4265930" cy="583565"/>
          </a:xfrm>
          <a:prstGeom prst="rect">
            <a:avLst/>
          </a:prstGeom>
          <a:noFill/>
          <a:ln w="9525">
            <a:noFill/>
          </a:ln>
        </p:spPr>
        <p:txBody>
          <a:bodyPr wrap="none" anchor="t">
            <a:spAutoFit/>
          </a:bodyPr>
          <a:lstStyle/>
          <a:p>
            <a:r>
              <a:rPr lang="zh-CN" altLang="zh-CN" sz="3200" b="1" dirty="0">
                <a:solidFill>
                  <a:srgbClr val="FF0000"/>
                </a:solidFill>
                <a:latin typeface="宋体" panose="02010600030101010101" pitchFamily="2" charset="-122"/>
                <a:ea typeface="宋体" panose="02010600030101010101" pitchFamily="2" charset="-122"/>
              </a:rPr>
              <a:t>二、气体</a:t>
            </a:r>
            <a:r>
              <a:rPr lang="zh-CN" altLang="en-US" sz="3200" b="1" dirty="0">
                <a:solidFill>
                  <a:srgbClr val="FF0000"/>
                </a:solidFill>
                <a:latin typeface="宋体" panose="02010600030101010101" pitchFamily="2" charset="-122"/>
                <a:ea typeface="宋体" panose="02010600030101010101" pitchFamily="2" charset="-122"/>
              </a:rPr>
              <a:t>压强产生原因</a:t>
            </a:r>
          </a:p>
        </p:txBody>
      </p:sp>
      <p:sp>
        <p:nvSpPr>
          <p:cNvPr id="6147" name="文本框 4"/>
          <p:cNvSpPr txBox="1"/>
          <p:nvPr/>
        </p:nvSpPr>
        <p:spPr>
          <a:xfrm>
            <a:off x="1697196" y="2441655"/>
            <a:ext cx="3449320" cy="632460"/>
          </a:xfrm>
          <a:prstGeom prst="rect">
            <a:avLst/>
          </a:prstGeom>
          <a:noFill/>
          <a:ln w="9525">
            <a:noFill/>
          </a:ln>
        </p:spPr>
        <p:txBody>
          <a:bodyPr wrap="none" anchor="t">
            <a:spAutoFit/>
          </a:bodyPr>
          <a:lstStyle/>
          <a:p>
            <a:pPr marL="663575" indent="-663575" algn="ctr">
              <a:lnSpc>
                <a:spcPct val="110000"/>
              </a:lnSpc>
            </a:pPr>
            <a:r>
              <a:rPr lang="zh-CN" altLang="en-US" sz="3200" b="1" dirty="0">
                <a:solidFill>
                  <a:srgbClr val="FF0000"/>
                </a:solidFill>
                <a:latin typeface="宋体" panose="02010600030101010101" pitchFamily="2" charset="-122"/>
                <a:ea typeface="宋体" panose="02010600030101010101" pitchFamily="2" charset="-122"/>
              </a:rPr>
              <a:t>三、气体三个定律</a:t>
            </a:r>
          </a:p>
        </p:txBody>
      </p:sp>
      <p:sp>
        <p:nvSpPr>
          <p:cNvPr id="20502" name="文本框 23"/>
          <p:cNvSpPr txBox="1"/>
          <p:nvPr/>
        </p:nvSpPr>
        <p:spPr>
          <a:xfrm>
            <a:off x="1488440" y="3256280"/>
            <a:ext cx="4132580" cy="632460"/>
          </a:xfrm>
          <a:prstGeom prst="rect">
            <a:avLst/>
          </a:prstGeom>
          <a:noFill/>
          <a:ln w="9525">
            <a:noFill/>
          </a:ln>
        </p:spPr>
        <p:txBody>
          <a:bodyPr wrap="square" anchor="t">
            <a:spAutoFit/>
          </a:bodyPr>
          <a:lstStyle/>
          <a:p>
            <a:pPr marL="663575" indent="-663575" algn="ctr">
              <a:lnSpc>
                <a:spcPct val="110000"/>
              </a:lnSpc>
            </a:pPr>
            <a:r>
              <a:rPr lang="zh-CN" altLang="en-US" sz="3200" b="1" dirty="0">
                <a:solidFill>
                  <a:srgbClr val="FF0000"/>
                </a:solidFill>
                <a:latin typeface="宋体" panose="02010600030101010101" pitchFamily="2" charset="-122"/>
                <a:ea typeface="宋体" panose="02010600030101010101" pitchFamily="2" charset="-122"/>
              </a:rPr>
              <a:t>四、物态和物态变化</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20</a:t>
            </a:fld>
            <a:endParaRPr lang="en-US" altLang="zh-CN" sz="100"/>
          </a:p>
        </p:txBody>
      </p:sp>
      <p:pic>
        <p:nvPicPr>
          <p:cNvPr id="21506" name="图片 2"/>
          <p:cNvPicPr>
            <a:picLocks noChangeAspect="1"/>
          </p:cNvPicPr>
          <p:nvPr/>
        </p:nvPicPr>
        <p:blipFill>
          <a:blip r:embed="rId2"/>
          <a:stretch>
            <a:fillRect/>
          </a:stretch>
        </p:blipFill>
        <p:spPr>
          <a:xfrm>
            <a:off x="4775597" y="3033713"/>
            <a:ext cx="2775347" cy="1021556"/>
          </a:xfrm>
          <a:prstGeom prst="rect">
            <a:avLst/>
          </a:prstGeom>
          <a:noFill/>
          <a:ln w="9525">
            <a:noFill/>
          </a:ln>
        </p:spPr>
      </p:pic>
      <p:pic>
        <p:nvPicPr>
          <p:cNvPr id="21507" name="图片 3"/>
          <p:cNvPicPr>
            <a:picLocks noChangeAspect="1"/>
          </p:cNvPicPr>
          <p:nvPr/>
        </p:nvPicPr>
        <p:blipFill>
          <a:blip r:embed="rId3"/>
          <a:stretch>
            <a:fillRect/>
          </a:stretch>
        </p:blipFill>
        <p:spPr>
          <a:xfrm>
            <a:off x="1298972" y="1058466"/>
            <a:ext cx="1978819" cy="1319213"/>
          </a:xfrm>
          <a:prstGeom prst="rect">
            <a:avLst/>
          </a:prstGeom>
          <a:noFill/>
          <a:ln w="9525">
            <a:noFill/>
          </a:ln>
        </p:spPr>
      </p:pic>
      <p:sp>
        <p:nvSpPr>
          <p:cNvPr id="5" name="矩形 4"/>
          <p:cNvSpPr/>
          <p:nvPr/>
        </p:nvSpPr>
        <p:spPr>
          <a:xfrm>
            <a:off x="1706166" y="2343150"/>
            <a:ext cx="1041400" cy="480695"/>
          </a:xfrm>
          <a:prstGeom prst="rect">
            <a:avLst/>
          </a:prstGeom>
        </p:spPr>
        <p:txBody>
          <a:bodyPr wrap="none">
            <a:spAutoFit/>
          </a:bodyPr>
          <a:lstStyle/>
          <a:p>
            <a:pPr lvl="0" fontAlgn="base">
              <a:lnSpc>
                <a:spcPct val="150000"/>
              </a:lnSpc>
            </a:pPr>
            <a:r>
              <a:rPr lang="zh-CN" altLang="en-US" sz="1690" strike="noStrike" noProof="1">
                <a:solidFill>
                  <a:schemeClr val="accent1"/>
                </a:solidFill>
                <a:latin typeface="Arial" panose="020B0604020202020204" pitchFamily="34" charset="0"/>
                <a:ea typeface="宋体" panose="02010600030101010101" pitchFamily="2" charset="-122"/>
                <a:cs typeface="+mn-cs"/>
              </a:rPr>
              <a:t>水晶石英</a:t>
            </a:r>
            <a:endParaRPr lang="en-US" altLang="zh-CN" sz="1690" strike="noStrike" noProof="1">
              <a:solidFill>
                <a:schemeClr val="accent1"/>
              </a:solidFill>
            </a:endParaRPr>
          </a:p>
        </p:txBody>
      </p:sp>
      <p:sp>
        <p:nvSpPr>
          <p:cNvPr id="7" name="矩形 6"/>
          <p:cNvSpPr/>
          <p:nvPr/>
        </p:nvSpPr>
        <p:spPr>
          <a:xfrm>
            <a:off x="4960144" y="2424113"/>
            <a:ext cx="1120379" cy="480695"/>
          </a:xfrm>
          <a:prstGeom prst="rect">
            <a:avLst/>
          </a:prstGeom>
        </p:spPr>
        <p:txBody>
          <a:bodyPr wrap="square">
            <a:spAutoFit/>
          </a:bodyPr>
          <a:lstStyle/>
          <a:p>
            <a:pPr lvl="0" fontAlgn="base">
              <a:lnSpc>
                <a:spcPct val="150000"/>
              </a:lnSpc>
            </a:pPr>
            <a:r>
              <a:rPr lang="zh-CN" altLang="en-US" sz="1690" strike="noStrike" noProof="1">
                <a:solidFill>
                  <a:schemeClr val="accent1"/>
                </a:solidFill>
                <a:latin typeface="Arial" panose="020B0604020202020204" pitchFamily="34" charset="0"/>
                <a:ea typeface="宋体" panose="02010600030101010101" pitchFamily="2" charset="-122"/>
                <a:cs typeface="+mn-cs"/>
              </a:rPr>
              <a:t>岩盐</a:t>
            </a:r>
            <a:r>
              <a:rPr lang="en-US" altLang="zh-CN" sz="1690" strike="noStrike" noProof="1">
                <a:solidFill>
                  <a:schemeClr val="accent1"/>
                </a:solidFill>
                <a:latin typeface="Arial" panose="020B0604020202020204" pitchFamily="34" charset="0"/>
                <a:ea typeface="宋体" panose="02010600030101010101" pitchFamily="2" charset="-122"/>
                <a:cs typeface="+mn-cs"/>
              </a:rPr>
              <a:t>NaCl</a:t>
            </a:r>
            <a:endParaRPr lang="en-US" altLang="zh-CN" sz="1690" strike="noStrike" noProof="1">
              <a:solidFill>
                <a:schemeClr val="accent1"/>
              </a:solidFill>
            </a:endParaRPr>
          </a:p>
        </p:txBody>
      </p:sp>
      <p:pic>
        <p:nvPicPr>
          <p:cNvPr id="21510" name="图片 7"/>
          <p:cNvPicPr>
            <a:picLocks noChangeAspect="1"/>
          </p:cNvPicPr>
          <p:nvPr/>
        </p:nvPicPr>
        <p:blipFill>
          <a:blip r:embed="rId4"/>
          <a:stretch>
            <a:fillRect/>
          </a:stretch>
        </p:blipFill>
        <p:spPr>
          <a:xfrm>
            <a:off x="4681538" y="1065610"/>
            <a:ext cx="1490663" cy="1358503"/>
          </a:xfrm>
          <a:prstGeom prst="rect">
            <a:avLst/>
          </a:prstGeom>
          <a:noFill/>
          <a:ln w="9525">
            <a:noFill/>
          </a:ln>
        </p:spPr>
      </p:pic>
      <p:sp>
        <p:nvSpPr>
          <p:cNvPr id="11" name="矩形 10"/>
          <p:cNvSpPr/>
          <p:nvPr/>
        </p:nvSpPr>
        <p:spPr>
          <a:xfrm>
            <a:off x="5024438" y="3911203"/>
            <a:ext cx="804863" cy="870585"/>
          </a:xfrm>
          <a:prstGeom prst="rect">
            <a:avLst/>
          </a:prstGeom>
        </p:spPr>
        <p:txBody>
          <a:bodyPr wrap="square">
            <a:spAutoFit/>
          </a:bodyPr>
          <a:lstStyle/>
          <a:p>
            <a:pPr lvl="0" fontAlgn="base">
              <a:lnSpc>
                <a:spcPct val="150000"/>
              </a:lnSpc>
            </a:pPr>
            <a:r>
              <a:rPr lang="zh-CN" altLang="en-US" sz="1690" strike="noStrike" noProof="1">
                <a:solidFill>
                  <a:schemeClr val="accent1"/>
                </a:solidFill>
                <a:latin typeface="Arial" panose="020B0604020202020204" pitchFamily="34" charset="0"/>
                <a:ea typeface="宋体" panose="02010600030101010101" pitchFamily="2" charset="-122"/>
                <a:cs typeface="+mn-cs"/>
              </a:rPr>
              <a:t>单晶体</a:t>
            </a:r>
            <a:endParaRPr lang="en-US" altLang="zh-CN" sz="1690" strike="noStrike" noProof="1">
              <a:solidFill>
                <a:schemeClr val="accent1"/>
              </a:solidFill>
            </a:endParaRPr>
          </a:p>
        </p:txBody>
      </p:sp>
      <p:sp>
        <p:nvSpPr>
          <p:cNvPr id="12" name="矩形 11"/>
          <p:cNvSpPr/>
          <p:nvPr/>
        </p:nvSpPr>
        <p:spPr>
          <a:xfrm>
            <a:off x="5976938" y="3911203"/>
            <a:ext cx="804863" cy="870585"/>
          </a:xfrm>
          <a:prstGeom prst="rect">
            <a:avLst/>
          </a:prstGeom>
        </p:spPr>
        <p:txBody>
          <a:bodyPr wrap="square">
            <a:spAutoFit/>
          </a:bodyPr>
          <a:lstStyle/>
          <a:p>
            <a:pPr lvl="0" fontAlgn="base">
              <a:lnSpc>
                <a:spcPct val="150000"/>
              </a:lnSpc>
            </a:pPr>
            <a:r>
              <a:rPr lang="zh-CN" altLang="en-US" sz="1690" strike="noStrike" noProof="1">
                <a:solidFill>
                  <a:schemeClr val="accent1"/>
                </a:solidFill>
                <a:latin typeface="Arial" panose="020B0604020202020204" pitchFamily="34" charset="0"/>
                <a:ea typeface="宋体" panose="02010600030101010101" pitchFamily="2" charset="-122"/>
                <a:cs typeface="+mn-cs"/>
              </a:rPr>
              <a:t>多晶体</a:t>
            </a:r>
            <a:endParaRPr lang="en-US" altLang="zh-CN" sz="1690" strike="noStrike" noProof="1">
              <a:solidFill>
                <a:schemeClr val="accent1"/>
              </a:solidFill>
            </a:endParaRPr>
          </a:p>
        </p:txBody>
      </p:sp>
      <p:pic>
        <p:nvPicPr>
          <p:cNvPr id="21513" name="图片 12"/>
          <p:cNvPicPr>
            <a:picLocks noChangeAspect="1"/>
          </p:cNvPicPr>
          <p:nvPr/>
        </p:nvPicPr>
        <p:blipFill>
          <a:blip r:embed="rId5"/>
          <a:stretch>
            <a:fillRect/>
          </a:stretch>
        </p:blipFill>
        <p:spPr>
          <a:xfrm>
            <a:off x="3388519" y="1058466"/>
            <a:ext cx="1293019" cy="1595438"/>
          </a:xfrm>
          <a:prstGeom prst="rect">
            <a:avLst/>
          </a:prstGeom>
          <a:noFill/>
          <a:ln w="9525">
            <a:noFill/>
          </a:ln>
        </p:spPr>
      </p:pic>
      <p:pic>
        <p:nvPicPr>
          <p:cNvPr id="21514" name="图片 1"/>
          <p:cNvPicPr>
            <a:picLocks noChangeAspect="1"/>
          </p:cNvPicPr>
          <p:nvPr/>
        </p:nvPicPr>
        <p:blipFill>
          <a:blip r:embed="rId6"/>
          <a:stretch>
            <a:fillRect/>
          </a:stretch>
        </p:blipFill>
        <p:spPr>
          <a:xfrm rot="-5400000">
            <a:off x="6123385" y="996554"/>
            <a:ext cx="1989534" cy="1895475"/>
          </a:xfrm>
          <a:prstGeom prst="rect">
            <a:avLst/>
          </a:prstGeom>
          <a:noFill/>
          <a:ln w="9525">
            <a:noFill/>
          </a:ln>
        </p:spPr>
      </p:pic>
      <p:pic>
        <p:nvPicPr>
          <p:cNvPr id="21515" name="图片 2"/>
          <p:cNvPicPr>
            <a:picLocks noChangeAspect="1"/>
          </p:cNvPicPr>
          <p:nvPr/>
        </p:nvPicPr>
        <p:blipFill>
          <a:blip r:embed="rId7"/>
          <a:stretch>
            <a:fillRect/>
          </a:stretch>
        </p:blipFill>
        <p:spPr>
          <a:xfrm rot="-5400000">
            <a:off x="1849041" y="2474119"/>
            <a:ext cx="1957388" cy="2888456"/>
          </a:xfrm>
          <a:prstGeom prst="rect">
            <a:avLst/>
          </a:prstGeom>
          <a:noFill/>
          <a:ln w="9525">
            <a:noFill/>
          </a:ln>
        </p:spPr>
      </p:pic>
      <p:sp>
        <p:nvSpPr>
          <p:cNvPr id="21516" name="文本框 1"/>
          <p:cNvSpPr txBox="1"/>
          <p:nvPr/>
        </p:nvSpPr>
        <p:spPr>
          <a:xfrm>
            <a:off x="1383506" y="253604"/>
            <a:ext cx="944880" cy="553085"/>
          </a:xfrm>
          <a:prstGeom prst="rect">
            <a:avLst/>
          </a:prstGeom>
          <a:noFill/>
          <a:ln w="9525">
            <a:noFill/>
          </a:ln>
        </p:spPr>
        <p:txBody>
          <a:bodyPr wrap="none" anchor="t">
            <a:spAutoFit/>
          </a:bodyPr>
          <a:lstStyle/>
          <a:p>
            <a:r>
              <a:rPr lang="zh-CN" altLang="en-US" sz="3000">
                <a:latin typeface="隶书" pitchFamily="49" charset="-122"/>
                <a:ea typeface="隶书" pitchFamily="49" charset="-122"/>
              </a:rPr>
              <a:t>晶体</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21</a:t>
            </a:fld>
            <a:endParaRPr lang="en-US" altLang="zh-CN" sz="100"/>
          </a:p>
        </p:txBody>
      </p:sp>
      <p:sp>
        <p:nvSpPr>
          <p:cNvPr id="22530" name="矩形 3"/>
          <p:cNvSpPr/>
          <p:nvPr/>
        </p:nvSpPr>
        <p:spPr>
          <a:xfrm>
            <a:off x="535781" y="239634"/>
            <a:ext cx="4120753" cy="737235"/>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各向异性与各项异性</a:t>
            </a:r>
          </a:p>
        </p:txBody>
      </p:sp>
      <p:pic>
        <p:nvPicPr>
          <p:cNvPr id="22531" name="图片 6"/>
          <p:cNvPicPr>
            <a:picLocks noChangeAspect="1"/>
          </p:cNvPicPr>
          <p:nvPr/>
        </p:nvPicPr>
        <p:blipFill>
          <a:blip r:embed="rId2"/>
          <a:stretch>
            <a:fillRect/>
          </a:stretch>
        </p:blipFill>
        <p:spPr>
          <a:xfrm>
            <a:off x="5975747" y="1075135"/>
            <a:ext cx="1926431" cy="1434703"/>
          </a:xfrm>
          <a:prstGeom prst="rect">
            <a:avLst/>
          </a:prstGeom>
          <a:noFill/>
          <a:ln w="9525">
            <a:noFill/>
          </a:ln>
        </p:spPr>
      </p:pic>
      <p:sp>
        <p:nvSpPr>
          <p:cNvPr id="22532" name="矩形 7"/>
          <p:cNvSpPr/>
          <p:nvPr/>
        </p:nvSpPr>
        <p:spPr>
          <a:xfrm>
            <a:off x="6171010" y="4151710"/>
            <a:ext cx="307975" cy="106680"/>
          </a:xfrm>
          <a:prstGeom prst="rect">
            <a:avLst/>
          </a:prstGeom>
          <a:noFill/>
          <a:ln w="9525">
            <a:noFill/>
          </a:ln>
        </p:spPr>
        <p:txBody>
          <a:bodyPr wrap="none" anchor="t">
            <a:spAutoFit/>
          </a:bodyPr>
          <a:lstStyle/>
          <a:p>
            <a:r>
              <a:rPr lang="zh-CN" altLang="en-US" sz="100" dirty="0">
                <a:solidFill>
                  <a:schemeClr val="accent1"/>
                </a:solidFill>
                <a:latin typeface="Arial" panose="020B0604020202020204" pitchFamily="34" charset="0"/>
                <a:ea typeface="黑体" panose="02010600030101010101" pitchFamily="49" charset="-122"/>
              </a:rPr>
              <a:t> 教科版</a:t>
            </a:r>
            <a:r>
              <a:rPr lang="en-US" altLang="zh-CN" sz="100" dirty="0">
                <a:solidFill>
                  <a:schemeClr val="accent1"/>
                </a:solidFill>
                <a:latin typeface="Arial" panose="020B0604020202020204" pitchFamily="34" charset="0"/>
                <a:ea typeface="黑体" panose="02010600030101010101" pitchFamily="49" charset="-122"/>
              </a:rPr>
              <a:t>3-3</a:t>
            </a:r>
            <a:r>
              <a:rPr lang="zh-CN" altLang="en-US" sz="100" dirty="0">
                <a:solidFill>
                  <a:schemeClr val="accent1"/>
                </a:solidFill>
                <a:latin typeface="Arial" panose="020B0604020202020204" pitchFamily="34" charset="0"/>
                <a:ea typeface="黑体" panose="02010600030101010101" pitchFamily="49" charset="-122"/>
              </a:rPr>
              <a:t>教科书</a:t>
            </a:r>
            <a:r>
              <a:rPr lang="en-US" altLang="zh-CN" sz="100" dirty="0">
                <a:solidFill>
                  <a:schemeClr val="accent1"/>
                </a:solidFill>
                <a:latin typeface="Arial" panose="020B0604020202020204" pitchFamily="34" charset="0"/>
                <a:ea typeface="黑体" panose="02010600030101010101" pitchFamily="49" charset="-122"/>
              </a:rPr>
              <a:t>P-19</a:t>
            </a:r>
            <a:endParaRPr lang="zh-CN" altLang="en-US" sz="100" dirty="0">
              <a:solidFill>
                <a:schemeClr val="accent1"/>
              </a:solidFill>
              <a:latin typeface="Arial" panose="020B0604020202020204" pitchFamily="34" charset="0"/>
              <a:ea typeface="宋体" panose="02010600030101010101" pitchFamily="2" charset="-122"/>
            </a:endParaRPr>
          </a:p>
        </p:txBody>
      </p:sp>
      <p:sp>
        <p:nvSpPr>
          <p:cNvPr id="22533" name="矩形 9"/>
          <p:cNvSpPr/>
          <p:nvPr/>
        </p:nvSpPr>
        <p:spPr>
          <a:xfrm>
            <a:off x="6036469" y="2711053"/>
            <a:ext cx="1812131" cy="1481455"/>
          </a:xfrm>
          <a:prstGeom prst="rect">
            <a:avLst/>
          </a:prstGeom>
          <a:noFill/>
          <a:ln w="9525">
            <a:noFill/>
          </a:ln>
        </p:spPr>
        <p:txBody>
          <a:bodyPr wrap="square" anchor="t">
            <a:spAutoFit/>
          </a:bodyPr>
          <a:lstStyle/>
          <a:p>
            <a:pPr algn="ctr"/>
            <a:r>
              <a:rPr lang="zh-CN" altLang="en-US" sz="1125" dirty="0">
                <a:solidFill>
                  <a:schemeClr val="accent1"/>
                </a:solidFill>
                <a:latin typeface="Arial" panose="020B0604020202020204" pitchFamily="34" charset="0"/>
                <a:ea typeface="黑体" panose="02010600030101010101" pitchFamily="49" charset="-122"/>
              </a:rPr>
              <a:t>从某一微粒出发，沿不同的方向话等长的线段</a:t>
            </a:r>
            <a:r>
              <a:rPr lang="en-US" altLang="zh-CN" sz="1125" i="1" dirty="0">
                <a:solidFill>
                  <a:schemeClr val="accent1"/>
                </a:solidFill>
                <a:latin typeface="Arial" panose="020B0604020202020204" pitchFamily="34" charset="0"/>
                <a:ea typeface="黑体" panose="02010600030101010101" pitchFamily="49" charset="-122"/>
              </a:rPr>
              <a:t>AB</a:t>
            </a:r>
            <a:r>
              <a:rPr lang="zh-CN" altLang="en-US" sz="1125" dirty="0">
                <a:solidFill>
                  <a:schemeClr val="accent1"/>
                </a:solidFill>
                <a:latin typeface="Arial" panose="020B0604020202020204" pitchFamily="34" charset="0"/>
                <a:ea typeface="黑体" panose="02010600030101010101" pitchFamily="49" charset="-122"/>
              </a:rPr>
              <a:t>、</a:t>
            </a:r>
            <a:r>
              <a:rPr lang="en-US" altLang="zh-CN" sz="1125" i="1" dirty="0">
                <a:solidFill>
                  <a:schemeClr val="accent1"/>
                </a:solidFill>
                <a:latin typeface="Arial" panose="020B0604020202020204" pitchFamily="34" charset="0"/>
                <a:ea typeface="黑体" panose="02010600030101010101" pitchFamily="49" charset="-122"/>
              </a:rPr>
              <a:t>AC</a:t>
            </a:r>
            <a:r>
              <a:rPr lang="zh-CN" altLang="en-US" sz="1125" dirty="0">
                <a:solidFill>
                  <a:schemeClr val="accent1"/>
                </a:solidFill>
                <a:latin typeface="Arial" panose="020B0604020202020204" pitchFamily="34" charset="0"/>
                <a:ea typeface="黑体" panose="02010600030101010101" pitchFamily="49" charset="-122"/>
              </a:rPr>
              <a:t>、</a:t>
            </a:r>
            <a:r>
              <a:rPr lang="en-US" altLang="zh-CN" sz="1125" i="1" dirty="0">
                <a:solidFill>
                  <a:schemeClr val="accent1"/>
                </a:solidFill>
                <a:latin typeface="Arial" panose="020B0604020202020204" pitchFamily="34" charset="0"/>
                <a:ea typeface="黑体" panose="02010600030101010101" pitchFamily="49" charset="-122"/>
              </a:rPr>
              <a:t>AD</a:t>
            </a:r>
            <a:r>
              <a:rPr lang="zh-CN" altLang="en-US" sz="1125" dirty="0">
                <a:solidFill>
                  <a:schemeClr val="accent1"/>
                </a:solidFill>
                <a:latin typeface="Arial" panose="020B0604020202020204" pitchFamily="34" charset="0"/>
                <a:ea typeface="黑体" panose="02010600030101010101" pitchFamily="49" charset="-122"/>
              </a:rPr>
              <a:t>，</a:t>
            </a:r>
            <a:endParaRPr lang="en-US" altLang="zh-CN" sz="1125" dirty="0">
              <a:solidFill>
                <a:schemeClr val="accent1"/>
              </a:solidFill>
              <a:latin typeface="Arial" panose="020B0604020202020204" pitchFamily="34" charset="0"/>
              <a:ea typeface="黑体" panose="02010600030101010101" pitchFamily="49" charset="-122"/>
            </a:endParaRPr>
          </a:p>
          <a:p>
            <a:pPr algn="ctr"/>
            <a:r>
              <a:rPr lang="zh-CN" altLang="en-US" sz="1125" dirty="0">
                <a:solidFill>
                  <a:schemeClr val="accent1"/>
                </a:solidFill>
                <a:latin typeface="Arial" panose="020B0604020202020204" pitchFamily="34" charset="0"/>
                <a:ea typeface="黑体" panose="02010600030101010101" pitchFamily="49" charset="-122"/>
              </a:rPr>
              <a:t>则三条线段上的微粒数目并不相等。正是这个原因，晶体在不同的方向上会表现出不同的物理性质。</a:t>
            </a:r>
            <a:endParaRPr lang="zh-CN" altLang="en-US" sz="1125" dirty="0">
              <a:solidFill>
                <a:schemeClr val="accent1"/>
              </a:solidFill>
              <a:latin typeface="Arial" panose="020B0604020202020204" pitchFamily="34" charset="0"/>
              <a:ea typeface="宋体" panose="02010600030101010101" pitchFamily="2" charset="-122"/>
            </a:endParaRPr>
          </a:p>
        </p:txBody>
      </p:sp>
      <p:pic>
        <p:nvPicPr>
          <p:cNvPr id="22534" name="图片 10"/>
          <p:cNvPicPr>
            <a:picLocks noChangeAspect="1"/>
          </p:cNvPicPr>
          <p:nvPr/>
        </p:nvPicPr>
        <p:blipFill>
          <a:blip r:embed="rId3"/>
          <a:stretch>
            <a:fillRect/>
          </a:stretch>
        </p:blipFill>
        <p:spPr>
          <a:xfrm>
            <a:off x="1029335" y="4151630"/>
            <a:ext cx="4829175" cy="726440"/>
          </a:xfrm>
          <a:prstGeom prst="rect">
            <a:avLst/>
          </a:prstGeom>
          <a:noFill/>
          <a:ln w="9525">
            <a:noFill/>
          </a:ln>
        </p:spPr>
      </p:pic>
      <p:pic>
        <p:nvPicPr>
          <p:cNvPr id="22535" name="图片 1"/>
          <p:cNvPicPr>
            <a:picLocks noChangeAspect="1"/>
          </p:cNvPicPr>
          <p:nvPr/>
        </p:nvPicPr>
        <p:blipFill>
          <a:blip r:embed="rId4"/>
          <a:stretch>
            <a:fillRect/>
          </a:stretch>
        </p:blipFill>
        <p:spPr>
          <a:xfrm rot="-5400000">
            <a:off x="2138363" y="338138"/>
            <a:ext cx="2790825" cy="4467225"/>
          </a:xfrm>
          <a:prstGeom prst="rect">
            <a:avLst/>
          </a:prstGeom>
          <a:noFill/>
          <a:ln w="9525">
            <a:noFill/>
          </a:ln>
        </p:spPr>
      </p:pic>
      <p:pic>
        <p:nvPicPr>
          <p:cNvPr id="22536" name="图片 2"/>
          <p:cNvPicPr>
            <a:picLocks noChangeAspect="1"/>
          </p:cNvPicPr>
          <p:nvPr/>
        </p:nvPicPr>
        <p:blipFill>
          <a:blip r:embed="rId5"/>
          <a:stretch>
            <a:fillRect/>
          </a:stretch>
        </p:blipFill>
        <p:spPr>
          <a:xfrm>
            <a:off x="933054" y="1075135"/>
            <a:ext cx="4835128" cy="25824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22</a:t>
            </a:fld>
            <a:endParaRPr lang="en-US" altLang="zh-CN" sz="100"/>
          </a:p>
        </p:txBody>
      </p:sp>
      <p:sp>
        <p:nvSpPr>
          <p:cNvPr id="23557" name="矩形 3"/>
          <p:cNvSpPr/>
          <p:nvPr/>
        </p:nvSpPr>
        <p:spPr>
          <a:xfrm>
            <a:off x="436007" y="124063"/>
            <a:ext cx="4120753" cy="737235"/>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液体表面张力</a:t>
            </a:r>
          </a:p>
        </p:txBody>
      </p:sp>
      <p:pic>
        <p:nvPicPr>
          <p:cNvPr id="23558" name="图片 5"/>
          <p:cNvPicPr>
            <a:picLocks noChangeAspect="1"/>
          </p:cNvPicPr>
          <p:nvPr/>
        </p:nvPicPr>
        <p:blipFill>
          <a:blip r:embed="rId2"/>
          <a:stretch>
            <a:fillRect/>
          </a:stretch>
        </p:blipFill>
        <p:spPr>
          <a:xfrm>
            <a:off x="1047115" y="2912110"/>
            <a:ext cx="2898140" cy="2073275"/>
          </a:xfrm>
          <a:prstGeom prst="rect">
            <a:avLst/>
          </a:prstGeom>
          <a:noFill/>
          <a:ln w="9525">
            <a:noFill/>
          </a:ln>
        </p:spPr>
      </p:pic>
      <p:pic>
        <p:nvPicPr>
          <p:cNvPr id="23559" name="图片 1"/>
          <p:cNvPicPr>
            <a:picLocks noChangeAspect="1"/>
          </p:cNvPicPr>
          <p:nvPr/>
        </p:nvPicPr>
        <p:blipFill>
          <a:blip r:embed="rId3"/>
          <a:stretch>
            <a:fillRect/>
          </a:stretch>
        </p:blipFill>
        <p:spPr>
          <a:xfrm rot="-5400000">
            <a:off x="4682490" y="2625090"/>
            <a:ext cx="1841500" cy="2414905"/>
          </a:xfrm>
          <a:prstGeom prst="rect">
            <a:avLst/>
          </a:prstGeom>
          <a:noFill/>
          <a:ln w="9525">
            <a:noFill/>
          </a:ln>
        </p:spPr>
      </p:pic>
      <p:pic>
        <p:nvPicPr>
          <p:cNvPr id="23560" name="图片 4"/>
          <p:cNvPicPr>
            <a:picLocks noChangeAspect="1"/>
          </p:cNvPicPr>
          <p:nvPr/>
        </p:nvPicPr>
        <p:blipFill>
          <a:blip r:embed="rId4"/>
          <a:stretch>
            <a:fillRect/>
          </a:stretch>
        </p:blipFill>
        <p:spPr>
          <a:xfrm rot="-5400000">
            <a:off x="3108325" y="-885190"/>
            <a:ext cx="1699260" cy="5705475"/>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图片 4"/>
          <p:cNvPicPr>
            <a:picLocks noChangeAspect="1"/>
          </p:cNvPicPr>
          <p:nvPr/>
        </p:nvPicPr>
        <p:blipFill>
          <a:blip r:embed="rId2"/>
          <a:stretch>
            <a:fillRect/>
          </a:stretch>
        </p:blipFill>
        <p:spPr>
          <a:xfrm>
            <a:off x="5008880" y="2473325"/>
            <a:ext cx="2255520" cy="2459355"/>
          </a:xfrm>
          <a:prstGeom prst="rect">
            <a:avLst/>
          </a:prstGeom>
          <a:noFill/>
          <a:ln w="9525">
            <a:noFill/>
          </a:ln>
        </p:spPr>
      </p:pic>
      <p:pic>
        <p:nvPicPr>
          <p:cNvPr id="23556" name="图片 5"/>
          <p:cNvPicPr>
            <a:picLocks noChangeAspect="1"/>
          </p:cNvPicPr>
          <p:nvPr/>
        </p:nvPicPr>
        <p:blipFill>
          <a:blip r:embed="rId3"/>
          <a:stretch>
            <a:fillRect/>
          </a:stretch>
        </p:blipFill>
        <p:spPr>
          <a:xfrm>
            <a:off x="1988820" y="2616835"/>
            <a:ext cx="2092960" cy="2062480"/>
          </a:xfrm>
          <a:prstGeom prst="rect">
            <a:avLst/>
          </a:prstGeom>
          <a:noFill/>
          <a:ln w="9525">
            <a:noFill/>
          </a:ln>
        </p:spPr>
      </p:pic>
      <p:pic>
        <p:nvPicPr>
          <p:cNvPr id="23554" name="图片 3"/>
          <p:cNvPicPr>
            <a:picLocks noChangeAspect="1"/>
          </p:cNvPicPr>
          <p:nvPr/>
        </p:nvPicPr>
        <p:blipFill>
          <a:blip r:embed="rId4"/>
          <a:stretch>
            <a:fillRect/>
          </a:stretch>
        </p:blipFill>
        <p:spPr>
          <a:xfrm>
            <a:off x="1815465" y="675640"/>
            <a:ext cx="5034280" cy="1476375"/>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24</a:t>
            </a:fld>
            <a:endParaRPr lang="en-US" altLang="zh-CN" sz="100"/>
          </a:p>
        </p:txBody>
      </p:sp>
      <p:pic>
        <p:nvPicPr>
          <p:cNvPr id="24578" name="Picture 2" descr="相关图片"/>
          <p:cNvPicPr>
            <a:picLocks noChangeAspect="1"/>
          </p:cNvPicPr>
          <p:nvPr/>
        </p:nvPicPr>
        <p:blipFill>
          <a:blip r:embed="rId2"/>
          <a:stretch>
            <a:fillRect/>
          </a:stretch>
        </p:blipFill>
        <p:spPr>
          <a:xfrm>
            <a:off x="4919663" y="1126331"/>
            <a:ext cx="2695575" cy="1975247"/>
          </a:xfrm>
          <a:prstGeom prst="rect">
            <a:avLst/>
          </a:prstGeom>
          <a:noFill/>
          <a:ln w="9525">
            <a:noFill/>
          </a:ln>
        </p:spPr>
      </p:pic>
      <p:sp>
        <p:nvSpPr>
          <p:cNvPr id="24579" name="文本框 5"/>
          <p:cNvSpPr txBox="1"/>
          <p:nvPr/>
        </p:nvSpPr>
        <p:spPr>
          <a:xfrm>
            <a:off x="5832872" y="842963"/>
            <a:ext cx="447675" cy="106680"/>
          </a:xfrm>
          <a:prstGeom prst="rect">
            <a:avLst/>
          </a:prstGeom>
          <a:noFill/>
          <a:ln w="9525">
            <a:noFill/>
          </a:ln>
        </p:spPr>
        <p:txBody>
          <a:bodyPr wrap="square" anchor="t">
            <a:spAutoFit/>
          </a:bodyPr>
          <a:lstStyle/>
          <a:p>
            <a:r>
              <a:rPr lang="zh-CN" altLang="en-US" sz="100" dirty="0">
                <a:solidFill>
                  <a:schemeClr val="accent1"/>
                </a:solidFill>
                <a:latin typeface="Arial" panose="020B0604020202020204" pitchFamily="34" charset="0"/>
                <a:ea typeface="宋体" panose="02010600030101010101" pitchFamily="2" charset="-122"/>
              </a:rPr>
              <a:t>水</a:t>
            </a:r>
          </a:p>
        </p:txBody>
      </p:sp>
      <p:sp>
        <p:nvSpPr>
          <p:cNvPr id="24580" name="文本框 6"/>
          <p:cNvSpPr txBox="1"/>
          <p:nvPr/>
        </p:nvSpPr>
        <p:spPr>
          <a:xfrm>
            <a:off x="7046119" y="800100"/>
            <a:ext cx="447675" cy="106680"/>
          </a:xfrm>
          <a:prstGeom prst="rect">
            <a:avLst/>
          </a:prstGeom>
          <a:noFill/>
          <a:ln w="9525">
            <a:noFill/>
          </a:ln>
        </p:spPr>
        <p:txBody>
          <a:bodyPr wrap="square" anchor="t">
            <a:spAutoFit/>
          </a:bodyPr>
          <a:lstStyle/>
          <a:p>
            <a:r>
              <a:rPr lang="zh-CN" altLang="en-US" sz="100" dirty="0">
                <a:solidFill>
                  <a:schemeClr val="accent1"/>
                </a:solidFill>
                <a:latin typeface="Arial" panose="020B0604020202020204" pitchFamily="34" charset="0"/>
                <a:ea typeface="宋体" panose="02010600030101010101" pitchFamily="2" charset="-122"/>
              </a:rPr>
              <a:t>水银</a:t>
            </a:r>
          </a:p>
        </p:txBody>
      </p:sp>
      <p:pic>
        <p:nvPicPr>
          <p:cNvPr id="24582" name="图片 8"/>
          <p:cNvPicPr>
            <a:picLocks noChangeAspect="1"/>
          </p:cNvPicPr>
          <p:nvPr/>
        </p:nvPicPr>
        <p:blipFill>
          <a:blip r:embed="rId3"/>
          <a:stretch>
            <a:fillRect/>
          </a:stretch>
        </p:blipFill>
        <p:spPr>
          <a:xfrm>
            <a:off x="5232797" y="3193256"/>
            <a:ext cx="2069306" cy="1768079"/>
          </a:xfrm>
          <a:prstGeom prst="rect">
            <a:avLst/>
          </a:prstGeom>
          <a:noFill/>
          <a:ln w="9525">
            <a:noFill/>
          </a:ln>
        </p:spPr>
      </p:pic>
      <p:sp>
        <p:nvSpPr>
          <p:cNvPr id="24583" name="矩形 1"/>
          <p:cNvSpPr/>
          <p:nvPr/>
        </p:nvSpPr>
        <p:spPr>
          <a:xfrm>
            <a:off x="733266" y="212964"/>
            <a:ext cx="4120753" cy="737235"/>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浸润与不浸润</a:t>
            </a:r>
          </a:p>
        </p:txBody>
      </p:sp>
      <p:pic>
        <p:nvPicPr>
          <p:cNvPr id="3" name="图片 2"/>
          <p:cNvPicPr>
            <a:picLocks noChangeAspect="1"/>
          </p:cNvPicPr>
          <p:nvPr/>
        </p:nvPicPr>
        <p:blipFill>
          <a:blip r:embed="rId4"/>
          <a:stretch>
            <a:fillRect/>
          </a:stretch>
        </p:blipFill>
        <p:spPr>
          <a:xfrm>
            <a:off x="541655" y="1556385"/>
            <a:ext cx="2035175" cy="2725420"/>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5"/>
          <a:stretch>
            <a:fillRect/>
          </a:stretch>
        </p:blipFill>
        <p:spPr>
          <a:xfrm>
            <a:off x="2611755" y="1556385"/>
            <a:ext cx="1824355" cy="27247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74290" y="1296121"/>
            <a:ext cx="7329949" cy="3021182"/>
          </a:xfrm>
          <a:prstGeom prst="rect">
            <a:avLst/>
          </a:prstGeom>
          <a:noFill/>
          <a:ln w="9525">
            <a:noFill/>
            <a:miter lim="800000"/>
            <a:headEnd/>
            <a:tailEnd/>
          </a:ln>
          <a:effectLst/>
        </p:spPr>
      </p:pic>
      <p:sp>
        <p:nvSpPr>
          <p:cNvPr id="3" name="矩形 1"/>
          <p:cNvSpPr/>
          <p:nvPr/>
        </p:nvSpPr>
        <p:spPr>
          <a:xfrm>
            <a:off x="733266" y="212964"/>
            <a:ext cx="4120753" cy="637675"/>
          </a:xfrm>
          <a:prstGeom prst="rect">
            <a:avLst/>
          </a:prstGeom>
          <a:noFill/>
          <a:ln w="9525">
            <a:noFill/>
          </a:ln>
        </p:spPr>
        <p:txBody>
          <a:bodyPr wrap="square" anchor="t">
            <a:spAutoFit/>
          </a:bodyPr>
          <a:lstStyle/>
          <a:p>
            <a:pPr>
              <a:lnSpc>
                <a:spcPct val="150000"/>
              </a:lnSpc>
            </a:pPr>
            <a:r>
              <a:rPr lang="zh-CN" altLang="en-US" sz="2800" b="1" dirty="0" smtClean="0">
                <a:solidFill>
                  <a:srgbClr val="FF0000"/>
                </a:solidFill>
                <a:latin typeface="宋体" panose="02010600030101010101" pitchFamily="2" charset="-122"/>
                <a:ea typeface="宋体" panose="02010600030101010101" pitchFamily="2" charset="-122"/>
              </a:rPr>
              <a:t>生活中应用</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cstate="print"/>
          <a:srcRect/>
          <a:stretch>
            <a:fillRect/>
          </a:stretch>
        </p:blipFill>
        <p:spPr bwMode="auto">
          <a:xfrm rot="16200000">
            <a:off x="2400302" y="-903342"/>
            <a:ext cx="4033683" cy="7211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9" name="矩形 3"/>
          <p:cNvSpPr/>
          <p:nvPr/>
        </p:nvSpPr>
        <p:spPr>
          <a:xfrm>
            <a:off x="1066165" y="1504950"/>
            <a:ext cx="6798945" cy="2738120"/>
          </a:xfrm>
          <a:prstGeom prst="rect">
            <a:avLst/>
          </a:prstGeom>
          <a:noFill/>
          <a:ln w="9525">
            <a:noFill/>
          </a:ln>
        </p:spPr>
        <p:txBody>
          <a:bodyPr wrap="square" anchor="t">
            <a:spAutoFit/>
          </a:bodyPr>
          <a:lstStyle/>
          <a:p>
            <a:pPr fontAlgn="base">
              <a:lnSpc>
                <a:spcPct val="120000"/>
              </a:lnSpc>
            </a:pPr>
            <a:r>
              <a:rPr lang="zh-CN" altLang="en-US" sz="1500" b="1" strike="noStrike" noProof="1">
                <a:latin typeface="Arial" panose="020B0604020202020204" pitchFamily="34" charset="0"/>
                <a:ea typeface="宋体" panose="02010600030101010101" pitchFamily="2" charset="-122"/>
                <a:cs typeface="+mn-cs"/>
              </a:rPr>
              <a:t>思考：</a:t>
            </a:r>
            <a:endParaRPr lang="zh-CN" altLang="en-US" sz="1500" b="1" strike="noStrike" noProof="1">
              <a:latin typeface="Arial" panose="020B0604020202020204" pitchFamily="34" charset="0"/>
              <a:ea typeface="宋体" panose="02010600030101010101" pitchFamily="2" charset="-122"/>
            </a:endParaRPr>
          </a:p>
          <a:p>
            <a:pPr fontAlgn="base">
              <a:lnSpc>
                <a:spcPct val="120000"/>
              </a:lnSpc>
            </a:pPr>
            <a:r>
              <a:rPr lang="en-US" altLang="zh-CN" sz="1500" b="1" strike="noStrike" noProof="1">
                <a:latin typeface="Arial" panose="020B0604020202020204" pitchFamily="34" charset="0"/>
                <a:ea typeface="宋体" panose="02010600030101010101" pitchFamily="2" charset="-122"/>
                <a:cs typeface="+mn-cs"/>
              </a:rPr>
              <a:t>1</a:t>
            </a:r>
            <a:r>
              <a:rPr lang="zh-CN" altLang="en-US" sz="1500" b="1" strike="noStrike" noProof="1">
                <a:latin typeface="Arial" panose="020B0604020202020204" pitchFamily="34" charset="0"/>
                <a:ea typeface="宋体" panose="02010600030101010101" pitchFamily="2" charset="-122"/>
                <a:cs typeface="+mn-cs"/>
              </a:rPr>
              <a:t>、实验中的研究对象是什么？</a:t>
            </a:r>
            <a:endParaRPr lang="en-US" altLang="zh-CN" sz="1500" b="1" strike="noStrike" noProof="1">
              <a:latin typeface="Arial" panose="020B0604020202020204" pitchFamily="34" charset="0"/>
              <a:ea typeface="宋体" panose="02010600030101010101" pitchFamily="2" charset="-122"/>
            </a:endParaRPr>
          </a:p>
          <a:p>
            <a:pPr fontAlgn="base">
              <a:lnSpc>
                <a:spcPct val="120000"/>
              </a:lnSpc>
            </a:pPr>
            <a:r>
              <a:rPr lang="zh-CN" altLang="en-US" sz="1500" b="1" strike="noStrike" noProof="1">
                <a:solidFill>
                  <a:srgbClr val="FF0000"/>
                </a:solidFill>
                <a:latin typeface="Arial" panose="020B0604020202020204" pitchFamily="34" charset="0"/>
                <a:ea typeface="宋体" panose="02010600030101010101" pitchFamily="2" charset="-122"/>
                <a:cs typeface="+mn-cs"/>
              </a:rPr>
              <a:t>一定质量的气体 </a:t>
            </a:r>
            <a:r>
              <a:rPr lang="en-US" altLang="zh-CN" sz="1500" b="1" strike="noStrike" noProof="1">
                <a:solidFill>
                  <a:srgbClr val="FF0000"/>
                </a:solidFill>
                <a:latin typeface="Arial" panose="020B0604020202020204" pitchFamily="34" charset="0"/>
                <a:ea typeface="宋体" panose="02010600030101010101" pitchFamily="2" charset="-122"/>
                <a:cs typeface="+mn-cs"/>
              </a:rPr>
              <a:t>m</a:t>
            </a:r>
            <a:r>
              <a:rPr lang="zh-CN" altLang="en-US" sz="1500" b="1" strike="noStrike" noProof="1">
                <a:solidFill>
                  <a:srgbClr val="FF0000"/>
                </a:solidFill>
                <a:latin typeface="Arial" panose="020B0604020202020204" pitchFamily="34" charset="0"/>
                <a:ea typeface="宋体" panose="02010600030101010101" pitchFamily="2" charset="-122"/>
                <a:cs typeface="+mn-cs"/>
              </a:rPr>
              <a:t>不变 </a:t>
            </a:r>
            <a:r>
              <a:rPr lang="en-US" altLang="zh-CN" sz="1500" b="1" strike="noStrike" noProof="1">
                <a:solidFill>
                  <a:srgbClr val="FF0000"/>
                </a:solidFill>
                <a:latin typeface="Arial" panose="020B0604020202020204" pitchFamily="34" charset="0"/>
                <a:ea typeface="宋体" panose="02010600030101010101" pitchFamily="2" charset="-122"/>
                <a:cs typeface="+mn-cs"/>
              </a:rPr>
              <a:t>T</a:t>
            </a:r>
            <a:r>
              <a:rPr lang="zh-CN" altLang="en-US" sz="1500" b="1" strike="noStrike" noProof="1">
                <a:solidFill>
                  <a:srgbClr val="FF0000"/>
                </a:solidFill>
                <a:latin typeface="Arial" panose="020B0604020202020204" pitchFamily="34" charset="0"/>
                <a:ea typeface="宋体" panose="02010600030101010101" pitchFamily="2" charset="-122"/>
                <a:cs typeface="+mn-cs"/>
              </a:rPr>
              <a:t>不变</a:t>
            </a:r>
            <a:endParaRPr lang="en-US" altLang="zh-CN" sz="1500" b="1" strike="noStrike" noProof="1">
              <a:solidFill>
                <a:srgbClr val="FF0000"/>
              </a:solidFill>
              <a:latin typeface="Arial" panose="020B0604020202020204" pitchFamily="34" charset="0"/>
              <a:ea typeface="宋体" panose="02010600030101010101" pitchFamily="2" charset="-122"/>
            </a:endParaRPr>
          </a:p>
          <a:p>
            <a:pPr fontAlgn="base">
              <a:lnSpc>
                <a:spcPct val="120000"/>
              </a:lnSpc>
              <a:spcBef>
                <a:spcPts val="1200"/>
              </a:spcBef>
            </a:pPr>
            <a:r>
              <a:rPr lang="en-US" altLang="zh-CN" sz="1500" b="1" strike="noStrike" noProof="1">
                <a:latin typeface="Arial" panose="020B0604020202020204" pitchFamily="34" charset="0"/>
                <a:ea typeface="宋体" panose="02010600030101010101" pitchFamily="2" charset="-122"/>
                <a:cs typeface="+mn-cs"/>
              </a:rPr>
              <a:t>2</a:t>
            </a:r>
            <a:r>
              <a:rPr lang="zh-CN" altLang="en-US" sz="1500" b="1" strike="noStrike" noProof="1">
                <a:latin typeface="Arial" panose="020B0604020202020204" pitchFamily="34" charset="0"/>
                <a:ea typeface="宋体" panose="02010600030101010101" pitchFamily="2" charset="-122"/>
                <a:cs typeface="+mn-cs"/>
              </a:rPr>
              <a:t>、如何控制气体的质量</a:t>
            </a:r>
            <a:r>
              <a:rPr lang="en-US" altLang="zh-CN" sz="1500" b="1" strike="noStrike" noProof="1">
                <a:latin typeface="Arial" panose="020B0604020202020204" pitchFamily="34" charset="0"/>
                <a:ea typeface="宋体" panose="02010600030101010101" pitchFamily="2" charset="-122"/>
                <a:cs typeface="+mn-cs"/>
              </a:rPr>
              <a:t>m</a:t>
            </a:r>
            <a:r>
              <a:rPr lang="zh-CN" altLang="en-US" sz="1500" b="1" strike="noStrike" noProof="1">
                <a:latin typeface="Arial" panose="020B0604020202020204" pitchFamily="34" charset="0"/>
                <a:ea typeface="宋体" panose="02010600030101010101" pitchFamily="2" charset="-122"/>
                <a:cs typeface="+mn-cs"/>
              </a:rPr>
              <a:t>、温度</a:t>
            </a:r>
            <a:r>
              <a:rPr lang="en-US" altLang="zh-CN" sz="1500" b="1" strike="noStrike" noProof="1">
                <a:latin typeface="Arial" panose="020B0604020202020204" pitchFamily="34" charset="0"/>
                <a:ea typeface="宋体" panose="02010600030101010101" pitchFamily="2" charset="-122"/>
                <a:cs typeface="+mn-cs"/>
              </a:rPr>
              <a:t>T</a:t>
            </a:r>
            <a:r>
              <a:rPr lang="zh-CN" altLang="en-US" sz="1500" b="1" strike="noStrike" noProof="1">
                <a:latin typeface="Arial" panose="020B0604020202020204" pitchFamily="34" charset="0"/>
                <a:ea typeface="宋体" panose="02010600030101010101" pitchFamily="2" charset="-122"/>
                <a:cs typeface="+mn-cs"/>
              </a:rPr>
              <a:t>保持不变？</a:t>
            </a:r>
            <a:endParaRPr lang="en-US" altLang="zh-CN" sz="1500" b="1" strike="noStrike" noProof="1">
              <a:latin typeface="Arial" panose="020B0604020202020204" pitchFamily="34" charset="0"/>
              <a:ea typeface="宋体" panose="02010600030101010101" pitchFamily="2" charset="-122"/>
            </a:endParaRPr>
          </a:p>
          <a:p>
            <a:pPr fontAlgn="base">
              <a:lnSpc>
                <a:spcPct val="120000"/>
              </a:lnSpc>
            </a:pPr>
            <a:r>
              <a:rPr lang="zh-CN" altLang="en-US" sz="1500" b="1" strike="noStrike" noProof="1">
                <a:solidFill>
                  <a:srgbClr val="FF0000"/>
                </a:solidFill>
                <a:latin typeface="Arial" panose="020B0604020202020204" pitchFamily="34" charset="0"/>
                <a:ea typeface="宋体" panose="02010600030101010101" pitchFamily="2" charset="-122"/>
                <a:cs typeface="+mn-cs"/>
              </a:rPr>
              <a:t>实验过程中如果空气柱体积的</a:t>
            </a:r>
            <a:r>
              <a:rPr lang="zh-CN" altLang="en-US" sz="1500" b="1" strike="noStrike" noProof="1">
                <a:gradFill>
                  <a:gsLst>
                    <a:gs pos="0">
                      <a:srgbClr val="7B32B2"/>
                    </a:gs>
                    <a:gs pos="100000">
                      <a:srgbClr val="401A5D"/>
                    </a:gs>
                  </a:gsLst>
                  <a:lin scaled="0"/>
                </a:gradFill>
                <a:latin typeface="Arial" panose="020B0604020202020204" pitchFamily="34" charset="0"/>
                <a:ea typeface="宋体" panose="02010600030101010101" pitchFamily="2" charset="-122"/>
                <a:cs typeface="+mn-cs"/>
              </a:rPr>
              <a:t>变化不太快</a:t>
            </a:r>
            <a:r>
              <a:rPr lang="zh-CN" altLang="en-US" sz="1500" b="1" strike="noStrike" noProof="1">
                <a:solidFill>
                  <a:srgbClr val="FF0000"/>
                </a:solidFill>
                <a:latin typeface="Arial" panose="020B0604020202020204" pitchFamily="34" charset="0"/>
                <a:ea typeface="宋体" panose="02010600030101010101" pitchFamily="2" charset="-122"/>
                <a:cs typeface="+mn-cs"/>
              </a:rPr>
              <a:t>，它的</a:t>
            </a:r>
            <a:r>
              <a:rPr lang="zh-CN" altLang="en-US" sz="1500" b="1" strike="noStrike" noProof="1">
                <a:solidFill>
                  <a:schemeClr val="accent2"/>
                </a:solidFill>
                <a:latin typeface="Arial" panose="020B0604020202020204" pitchFamily="34" charset="0"/>
                <a:ea typeface="宋体" panose="02010600030101010101" pitchFamily="2" charset="-122"/>
                <a:cs typeface="+mn-cs"/>
              </a:rPr>
              <a:t>温度大致等于环境温度</a:t>
            </a:r>
            <a:r>
              <a:rPr lang="zh-CN" altLang="en-US" sz="1500" b="1" strike="noStrike" noProof="1">
                <a:solidFill>
                  <a:srgbClr val="FF0000"/>
                </a:solidFill>
                <a:latin typeface="Arial" panose="020B0604020202020204" pitchFamily="34" charset="0"/>
                <a:ea typeface="宋体" panose="02010600030101010101" pitchFamily="2" charset="-122"/>
                <a:cs typeface="+mn-cs"/>
              </a:rPr>
              <a:t>，不会有明显变化</a:t>
            </a:r>
            <a:endParaRPr lang="en-US" altLang="zh-CN" sz="1500" b="1" strike="noStrike" noProof="1">
              <a:solidFill>
                <a:srgbClr val="FF0000"/>
              </a:solidFill>
              <a:latin typeface="Arial" panose="020B0604020202020204" pitchFamily="34" charset="0"/>
              <a:ea typeface="宋体" panose="02010600030101010101" pitchFamily="2" charset="-122"/>
            </a:endParaRPr>
          </a:p>
          <a:p>
            <a:pPr fontAlgn="base">
              <a:lnSpc>
                <a:spcPct val="120000"/>
              </a:lnSpc>
            </a:pPr>
            <a:r>
              <a:rPr lang="zh-CN" altLang="en-US" sz="1500" b="1" strike="noStrike" noProof="1">
                <a:solidFill>
                  <a:srgbClr val="FF0000"/>
                </a:solidFill>
                <a:latin typeface="Arial" panose="020B0604020202020204" pitchFamily="34" charset="0"/>
                <a:ea typeface="宋体" panose="02010600030101010101" pitchFamily="2" charset="-122"/>
                <a:cs typeface="+mn-cs"/>
              </a:rPr>
              <a:t>另外，实验过程中</a:t>
            </a:r>
            <a:r>
              <a:rPr lang="zh-CN" altLang="en-US" sz="1500" b="1" strike="noStrike" noProof="1">
                <a:solidFill>
                  <a:schemeClr val="accent2"/>
                </a:solidFill>
                <a:latin typeface="Arial" panose="020B0604020202020204" pitchFamily="34" charset="0"/>
                <a:ea typeface="宋体" panose="02010600030101010101" pitchFamily="2" charset="-122"/>
                <a:cs typeface="+mn-cs"/>
              </a:rPr>
              <a:t>不能用手触摸玻璃管</a:t>
            </a:r>
            <a:r>
              <a:rPr lang="zh-CN" altLang="en-US" sz="1500" b="1" strike="noStrike" noProof="1">
                <a:solidFill>
                  <a:srgbClr val="FF0000"/>
                </a:solidFill>
                <a:latin typeface="Arial" panose="020B0604020202020204" pitchFamily="34" charset="0"/>
                <a:ea typeface="宋体" panose="02010600030101010101" pitchFamily="2" charset="-122"/>
                <a:cs typeface="+mn-cs"/>
              </a:rPr>
              <a:t>；稳定后再读数</a:t>
            </a:r>
            <a:endParaRPr lang="zh-CN" altLang="en-US" sz="1500" b="1" strike="noStrike" noProof="1">
              <a:solidFill>
                <a:srgbClr val="FF0000"/>
              </a:solidFill>
              <a:latin typeface="Arial" panose="020B0604020202020204" pitchFamily="34" charset="0"/>
              <a:ea typeface="宋体" panose="02010600030101010101" pitchFamily="2" charset="-122"/>
            </a:endParaRPr>
          </a:p>
          <a:p>
            <a:pPr fontAlgn="base">
              <a:lnSpc>
                <a:spcPct val="120000"/>
              </a:lnSpc>
            </a:pPr>
            <a:r>
              <a:rPr lang="en-US" altLang="zh-CN" sz="1500" b="1" strike="noStrike" noProof="1">
                <a:latin typeface="Arial" panose="020B0604020202020204" pitchFamily="34" charset="0"/>
                <a:ea typeface="宋体" panose="02010600030101010101" pitchFamily="2" charset="-122"/>
                <a:cs typeface="+mn-cs"/>
              </a:rPr>
              <a:t>3</a:t>
            </a:r>
            <a:r>
              <a:rPr lang="zh-CN" altLang="en-US" sz="1500" b="1" strike="noStrike" noProof="1">
                <a:latin typeface="Arial" panose="020B0604020202020204" pitchFamily="34" charset="0"/>
                <a:ea typeface="宋体" panose="02010600030101010101" pitchFamily="2" charset="-122"/>
                <a:cs typeface="+mn-cs"/>
              </a:rPr>
              <a:t>、这个实验中，是否一定要测量空气柱的横截面积？</a:t>
            </a:r>
            <a:endParaRPr lang="zh-CN" altLang="en-US" sz="1500" b="1" strike="noStrike" noProof="1">
              <a:latin typeface="Arial" panose="020B0604020202020204" pitchFamily="34" charset="0"/>
              <a:ea typeface="宋体" panose="02010600030101010101" pitchFamily="2" charset="-122"/>
            </a:endParaRPr>
          </a:p>
          <a:p>
            <a:pPr fontAlgn="base">
              <a:lnSpc>
                <a:spcPct val="120000"/>
              </a:lnSpc>
            </a:pPr>
            <a:r>
              <a:rPr lang="zh-CN" altLang="en-US" sz="1500" b="1" strike="noStrike" noProof="1">
                <a:solidFill>
                  <a:srgbClr val="FF0000"/>
                </a:solidFill>
                <a:latin typeface="Arial" panose="020B0604020202020204" pitchFamily="34" charset="0"/>
                <a:ea typeface="宋体" panose="02010600030101010101" pitchFamily="2" charset="-122"/>
                <a:cs typeface="+mn-cs"/>
              </a:rPr>
              <a:t>不需要</a:t>
            </a:r>
            <a:endParaRPr lang="zh-CN" altLang="en-US" sz="1500" b="1" strike="noStrike" noProof="1">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3</a:t>
            </a:fld>
            <a:endParaRPr lang="en-US" altLang="zh-CN" sz="100"/>
          </a:p>
        </p:txBody>
      </p:sp>
      <p:sp>
        <p:nvSpPr>
          <p:cNvPr id="2050" name="Text Box 5"/>
          <p:cNvSpPr txBox="1"/>
          <p:nvPr/>
        </p:nvSpPr>
        <p:spPr>
          <a:xfrm>
            <a:off x="1481138" y="1582341"/>
            <a:ext cx="5420916" cy="674370"/>
          </a:xfrm>
          <a:prstGeom prst="rect">
            <a:avLst/>
          </a:prstGeom>
          <a:noFill/>
          <a:ln w="9525" cap="flat" cmpd="sng">
            <a:solidFill>
              <a:srgbClr val="0070C0"/>
            </a:solidFill>
            <a:prstDash val="solid"/>
            <a:miter/>
            <a:headEnd type="none" w="med" len="med"/>
            <a:tailEnd type="none" w="med" len="med"/>
          </a:ln>
        </p:spPr>
        <p:txBody>
          <a:bodyPr wrap="square" anchor="t">
            <a:spAutoFit/>
          </a:bodyPr>
          <a:lstStyle/>
          <a:p>
            <a:pPr>
              <a:lnSpc>
                <a:spcPct val="120000"/>
              </a:lnSpc>
              <a:spcBef>
                <a:spcPts val="1200"/>
              </a:spcBef>
              <a:buSzTx/>
            </a:pPr>
            <a:r>
              <a:rPr lang="en-US" altLang="zh-CN" sz="1575" b="1" dirty="0">
                <a:latin typeface="黑体" panose="02010600030101010101" pitchFamily="49" charset="-122"/>
                <a:ea typeface="黑体" panose="02010600030101010101" pitchFamily="49" charset="-122"/>
              </a:rPr>
              <a:t>1.</a:t>
            </a:r>
            <a:r>
              <a:rPr lang="zh-CN" altLang="en-US" sz="1575" b="1" dirty="0">
                <a:latin typeface="黑体" panose="02010600030101010101" pitchFamily="49" charset="-122"/>
                <a:ea typeface="黑体" panose="02010600030101010101" pitchFamily="49" charset="-122"/>
              </a:rPr>
              <a:t>温度</a:t>
            </a:r>
            <a:r>
              <a:rPr lang="en-US" altLang="zh-CN" sz="1575" b="1" dirty="0">
                <a:latin typeface="黑体" panose="02010600030101010101" pitchFamily="49" charset="-122"/>
                <a:ea typeface="黑体" panose="02010600030101010101" pitchFamily="49" charset="-122"/>
              </a:rPr>
              <a:t>(K):</a:t>
            </a:r>
            <a:r>
              <a:rPr lang="zh-CN" altLang="en-US" sz="1575" dirty="0">
                <a:latin typeface="黑体" panose="02010600030101010101" pitchFamily="49" charset="-122"/>
                <a:ea typeface="黑体" panose="02010600030101010101" pitchFamily="49" charset="-122"/>
              </a:rPr>
              <a:t>气体分子热运动平均动能的标志</a:t>
            </a:r>
            <a:r>
              <a:rPr lang="en-US" altLang="zh-CN" sz="1575" dirty="0">
                <a:latin typeface="黑体" panose="02010600030101010101" pitchFamily="49" charset="-122"/>
                <a:ea typeface="黑体" panose="02010600030101010101" pitchFamily="49" charset="-122"/>
              </a:rPr>
              <a:t>,</a:t>
            </a:r>
            <a:r>
              <a:rPr lang="zh-CN" altLang="en-US" sz="1575" dirty="0">
                <a:latin typeface="黑体" panose="02010600030101010101" pitchFamily="49" charset="-122"/>
                <a:ea typeface="黑体" panose="02010600030101010101" pitchFamily="49" charset="-122"/>
              </a:rPr>
              <a:t>大量气体分子无规则运动剧烈程度的反映</a:t>
            </a:r>
            <a:r>
              <a:rPr lang="en-US" altLang="zh-CN" sz="1575" dirty="0">
                <a:latin typeface="黑体" panose="02010600030101010101" pitchFamily="49" charset="-122"/>
                <a:ea typeface="黑体" panose="02010600030101010101" pitchFamily="49" charset="-122"/>
              </a:rPr>
              <a:t>.</a:t>
            </a:r>
          </a:p>
        </p:txBody>
      </p:sp>
      <p:sp>
        <p:nvSpPr>
          <p:cNvPr id="2051" name="Text Box 5"/>
          <p:cNvSpPr txBox="1"/>
          <p:nvPr/>
        </p:nvSpPr>
        <p:spPr>
          <a:xfrm>
            <a:off x="1544241" y="2662238"/>
            <a:ext cx="5422106" cy="674370"/>
          </a:xfrm>
          <a:prstGeom prst="rect">
            <a:avLst/>
          </a:prstGeom>
          <a:noFill/>
          <a:ln w="9525" cap="flat" cmpd="sng">
            <a:solidFill>
              <a:srgbClr val="0070C0"/>
            </a:solidFill>
            <a:prstDash val="solid"/>
            <a:miter/>
            <a:headEnd type="none" w="med" len="med"/>
            <a:tailEnd type="none" w="med" len="med"/>
          </a:ln>
        </p:spPr>
        <p:txBody>
          <a:bodyPr wrap="square" anchor="t">
            <a:spAutoFit/>
          </a:bodyPr>
          <a:lstStyle/>
          <a:p>
            <a:pPr>
              <a:lnSpc>
                <a:spcPct val="120000"/>
              </a:lnSpc>
              <a:spcBef>
                <a:spcPts val="1200"/>
              </a:spcBef>
              <a:buSzTx/>
            </a:pPr>
            <a:r>
              <a:rPr lang="en-US" altLang="zh-CN" sz="1575" b="1" dirty="0">
                <a:latin typeface="黑体" panose="02010600030101010101" pitchFamily="49" charset="-122"/>
                <a:ea typeface="黑体" panose="02010600030101010101" pitchFamily="49" charset="-122"/>
              </a:rPr>
              <a:t>2.</a:t>
            </a:r>
            <a:r>
              <a:rPr lang="zh-CN" altLang="en-US" sz="1575" b="1" dirty="0">
                <a:latin typeface="黑体" panose="02010600030101010101" pitchFamily="49" charset="-122"/>
                <a:ea typeface="黑体" panose="02010600030101010101" pitchFamily="49" charset="-122"/>
              </a:rPr>
              <a:t>体积</a:t>
            </a:r>
            <a:r>
              <a:rPr lang="en-US" altLang="zh-CN" sz="1575" b="1" dirty="0">
                <a:latin typeface="黑体" panose="02010600030101010101" pitchFamily="49" charset="-122"/>
                <a:ea typeface="黑体" panose="02010600030101010101" pitchFamily="49" charset="-122"/>
              </a:rPr>
              <a:t>(m</a:t>
            </a:r>
            <a:r>
              <a:rPr lang="en-US" altLang="zh-CN" sz="1575" b="1" baseline="30000" dirty="0">
                <a:latin typeface="黑体" panose="02010600030101010101" pitchFamily="49" charset="-122"/>
                <a:ea typeface="黑体" panose="02010600030101010101" pitchFamily="49" charset="-122"/>
              </a:rPr>
              <a:t>3</a:t>
            </a:r>
            <a:r>
              <a:rPr lang="en-US" altLang="zh-CN" sz="1575" b="1" dirty="0">
                <a:latin typeface="黑体" panose="02010600030101010101" pitchFamily="49" charset="-122"/>
                <a:ea typeface="黑体" panose="02010600030101010101" pitchFamily="49" charset="-122"/>
              </a:rPr>
              <a:t>): </a:t>
            </a:r>
            <a:r>
              <a:rPr lang="zh-CN" altLang="en-US" sz="1575" dirty="0">
                <a:latin typeface="黑体" panose="02010600030101010101" pitchFamily="49" charset="-122"/>
                <a:ea typeface="黑体" panose="02010600030101010101" pitchFamily="49" charset="-122"/>
              </a:rPr>
              <a:t>气体分子的活动空间</a:t>
            </a:r>
            <a:r>
              <a:rPr lang="en-US" altLang="zh-CN" sz="1575" dirty="0">
                <a:latin typeface="黑体" panose="02010600030101010101" pitchFamily="49" charset="-122"/>
                <a:ea typeface="黑体" panose="02010600030101010101" pitchFamily="49" charset="-122"/>
              </a:rPr>
              <a:t>(</a:t>
            </a:r>
            <a:r>
              <a:rPr lang="zh-CN" altLang="en-US" sz="1575" dirty="0">
                <a:latin typeface="黑体" panose="02010600030101010101" pitchFamily="49" charset="-122"/>
                <a:ea typeface="黑体" panose="02010600030101010101" pitchFamily="49" charset="-122"/>
              </a:rPr>
              <a:t>每一个气体分子的活动空间）</a:t>
            </a:r>
          </a:p>
        </p:txBody>
      </p:sp>
      <p:sp>
        <p:nvSpPr>
          <p:cNvPr id="2052" name="Text Box 4"/>
          <p:cNvSpPr txBox="1"/>
          <p:nvPr/>
        </p:nvSpPr>
        <p:spPr>
          <a:xfrm>
            <a:off x="1550194" y="3558778"/>
            <a:ext cx="5416154" cy="674370"/>
          </a:xfrm>
          <a:prstGeom prst="rect">
            <a:avLst/>
          </a:prstGeom>
          <a:noFill/>
          <a:ln w="9525" cap="flat" cmpd="sng">
            <a:solidFill>
              <a:srgbClr val="0070C0"/>
            </a:solidFill>
            <a:prstDash val="solid"/>
            <a:miter/>
            <a:headEnd type="none" w="med" len="med"/>
            <a:tailEnd type="none" w="med" len="med"/>
          </a:ln>
        </p:spPr>
        <p:txBody>
          <a:bodyPr wrap="square" anchor="t">
            <a:spAutoFit/>
          </a:bodyPr>
          <a:lstStyle/>
          <a:p>
            <a:pPr>
              <a:lnSpc>
                <a:spcPct val="120000"/>
              </a:lnSpc>
              <a:spcBef>
                <a:spcPts val="1200"/>
              </a:spcBef>
              <a:spcAft>
                <a:spcPts val="1200"/>
              </a:spcAft>
              <a:buSzTx/>
            </a:pPr>
            <a:r>
              <a:rPr lang="en-US" altLang="zh-CN" sz="1575" b="1" dirty="0">
                <a:latin typeface="黑体" panose="02010600030101010101" pitchFamily="49" charset="-122"/>
                <a:ea typeface="黑体" panose="02010600030101010101" pitchFamily="49" charset="-122"/>
              </a:rPr>
              <a:t>3.</a:t>
            </a:r>
            <a:r>
              <a:rPr lang="zh-CN" altLang="en-US" sz="1575" b="1" dirty="0">
                <a:latin typeface="黑体" panose="02010600030101010101" pitchFamily="49" charset="-122"/>
                <a:ea typeface="黑体" panose="02010600030101010101" pitchFamily="49" charset="-122"/>
              </a:rPr>
              <a:t>压强</a:t>
            </a:r>
            <a:r>
              <a:rPr lang="en-US" altLang="zh-CN" sz="1575" b="1" dirty="0">
                <a:latin typeface="黑体" panose="02010600030101010101" pitchFamily="49" charset="-122"/>
                <a:ea typeface="黑体" panose="02010600030101010101" pitchFamily="49" charset="-122"/>
              </a:rPr>
              <a:t>(Pa):</a:t>
            </a:r>
            <a:r>
              <a:rPr lang="zh-CN" altLang="en-US" sz="1575" dirty="0">
                <a:latin typeface="黑体" panose="02010600030101010101" pitchFamily="49" charset="-122"/>
                <a:ea typeface="黑体" panose="02010600030101010101" pitchFamily="49" charset="-122"/>
              </a:rPr>
              <a:t>大量气体分子热运动频繁撞击容器器壁而产生的</a:t>
            </a:r>
            <a:r>
              <a:rPr lang="en-US" altLang="zh-CN" sz="1575" dirty="0">
                <a:latin typeface="黑体" panose="02010600030101010101" pitchFamily="49" charset="-122"/>
                <a:ea typeface="黑体" panose="02010600030101010101" pitchFamily="49" charset="-122"/>
              </a:rPr>
              <a:t>.</a:t>
            </a:r>
          </a:p>
        </p:txBody>
      </p:sp>
      <p:sp>
        <p:nvSpPr>
          <p:cNvPr id="2053" name="矩形 5"/>
          <p:cNvSpPr/>
          <p:nvPr/>
        </p:nvSpPr>
        <p:spPr>
          <a:xfrm>
            <a:off x="506016" y="405606"/>
            <a:ext cx="3935730" cy="565150"/>
          </a:xfrm>
          <a:prstGeom prst="rect">
            <a:avLst/>
          </a:prstGeom>
          <a:noFill/>
          <a:ln w="9525">
            <a:noFill/>
          </a:ln>
        </p:spPr>
        <p:txBody>
          <a:bodyPr wrap="none" anchor="t">
            <a:spAutoFit/>
          </a:bodyPr>
          <a:lstStyle/>
          <a:p>
            <a:pPr marL="663575" indent="-663575" algn="ctr">
              <a:lnSpc>
                <a:spcPct val="110000"/>
              </a:lnSpc>
            </a:pPr>
            <a:r>
              <a:rPr lang="zh-CN" altLang="en-US" sz="2800" b="1" dirty="0">
                <a:solidFill>
                  <a:srgbClr val="FF0000"/>
                </a:solidFill>
                <a:latin typeface="Times New Roman" panose="02020503050405090304" pitchFamily="18" charset="0"/>
                <a:ea typeface="宋体" panose="02010600030101010101" pitchFamily="2" charset="-122"/>
              </a:rPr>
              <a:t>一、</a:t>
            </a:r>
            <a:r>
              <a:rPr lang="en-US" altLang="zh-CN" sz="2800" b="1" dirty="0">
                <a:solidFill>
                  <a:srgbClr val="FF0000"/>
                </a:solidFill>
                <a:latin typeface="Times New Roman" panose="02020503050405090304" pitchFamily="18" charset="0"/>
                <a:ea typeface="宋体" panose="02010600030101010101" pitchFamily="2" charset="-122"/>
              </a:rPr>
              <a:t>1</a:t>
            </a:r>
            <a:r>
              <a:rPr lang="zh-CN" altLang="en-US" sz="2800" b="1" dirty="0">
                <a:solidFill>
                  <a:srgbClr val="FF0000"/>
                </a:solidFill>
                <a:latin typeface="Times New Roman" panose="02020503050405090304" pitchFamily="18" charset="0"/>
                <a:ea typeface="宋体" panose="02010600030101010101" pitchFamily="2" charset="-122"/>
              </a:rPr>
              <a:t>、气体的状态参量</a:t>
            </a:r>
          </a:p>
        </p:txBody>
      </p:sp>
      <p:sp>
        <p:nvSpPr>
          <p:cNvPr id="2" name="标题 1"/>
          <p:cNvSpPr>
            <a:spLocks noGrp="1"/>
          </p:cNvSpPr>
          <p:nvPr/>
        </p:nvSpPr>
        <p:spPr>
          <a:xfrm>
            <a:off x="211456" y="142241"/>
            <a:ext cx="10515600" cy="1325563"/>
          </a:xfrm>
          <a:prstGeom prst="rect">
            <a:avLst/>
          </a:prstGeom>
        </p:spPr>
        <p:txBody>
          <a:bodyPr vert="horz" lIns="116997" tIns="58499" rIns="116997" bIns="58499" rtlCol="0" anchor="ctr">
            <a:normAutofit/>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600" b="1">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4</a:t>
            </a:fld>
            <a:endParaRPr lang="en-US" altLang="zh-CN" sz="100"/>
          </a:p>
        </p:txBody>
      </p:sp>
      <p:sp>
        <p:nvSpPr>
          <p:cNvPr id="3074" name="文本占位符 12"/>
          <p:cNvSpPr txBox="1"/>
          <p:nvPr/>
        </p:nvSpPr>
        <p:spPr>
          <a:xfrm>
            <a:off x="613410" y="319405"/>
            <a:ext cx="3037205" cy="549275"/>
          </a:xfrm>
          <a:prstGeom prst="rect">
            <a:avLst/>
          </a:prstGeom>
          <a:noFill/>
          <a:ln w="9525">
            <a:noFill/>
          </a:ln>
        </p:spPr>
        <p:txBody>
          <a:bodyPr anchor="t"/>
          <a:lstStyle/>
          <a:p>
            <a:pPr>
              <a:lnSpc>
                <a:spcPct val="90000"/>
              </a:lnSpc>
              <a:spcBef>
                <a:spcPts val="1000"/>
              </a:spcBef>
            </a:pPr>
            <a:r>
              <a:rPr lang="en-US" altLang="zh-CN" sz="2800" b="1" dirty="0">
                <a:solidFill>
                  <a:srgbClr val="FF0000"/>
                </a:solidFill>
                <a:latin typeface="宋体" panose="02010600030101010101" pitchFamily="2" charset="-122"/>
                <a:ea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rPr>
              <a:t>、温度和温标</a:t>
            </a:r>
          </a:p>
        </p:txBody>
      </p:sp>
      <p:graphicFrame>
        <p:nvGraphicFramePr>
          <p:cNvPr id="5" name="Group 67"/>
          <p:cNvGraphicFramePr/>
          <p:nvPr>
            <p:custDataLst>
              <p:tags r:id="rId1"/>
            </p:custDataLst>
          </p:nvPr>
        </p:nvGraphicFramePr>
        <p:xfrm>
          <a:off x="1239441" y="1089422"/>
          <a:ext cx="6229350" cy="3274060"/>
        </p:xfrm>
        <a:graphic>
          <a:graphicData uri="http://schemas.openxmlformats.org/drawingml/2006/table">
            <a:tbl>
              <a:tblPr/>
              <a:tblGrid>
                <a:gridCol w="709295"/>
                <a:gridCol w="2961640"/>
                <a:gridCol w="2558415"/>
              </a:tblGrid>
              <a:tr h="3708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75"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温度的定义</a:t>
                      </a:r>
                    </a:p>
                  </a:txBody>
                  <a:tcPr marL="51435" marR="51435" marT="25715" marB="2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h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75"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用温度计测量</a:t>
                      </a:r>
                    </a:p>
                  </a:txBody>
                  <a:tcPr marL="51435" marR="51435" marT="25715" marB="2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95186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350" b="0" i="0" u="none" strike="noStrike" cap="none" normalizeH="0" baseline="0">
                          <a:ln>
                            <a:noFill/>
                          </a:ln>
                          <a:solidFill>
                            <a:schemeClr val="tx1"/>
                          </a:solidFill>
                          <a:effectLst/>
                          <a:latin typeface="Times New Roman" panose="02020503050405090304" pitchFamily="18" charset="0"/>
                          <a:ea typeface="黑体" panose="02010600030101010101" pitchFamily="49" charset="-122"/>
                        </a:rPr>
                        <a:t>温度通俗定义</a:t>
                      </a:r>
                    </a:p>
                  </a:txBody>
                  <a:tcPr marL="51435" marR="51435" marT="25715" marB="2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altLang="zh-CN" sz="1125" b="0" dirty="0">
                        <a:solidFill>
                          <a:schemeClr val="tx1"/>
                        </a:solidFill>
                        <a:latin typeface="华文细黑" pitchFamily="2" charset="-122"/>
                        <a:ea typeface="华文细黑" pitchFamily="2" charset="-122"/>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1125" b="0" dirty="0">
                          <a:solidFill>
                            <a:schemeClr val="tx1"/>
                          </a:solidFill>
                          <a:latin typeface="华文细黑" pitchFamily="2" charset="-122"/>
                          <a:ea typeface="华文细黑" pitchFamily="2" charset="-122"/>
                        </a:rPr>
                        <a:t>表示物体的冷热程度的量。</a:t>
                      </a:r>
                      <a:endParaRPr kumimoji="0" lang="en-US" altLang="zh-CN" sz="1125" b="0" dirty="0">
                        <a:solidFill>
                          <a:schemeClr val="tx1"/>
                        </a:solidFill>
                        <a:latin typeface="华文细黑" pitchFamily="2" charset="-122"/>
                        <a:ea typeface="华文细黑" pitchFamily="2" charset="-122"/>
                      </a:endParaRPr>
                    </a:p>
                  </a:txBody>
                  <a:tcPr marL="51435" marR="51435" marT="25715" marB="2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lang="zh-CN" altLang="en-US" sz="1125" b="0" dirty="0">
                          <a:solidFill>
                            <a:schemeClr val="tx1"/>
                          </a:solidFill>
                          <a:latin typeface="华文细黑" pitchFamily="2" charset="-122"/>
                          <a:ea typeface="华文细黑" pitchFamily="2" charset="-122"/>
                        </a:rPr>
                        <a:t>将温度计与被测物体接触足够长时间，待温度计示数不再变化时读出温度计示数即为被测物体的温度。</a:t>
                      </a:r>
                    </a:p>
                  </a:txBody>
                  <a:tcPr marL="51435" marR="51435" marT="25715" marB="2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104838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35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温度宏观定义</a:t>
                      </a:r>
                    </a:p>
                  </a:txBody>
                  <a:tcPr marL="51435" marR="51435" marT="25715" marB="2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lang="zh-CN" altLang="en-US" sz="1125" b="0" dirty="0">
                          <a:solidFill>
                            <a:schemeClr val="tx1"/>
                          </a:solidFill>
                          <a:latin typeface="华文细黑" pitchFamily="2" charset="-122"/>
                          <a:ea typeface="华文细黑" pitchFamily="2" charset="-122"/>
                        </a:rPr>
                        <a:t>当两个系统处于热平衡时，它们必定具有某个共同的热学性质，我们把表征这一“共同热学性质”的物理量，叫做温度。</a:t>
                      </a:r>
                    </a:p>
                  </a:txBody>
                  <a:tcPr marL="51435" marR="51435" marT="25715" marB="2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lang="zh-CN" altLang="en-US" sz="1125" b="0" dirty="0">
                          <a:solidFill>
                            <a:schemeClr val="tx1"/>
                          </a:solidFill>
                          <a:latin typeface="华文细黑" pitchFamily="2" charset="-122"/>
                          <a:ea typeface="华文细黑" pitchFamily="2" charset="-122"/>
                        </a:rPr>
                        <a:t>热平衡时系统的状态参量不变。热平衡时系统必具有共同的热学性质。</a:t>
                      </a:r>
                    </a:p>
                  </a:txBody>
                  <a:tcPr marL="51435" marR="51435" marT="25715" marB="2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90297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35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温度微观定义</a:t>
                      </a:r>
                    </a:p>
                  </a:txBody>
                  <a:tcPr marL="51435" marR="51435" marT="25715" marB="2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350" b="0" i="0" u="none" strike="noStrike" cap="none" normalizeH="0" baseline="0" dirty="0">
                          <a:ln>
                            <a:noFill/>
                          </a:ln>
                          <a:solidFill>
                            <a:srgbClr val="00B0F0"/>
                          </a:solidFill>
                          <a:effectLst/>
                          <a:latin typeface="Times New Roman" panose="02020503050405090304" pitchFamily="18" charset="0"/>
                          <a:ea typeface="黑体" panose="02010600030101010101" pitchFamily="49" charset="-122"/>
                        </a:rPr>
                        <a:t>温度反映大量分子平均动能的大小</a:t>
                      </a:r>
                      <a:r>
                        <a:rPr kumimoji="1" lang="zh-CN" altLang="en-US" sz="135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a:t>
                      </a: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35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在同一温度下，不同物质分子的</a:t>
                      </a:r>
                      <a:r>
                        <a:rPr kumimoji="1" lang="zh-CN" altLang="en-US" sz="1350" b="0" i="0" u="none" strike="noStrike" cap="none" normalizeH="0" baseline="0" dirty="0">
                          <a:ln>
                            <a:noFill/>
                          </a:ln>
                          <a:solidFill>
                            <a:srgbClr val="00B0F0"/>
                          </a:solidFill>
                          <a:effectLst/>
                          <a:latin typeface="Times New Roman" panose="02020503050405090304" pitchFamily="18" charset="0"/>
                          <a:ea typeface="黑体" panose="02010600030101010101" pitchFamily="49" charset="-122"/>
                        </a:rPr>
                        <a:t>平均动能</a:t>
                      </a:r>
                      <a:r>
                        <a:rPr kumimoji="1" lang="zh-CN" altLang="en-US" sz="135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相同，但分子</a:t>
                      </a:r>
                      <a:r>
                        <a:rPr kumimoji="1" lang="zh-CN" altLang="en-US" sz="1350" b="0" i="0" u="none" strike="noStrike" cap="none" normalizeH="0" baseline="0" dirty="0">
                          <a:ln>
                            <a:noFill/>
                          </a:ln>
                          <a:solidFill>
                            <a:srgbClr val="00B0F0"/>
                          </a:solidFill>
                          <a:effectLst/>
                          <a:latin typeface="Times New Roman" panose="02020503050405090304" pitchFamily="18" charset="0"/>
                          <a:ea typeface="黑体" panose="02010600030101010101" pitchFamily="49" charset="-122"/>
                        </a:rPr>
                        <a:t>平均速率</a:t>
                      </a:r>
                      <a:r>
                        <a:rPr kumimoji="1" lang="zh-CN" altLang="en-US" sz="135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不同。</a:t>
                      </a:r>
                    </a:p>
                  </a:txBody>
                  <a:tcPr marL="51435" marR="51435" marT="25715" marB="2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hMerge="1">
                  <a:txBody>
                    <a:bodyPr/>
                    <a:lstStyle/>
                    <a:p>
                      <a:endParaRPr lang="zh-CN"/>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11"/>
          <p:cNvGraphicFramePr/>
          <p:nvPr/>
        </p:nvGraphicFramePr>
        <p:xfrm>
          <a:off x="1084582" y="735153"/>
          <a:ext cx="6290945" cy="3123190"/>
        </p:xfrm>
        <a:graphic>
          <a:graphicData uri="http://schemas.openxmlformats.org/drawingml/2006/table">
            <a:tbl>
              <a:tblPr/>
              <a:tblGrid>
                <a:gridCol w="674370"/>
                <a:gridCol w="1289050"/>
                <a:gridCol w="2365375"/>
                <a:gridCol w="1039495"/>
                <a:gridCol w="922655"/>
              </a:tblGrid>
              <a:tr h="6718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温标</a:t>
                      </a:r>
                    </a:p>
                  </a:txBody>
                  <a:tcPr marL="68580" marR="68580" marT="34293" marB="342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温度零点的规定</a:t>
                      </a: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分度方法的规定</a:t>
                      </a: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chemeClr val="tx1"/>
                          </a:solidFill>
                          <a:effectLst/>
                          <a:latin typeface="Times New Roman" panose="02020503050405090304" pitchFamily="18" charset="0"/>
                          <a:ea typeface="黑体" panose="02010600030101010101" pitchFamily="49" charset="-122"/>
                        </a:rPr>
                        <a:t>物理量</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chemeClr val="tx1"/>
                          </a:solidFill>
                          <a:effectLst/>
                          <a:latin typeface="Times New Roman" panose="02020503050405090304" pitchFamily="18" charset="0"/>
                          <a:ea typeface="黑体" panose="02010600030101010101" pitchFamily="49" charset="-122"/>
                        </a:rPr>
                        <a:t>符号</a:t>
                      </a: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单位</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符号</a:t>
                      </a:r>
                    </a:p>
                  </a:txBody>
                  <a:tcPr marL="68580" marR="68580" marT="34293" marB="342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1201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rgbClr val="00B050"/>
                          </a:solidFill>
                          <a:effectLst/>
                          <a:latin typeface="Times New Roman" panose="02020503050405090304" pitchFamily="18" charset="0"/>
                          <a:ea typeface="黑体" panose="02010600030101010101" pitchFamily="49" charset="-122"/>
                        </a:rPr>
                        <a:t>摄氏温标</a:t>
                      </a:r>
                    </a:p>
                  </a:txBody>
                  <a:tcPr marL="68580" marR="68580" marT="34293" marB="342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标准大气压下冰的熔点为</a:t>
                      </a:r>
                      <a:endPar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0 ℃</a:t>
                      </a: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标准大气压下水的沸点为</a:t>
                      </a:r>
                      <a:r>
                        <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100 ℃ </a:t>
                      </a:r>
                      <a:r>
                        <a:rPr kumimoji="1" lang="zh-CN" altLang="en-US"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，将</a:t>
                      </a:r>
                      <a:r>
                        <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0℃</a:t>
                      </a:r>
                      <a:r>
                        <a:rPr kumimoji="1" lang="zh-CN" altLang="en-US"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到</a:t>
                      </a:r>
                      <a:r>
                        <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100 ℃</a:t>
                      </a:r>
                      <a:r>
                        <a:rPr kumimoji="1" lang="zh-CN" altLang="en-US"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间等分为</a:t>
                      </a:r>
                      <a:r>
                        <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100</a:t>
                      </a:r>
                      <a:r>
                        <a:rPr kumimoji="1" lang="zh-CN" altLang="en-US"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份，每份算作</a:t>
                      </a:r>
                      <a:endPar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1 ℃</a:t>
                      </a: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摄氏</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温度</a:t>
                      </a:r>
                    </a:p>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1800" b="0" i="1"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t</a:t>
                      </a:r>
                      <a:endParaRPr kumimoji="1" lang="en-US" altLang="zh-CN"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endParaRP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摄氏度</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a:t>
                      </a:r>
                    </a:p>
                  </a:txBody>
                  <a:tcPr marL="68580" marR="68580" marT="34293" marB="342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33096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rgbClr val="00B050"/>
                          </a:solidFill>
                          <a:effectLst/>
                          <a:latin typeface="Times New Roman" panose="02020503050405090304" pitchFamily="18" charset="0"/>
                          <a:ea typeface="黑体" panose="02010600030101010101" pitchFamily="49" charset="-122"/>
                        </a:rPr>
                        <a:t>热力学温标</a:t>
                      </a:r>
                    </a:p>
                  </a:txBody>
                  <a:tcPr marL="68580" marR="68580" marT="34293" marB="342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-273.15 </a:t>
                      </a:r>
                      <a:r>
                        <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a:t>
                      </a: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为</a:t>
                      </a:r>
                      <a:r>
                        <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0K</a:t>
                      </a: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，称为</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绝对零度</a:t>
                      </a:r>
                      <a:r>
                        <a:rPr kumimoji="1" lang="zh-CN" altLang="en-US" sz="21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 </a:t>
                      </a: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j-ea"/>
                        <a:buNone/>
                      </a:pP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分度法与摄氏温标相同</a:t>
                      </a:r>
                      <a:r>
                        <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(1)</a:t>
                      </a:r>
                      <a:r>
                        <a:rPr kumimoji="1" lang="el-GR" altLang="zh-CN" sz="1500" b="1" i="0" u="none" strike="noStrike" cap="none" normalizeH="0" baseline="0" dirty="0">
                          <a:ln>
                            <a:noFill/>
                          </a:ln>
                          <a:solidFill>
                            <a:schemeClr val="tx1"/>
                          </a:solidFill>
                          <a:effectLst/>
                          <a:latin typeface="黑体" panose="02010600030101010101" pitchFamily="49" charset="-122"/>
                          <a:ea typeface="黑体" panose="02010600030101010101" pitchFamily="49" charset="-122"/>
                        </a:rPr>
                        <a:t>Δ</a:t>
                      </a:r>
                      <a:r>
                        <a:rPr kumimoji="1" lang="en-US" altLang="zh-CN" sz="1500" b="1" i="1"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t</a:t>
                      </a: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的值等于</a:t>
                      </a:r>
                      <a:r>
                        <a:rPr kumimoji="1" lang="el-GR"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Δ</a:t>
                      </a:r>
                      <a:r>
                        <a:rPr kumimoji="1" lang="en-US" altLang="zh-CN" sz="1500" b="1" i="1"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T</a:t>
                      </a: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的值</a:t>
                      </a:r>
                      <a:endPar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endParaRPr>
                    </a:p>
                    <a:p>
                      <a:pPr marL="0" marR="0" lvl="0" indent="0" algn="ctr" defTabSz="914400" rtl="0" eaLnBrk="1" fontAlgn="base" latinLnBrk="0" hangingPunct="1">
                        <a:lnSpc>
                          <a:spcPct val="100000"/>
                        </a:lnSpc>
                        <a:spcBef>
                          <a:spcPct val="20000"/>
                        </a:spcBef>
                        <a:spcAft>
                          <a:spcPct val="0"/>
                        </a:spcAft>
                        <a:buClrTx/>
                        <a:buSzTx/>
                        <a:buFont typeface="+mj-ea"/>
                        <a:buNone/>
                      </a:pPr>
                      <a:r>
                        <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(2)1 ℃</a:t>
                      </a: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大小等于</a:t>
                      </a:r>
                      <a:r>
                        <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1K</a:t>
                      </a: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大小同一物体</a:t>
                      </a:r>
                      <a:r>
                        <a:rPr kumimoji="1" lang="en-US" altLang="zh-CN" sz="1500" b="1" i="1"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T</a:t>
                      </a:r>
                      <a:r>
                        <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a:t>
                      </a:r>
                      <a:r>
                        <a:rPr kumimoji="1" lang="en-US" altLang="zh-CN" sz="1500" b="1" i="1"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t+ </a:t>
                      </a:r>
                      <a:r>
                        <a:rPr kumimoji="1" lang="en-US"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273.15 </a:t>
                      </a:r>
                      <a:r>
                        <a:rPr kumimoji="1" lang="zh-CN" altLang="en-US"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  </a:t>
                      </a:r>
                      <a:endParaRPr kumimoji="1" lang="el-GR" altLang="zh-CN" sz="1500" b="1"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endParaRP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热力学</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温度</a:t>
                      </a:r>
                    </a:p>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1800" b="0" i="1"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T</a:t>
                      </a:r>
                    </a:p>
                  </a:txBody>
                  <a:tcPr marL="68580" marR="68580" marT="34293" marB="342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开尔文；</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简称：</a:t>
                      </a:r>
                      <a:endParaRPr kumimoji="1" lang="en-US" altLang="zh-CN"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开（</a:t>
                      </a:r>
                      <a:r>
                        <a:rPr kumimoji="1" lang="en-US" altLang="zh-CN"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K</a:t>
                      </a:r>
                      <a:r>
                        <a:rPr kumimoji="1" lang="zh-CN" altLang="en-US"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rPr>
                        <a:t>）</a:t>
                      </a:r>
                      <a:endParaRPr kumimoji="1" lang="en-US" altLang="zh-CN" sz="1800" b="0" i="0" u="none" strike="noStrike" cap="none" normalizeH="0" baseline="0" dirty="0">
                        <a:ln>
                          <a:noFill/>
                        </a:ln>
                        <a:solidFill>
                          <a:schemeClr val="tx1"/>
                        </a:solidFill>
                        <a:effectLst/>
                        <a:latin typeface="Times New Roman" panose="02020503050405090304" pitchFamily="18" charset="0"/>
                        <a:ea typeface="黑体" panose="02010600030101010101" pitchFamily="49" charset="-122"/>
                      </a:endParaRPr>
                    </a:p>
                  </a:txBody>
                  <a:tcPr marL="68580" marR="68580" marT="34293" marB="342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3" name="TextBox 2"/>
          <p:cNvSpPr txBox="1"/>
          <p:nvPr/>
        </p:nvSpPr>
        <p:spPr>
          <a:xfrm>
            <a:off x="1548581" y="4343400"/>
            <a:ext cx="3591232" cy="461665"/>
          </a:xfrm>
          <a:prstGeom prst="rect">
            <a:avLst/>
          </a:prstGeom>
          <a:noFill/>
        </p:spPr>
        <p:txBody>
          <a:bodyPr wrap="square" rtlCol="0">
            <a:spAutoFit/>
          </a:bodyPr>
          <a:lstStyle/>
          <a:p>
            <a:r>
              <a:rPr lang="en-US" altLang="zh-CN" sz="2400" dirty="0" smtClean="0"/>
              <a:t>T  =   t  </a:t>
            </a:r>
            <a:r>
              <a:rPr kumimoji="1" lang="en-US" altLang="zh-CN" sz="2400" b="1" dirty="0" smtClean="0">
                <a:solidFill>
                  <a:schemeClr val="tx1"/>
                </a:solidFill>
                <a:latin typeface="Times New Roman" panose="02020503050405090304" pitchFamily="18" charset="0"/>
                <a:ea typeface="黑体" panose="02010600030101010101" pitchFamily="49" charset="-122"/>
              </a:rPr>
              <a:t>+ 273.15 </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组合 3"/>
          <p:cNvGrpSpPr/>
          <p:nvPr/>
        </p:nvGrpSpPr>
        <p:grpSpPr>
          <a:xfrm>
            <a:off x="1439466" y="1429941"/>
            <a:ext cx="6480572" cy="2322909"/>
            <a:chOff x="656565" y="1673805"/>
            <a:chExt cx="8165030" cy="2809875"/>
          </a:xfrm>
        </p:grpSpPr>
        <p:pic>
          <p:nvPicPr>
            <p:cNvPr id="4098" name="Picture 2"/>
            <p:cNvPicPr>
              <a:picLocks noChangeAspect="1"/>
            </p:cNvPicPr>
            <p:nvPr/>
          </p:nvPicPr>
          <p:blipFill>
            <a:blip r:embed="rId2"/>
            <a:stretch>
              <a:fillRect/>
            </a:stretch>
          </p:blipFill>
          <p:spPr>
            <a:xfrm>
              <a:off x="656565" y="1718809"/>
              <a:ext cx="1957286" cy="2719865"/>
            </a:xfrm>
            <a:prstGeom prst="rect">
              <a:avLst/>
            </a:prstGeom>
            <a:noFill/>
            <a:ln w="9525">
              <a:noFill/>
            </a:ln>
          </p:spPr>
        </p:pic>
        <p:pic>
          <p:nvPicPr>
            <p:cNvPr id="4099" name="Picture 3"/>
            <p:cNvPicPr>
              <a:picLocks noChangeAspect="1"/>
            </p:cNvPicPr>
            <p:nvPr/>
          </p:nvPicPr>
          <p:blipFill>
            <a:blip r:embed="rId3"/>
            <a:stretch>
              <a:fillRect/>
            </a:stretch>
          </p:blipFill>
          <p:spPr>
            <a:xfrm>
              <a:off x="3401870" y="1673805"/>
              <a:ext cx="5419725" cy="2809875"/>
            </a:xfrm>
            <a:prstGeom prst="rect">
              <a:avLst/>
            </a:prstGeom>
            <a:noFill/>
            <a:ln w="9525">
              <a:noFill/>
            </a:ln>
          </p:spPr>
        </p:pic>
      </p:grpSp>
      <p:sp>
        <p:nvSpPr>
          <p:cNvPr id="4101" name="文本框 1"/>
          <p:cNvSpPr txBox="1"/>
          <p:nvPr/>
        </p:nvSpPr>
        <p:spPr>
          <a:xfrm>
            <a:off x="771049" y="341313"/>
            <a:ext cx="2150110" cy="521970"/>
          </a:xfrm>
          <a:prstGeom prst="rect">
            <a:avLst/>
          </a:prstGeom>
          <a:noFill/>
          <a:ln w="9525">
            <a:noFill/>
          </a:ln>
        </p:spPr>
        <p:txBody>
          <a:bodyPr wrap="none" anchor="t">
            <a:spAutoFit/>
          </a:bodyPr>
          <a:lstStyle/>
          <a:p>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气体</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压强</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p:cNvSpPr>
          <p:nvPr>
            <p:ph idx="1"/>
          </p:nvPr>
        </p:nvSpPr>
        <p:spPr>
          <a:xfrm>
            <a:off x="524535" y="1230662"/>
            <a:ext cx="8139178" cy="1775358"/>
          </a:xfrm>
          <a:prstGeom prst="rect">
            <a:avLst/>
          </a:prstGeom>
          <a:noFill/>
          <a:ln w="9525">
            <a:noFill/>
          </a:ln>
        </p:spPr>
        <p:txBody>
          <a:bodyPr wrap="square" anchor="t">
            <a:spAutoFit/>
          </a:bodyPr>
          <a:lstStyle/>
          <a:p>
            <a:pPr>
              <a:spcBef>
                <a:spcPct val="50000"/>
              </a:spcBef>
            </a:pPr>
            <a:r>
              <a:rPr lang="zh-CN" altLang="en-US" sz="2800" b="1" dirty="0">
                <a:latin typeface="Calibri" panose="020F0502020204030204" charset="0"/>
                <a:ea typeface="宋体" panose="02010600030101010101" pitchFamily="2" charset="-122"/>
              </a:rPr>
              <a:t>气体对容器的压强是大量气体分子对容器的碰撞所引起的。影响气体压强大小的因素有</a:t>
            </a:r>
            <a:r>
              <a:rPr lang="zh-CN" altLang="en-US" sz="2800" b="1" dirty="0">
                <a:solidFill>
                  <a:srgbClr val="C00000"/>
                </a:solidFill>
                <a:latin typeface="Calibri" panose="020F0502020204030204" charset="0"/>
                <a:ea typeface="宋体" panose="02010600030101010101" pitchFamily="2" charset="-122"/>
              </a:rPr>
              <a:t>分子的平均</a:t>
            </a:r>
            <a:r>
              <a:rPr lang="zh-CN" altLang="en-US" sz="2800" b="1" dirty="0" smtClean="0">
                <a:solidFill>
                  <a:srgbClr val="C00000"/>
                </a:solidFill>
                <a:latin typeface="Calibri" panose="020F0502020204030204" charset="0"/>
                <a:ea typeface="宋体" panose="02010600030101010101" pitchFamily="2" charset="-122"/>
              </a:rPr>
              <a:t>动能</a:t>
            </a:r>
            <a:r>
              <a:rPr lang="en-US" altLang="zh-CN" sz="2800" b="1" dirty="0" smtClean="0">
                <a:solidFill>
                  <a:srgbClr val="C00000"/>
                </a:solidFill>
                <a:latin typeface="Calibri" panose="020F0502020204030204" charset="0"/>
                <a:ea typeface="宋体" panose="02010600030101010101" pitchFamily="2" charset="-122"/>
              </a:rPr>
              <a:t>(T)</a:t>
            </a:r>
            <a:r>
              <a:rPr lang="zh-CN" altLang="en-US" sz="2800" b="1" dirty="0" smtClean="0">
                <a:latin typeface="Calibri" panose="020F0502020204030204" charset="0"/>
                <a:ea typeface="宋体" panose="02010600030101010101" pitchFamily="2" charset="-122"/>
              </a:rPr>
              <a:t>和</a:t>
            </a:r>
            <a:r>
              <a:rPr lang="zh-CN" altLang="en-US" sz="2800" b="1" dirty="0">
                <a:solidFill>
                  <a:srgbClr val="C00000"/>
                </a:solidFill>
                <a:latin typeface="Calibri" panose="020F0502020204030204" charset="0"/>
                <a:ea typeface="宋体" panose="02010600030101010101" pitchFamily="2" charset="-122"/>
              </a:rPr>
              <a:t>分子的密集</a:t>
            </a:r>
            <a:r>
              <a:rPr lang="zh-CN" altLang="en-US" sz="2800" b="1" dirty="0" smtClean="0">
                <a:solidFill>
                  <a:srgbClr val="C00000"/>
                </a:solidFill>
                <a:latin typeface="Calibri" panose="020F0502020204030204" charset="0"/>
                <a:ea typeface="宋体" panose="02010600030101010101" pitchFamily="2" charset="-122"/>
              </a:rPr>
              <a:t>程度</a:t>
            </a:r>
            <a:r>
              <a:rPr lang="en-US" altLang="zh-CN" sz="2800" b="1" dirty="0" smtClean="0">
                <a:solidFill>
                  <a:srgbClr val="C00000"/>
                </a:solidFill>
                <a:latin typeface="Calibri" panose="020F0502020204030204" charset="0"/>
                <a:ea typeface="宋体" panose="02010600030101010101" pitchFamily="2" charset="-122"/>
              </a:rPr>
              <a:t>(V)</a:t>
            </a:r>
            <a:r>
              <a:rPr lang="zh-CN" altLang="en-US" sz="2800" b="1" dirty="0" smtClean="0">
                <a:latin typeface="Calibri" panose="020F0502020204030204" charset="0"/>
                <a:ea typeface="宋体" panose="02010600030101010101" pitchFamily="2" charset="-122"/>
              </a:rPr>
              <a:t>。</a:t>
            </a:r>
            <a:endParaRPr lang="zh-CN" altLang="en-US" sz="2800" b="1" dirty="0">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8</a:t>
            </a:fld>
            <a:endParaRPr lang="en-US" altLang="zh-CN" sz="100"/>
          </a:p>
        </p:txBody>
      </p:sp>
      <p:sp>
        <p:nvSpPr>
          <p:cNvPr id="4" name="Text Box 6"/>
          <p:cNvSpPr>
            <a:spLocks noChangeArrowheads="1"/>
          </p:cNvSpPr>
          <p:nvPr/>
        </p:nvSpPr>
        <p:spPr bwMode="auto">
          <a:xfrm>
            <a:off x="825818" y="441801"/>
            <a:ext cx="3227070" cy="491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none" lIns="61254" tIns="30627" rIns="61254" bIns="30627">
            <a:spAutoFit/>
          </a:bodyPr>
          <a:lstStyle/>
          <a:p>
            <a:pPr fontAlgn="base"/>
            <a:r>
              <a:rPr lang="en-US" altLang="zh-CN" sz="1855" strike="noStrike" noProof="1">
                <a:solidFill>
                  <a:schemeClr val="accent1"/>
                </a:solidFill>
                <a:latin typeface="Arial" panose="020B0604020202020204" pitchFamily="34" charset="0"/>
                <a:ea typeface="黑体" panose="02010600030101010101" pitchFamily="49" charset="-122"/>
                <a:cs typeface="+mn-cs"/>
                <a:sym typeface="Times New Roman" panose="02020503050405090304" pitchFamily="18" charset="0"/>
              </a:rPr>
              <a:t> </a:t>
            </a:r>
            <a:r>
              <a:rPr lang="en-US" altLang="zh-CN" sz="2800" b="1" strike="noStrike" noProof="1">
                <a:solidFill>
                  <a:srgbClr val="FF0000"/>
                </a:solidFill>
                <a:latin typeface="宋体" panose="02010600030101010101" pitchFamily="2" charset="-122"/>
                <a:ea typeface="宋体" panose="02010600030101010101" pitchFamily="2" charset="-122"/>
                <a:cs typeface="宋体" panose="02010600030101010101" pitchFamily="2" charset="-122"/>
                <a:sym typeface="Times New Roman" panose="02020503050405090304" pitchFamily="18" charset="0"/>
              </a:rPr>
              <a:t>4</a:t>
            </a:r>
            <a:r>
              <a:rPr lang="zh-CN" altLang="en-US" sz="2800" b="1" strike="noStrike" noProof="1">
                <a:solidFill>
                  <a:srgbClr val="FF0000"/>
                </a:solidFill>
                <a:latin typeface="宋体" panose="02010600030101010101" pitchFamily="2" charset="-122"/>
                <a:ea typeface="宋体" panose="02010600030101010101" pitchFamily="2" charset="-122"/>
                <a:cs typeface="宋体" panose="02010600030101010101" pitchFamily="2" charset="-122"/>
                <a:sym typeface="Times New Roman" panose="02020503050405090304" pitchFamily="18" charset="0"/>
              </a:rPr>
              <a:t>、理想气体的特点</a:t>
            </a:r>
          </a:p>
        </p:txBody>
      </p:sp>
      <p:sp>
        <p:nvSpPr>
          <p:cNvPr id="5123" name="Text Box 10"/>
          <p:cNvSpPr/>
          <p:nvPr/>
        </p:nvSpPr>
        <p:spPr>
          <a:xfrm>
            <a:off x="1346597" y="1196579"/>
            <a:ext cx="4246880" cy="303530"/>
          </a:xfrm>
          <a:prstGeom prst="rect">
            <a:avLst/>
          </a:prstGeom>
          <a:noFill/>
          <a:ln w="9525">
            <a:noFill/>
          </a:ln>
        </p:spPr>
        <p:txBody>
          <a:bodyPr wrap="none" lIns="61254" tIns="30627" rIns="61254" bIns="30627" anchor="t">
            <a:spAutoFit/>
          </a:bodyPr>
          <a:lstStyle/>
          <a:p>
            <a:r>
              <a:rPr lang="zh-CN" altLang="en-US" sz="1575" dirty="0">
                <a:solidFill>
                  <a:schemeClr val="accent1"/>
                </a:solidFill>
                <a:latin typeface="Arial" panose="020B0604020202020204" pitchFamily="34" charset="0"/>
                <a:ea typeface="黑体" panose="02010600030101010101" pitchFamily="49" charset="-122"/>
                <a:sym typeface="Times New Roman" panose="02020503050405090304" pitchFamily="18" charset="0"/>
              </a:rPr>
              <a:t>（</a:t>
            </a:r>
            <a:r>
              <a:rPr lang="en-US" altLang="zh-CN" sz="1575" dirty="0">
                <a:latin typeface="Arial" panose="020B0604020202020204" pitchFamily="34" charset="0"/>
                <a:ea typeface="黑体" panose="02010600030101010101" pitchFamily="49" charset="-122"/>
                <a:sym typeface="Times New Roman" panose="02020503050405090304" pitchFamily="18" charset="0"/>
              </a:rPr>
              <a:t>1</a:t>
            </a:r>
            <a:r>
              <a:rPr lang="zh-CN" altLang="en-US" sz="1575" dirty="0">
                <a:latin typeface="Arial" panose="020B0604020202020204" pitchFamily="34" charset="0"/>
                <a:ea typeface="黑体" panose="02010600030101010101" pitchFamily="49" charset="-122"/>
                <a:sym typeface="Times New Roman" panose="02020503050405090304" pitchFamily="18" charset="0"/>
              </a:rPr>
              <a:t>）理想气体是不存在的，是一种理想</a:t>
            </a:r>
            <a:r>
              <a:rPr lang="zh-CN" altLang="en-US" sz="1575" dirty="0">
                <a:solidFill>
                  <a:srgbClr val="FF0000"/>
                </a:solidFill>
                <a:latin typeface="Arial" panose="020B0604020202020204" pitchFamily="34" charset="0"/>
                <a:ea typeface="黑体" panose="02010600030101010101" pitchFamily="49" charset="-122"/>
                <a:sym typeface="Times New Roman" panose="02020503050405090304" pitchFamily="18" charset="0"/>
              </a:rPr>
              <a:t>模型</a:t>
            </a:r>
            <a:r>
              <a:rPr lang="zh-CN" altLang="en-US" sz="1575" dirty="0">
                <a:latin typeface="Arial" panose="020B0604020202020204" pitchFamily="34" charset="0"/>
                <a:ea typeface="黑体" panose="02010600030101010101" pitchFamily="49" charset="-122"/>
                <a:sym typeface="Times New Roman" panose="02020503050405090304" pitchFamily="18" charset="0"/>
              </a:rPr>
              <a:t>。</a:t>
            </a:r>
          </a:p>
        </p:txBody>
      </p:sp>
      <p:sp>
        <p:nvSpPr>
          <p:cNvPr id="5124" name="Text Box 11"/>
          <p:cNvSpPr/>
          <p:nvPr/>
        </p:nvSpPr>
        <p:spPr>
          <a:xfrm>
            <a:off x="1357313" y="1626394"/>
            <a:ext cx="6169819" cy="303530"/>
          </a:xfrm>
          <a:prstGeom prst="rect">
            <a:avLst/>
          </a:prstGeom>
          <a:noFill/>
          <a:ln w="9525">
            <a:noFill/>
          </a:ln>
        </p:spPr>
        <p:txBody>
          <a:bodyPr lIns="61254" tIns="30627" rIns="61254" bIns="30627" anchor="t">
            <a:spAutoFit/>
          </a:bodyPr>
          <a:lstStyle/>
          <a:p>
            <a:r>
              <a:rPr lang="zh-CN" altLang="en-US" sz="1575" dirty="0">
                <a:latin typeface="Arial" panose="020B0604020202020204" pitchFamily="34" charset="0"/>
                <a:ea typeface="黑体" panose="02010600030101010101" pitchFamily="49" charset="-122"/>
                <a:sym typeface="Times New Roman" panose="02020503050405090304" pitchFamily="18" charset="0"/>
              </a:rPr>
              <a:t>（</a:t>
            </a:r>
            <a:r>
              <a:rPr lang="en-US" altLang="zh-CN" sz="1575" dirty="0">
                <a:latin typeface="Arial" panose="020B0604020202020204" pitchFamily="34" charset="0"/>
                <a:ea typeface="黑体" panose="02010600030101010101" pitchFamily="49" charset="-122"/>
                <a:sym typeface="Times New Roman" panose="02020503050405090304" pitchFamily="18" charset="0"/>
              </a:rPr>
              <a:t>2</a:t>
            </a:r>
            <a:r>
              <a:rPr lang="zh-CN" altLang="en-US" sz="1575" dirty="0">
                <a:latin typeface="Arial" panose="020B0604020202020204" pitchFamily="34" charset="0"/>
                <a:ea typeface="黑体" panose="02010600030101010101" pitchFamily="49" charset="-122"/>
                <a:sym typeface="Times New Roman" panose="02020503050405090304" pitchFamily="18" charset="0"/>
              </a:rPr>
              <a:t>）</a:t>
            </a:r>
            <a:r>
              <a:rPr lang="zh-CN" altLang="en-US" sz="1575" dirty="0">
                <a:solidFill>
                  <a:srgbClr val="FF0000"/>
                </a:solidFill>
                <a:latin typeface="Arial" panose="020B0604020202020204" pitchFamily="34" charset="0"/>
                <a:ea typeface="黑体" panose="02010600030101010101" pitchFamily="49" charset="-122"/>
                <a:sym typeface="Times New Roman" panose="02020503050405090304" pitchFamily="18" charset="0"/>
              </a:rPr>
              <a:t>在温度不太低，压强不太大</a:t>
            </a:r>
            <a:r>
              <a:rPr lang="zh-CN" altLang="en-US" sz="1575" dirty="0">
                <a:latin typeface="Arial" panose="020B0604020202020204" pitchFamily="34" charset="0"/>
                <a:ea typeface="黑体" panose="02010600030101010101" pitchFamily="49" charset="-122"/>
                <a:sym typeface="Times New Roman" panose="02020503050405090304" pitchFamily="18" charset="0"/>
              </a:rPr>
              <a:t>时实际气体都可看成是理想气体。</a:t>
            </a:r>
          </a:p>
        </p:txBody>
      </p:sp>
      <p:sp>
        <p:nvSpPr>
          <p:cNvPr id="5125" name="Text Box 11"/>
          <p:cNvSpPr/>
          <p:nvPr/>
        </p:nvSpPr>
        <p:spPr>
          <a:xfrm>
            <a:off x="1468041" y="3256360"/>
            <a:ext cx="5949553" cy="789305"/>
          </a:xfrm>
          <a:prstGeom prst="rect">
            <a:avLst/>
          </a:prstGeom>
          <a:noFill/>
          <a:ln w="9525">
            <a:noFill/>
          </a:ln>
        </p:spPr>
        <p:txBody>
          <a:bodyPr lIns="61254" tIns="30627" rIns="61254" bIns="30627" anchor="t">
            <a:spAutoFit/>
          </a:bodyPr>
          <a:lstStyle/>
          <a:p>
            <a:pPr>
              <a:lnSpc>
                <a:spcPct val="150000"/>
              </a:lnSpc>
              <a:spcBef>
                <a:spcPct val="50000"/>
              </a:spcBef>
            </a:pPr>
            <a:r>
              <a:rPr lang="zh-CN" altLang="en-US" sz="1575" dirty="0">
                <a:latin typeface="Arial" panose="020B0604020202020204" pitchFamily="34" charset="0"/>
                <a:ea typeface="黑体" panose="02010600030101010101" pitchFamily="49" charset="-122"/>
                <a:sym typeface="Times New Roman" panose="02020503050405090304" pitchFamily="18" charset="0"/>
              </a:rPr>
              <a:t>（</a:t>
            </a:r>
            <a:r>
              <a:rPr lang="en-US" altLang="zh-CN" sz="1575" dirty="0">
                <a:latin typeface="Arial" panose="020B0604020202020204" pitchFamily="34" charset="0"/>
                <a:ea typeface="黑体" panose="02010600030101010101" pitchFamily="49" charset="-122"/>
                <a:sym typeface="Times New Roman" panose="02020503050405090304" pitchFamily="18" charset="0"/>
              </a:rPr>
              <a:t>4</a:t>
            </a:r>
            <a:r>
              <a:rPr lang="zh-CN" altLang="en-US" sz="1575" dirty="0">
                <a:latin typeface="Arial" panose="020B0604020202020204" pitchFamily="34" charset="0"/>
                <a:ea typeface="黑体" panose="02010600030101010101" pitchFamily="49" charset="-122"/>
                <a:sym typeface="Times New Roman" panose="02020503050405090304" pitchFamily="18" charset="0"/>
              </a:rPr>
              <a:t>）从能量上说：理想气体的微观本质是忽略了分子力，</a:t>
            </a:r>
            <a:r>
              <a:rPr lang="zh-CN" altLang="en-US" sz="1575" dirty="0">
                <a:solidFill>
                  <a:srgbClr val="FF0000"/>
                </a:solidFill>
                <a:latin typeface="Arial" panose="020B0604020202020204" pitchFamily="34" charset="0"/>
                <a:ea typeface="黑体" panose="02010600030101010101" pitchFamily="49" charset="-122"/>
                <a:sym typeface="Times New Roman" panose="02020503050405090304" pitchFamily="18" charset="0"/>
              </a:rPr>
              <a:t>没有分子势能</a:t>
            </a:r>
            <a:r>
              <a:rPr lang="zh-CN" altLang="en-US" sz="1575" dirty="0">
                <a:latin typeface="Arial" panose="020B0604020202020204" pitchFamily="34" charset="0"/>
                <a:ea typeface="黑体" panose="02010600030101010101" pitchFamily="49" charset="-122"/>
                <a:sym typeface="Times New Roman" panose="02020503050405090304" pitchFamily="18" charset="0"/>
              </a:rPr>
              <a:t>，理想气体的内能只有分子动能</a:t>
            </a:r>
            <a:r>
              <a:rPr lang="zh-CN" altLang="en-US" sz="1575" dirty="0">
                <a:solidFill>
                  <a:schemeClr val="accent1"/>
                </a:solidFill>
                <a:latin typeface="Arial" panose="020B0604020202020204" pitchFamily="34" charset="0"/>
                <a:ea typeface="黑体" panose="02010600030101010101" pitchFamily="49" charset="-122"/>
                <a:sym typeface="Times New Roman" panose="02020503050405090304" pitchFamily="18" charset="0"/>
              </a:rPr>
              <a:t>。</a:t>
            </a:r>
          </a:p>
        </p:txBody>
      </p:sp>
      <p:sp>
        <p:nvSpPr>
          <p:cNvPr id="5126" name="Text Box 12"/>
          <p:cNvSpPr/>
          <p:nvPr/>
        </p:nvSpPr>
        <p:spPr>
          <a:xfrm>
            <a:off x="1416844" y="2103835"/>
            <a:ext cx="6050756" cy="1153160"/>
          </a:xfrm>
          <a:prstGeom prst="rect">
            <a:avLst/>
          </a:prstGeom>
          <a:noFill/>
          <a:ln w="9525">
            <a:noFill/>
          </a:ln>
        </p:spPr>
        <p:txBody>
          <a:bodyPr lIns="61254" tIns="30627" rIns="61254" bIns="30627" anchor="t">
            <a:spAutoFit/>
          </a:bodyPr>
          <a:lstStyle/>
          <a:p>
            <a:pPr>
              <a:lnSpc>
                <a:spcPct val="150000"/>
              </a:lnSpc>
            </a:pPr>
            <a:r>
              <a:rPr lang="zh-CN" altLang="en-US" sz="1575" dirty="0">
                <a:solidFill>
                  <a:schemeClr val="accent1"/>
                </a:solidFill>
                <a:latin typeface="Arial" panose="020B0604020202020204" pitchFamily="34" charset="0"/>
                <a:ea typeface="黑体" panose="02010600030101010101" pitchFamily="49" charset="-122"/>
                <a:sym typeface="Times New Roman" panose="02020503050405090304" pitchFamily="18" charset="0"/>
              </a:rPr>
              <a:t>（</a:t>
            </a:r>
            <a:r>
              <a:rPr lang="en-US" altLang="zh-CN" sz="1575" dirty="0">
                <a:latin typeface="Arial" panose="020B0604020202020204" pitchFamily="34" charset="0"/>
                <a:ea typeface="黑体" panose="02010600030101010101" pitchFamily="49" charset="-122"/>
                <a:sym typeface="Times New Roman" panose="02020503050405090304" pitchFamily="18" charset="0"/>
              </a:rPr>
              <a:t>3</a:t>
            </a:r>
            <a:r>
              <a:rPr lang="zh-CN" altLang="en-US" sz="1575" dirty="0">
                <a:latin typeface="Arial" panose="020B0604020202020204" pitchFamily="34" charset="0"/>
                <a:ea typeface="黑体" panose="02010600030101010101" pitchFamily="49" charset="-122"/>
                <a:sym typeface="Times New Roman" panose="02020503050405090304" pitchFamily="18" charset="0"/>
              </a:rPr>
              <a:t>）从微观上说：分子间以及分子和器壁间，</a:t>
            </a:r>
            <a:r>
              <a:rPr lang="zh-CN" altLang="en-US" sz="1575" dirty="0">
                <a:solidFill>
                  <a:srgbClr val="FF0000"/>
                </a:solidFill>
                <a:latin typeface="Arial" panose="020B0604020202020204" pitchFamily="34" charset="0"/>
                <a:ea typeface="黑体" panose="02010600030101010101" pitchFamily="49" charset="-122"/>
                <a:sym typeface="Times New Roman" panose="02020503050405090304" pitchFamily="18" charset="0"/>
              </a:rPr>
              <a:t>除碰撞外无其他作用力，分子本身没有体积，</a:t>
            </a:r>
            <a:r>
              <a:rPr lang="zh-CN" altLang="en-US" sz="1575" dirty="0">
                <a:latin typeface="Arial" panose="020B0604020202020204" pitchFamily="34" charset="0"/>
                <a:ea typeface="黑体" panose="02010600030101010101" pitchFamily="49" charset="-122"/>
                <a:sym typeface="Times New Roman" panose="02020503050405090304" pitchFamily="18" charset="0"/>
              </a:rPr>
              <a:t>即它所占据的空间认为都是可以被压缩的空间。</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灯片编号占位符 1"/>
          <p:cNvSpPr>
            <a:spLocks noGrp="1"/>
          </p:cNvSpPr>
          <p:nvPr>
            <p:ph type="sldNum" sz="quarter" idx="12"/>
          </p:nvPr>
        </p:nvSpPr>
        <p:spPr>
          <a:xfrm>
            <a:off x="7258050" y="4207669"/>
            <a:ext cx="457200" cy="292894"/>
          </a:xfrm>
        </p:spPr>
        <p:txBody>
          <a:bodyPr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00"/>
              <a:pPr lvl="0" algn="r"/>
              <a:t>9</a:t>
            </a:fld>
            <a:endParaRPr lang="en-US" altLang="zh-CN" sz="100"/>
          </a:p>
        </p:txBody>
      </p:sp>
      <p:sp>
        <p:nvSpPr>
          <p:cNvPr id="10242" name="文本占位符 4"/>
          <p:cNvSpPr txBox="1"/>
          <p:nvPr/>
        </p:nvSpPr>
        <p:spPr>
          <a:xfrm>
            <a:off x="502206" y="257731"/>
            <a:ext cx="6279356" cy="672703"/>
          </a:xfrm>
          <a:prstGeom prst="rect">
            <a:avLst/>
          </a:prstGeom>
          <a:noFill/>
          <a:ln w="9525">
            <a:noFill/>
          </a:ln>
        </p:spPr>
        <p:txBody>
          <a:bodyPr anchor="t"/>
          <a:lstStyle/>
          <a:p>
            <a:pPr>
              <a:lnSpc>
                <a:spcPct val="150000"/>
              </a:lnSpc>
              <a:spcBef>
                <a:spcPts val="1000"/>
              </a:spcBef>
            </a:pPr>
            <a:r>
              <a:rPr lang="en-US" altLang="zh-CN"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5</a:t>
            </a:r>
            <a:r>
              <a:rPr lang="zh-CN" altLang="en-US"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研究气体的等温变化</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spcBef>
                <a:spcPts val="1000"/>
              </a:spcBef>
            </a:pP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748030" y="1030923"/>
            <a:ext cx="4485085" cy="1026160"/>
          </a:xfrm>
          <a:prstGeom prst="rect">
            <a:avLst/>
          </a:prstGeom>
          <a:noFill/>
        </p:spPr>
        <p:txBody>
          <a:bodyPr wrap="square" rtlCol="0" anchor="t">
            <a:spAutoFit/>
          </a:bodyPr>
          <a:lstStyle/>
          <a:p>
            <a:pPr marR="0" indent="266700" defTabSz="914400" eaLnBrk="0" hangingPunct="0">
              <a:lnSpc>
                <a:spcPct val="150000"/>
              </a:lnSpc>
              <a:buClrTx/>
              <a:buSzTx/>
              <a:buFontTx/>
              <a:tabLst>
                <a:tab pos="1029335" algn="l"/>
                <a:tab pos="1850390" algn="l"/>
                <a:tab pos="2538095" algn="l"/>
                <a:tab pos="3221990" algn="l"/>
              </a:tabLst>
              <a:defRPr/>
            </a:pPr>
            <a:r>
              <a:rPr lang="zh-CN" altLang="zh-CN" sz="1350" noProof="0" dirty="0">
                <a:solidFill>
                  <a:srgbClr val="000000"/>
                </a:solidFill>
                <a:latin typeface="Arial" panose="020B0604020202020204" pitchFamily="34" charset="0"/>
                <a:ea typeface="黑体" panose="02010600030101010101" pitchFamily="49" charset="-122"/>
                <a:cs typeface="Times New Roman" panose="02020503050405090304" pitchFamily="18" charset="0"/>
                <a:sym typeface="+mn-ea"/>
              </a:rPr>
              <a:t>一、实验目的</a:t>
            </a:r>
            <a:endParaRPr kumimoji="0" lang="zh-CN" altLang="zh-CN" sz="1350" kern="1200" cap="none" spc="0" normalizeH="0" baseline="0" noProof="0" dirty="0">
              <a:solidFill>
                <a:srgbClr val="000000"/>
              </a:solidFill>
              <a:latin typeface="NEU-BZ-S92"/>
              <a:ea typeface="方正书宋_GBK" pitchFamily="65" charset="-122"/>
              <a:cs typeface="Times New Roman" panose="02020503050405090304" pitchFamily="18" charset="0"/>
            </a:endParaRPr>
          </a:p>
          <a:p>
            <a:pPr marR="0" indent="267970" defTabSz="914400" eaLnBrk="0" hangingPunct="0">
              <a:lnSpc>
                <a:spcPct val="150000"/>
              </a:lnSpc>
              <a:buClrTx/>
              <a:buSzTx/>
              <a:buFontTx/>
              <a:tabLst>
                <a:tab pos="1029335" algn="l"/>
                <a:tab pos="1850390" algn="l"/>
                <a:tab pos="2538095" algn="l"/>
                <a:tab pos="3221990" algn="l"/>
              </a:tabLst>
              <a:defRPr/>
            </a:pPr>
            <a:r>
              <a:rPr lang="en-US" altLang="zh-CN" sz="1350" b="1" noProof="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sym typeface="+mn-ea"/>
              </a:rPr>
              <a:t>1</a:t>
            </a:r>
            <a:r>
              <a:rPr lang="en-US" altLang="zh-CN" sz="1350" i="1" noProof="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sym typeface="+mn-ea"/>
              </a:rPr>
              <a:t>.</a:t>
            </a:r>
            <a:r>
              <a:rPr lang="zh-CN" altLang="zh-CN" sz="1350" noProof="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sym typeface="+mn-ea"/>
              </a:rPr>
              <a:t>体验气体等温变化规律的探究过程。</a:t>
            </a:r>
            <a:endParaRPr kumimoji="0" lang="zh-CN" altLang="zh-CN" sz="1350" kern="1200" cap="none" spc="0" normalizeH="0" baseline="0" noProof="0" dirty="0">
              <a:solidFill>
                <a:srgbClr val="000000"/>
              </a:solidFill>
              <a:latin typeface="NEU-BZ-S92"/>
              <a:ea typeface="方正书宋_GBK" pitchFamily="65" charset="-122"/>
              <a:cs typeface="Times New Roman" panose="02020503050405090304" pitchFamily="18" charset="0"/>
            </a:endParaRPr>
          </a:p>
          <a:p>
            <a:pPr marR="0" indent="267970" defTabSz="914400" eaLnBrk="0" hangingPunct="0">
              <a:lnSpc>
                <a:spcPct val="150000"/>
              </a:lnSpc>
              <a:buClrTx/>
              <a:buSzTx/>
              <a:buFontTx/>
              <a:tabLst>
                <a:tab pos="1029335" algn="l"/>
                <a:tab pos="1850390" algn="l"/>
                <a:tab pos="2538095" algn="l"/>
                <a:tab pos="3221990" algn="l"/>
              </a:tabLst>
              <a:defRPr/>
            </a:pPr>
            <a:r>
              <a:rPr lang="en-US" altLang="zh-CN" sz="1350" b="1" noProof="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sym typeface="+mn-ea"/>
              </a:rPr>
              <a:t>2</a:t>
            </a:r>
            <a:r>
              <a:rPr lang="en-US" altLang="zh-CN" sz="1350" i="1" noProof="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sym typeface="+mn-ea"/>
              </a:rPr>
              <a:t>.</a:t>
            </a:r>
            <a:r>
              <a:rPr lang="zh-CN" altLang="zh-CN" sz="1350" noProof="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sym typeface="+mn-ea"/>
              </a:rPr>
              <a:t>了解气体压强、温度、体积变化规律的研究方法。</a:t>
            </a:r>
            <a:endParaRPr lang="zh-CN" altLang="en-US" sz="1350" noProof="1"/>
          </a:p>
        </p:txBody>
      </p:sp>
      <p:sp>
        <p:nvSpPr>
          <p:cNvPr id="10244" name="文本框 4"/>
          <p:cNvSpPr txBox="1"/>
          <p:nvPr/>
        </p:nvSpPr>
        <p:spPr>
          <a:xfrm>
            <a:off x="857885" y="2310130"/>
            <a:ext cx="4566285" cy="2579370"/>
          </a:xfrm>
          <a:prstGeom prst="rect">
            <a:avLst/>
          </a:prstGeom>
          <a:noFill/>
          <a:ln w="9525">
            <a:noFill/>
          </a:ln>
        </p:spPr>
        <p:txBody>
          <a:bodyPr wrap="square" anchor="t">
            <a:spAutoFit/>
          </a:bodyPr>
          <a:lstStyle/>
          <a:p>
            <a:pPr indent="266700" algn="just" defTabSz="914400">
              <a:lnSpc>
                <a:spcPct val="120000"/>
              </a:lnSpc>
              <a:tabLst>
                <a:tab pos="1028700" algn="l"/>
                <a:tab pos="1849755" algn="l"/>
                <a:tab pos="2536825" algn="l"/>
                <a:tab pos="3221355" algn="l"/>
              </a:tabLst>
            </a:pPr>
            <a:r>
              <a:rPr lang="zh-CN" altLang="en-US" sz="1350" b="1" dirty="0">
                <a:solidFill>
                  <a:srgbClr val="000000"/>
                </a:solidFill>
                <a:latin typeface="Times New Roman" panose="02020503050405090304" pitchFamily="18" charset="0"/>
                <a:ea typeface="宋体" panose="02010600030101010101" pitchFamily="2" charset="-122"/>
              </a:rPr>
              <a:t>二、实验原理：</a:t>
            </a:r>
          </a:p>
          <a:p>
            <a:pPr indent="266700" algn="just" defTabSz="914400">
              <a:lnSpc>
                <a:spcPct val="120000"/>
              </a:lnSpc>
              <a:tabLst>
                <a:tab pos="1028700" algn="l"/>
                <a:tab pos="1849755" algn="l"/>
                <a:tab pos="2536825" algn="l"/>
                <a:tab pos="3221355" algn="l"/>
              </a:tabLst>
            </a:pPr>
            <a:r>
              <a:rPr lang="en-US" altLang="zh-CN" sz="1350" dirty="0">
                <a:solidFill>
                  <a:srgbClr val="000000"/>
                </a:solidFill>
                <a:latin typeface="Times New Roman" panose="02020503050405090304" pitchFamily="18" charset="0"/>
                <a:ea typeface="宋体" panose="02010600030101010101" pitchFamily="2" charset="-122"/>
              </a:rPr>
              <a:t>1.</a:t>
            </a:r>
            <a:r>
              <a:rPr lang="zh-CN" altLang="zh-CN" sz="1350" dirty="0">
                <a:solidFill>
                  <a:srgbClr val="000000"/>
                </a:solidFill>
                <a:latin typeface="Times New Roman" panose="02020503050405090304" pitchFamily="18" charset="0"/>
                <a:ea typeface="宋体" panose="02010600030101010101" pitchFamily="2" charset="-122"/>
              </a:rPr>
              <a:t>描述气体状态的压强、温度、体积三个物理量称为气体状态参量</a:t>
            </a:r>
            <a:r>
              <a:rPr lang="zh-CN" altLang="en-US" sz="1350" dirty="0">
                <a:solidFill>
                  <a:srgbClr val="000000"/>
                </a:solidFill>
                <a:latin typeface="Times New Roman" panose="02020503050405090304" pitchFamily="18" charset="0"/>
                <a:ea typeface="宋体" panose="02010600030101010101" pitchFamily="2" charset="-122"/>
              </a:rPr>
              <a:t>，</a:t>
            </a:r>
            <a:r>
              <a:rPr lang="zh-CN" altLang="zh-CN" sz="1350" dirty="0">
                <a:solidFill>
                  <a:srgbClr val="000000"/>
                </a:solidFill>
                <a:latin typeface="Times New Roman" panose="02020503050405090304" pitchFamily="18" charset="0"/>
                <a:ea typeface="宋体" panose="02010600030101010101" pitchFamily="2" charset="-122"/>
              </a:rPr>
              <a:t>当其中某个参量发生变化时</a:t>
            </a:r>
            <a:r>
              <a:rPr lang="zh-CN" altLang="en-US" sz="1350" dirty="0">
                <a:solidFill>
                  <a:srgbClr val="000000"/>
                </a:solidFill>
                <a:latin typeface="Times New Roman" panose="02020503050405090304" pitchFamily="18" charset="0"/>
                <a:ea typeface="宋体" panose="02010600030101010101" pitchFamily="2" charset="-122"/>
              </a:rPr>
              <a:t>，</a:t>
            </a:r>
            <a:r>
              <a:rPr lang="zh-CN" altLang="zh-CN" sz="1350" dirty="0">
                <a:solidFill>
                  <a:srgbClr val="000000"/>
                </a:solidFill>
                <a:latin typeface="Times New Roman" panose="02020503050405090304" pitchFamily="18" charset="0"/>
                <a:ea typeface="宋体" panose="02010600030101010101" pitchFamily="2" charset="-122"/>
              </a:rPr>
              <a:t>通常会引起另外两个参量的变化。要研究这三个参量的变化规律</a:t>
            </a:r>
            <a:r>
              <a:rPr lang="zh-CN" altLang="en-US" sz="1350" dirty="0">
                <a:solidFill>
                  <a:srgbClr val="000000"/>
                </a:solidFill>
                <a:latin typeface="Times New Roman" panose="02020503050405090304" pitchFamily="18" charset="0"/>
                <a:ea typeface="宋体" panose="02010600030101010101" pitchFamily="2" charset="-122"/>
              </a:rPr>
              <a:t>，</a:t>
            </a:r>
            <a:r>
              <a:rPr lang="zh-CN" altLang="zh-CN" sz="1350" dirty="0">
                <a:solidFill>
                  <a:srgbClr val="000000"/>
                </a:solidFill>
                <a:latin typeface="Times New Roman" panose="02020503050405090304" pitchFamily="18" charset="0"/>
                <a:ea typeface="宋体" panose="02010600030101010101" pitchFamily="2" charset="-122"/>
              </a:rPr>
              <a:t>可以运用控制变量的方法</a:t>
            </a:r>
            <a:r>
              <a:rPr lang="zh-CN" altLang="en-US" sz="1350" dirty="0">
                <a:solidFill>
                  <a:srgbClr val="000000"/>
                </a:solidFill>
                <a:latin typeface="Times New Roman" panose="02020503050405090304" pitchFamily="18" charset="0"/>
                <a:ea typeface="宋体" panose="02010600030101010101" pitchFamily="2" charset="-122"/>
              </a:rPr>
              <a:t>，</a:t>
            </a:r>
            <a:r>
              <a:rPr lang="zh-CN" altLang="zh-CN" sz="1350" dirty="0">
                <a:solidFill>
                  <a:srgbClr val="000000"/>
                </a:solidFill>
                <a:latin typeface="Times New Roman" panose="02020503050405090304" pitchFamily="18" charset="0"/>
                <a:ea typeface="宋体" panose="02010600030101010101" pitchFamily="2" charset="-122"/>
              </a:rPr>
              <a:t>分别研究两个参量之间的关系。</a:t>
            </a:r>
          </a:p>
          <a:p>
            <a:pPr indent="266700" algn="just" defTabSz="914400">
              <a:lnSpc>
                <a:spcPct val="120000"/>
              </a:lnSpc>
              <a:tabLst>
                <a:tab pos="1028700" algn="l"/>
                <a:tab pos="1849755" algn="l"/>
                <a:tab pos="2536825" algn="l"/>
                <a:tab pos="3221355" algn="l"/>
              </a:tabLst>
            </a:pPr>
            <a:r>
              <a:rPr lang="en-US" altLang="zh-CN" sz="1350" dirty="0">
                <a:solidFill>
                  <a:srgbClr val="000000"/>
                </a:solidFill>
                <a:latin typeface="Times New Roman" panose="02020503050405090304" pitchFamily="18" charset="0"/>
                <a:ea typeface="宋体" panose="02010600030101010101" pitchFamily="2" charset="-122"/>
              </a:rPr>
              <a:t>2.</a:t>
            </a:r>
            <a:r>
              <a:rPr lang="zh-CN" altLang="zh-CN" sz="1350" dirty="0">
                <a:solidFill>
                  <a:srgbClr val="000000"/>
                </a:solidFill>
                <a:latin typeface="Times New Roman" panose="02020503050405090304" pitchFamily="18" charset="0"/>
                <a:ea typeface="宋体" panose="02010600030101010101" pitchFamily="2" charset="-122"/>
              </a:rPr>
              <a:t>本实验就是研究在温度不变时</a:t>
            </a:r>
            <a:r>
              <a:rPr lang="zh-CN" altLang="en-US" sz="1350" dirty="0">
                <a:solidFill>
                  <a:srgbClr val="000000"/>
                </a:solidFill>
                <a:latin typeface="Times New Roman" panose="02020503050405090304" pitchFamily="18" charset="0"/>
                <a:ea typeface="宋体" panose="02010600030101010101" pitchFamily="2" charset="-122"/>
              </a:rPr>
              <a:t>，</a:t>
            </a:r>
            <a:r>
              <a:rPr lang="zh-CN" altLang="zh-CN" sz="1350" dirty="0">
                <a:solidFill>
                  <a:srgbClr val="000000"/>
                </a:solidFill>
                <a:latin typeface="Times New Roman" panose="02020503050405090304" pitchFamily="18" charset="0"/>
                <a:ea typeface="宋体" panose="02010600030101010101" pitchFamily="2" charset="-122"/>
              </a:rPr>
              <a:t>气体的压强与体积之间的关系。如图是传统的探究气体温度不变时压强与体积关系的实验装置</a:t>
            </a:r>
            <a:r>
              <a:rPr lang="zh-CN" altLang="en-US" sz="1350" dirty="0">
                <a:solidFill>
                  <a:srgbClr val="000000"/>
                </a:solidFill>
                <a:latin typeface="Times New Roman" panose="02020503050405090304" pitchFamily="18" charset="0"/>
                <a:ea typeface="宋体" panose="02010600030101010101" pitchFamily="2" charset="-122"/>
              </a:rPr>
              <a:t>，</a:t>
            </a:r>
            <a:r>
              <a:rPr lang="zh-CN" altLang="zh-CN" sz="1350" dirty="0">
                <a:solidFill>
                  <a:srgbClr val="000000"/>
                </a:solidFill>
                <a:latin typeface="Times New Roman" panose="02020503050405090304" pitchFamily="18" charset="0"/>
                <a:ea typeface="宋体" panose="02010600030101010101" pitchFamily="2" charset="-122"/>
              </a:rPr>
              <a:t>压强可通过压强计读出。</a:t>
            </a:r>
          </a:p>
          <a:p>
            <a:pPr indent="266700" algn="just" defTabSz="914400">
              <a:lnSpc>
                <a:spcPct val="120000"/>
              </a:lnSpc>
              <a:tabLst>
                <a:tab pos="1028700" algn="l"/>
                <a:tab pos="1849755" algn="l"/>
                <a:tab pos="2536825" algn="l"/>
                <a:tab pos="3221355" algn="l"/>
              </a:tabLst>
            </a:pPr>
            <a:r>
              <a:rPr lang="en-US" altLang="zh-CN" sz="1350" dirty="0">
                <a:solidFill>
                  <a:srgbClr val="000000"/>
                </a:solidFill>
                <a:latin typeface="Times New Roman" panose="02020503050405090304" pitchFamily="18" charset="0"/>
                <a:ea typeface="宋体" panose="02010600030101010101" pitchFamily="2" charset="-122"/>
              </a:rPr>
              <a:t>3.</a:t>
            </a:r>
            <a:r>
              <a:rPr lang="zh-CN" altLang="zh-CN" sz="1350" dirty="0">
                <a:solidFill>
                  <a:srgbClr val="000000"/>
                </a:solidFill>
                <a:latin typeface="Times New Roman" panose="02020503050405090304" pitchFamily="18" charset="0"/>
                <a:ea typeface="宋体" panose="02010600030101010101" pitchFamily="2" charset="-122"/>
              </a:rPr>
              <a:t>如果可以用气体压强传感器</a:t>
            </a:r>
            <a:r>
              <a:rPr lang="zh-CN" altLang="en-US" sz="1350" dirty="0">
                <a:solidFill>
                  <a:srgbClr val="000000"/>
                </a:solidFill>
                <a:latin typeface="Times New Roman" panose="02020503050405090304" pitchFamily="18" charset="0"/>
                <a:ea typeface="宋体" panose="02010600030101010101" pitchFamily="2" charset="-122"/>
              </a:rPr>
              <a:t>，</a:t>
            </a:r>
            <a:r>
              <a:rPr lang="zh-CN" altLang="zh-CN" sz="1350" dirty="0">
                <a:solidFill>
                  <a:srgbClr val="000000"/>
                </a:solidFill>
                <a:latin typeface="Times New Roman" panose="02020503050405090304" pitchFamily="18" charset="0"/>
                <a:ea typeface="宋体" panose="02010600030101010101" pitchFamily="2" charset="-122"/>
              </a:rPr>
              <a:t>实验数据处理将会快些。</a:t>
            </a:r>
            <a:endParaRPr lang="zh-CN" altLang="en-US" sz="1350">
              <a:latin typeface="Arial" panose="020B0604020202020204" pitchFamily="34" charset="0"/>
              <a:ea typeface="宋体" panose="02010600030101010101" pitchFamily="2" charset="-122"/>
            </a:endParaRPr>
          </a:p>
        </p:txBody>
      </p:sp>
      <p:pic>
        <p:nvPicPr>
          <p:cNvPr id="10245" name="图片 4"/>
          <p:cNvPicPr>
            <a:picLocks noChangeAspect="1"/>
          </p:cNvPicPr>
          <p:nvPr/>
        </p:nvPicPr>
        <p:blipFill>
          <a:blip r:embed="rId2"/>
          <a:stretch>
            <a:fillRect/>
          </a:stretch>
        </p:blipFill>
        <p:spPr>
          <a:xfrm>
            <a:off x="5913835" y="1031161"/>
            <a:ext cx="2327672" cy="36718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244" grpId="0"/>
      <p:bldP spid="10244"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TABLE_BEAUTIFY" val="smartTable{86ef9db1-caa7-4413-bd57-96418cf8d8b3}"/>
</p:tagLst>
</file>

<file path=ppt/tags/tag154.xml><?xml version="1.0" encoding="utf-8"?>
<p:tagLst xmlns:a="http://schemas.openxmlformats.org/drawingml/2006/main" xmlns:r="http://schemas.openxmlformats.org/officeDocument/2006/relationships" xmlns:p="http://schemas.openxmlformats.org/presentationml/2006/main">
  <p:tag name="REFSHAPE" val="702494724"/>
  <p:tag name="KSO_WM_UNIT_PLACING_PICTURE_USER_VIEWPORT" val="{&quot;height&quot;:5625,&quot;width&quot;:5505}"/>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1511</Words>
  <Application>WPS 演示</Application>
  <PresentationFormat>全屏显示(16:9)</PresentationFormat>
  <Paragraphs>159</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1_Office 主题​​</vt:lpstr>
      <vt:lpstr>气体和物态变化</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ccpit</cp:lastModifiedBy>
  <cp:revision>34</cp:revision>
  <dcterms:created xsi:type="dcterms:W3CDTF">2020-02-01T11:21:00Z</dcterms:created>
  <dcterms:modified xsi:type="dcterms:W3CDTF">2020-02-03T07:19:15Z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