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5" r:id="rId2"/>
    <p:sldId id="419" r:id="rId3"/>
    <p:sldId id="398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15" r:id="rId12"/>
    <p:sldId id="408" r:id="rId13"/>
    <p:sldId id="407" r:id="rId14"/>
    <p:sldId id="375" r:id="rId15"/>
    <p:sldId id="378" r:id="rId16"/>
    <p:sldId id="409" r:id="rId17"/>
    <p:sldId id="410" r:id="rId18"/>
    <p:sldId id="411" r:id="rId19"/>
    <p:sldId id="412" r:id="rId20"/>
    <p:sldId id="413" r:id="rId21"/>
    <p:sldId id="414" r:id="rId22"/>
    <p:sldId id="416" r:id="rId23"/>
    <p:sldId id="271" r:id="rId2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6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052976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84223" y="1918980"/>
            <a:ext cx="5524823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必修（一）</a:t>
            </a:r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Unit 3 </a:t>
            </a: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词汇</a:t>
            </a:r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&amp;</a:t>
            </a: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语法</a:t>
            </a:r>
            <a:b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复习（</a:t>
            </a:r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800" b="1" spc="3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高一年级英语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 刘博文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6E7B8-9EA6-437C-A486-B03E069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822" y="502920"/>
            <a:ext cx="4317622" cy="2731770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Calm down</a:t>
            </a:r>
            <a:r>
              <a:rPr lang="en-US" altLang="zh-CN" dirty="0"/>
              <a:t>: </a:t>
            </a:r>
            <a:r>
              <a:rPr lang="en-US" altLang="zh-CN" sz="2400" b="0" dirty="0"/>
              <a:t>if things calm down, or someone or something calms things down, the amount of activity, trouble, or panic is reduced.</a:t>
            </a:r>
            <a:r>
              <a:rPr lang="zh-CN" altLang="en-US" sz="2400" b="0" dirty="0"/>
              <a:t>（使平息下来）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A00D29-0C0A-4491-92CC-475549D64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3234690"/>
            <a:ext cx="4205922" cy="2032271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We will go back to normal when things calm down.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333422DD-6854-45B0-B054-C6678A437A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78" y="502920"/>
            <a:ext cx="3962400" cy="4320540"/>
          </a:xfrm>
        </p:spPr>
      </p:pic>
    </p:spTree>
    <p:extLst>
      <p:ext uri="{BB962C8B-B14F-4D97-AF65-F5344CB8AC3E}">
        <p14:creationId xmlns:p14="http://schemas.microsoft.com/office/powerpoint/2010/main" val="63744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6E7B8-9EA6-437C-A486-B03E069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92" y="708660"/>
            <a:ext cx="4317622" cy="2032271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Custom</a:t>
            </a:r>
            <a:r>
              <a:rPr lang="en-US" altLang="zh-CN" dirty="0"/>
              <a:t>: </a:t>
            </a:r>
            <a:r>
              <a:rPr lang="en-US" altLang="zh-CN" sz="2400" b="0" dirty="0"/>
              <a:t>custom of doing </a:t>
            </a:r>
            <a:r>
              <a:rPr lang="en-US" altLang="zh-CN" sz="2400" b="0" dirty="0" err="1"/>
              <a:t>sth</a:t>
            </a:r>
            <a:r>
              <a:rPr lang="en-US" altLang="zh-CN" sz="2400" b="0" dirty="0"/>
              <a:t>: an accepted way of behaving or of doing things in a society or a community.</a:t>
            </a:r>
            <a:endParaRPr lang="zh-CN" altLang="en-US" sz="2400" b="0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A00D29-0C0A-4491-92CC-475549D64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3008359"/>
            <a:ext cx="4201918" cy="2032271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3200" dirty="0"/>
              <a:t>They have the custom of giving presents at Christmas.</a:t>
            </a:r>
            <a:endParaRPr lang="zh-CN" altLang="en-US" dirty="0"/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31EA39FB-5B80-4BBB-9FA2-A7101B9521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445770"/>
            <a:ext cx="3554412" cy="4297680"/>
          </a:xfrm>
        </p:spPr>
      </p:pic>
    </p:spTree>
    <p:extLst>
      <p:ext uri="{BB962C8B-B14F-4D97-AF65-F5344CB8AC3E}">
        <p14:creationId xmlns:p14="http://schemas.microsoft.com/office/powerpoint/2010/main" val="241263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6E7B8-9EA6-437C-A486-B03E069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92" y="605790"/>
            <a:ext cx="4317622" cy="1837961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Event</a:t>
            </a:r>
            <a:r>
              <a:rPr lang="en-US" altLang="zh-CN" dirty="0"/>
              <a:t>: </a:t>
            </a:r>
            <a:r>
              <a:rPr lang="en-US" altLang="zh-CN" sz="2400" b="0" dirty="0"/>
              <a:t>a thing that happens, especially </a:t>
            </a:r>
            <a:r>
              <a:rPr lang="en-US" altLang="zh-CN" sz="2400" b="0" dirty="0" err="1"/>
              <a:t>sth</a:t>
            </a:r>
            <a:r>
              <a:rPr lang="en-US" altLang="zh-CN" sz="2400" b="0" dirty="0"/>
              <a:t> important.</a:t>
            </a:r>
            <a:endParaRPr lang="zh-CN" altLang="en-US" sz="2400" b="0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A00D29-0C0A-4491-92CC-475549D64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9192" y="2699750"/>
            <a:ext cx="3962432" cy="2032271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The election was the main event of 2016.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79FC5BB5-8971-47F8-98B7-648677E70B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491490"/>
            <a:ext cx="3744435" cy="4377690"/>
          </a:xfrm>
        </p:spPr>
      </p:pic>
    </p:spTree>
    <p:extLst>
      <p:ext uri="{BB962C8B-B14F-4D97-AF65-F5344CB8AC3E}">
        <p14:creationId xmlns:p14="http://schemas.microsoft.com/office/powerpoint/2010/main" val="102585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6E7B8-9EA6-437C-A486-B03E069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92" y="605790"/>
            <a:ext cx="4317622" cy="1837961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Event</a:t>
            </a:r>
            <a:r>
              <a:rPr lang="en-US" altLang="zh-CN" dirty="0"/>
              <a:t>: </a:t>
            </a:r>
            <a:r>
              <a:rPr lang="en-US" altLang="zh-CN" sz="2400" b="0" dirty="0"/>
              <a:t>a planned public or social occasion</a:t>
            </a:r>
            <a:r>
              <a:rPr lang="zh-CN" altLang="en-US" sz="2400" b="0" dirty="0"/>
              <a:t>（公开活动；社交场合）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A00D29-0C0A-4491-92CC-475549D64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9192" y="2699750"/>
            <a:ext cx="3962432" cy="2032271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She is the leader of this fund-raising event.</a:t>
            </a:r>
            <a:endParaRPr lang="zh-CN" altLang="en-US" sz="3200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BB3D72CF-BAD5-46C7-B4A8-25C8F2FE54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502920"/>
            <a:ext cx="3744435" cy="4354829"/>
          </a:xfrm>
        </p:spPr>
      </p:pic>
    </p:spTree>
    <p:extLst>
      <p:ext uri="{BB962C8B-B14F-4D97-AF65-F5344CB8AC3E}">
        <p14:creationId xmlns:p14="http://schemas.microsoft.com/office/powerpoint/2010/main" val="176709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标题 61441">
            <a:extLst>
              <a:ext uri="{FF2B5EF4-FFF2-40B4-BE49-F238E27FC236}">
                <a16:creationId xmlns:a16="http://schemas.microsoft.com/office/drawing/2014/main" id="{B84EF93D-0C5A-42AE-88EC-4F28B2EA47F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097280" y="365760"/>
            <a:ext cx="6441758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CN" sz="40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How to use passive voice</a:t>
            </a:r>
          </a:p>
        </p:txBody>
      </p:sp>
      <p:sp>
        <p:nvSpPr>
          <p:cNvPr id="15364" name="文本占位符 61442">
            <a:extLst>
              <a:ext uri="{FF2B5EF4-FFF2-40B4-BE49-F238E27FC236}">
                <a16:creationId xmlns:a16="http://schemas.microsoft.com/office/drawing/2014/main" id="{1640CFC3-0172-4E47-BA02-A1E816AEB783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 bwMode="auto">
          <a:xfrm>
            <a:off x="1097280" y="1451610"/>
            <a:ext cx="7029450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一般现在时被动语态 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am/is /are+ done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一般过去时被动语态 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was/were+ done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现在进行时被动语态 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am/is /are+ being done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过去进行时被动语态 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was/were+ being done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现在完成时被动语态 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have/ has+ been done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一般将来时被动语态 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am/is/are gong to/ will+ be 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9697">
            <a:extLst>
              <a:ext uri="{FF2B5EF4-FFF2-40B4-BE49-F238E27FC236}">
                <a16:creationId xmlns:a16="http://schemas.microsoft.com/office/drawing/2014/main" id="{56ADBCED-9A2C-49BE-A93B-BAF8A34D964B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108452" y="435337"/>
            <a:ext cx="2583688" cy="639083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altLang="zh-CN" sz="4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noProof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Practice</a:t>
            </a:r>
          </a:p>
        </p:txBody>
      </p:sp>
      <p:sp>
        <p:nvSpPr>
          <p:cNvPr id="29699" name="内容占位符 29698">
            <a:extLst>
              <a:ext uri="{FF2B5EF4-FFF2-40B4-BE49-F238E27FC236}">
                <a16:creationId xmlns:a16="http://schemas.microsoft.com/office/drawing/2014/main" id="{CACC7382-402E-4260-B276-9F46B1949F3E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 bwMode="auto">
          <a:xfrm>
            <a:off x="399415" y="1333138"/>
            <a:ext cx="7693025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Use the Passive to describe the following  pictures properly.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文本框 32772">
            <a:extLst>
              <a:ext uri="{FF2B5EF4-FFF2-40B4-BE49-F238E27FC236}">
                <a16:creationId xmlns:a16="http://schemas.microsoft.com/office/drawing/2014/main" id="{700686C9-37EF-41C1-B5BF-93C00D4EF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657350"/>
            <a:ext cx="2743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000" b="1"/>
              <a:t>England/ serve / milk and sugar</a:t>
            </a:r>
          </a:p>
        </p:txBody>
      </p:sp>
      <p:sp>
        <p:nvSpPr>
          <p:cNvPr id="32774" name="文本框 32773">
            <a:extLst>
              <a:ext uri="{FF2B5EF4-FFF2-40B4-BE49-F238E27FC236}">
                <a16:creationId xmlns:a16="http://schemas.microsoft.com/office/drawing/2014/main" id="{8F442BBB-EC42-44F0-9219-47DAABE2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4013"/>
            <a:ext cx="56578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300" b="1">
                <a:solidFill>
                  <a:srgbClr val="000099"/>
                </a:solidFill>
              </a:rPr>
              <a:t>In England, tea is usually served with milk and sugar.</a:t>
            </a:r>
          </a:p>
        </p:txBody>
      </p:sp>
      <p:pic>
        <p:nvPicPr>
          <p:cNvPr id="18437" name="图片 1">
            <a:extLst>
              <a:ext uri="{FF2B5EF4-FFF2-40B4-BE49-F238E27FC236}">
                <a16:creationId xmlns:a16="http://schemas.microsoft.com/office/drawing/2014/main" id="{6D2D2F22-CA27-49AF-8D75-2BC019F49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63688"/>
            <a:ext cx="4124325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文本框 30724">
            <a:extLst>
              <a:ext uri="{FF2B5EF4-FFF2-40B4-BE49-F238E27FC236}">
                <a16:creationId xmlns:a16="http://schemas.microsoft.com/office/drawing/2014/main" id="{3A6DFAE5-6F95-427B-A127-13415420A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1995488"/>
            <a:ext cx="27352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000" b="1"/>
              <a:t>Papermaking technology / invent / Cai Lun / AD105</a:t>
            </a:r>
          </a:p>
        </p:txBody>
      </p:sp>
      <p:sp>
        <p:nvSpPr>
          <p:cNvPr id="30726" name="文本框 30725">
            <a:extLst>
              <a:ext uri="{FF2B5EF4-FFF2-40B4-BE49-F238E27FC236}">
                <a16:creationId xmlns:a16="http://schemas.microsoft.com/office/drawing/2014/main" id="{149F7909-263C-4163-BD8A-B86013CE6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182563"/>
            <a:ext cx="70739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300" b="1">
                <a:solidFill>
                  <a:srgbClr val="000099"/>
                </a:solidFill>
              </a:rPr>
              <a:t>Papermaking technology was first invented by Cai Lun in AD105.</a:t>
            </a:r>
          </a:p>
        </p:txBody>
      </p:sp>
      <p:pic>
        <p:nvPicPr>
          <p:cNvPr id="19462" name="图片 3">
            <a:extLst>
              <a:ext uri="{FF2B5EF4-FFF2-40B4-BE49-F238E27FC236}">
                <a16:creationId xmlns:a16="http://schemas.microsoft.com/office/drawing/2014/main" id="{EB31E864-D2D5-4F05-AE9C-E5BA8B93E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" y="1534161"/>
            <a:ext cx="434816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文本框 19466">
            <a:extLst>
              <a:ext uri="{FF2B5EF4-FFF2-40B4-BE49-F238E27FC236}">
                <a16:creationId xmlns:a16="http://schemas.microsoft.com/office/drawing/2014/main" id="{49D9C4F7-8985-4E7E-A3CD-A55094FD3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03238"/>
            <a:ext cx="3200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000" b="1"/>
              <a:t>2022 Winter Olympics / hold / Beijing</a:t>
            </a:r>
          </a:p>
        </p:txBody>
      </p:sp>
      <p:sp>
        <p:nvSpPr>
          <p:cNvPr id="19468" name="文本框 19467">
            <a:extLst>
              <a:ext uri="{FF2B5EF4-FFF2-40B4-BE49-F238E27FC236}">
                <a16:creationId xmlns:a16="http://schemas.microsoft.com/office/drawing/2014/main" id="{09EE03AF-A70B-48EC-A26B-4CFD1ABBA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284413"/>
            <a:ext cx="394335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300" b="1">
                <a:solidFill>
                  <a:srgbClr val="000099"/>
                </a:solidFill>
              </a:rPr>
              <a:t>The 2022 Winter Olympics will be held in Beijing.</a:t>
            </a:r>
          </a:p>
        </p:txBody>
      </p:sp>
      <p:pic>
        <p:nvPicPr>
          <p:cNvPr id="20485" name="图片 2" descr="5a2d4a61647c4046851b3ffbf73be7ad">
            <a:extLst>
              <a:ext uri="{FF2B5EF4-FFF2-40B4-BE49-F238E27FC236}">
                <a16:creationId xmlns:a16="http://schemas.microsoft.com/office/drawing/2014/main" id="{1DC65A8E-748C-4316-9496-65E065264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5088"/>
            <a:ext cx="3440113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文本框 39937">
            <a:extLst>
              <a:ext uri="{FF2B5EF4-FFF2-40B4-BE49-F238E27FC236}">
                <a16:creationId xmlns:a16="http://schemas.microsoft.com/office/drawing/2014/main" id="{C3CB0178-335F-4687-9B8F-6C02B0C5B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950" y="1371600"/>
            <a:ext cx="36576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>
                <a:solidFill>
                  <a:srgbClr val="FF0066"/>
                </a:solidFill>
              </a:rPr>
              <a:t> a bridge/ build</a:t>
            </a:r>
          </a:p>
        </p:txBody>
      </p:sp>
      <p:sp>
        <p:nvSpPr>
          <p:cNvPr id="39939" name="文本框 39938">
            <a:extLst>
              <a:ext uri="{FF2B5EF4-FFF2-40B4-BE49-F238E27FC236}">
                <a16:creationId xmlns:a16="http://schemas.microsoft.com/office/drawing/2014/main" id="{DBC2C3E1-1205-4360-BBA9-3E2E3C851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4057650"/>
            <a:ext cx="5999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</a:rPr>
              <a:t>a bridge </a:t>
            </a:r>
            <a:r>
              <a:rPr lang="en-US" altLang="zh-CN" sz="3600" b="1" u="sng">
                <a:solidFill>
                  <a:srgbClr val="000099"/>
                </a:solidFill>
              </a:rPr>
              <a:t>is being built now</a:t>
            </a:r>
            <a:r>
              <a:rPr lang="en-US" altLang="zh-CN" sz="3600" b="1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21509" name="文本框 39944">
            <a:extLst>
              <a:ext uri="{FF2B5EF4-FFF2-40B4-BE49-F238E27FC236}">
                <a16:creationId xmlns:a16="http://schemas.microsoft.com/office/drawing/2014/main" id="{79578214-FCE2-4796-814F-0E42704B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3027363"/>
            <a:ext cx="5715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Sorry, I didn’t arrive on time, because</a:t>
            </a:r>
            <a:r>
              <a:rPr lang="en-US" altLang="zh-CN" sz="3600" b="1">
                <a:solidFill>
                  <a:schemeClr val="bg1"/>
                </a:solidFill>
              </a:rPr>
              <a:t> ______________</a:t>
            </a:r>
          </a:p>
        </p:txBody>
      </p:sp>
      <p:pic>
        <p:nvPicPr>
          <p:cNvPr id="21510" name="图片 1">
            <a:extLst>
              <a:ext uri="{FF2B5EF4-FFF2-40B4-BE49-F238E27FC236}">
                <a16:creationId xmlns:a16="http://schemas.microsoft.com/office/drawing/2014/main" id="{3CE015AC-C971-4CC1-B7F8-069DA4A78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84188"/>
            <a:ext cx="3935413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A470D2F-FB72-40DF-993F-23F3C5C2CFFC}"/>
              </a:ext>
            </a:extLst>
          </p:cNvPr>
          <p:cNvSpPr/>
          <p:nvPr/>
        </p:nvSpPr>
        <p:spPr>
          <a:xfrm>
            <a:off x="1060255" y="1150905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effort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FD5ECD7-2904-4515-A49A-59ADBE830E55}"/>
              </a:ext>
            </a:extLst>
          </p:cNvPr>
          <p:cNvSpPr/>
          <p:nvPr/>
        </p:nvSpPr>
        <p:spPr>
          <a:xfrm>
            <a:off x="4868013" y="227575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represent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493AD27-4570-4392-91ED-4BA71E8A6DFC}"/>
              </a:ext>
            </a:extLst>
          </p:cNvPr>
          <p:cNvSpPr/>
          <p:nvPr/>
        </p:nvSpPr>
        <p:spPr>
          <a:xfrm>
            <a:off x="755080" y="2249439"/>
            <a:ext cx="2993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patience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CAE136D-46B0-4BD9-8B0A-787393F509A9}"/>
              </a:ext>
            </a:extLst>
          </p:cNvPr>
          <p:cNvSpPr/>
          <p:nvPr/>
        </p:nvSpPr>
        <p:spPr>
          <a:xfrm>
            <a:off x="5169838" y="1787774"/>
            <a:ext cx="3762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</a:t>
            </a:r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alm down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D27F486-E986-4951-8A4E-4B9E03DFBE7F}"/>
              </a:ext>
            </a:extLst>
          </p:cNvPr>
          <p:cNvSpPr/>
          <p:nvPr/>
        </p:nvSpPr>
        <p:spPr>
          <a:xfrm>
            <a:off x="6214536" y="3172769"/>
            <a:ext cx="1992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event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6449C8D-3BBC-4EEE-B48B-BF2B7651440B}"/>
              </a:ext>
            </a:extLst>
          </p:cNvPr>
          <p:cNvSpPr/>
          <p:nvPr/>
        </p:nvSpPr>
        <p:spPr>
          <a:xfrm>
            <a:off x="1190884" y="3530930"/>
            <a:ext cx="2646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custom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4384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文本框 45057">
            <a:extLst>
              <a:ext uri="{FF2B5EF4-FFF2-40B4-BE49-F238E27FC236}">
                <a16:creationId xmlns:a16="http://schemas.microsoft.com/office/drawing/2014/main" id="{2E4697F2-FFAE-467F-8CC0-CC887B80A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700088"/>
            <a:ext cx="33147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>
                <a:solidFill>
                  <a:srgbClr val="FF0066"/>
                </a:solidFill>
              </a:rPr>
              <a:t> the man/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>
                <a:solidFill>
                  <a:srgbClr val="FF0066"/>
                </a:solidFill>
              </a:rPr>
              <a:t>  operate </a:t>
            </a:r>
          </a:p>
          <a:p>
            <a:pPr eaLnBrk="1" hangingPunct="1">
              <a:lnSpc>
                <a:spcPct val="120000"/>
              </a:lnSpc>
            </a:pPr>
            <a:endParaRPr lang="en-US" altLang="zh-CN" sz="3300" b="1">
              <a:solidFill>
                <a:srgbClr val="FF0066"/>
              </a:solidFill>
            </a:endParaRPr>
          </a:p>
        </p:txBody>
      </p:sp>
      <p:sp>
        <p:nvSpPr>
          <p:cNvPr id="22532" name="文本框 45058">
            <a:extLst>
              <a:ext uri="{FF2B5EF4-FFF2-40B4-BE49-F238E27FC236}">
                <a16:creationId xmlns:a16="http://schemas.microsoft.com/office/drawing/2014/main" id="{1EF505F0-4ECD-48BC-ACA9-795CA4A40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3219450"/>
            <a:ext cx="6629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At ten o’clock yesterday,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chemeClr val="bg1"/>
                </a:solidFill>
              </a:rPr>
              <a:t>_________________________</a:t>
            </a:r>
          </a:p>
        </p:txBody>
      </p:sp>
      <p:sp>
        <p:nvSpPr>
          <p:cNvPr id="45060" name="文本框 45059">
            <a:extLst>
              <a:ext uri="{FF2B5EF4-FFF2-40B4-BE49-F238E27FC236}">
                <a16:creationId xmlns:a16="http://schemas.microsoft.com/office/drawing/2014/main" id="{67660E0F-4C0E-49F3-9885-846BA339A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4051300"/>
            <a:ext cx="73723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</a:rPr>
              <a:t>the man </a:t>
            </a:r>
            <a:r>
              <a:rPr lang="en-US" altLang="zh-CN" sz="3600" b="1" u="sng">
                <a:solidFill>
                  <a:srgbClr val="000099"/>
                </a:solidFill>
              </a:rPr>
              <a:t>was being operated on</a:t>
            </a:r>
            <a:r>
              <a:rPr lang="en-US" altLang="zh-CN" sz="3600" b="1">
                <a:solidFill>
                  <a:srgbClr val="000099"/>
                </a:solidFill>
              </a:rPr>
              <a:t> . </a:t>
            </a:r>
          </a:p>
        </p:txBody>
      </p:sp>
      <p:pic>
        <p:nvPicPr>
          <p:cNvPr id="22534" name="图片 1">
            <a:extLst>
              <a:ext uri="{FF2B5EF4-FFF2-40B4-BE49-F238E27FC236}">
                <a16:creationId xmlns:a16="http://schemas.microsoft.com/office/drawing/2014/main" id="{333601CF-FA1D-440D-959C-1C1B3FEE8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3513"/>
            <a:ext cx="353695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文本框 41985">
            <a:extLst>
              <a:ext uri="{FF2B5EF4-FFF2-40B4-BE49-F238E27FC236}">
                <a16:creationId xmlns:a16="http://schemas.microsoft.com/office/drawing/2014/main" id="{B67BF276-7FB2-4F40-B1AE-6314607C4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143000"/>
            <a:ext cx="3657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300" b="1">
                <a:solidFill>
                  <a:srgbClr val="FF0066"/>
                </a:solidFill>
              </a:rPr>
              <a:t>     </a:t>
            </a:r>
            <a:r>
              <a:rPr lang="en-US" altLang="zh-CN" sz="3600" b="1">
                <a:solidFill>
                  <a:srgbClr val="FF0066"/>
                </a:solidFill>
              </a:rPr>
              <a:t>take</a:t>
            </a:r>
          </a:p>
        </p:txBody>
      </p:sp>
      <p:sp>
        <p:nvSpPr>
          <p:cNvPr id="23556" name="文本框 41986">
            <a:extLst>
              <a:ext uri="{FF2B5EF4-FFF2-40B4-BE49-F238E27FC236}">
                <a16:creationId xmlns:a16="http://schemas.microsoft.com/office/drawing/2014/main" id="{417AD074-AD33-47E9-B00D-46B6C789D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743200"/>
            <a:ext cx="840105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3300" b="1"/>
              <a:t>I want to sit at the table near the window.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3300" b="1"/>
              <a:t>Sorry, </a:t>
            </a:r>
            <a:r>
              <a:rPr lang="en-US" altLang="zh-CN" sz="3300" b="1">
                <a:solidFill>
                  <a:schemeClr val="bg1"/>
                </a:solidFill>
              </a:rPr>
              <a:t>__________________</a:t>
            </a:r>
          </a:p>
        </p:txBody>
      </p:sp>
      <p:sp>
        <p:nvSpPr>
          <p:cNvPr id="41989" name="文本框 41988">
            <a:extLst>
              <a:ext uri="{FF2B5EF4-FFF2-40B4-BE49-F238E27FC236}">
                <a16:creationId xmlns:a16="http://schemas.microsoft.com/office/drawing/2014/main" id="{20F70D08-5D34-418C-8039-80F4B552E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225" y="3659188"/>
            <a:ext cx="66294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</a:rPr>
              <a:t>It </a:t>
            </a:r>
            <a:r>
              <a:rPr lang="en-US" altLang="zh-CN" sz="3600" b="1" u="sng">
                <a:solidFill>
                  <a:srgbClr val="000099"/>
                </a:solidFill>
              </a:rPr>
              <a:t>has been taken</a:t>
            </a:r>
            <a:r>
              <a:rPr lang="en-US" altLang="zh-CN" sz="3600" b="1">
                <a:solidFill>
                  <a:srgbClr val="000099"/>
                </a:solidFill>
              </a:rPr>
              <a:t>.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A32F4B0-7865-4A58-8BF8-A078A3485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4325"/>
            <a:ext cx="3714750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08A5FA-F9A5-4208-8BEE-917BCC286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271" y="109299"/>
            <a:ext cx="8754138" cy="4786108"/>
          </a:xfrm>
        </p:spPr>
        <p:txBody>
          <a:bodyPr>
            <a:noAutofit/>
          </a:bodyPr>
          <a:lstStyle/>
          <a:p>
            <a:pPr lvl="0"/>
            <a:r>
              <a:rPr lang="en-US" altLang="zh-CN" sz="2000" dirty="0"/>
              <a:t>An important meeting _______________ (hold) in our school now.</a:t>
            </a:r>
            <a:endParaRPr lang="zh-CN" altLang="zh-CN" sz="2000" dirty="0"/>
          </a:p>
          <a:p>
            <a:pPr lvl="0"/>
            <a:r>
              <a:rPr lang="en-US" altLang="zh-CN" sz="2000" dirty="0"/>
              <a:t>On each Spring Festival, each house _____________(decorate) with upside-down Fu.</a:t>
            </a:r>
            <a:endParaRPr lang="zh-CN" altLang="zh-CN" sz="2000" dirty="0"/>
          </a:p>
          <a:p>
            <a:pPr lvl="0"/>
            <a:r>
              <a:rPr lang="en-US" altLang="zh-CN" sz="2000" dirty="0"/>
              <a:t>When we arrived at the garage, our car __________________(repair).</a:t>
            </a:r>
            <a:endParaRPr lang="zh-CN" altLang="zh-CN" sz="2000" dirty="0"/>
          </a:p>
          <a:p>
            <a:pPr lvl="0"/>
            <a:r>
              <a:rPr lang="en-US" altLang="zh-CN" sz="2000" dirty="0"/>
              <a:t>My car _________________ (destroy) in the accident yesterday.</a:t>
            </a:r>
            <a:endParaRPr lang="zh-CN" altLang="zh-CN" sz="2000" dirty="0"/>
          </a:p>
          <a:p>
            <a:pPr lvl="0"/>
            <a:r>
              <a:rPr lang="en-US" altLang="zh-CN" sz="2000" dirty="0"/>
              <a:t>The child ________________________(take care of) by grandma all these years.</a:t>
            </a:r>
            <a:endParaRPr lang="zh-CN" altLang="zh-CN" sz="2000" dirty="0"/>
          </a:p>
          <a:p>
            <a:pPr lvl="0"/>
            <a:r>
              <a:rPr lang="en-US" altLang="zh-CN" sz="2000" dirty="0"/>
              <a:t>Those books ___________________ (publish) next month.</a:t>
            </a:r>
            <a:endParaRPr lang="zh-CN" altLang="zh-CN" sz="2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2B758D0-3397-443C-9955-37DEAAC1F1E2}"/>
              </a:ext>
            </a:extLst>
          </p:cNvPr>
          <p:cNvSpPr txBox="1"/>
          <p:nvPr/>
        </p:nvSpPr>
        <p:spPr>
          <a:xfrm>
            <a:off x="3763926" y="109299"/>
            <a:ext cx="262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is being held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16B53E3-1CF3-4330-81D6-422AED6154E5}"/>
              </a:ext>
            </a:extLst>
          </p:cNvPr>
          <p:cNvSpPr txBox="1"/>
          <p:nvPr/>
        </p:nvSpPr>
        <p:spPr>
          <a:xfrm>
            <a:off x="5394252" y="1008637"/>
            <a:ext cx="262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is decorated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E3A2961-EB6B-4590-9ED7-F286BF98EA23}"/>
              </a:ext>
            </a:extLst>
          </p:cNvPr>
          <p:cNvSpPr txBox="1"/>
          <p:nvPr/>
        </p:nvSpPr>
        <p:spPr>
          <a:xfrm>
            <a:off x="570614" y="2340917"/>
            <a:ext cx="296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was being repaired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03FA684-4AD8-4033-8E16-4215130219DF}"/>
              </a:ext>
            </a:extLst>
          </p:cNvPr>
          <p:cNvSpPr txBox="1"/>
          <p:nvPr/>
        </p:nvSpPr>
        <p:spPr>
          <a:xfrm>
            <a:off x="1821711" y="2876422"/>
            <a:ext cx="262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was destroyed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6480806-A3EC-4F1C-A644-5490D1424170}"/>
              </a:ext>
            </a:extLst>
          </p:cNvPr>
          <p:cNvSpPr txBox="1"/>
          <p:nvPr/>
        </p:nvSpPr>
        <p:spPr>
          <a:xfrm>
            <a:off x="2133600" y="3387329"/>
            <a:ext cx="3551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has been taken care of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572EBAC-E441-466D-A3DC-1435616AF936}"/>
              </a:ext>
            </a:extLst>
          </p:cNvPr>
          <p:cNvSpPr txBox="1"/>
          <p:nvPr/>
        </p:nvSpPr>
        <p:spPr>
          <a:xfrm>
            <a:off x="2449033" y="4313193"/>
            <a:ext cx="262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will be published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5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6E7B8-9EA6-437C-A486-B03E069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92" y="605790"/>
            <a:ext cx="4317622" cy="1837961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Effort</a:t>
            </a:r>
            <a:r>
              <a:rPr lang="en-US" altLang="zh-CN" dirty="0"/>
              <a:t>: </a:t>
            </a:r>
            <a:r>
              <a:rPr lang="en-US" altLang="zh-CN" sz="2400" b="0" dirty="0"/>
              <a:t>the physical or mental energy that you need to do </a:t>
            </a:r>
            <a:r>
              <a:rPr lang="en-US" altLang="zh-CN" sz="2400" b="0" dirty="0" err="1"/>
              <a:t>sth</a:t>
            </a:r>
            <a:r>
              <a:rPr lang="en-US" altLang="zh-CN" sz="2400" b="0" dirty="0"/>
              <a:t>; </a:t>
            </a:r>
            <a:r>
              <a:rPr lang="en-US" altLang="zh-CN" sz="2400" b="0" dirty="0" err="1"/>
              <a:t>sth</a:t>
            </a:r>
            <a:r>
              <a:rPr lang="en-US" altLang="zh-CN" sz="2400" b="0" dirty="0"/>
              <a:t> that takes a lot of energy.</a:t>
            </a:r>
            <a:endParaRPr lang="zh-CN" altLang="en-US" sz="2400" b="0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A00D29-0C0A-4491-92CC-475549D64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6328" y="2699749"/>
            <a:ext cx="3962432" cy="2032271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You should put more efforts into your work.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B6F179AE-EA55-4278-8401-AD74CBE67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422910"/>
            <a:ext cx="3962400" cy="4309110"/>
          </a:xfrm>
        </p:spPr>
      </p:pic>
    </p:spTree>
    <p:extLst>
      <p:ext uri="{BB962C8B-B14F-4D97-AF65-F5344CB8AC3E}">
        <p14:creationId xmlns:p14="http://schemas.microsoft.com/office/powerpoint/2010/main" val="152935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6E7B8-9EA6-437C-A486-B03E069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2" y="719772"/>
            <a:ext cx="4317622" cy="2628900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Effort:</a:t>
            </a:r>
            <a:r>
              <a:rPr lang="en-US" altLang="zh-CN" sz="2400" dirty="0"/>
              <a:t> </a:t>
            </a:r>
            <a:r>
              <a:rPr lang="en-US" altLang="zh-CN" sz="2400" b="0" dirty="0"/>
              <a:t>an attempt to do </a:t>
            </a:r>
            <a:r>
              <a:rPr lang="en-US" altLang="zh-CN" sz="2400" b="0" dirty="0" err="1"/>
              <a:t>sth</a:t>
            </a:r>
            <a:r>
              <a:rPr lang="en-US" altLang="zh-CN" sz="2400" b="0" dirty="0"/>
              <a:t> especially when it is difficult to do</a:t>
            </a:r>
            <a:r>
              <a:rPr lang="zh-CN" altLang="en-US" sz="2400" b="0" dirty="0"/>
              <a:t>（艰难的尝试；试图；尽力）</a:t>
            </a:r>
            <a:br>
              <a:rPr lang="zh-CN" altLang="zh-CN" b="0" dirty="0"/>
            </a:br>
            <a:br>
              <a:rPr lang="zh-CN" altLang="zh-CN" sz="2400" dirty="0"/>
            </a:br>
            <a:endParaRPr lang="zh-CN" altLang="en-US" sz="2400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A00D29-0C0A-4491-92CC-475549D64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2" y="2882629"/>
            <a:ext cx="3962432" cy="2032271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3200" dirty="0"/>
              <a:t>The local clubs are </a:t>
            </a:r>
            <a:r>
              <a:rPr lang="en-US" altLang="zh-CN" sz="3200" dirty="0">
                <a:solidFill>
                  <a:srgbClr val="FF0000"/>
                </a:solidFill>
              </a:rPr>
              <a:t>making every effort to</a:t>
            </a:r>
            <a:r>
              <a:rPr lang="en-US" altLang="zh-CN" sz="3200" dirty="0"/>
              <a:t> interest more young people.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13BA7F2B-6BB4-4167-BBE9-4E195E68CA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514350"/>
            <a:ext cx="3748722" cy="4251960"/>
          </a:xfrm>
        </p:spPr>
      </p:pic>
    </p:spTree>
    <p:extLst>
      <p:ext uri="{BB962C8B-B14F-4D97-AF65-F5344CB8AC3E}">
        <p14:creationId xmlns:p14="http://schemas.microsoft.com/office/powerpoint/2010/main" val="39168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6E7B8-9EA6-437C-A486-B03E069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92" y="605790"/>
            <a:ext cx="4317622" cy="1837961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Represent</a:t>
            </a:r>
            <a:r>
              <a:rPr lang="en-US" altLang="zh-CN" dirty="0"/>
              <a:t>: </a:t>
            </a:r>
            <a:r>
              <a:rPr lang="en-US" altLang="zh-CN" sz="2400" b="0" dirty="0"/>
              <a:t>to be a member of a group of people and act or speak on their behalf at an event, a meeting, etc.</a:t>
            </a:r>
            <a:endParaRPr lang="zh-CN" altLang="en-US" sz="2400" b="0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A00D29-0C0A-4491-92CC-475549D64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8219" y="2836909"/>
            <a:ext cx="4179568" cy="2032271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The competition attracted over 500 contestants representing 8 different countries.</a:t>
            </a:r>
            <a:endParaRPr lang="zh-CN" altLang="en-US" sz="2400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395F5772-2A95-4F04-9478-6AAD24A1A4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480060"/>
            <a:ext cx="3874452" cy="4251960"/>
          </a:xfrm>
        </p:spPr>
      </p:pic>
    </p:spTree>
    <p:extLst>
      <p:ext uri="{BB962C8B-B14F-4D97-AF65-F5344CB8AC3E}">
        <p14:creationId xmlns:p14="http://schemas.microsoft.com/office/powerpoint/2010/main" val="362930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6E7B8-9EA6-437C-A486-B03E069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138" y="676638"/>
            <a:ext cx="4317622" cy="1837961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Represent</a:t>
            </a:r>
            <a:r>
              <a:rPr lang="en-US" altLang="zh-CN" dirty="0"/>
              <a:t>: </a:t>
            </a:r>
            <a:r>
              <a:rPr lang="en-US" altLang="zh-CN" sz="2400" b="0" dirty="0"/>
              <a:t>to act or speak officially for sb and defend their interests</a:t>
            </a:r>
            <a:r>
              <a:rPr lang="zh-CN" altLang="en-US" sz="2400" b="0" dirty="0"/>
              <a:t>（作为。。。的代言人；维护。。。的利益）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A00D29-0C0A-4491-92CC-475549D64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1138" y="2859769"/>
            <a:ext cx="3962432" cy="2032271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The union represents over 200 000 teachers.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BF0505F9-630A-426F-A9DE-F0265F6987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" y="411480"/>
            <a:ext cx="3566160" cy="4206239"/>
          </a:xfrm>
        </p:spPr>
      </p:pic>
    </p:spTree>
    <p:extLst>
      <p:ext uri="{BB962C8B-B14F-4D97-AF65-F5344CB8AC3E}">
        <p14:creationId xmlns:p14="http://schemas.microsoft.com/office/powerpoint/2010/main" val="148588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6E7B8-9EA6-437C-A486-B03E069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330" y="457200"/>
            <a:ext cx="4317622" cy="2400300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Patience</a:t>
            </a:r>
            <a:r>
              <a:rPr lang="en-US" altLang="zh-CN" dirty="0"/>
              <a:t>: </a:t>
            </a:r>
            <a:r>
              <a:rPr lang="en-US" altLang="zh-CN" sz="2400" b="0" dirty="0"/>
              <a:t>Patience with sb or </a:t>
            </a:r>
            <a:r>
              <a:rPr lang="en-US" altLang="zh-CN" sz="2400" b="0" dirty="0" err="1"/>
              <a:t>sth</a:t>
            </a:r>
            <a:r>
              <a:rPr lang="en-US" altLang="zh-CN" sz="2400" b="0" dirty="0"/>
              <a:t>: the ability to stay calm and accept a delay or </a:t>
            </a:r>
            <a:r>
              <a:rPr lang="en-US" altLang="zh-CN" sz="2400" b="0" dirty="0" err="1"/>
              <a:t>sth</a:t>
            </a:r>
            <a:r>
              <a:rPr lang="en-US" altLang="zh-CN" sz="2400" b="0" dirty="0"/>
              <a:t> annoying without complaining</a:t>
            </a:r>
            <a:r>
              <a:rPr lang="zh-CN" altLang="en-US" sz="2400" b="0" dirty="0"/>
              <a:t>（耐心；忍耐力）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A00D29-0C0A-4491-92CC-475549D64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8330" y="3006090"/>
            <a:ext cx="4042760" cy="2032271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3200" dirty="0"/>
              <a:t>Teaching children with special needs requires patience and understanding.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7CA8A48C-B55B-41C0-832B-1B83DC3DD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514350"/>
            <a:ext cx="3744435" cy="4217670"/>
          </a:xfrm>
        </p:spPr>
      </p:pic>
    </p:spTree>
    <p:extLst>
      <p:ext uri="{BB962C8B-B14F-4D97-AF65-F5344CB8AC3E}">
        <p14:creationId xmlns:p14="http://schemas.microsoft.com/office/powerpoint/2010/main" val="317371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6E7B8-9EA6-437C-A486-B03E069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667478"/>
            <a:ext cx="4317622" cy="2032271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Patience</a:t>
            </a:r>
            <a:r>
              <a:rPr lang="en-US" altLang="zh-CN" dirty="0"/>
              <a:t>: </a:t>
            </a:r>
            <a:r>
              <a:rPr lang="en-US" altLang="zh-CN" sz="2400" b="0" dirty="0"/>
              <a:t>the ability to spend a lot of time doing </a:t>
            </a:r>
            <a:r>
              <a:rPr lang="en-US" altLang="zh-CN" sz="2400" b="0" dirty="0" err="1"/>
              <a:t>sth</a:t>
            </a:r>
            <a:r>
              <a:rPr lang="en-US" altLang="zh-CN" sz="2400" b="0" dirty="0"/>
              <a:t> difficult that needs a lot of attention and effort.</a:t>
            </a:r>
            <a:r>
              <a:rPr lang="zh-CN" altLang="en-US" sz="2400" b="0" dirty="0"/>
              <a:t>（毅力；坚忍；恒心）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A00D29-0C0A-4491-92CC-475549D64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8330" y="2736308"/>
            <a:ext cx="3962432" cy="2032271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It takes time and patience to finish </a:t>
            </a:r>
            <a:r>
              <a:rPr lang="en-US" altLang="zh-CN" sz="3200"/>
              <a:t>a marathon.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BDE48D91-128A-4C41-BFD9-2381C186E7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422910"/>
            <a:ext cx="3744435" cy="4309110"/>
          </a:xfrm>
        </p:spPr>
      </p:pic>
    </p:spTree>
    <p:extLst>
      <p:ext uri="{BB962C8B-B14F-4D97-AF65-F5344CB8AC3E}">
        <p14:creationId xmlns:p14="http://schemas.microsoft.com/office/powerpoint/2010/main" val="80951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6E7B8-9EA6-437C-A486-B03E069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92" y="605790"/>
            <a:ext cx="4317622" cy="2205990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Calm down</a:t>
            </a:r>
            <a:r>
              <a:rPr lang="en-US" altLang="zh-CN" dirty="0"/>
              <a:t>: </a:t>
            </a:r>
            <a:r>
              <a:rPr lang="en-US" altLang="zh-CN" sz="2400" b="0" dirty="0"/>
              <a:t>phrasal verb, if you calm down, or if someone calms you down, you become less angry, upset, or excited.</a:t>
            </a:r>
            <a:endParaRPr lang="zh-CN" altLang="en-US" sz="2400" b="0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A00D29-0C0A-4491-92CC-475549D64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9168" y="2916919"/>
            <a:ext cx="3962432" cy="2032271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Calm down for a minute and listen to me.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6A3443A-3CE8-4C54-AD11-C73673F1C9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605790"/>
            <a:ext cx="3881595" cy="4137660"/>
          </a:xfrm>
        </p:spPr>
      </p:pic>
    </p:spTree>
    <p:extLst>
      <p:ext uri="{BB962C8B-B14F-4D97-AF65-F5344CB8AC3E}">
        <p14:creationId xmlns:p14="http://schemas.microsoft.com/office/powerpoint/2010/main" val="297254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723</Words>
  <Application>Microsoft Office PowerPoint</Application>
  <PresentationFormat>全屏显示(16:9)</PresentationFormat>
  <Paragraphs>74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楷体</vt:lpstr>
      <vt:lpstr>微软雅黑</vt:lpstr>
      <vt:lpstr>Arial</vt:lpstr>
      <vt:lpstr>Calibri</vt:lpstr>
      <vt:lpstr>Times New Roman</vt:lpstr>
      <vt:lpstr>1_Office 主题​​</vt:lpstr>
      <vt:lpstr>必修（一）Unit 3 词汇&amp;语法 复习（2）</vt:lpstr>
      <vt:lpstr>PowerPoint 演示文稿</vt:lpstr>
      <vt:lpstr>Effort: the physical or mental energy that you need to do sth; sth that takes a lot of energy.</vt:lpstr>
      <vt:lpstr>Effort: an attempt to do sth especially when it is difficult to do（艰难的尝试；试图；尽力）  </vt:lpstr>
      <vt:lpstr>Represent: to be a member of a group of people and act or speak on their behalf at an event, a meeting, etc.</vt:lpstr>
      <vt:lpstr>Represent: to act or speak officially for sb and defend their interests（作为。。。的代言人；维护。。。的利益）</vt:lpstr>
      <vt:lpstr>Patience: Patience with sb or sth: the ability to stay calm and accept a delay or sth annoying without complaining（耐心；忍耐力）</vt:lpstr>
      <vt:lpstr>Patience: the ability to spend a lot of time doing sth difficult that needs a lot of attention and effort.（毅力；坚忍；恒心）</vt:lpstr>
      <vt:lpstr>Calm down: phrasal verb, if you calm down, or if someone calms you down, you become less angry, upset, or excited.</vt:lpstr>
      <vt:lpstr>Calm down: if things calm down, or someone or something calms things down, the amount of activity, trouble, or panic is reduced.（使平息下来）</vt:lpstr>
      <vt:lpstr>Custom: custom of doing sth: an accepted way of behaving or of doing things in a society or a community.</vt:lpstr>
      <vt:lpstr>Event: a thing that happens, especially sth important.</vt:lpstr>
      <vt:lpstr>Event: a planned public or social occasion（公开活动；社交场合）</vt:lpstr>
      <vt:lpstr>How to use passive voice</vt:lpstr>
      <vt:lpstr>  Practice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29</cp:revision>
  <dcterms:created xsi:type="dcterms:W3CDTF">2020-02-01T11:21:51Z</dcterms:created>
  <dcterms:modified xsi:type="dcterms:W3CDTF">2020-02-09T04:53:47Z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