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5" r:id="rId2"/>
    <p:sldId id="419" r:id="rId3"/>
    <p:sldId id="398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8" r:id="rId12"/>
    <p:sldId id="409" r:id="rId13"/>
    <p:sldId id="410" r:id="rId14"/>
    <p:sldId id="407" r:id="rId15"/>
    <p:sldId id="392" r:id="rId16"/>
    <p:sldId id="375" r:id="rId17"/>
    <p:sldId id="378" r:id="rId18"/>
    <p:sldId id="413" r:id="rId19"/>
    <p:sldId id="414" r:id="rId20"/>
    <p:sldId id="415" r:id="rId21"/>
    <p:sldId id="416" r:id="rId22"/>
    <p:sldId id="417" r:id="rId23"/>
    <p:sldId id="418" r:id="rId24"/>
    <p:sldId id="420" r:id="rId25"/>
    <p:sldId id="271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5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必修（一）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3 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词汇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复习（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刘博文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Put sb up</a:t>
            </a:r>
            <a:r>
              <a:rPr lang="en-US" altLang="zh-CN" dirty="0"/>
              <a:t>: </a:t>
            </a:r>
            <a:r>
              <a:rPr lang="en-US" altLang="zh-CN" sz="2400" b="0" dirty="0"/>
              <a:t>to let sb stay at your home</a:t>
            </a:r>
            <a:endParaRPr lang="zh-CN" altLang="en-US" sz="2400" b="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C87FC8C-1632-4677-81D2-A59AC86E99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57200"/>
            <a:ext cx="3744435" cy="4274820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328" y="269974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We can put you up for the night.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74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Immediately</a:t>
            </a:r>
            <a:r>
              <a:rPr lang="en-US" altLang="zh-CN" dirty="0"/>
              <a:t>: </a:t>
            </a:r>
            <a:r>
              <a:rPr lang="en-US" altLang="zh-CN" sz="2400" b="0" dirty="0"/>
              <a:t>without delay</a:t>
            </a:r>
            <a:endParaRPr lang="zh-CN" altLang="en-US" sz="2400" b="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53FC052-38E7-462A-8F34-0E74758965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6" y="491491"/>
            <a:ext cx="3433593" cy="4321810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328" y="269974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He answered almost immediately.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58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Immediately</a:t>
            </a:r>
            <a:r>
              <a:rPr lang="en-US" altLang="zh-CN" dirty="0"/>
              <a:t>: </a:t>
            </a:r>
            <a:r>
              <a:rPr lang="en-US" altLang="zh-CN" sz="2400" b="0" dirty="0"/>
              <a:t>(usually used with prepositions) next to or very close to a particular place or time.</a:t>
            </a:r>
            <a:endParaRPr lang="zh-CN" altLang="en-US" sz="2400" b="0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5A23E29F-60CC-4C82-B179-F7550E75EE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422911"/>
            <a:ext cx="3634740" cy="4333240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328" y="269974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Turn right immediately after the church.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69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1028700"/>
            <a:ext cx="4317622" cy="141505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Tradition</a:t>
            </a:r>
            <a:r>
              <a:rPr lang="en-US" altLang="zh-CN" dirty="0"/>
              <a:t>: </a:t>
            </a:r>
            <a:r>
              <a:rPr lang="en-US" altLang="zh-CN" sz="2400" b="0" dirty="0"/>
              <a:t>A belief, custom or way of doing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that has existed for a long time among a particular group of people; a set of these beliefs or customs.</a:t>
            </a:r>
            <a:endParaRPr lang="zh-CN" altLang="en-US" sz="2400" b="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BB20484-ECC2-4834-9E67-2C496A7EEB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502920"/>
            <a:ext cx="3520122" cy="4229099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92" y="3203378"/>
            <a:ext cx="3962432" cy="2032271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200" dirty="0"/>
              <a:t>By tradition, children play trick or treat on the Halloween.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82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Host</a:t>
            </a:r>
            <a:r>
              <a:rPr lang="en-US" altLang="zh-CN" dirty="0"/>
              <a:t>: </a:t>
            </a:r>
            <a:r>
              <a:rPr lang="en-US" altLang="zh-CN" sz="2400" b="0" dirty="0"/>
              <a:t>to organize an event to which others are invited and make all the arrangements for them.</a:t>
            </a:r>
            <a:endParaRPr lang="zh-CN" altLang="en-US" sz="2400" b="0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0FC4AADF-1B55-4396-88D0-6AA8CEDE3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" y="425179"/>
            <a:ext cx="3480117" cy="4331970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5" y="2699749"/>
            <a:ext cx="4848225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This year’s World Cup finals will be hosted in Germany.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8C2C29-6AF6-4704-A691-7E7FE2E7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570" y="3475499"/>
            <a:ext cx="2774211" cy="4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E84DE-6DDD-4FD3-B755-ED02225A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82" y="481056"/>
            <a:ext cx="6812788" cy="63908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to use passive voice</a:t>
            </a:r>
            <a:endParaRPr lang="zh-CN" alt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C68F1E-4F99-499E-A679-035F594BE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2" y="1348740"/>
            <a:ext cx="8424418" cy="340790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or don’t need to know the “doer”.</a:t>
            </a:r>
          </a:p>
          <a:p>
            <a:r>
              <a:rPr lang="en-US" altLang="zh-C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“doer” is obvious</a:t>
            </a:r>
          </a:p>
          <a:p>
            <a:r>
              <a:rPr lang="en-US" altLang="zh-C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action is more important than “doer”</a:t>
            </a:r>
          </a:p>
          <a:p>
            <a:r>
              <a:rPr lang="en-US" altLang="zh-C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scientific reports or in newspaper articles, the passive is more formal than the active.</a:t>
            </a:r>
            <a:endParaRPr lang="zh-CN" alt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61441">
            <a:extLst>
              <a:ext uri="{FF2B5EF4-FFF2-40B4-BE49-F238E27FC236}">
                <a16:creationId xmlns:a16="http://schemas.microsoft.com/office/drawing/2014/main" id="{B84EF93D-0C5A-42AE-88EC-4F28B2EA47F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097280" y="365760"/>
            <a:ext cx="644175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How to use passive voice</a:t>
            </a:r>
          </a:p>
        </p:txBody>
      </p:sp>
      <p:sp>
        <p:nvSpPr>
          <p:cNvPr id="15364" name="文本占位符 61442">
            <a:extLst>
              <a:ext uri="{FF2B5EF4-FFF2-40B4-BE49-F238E27FC236}">
                <a16:creationId xmlns:a16="http://schemas.microsoft.com/office/drawing/2014/main" id="{1640CFC3-0172-4E47-BA02-A1E816AEB78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 bwMode="auto">
          <a:xfrm>
            <a:off x="1097280" y="1451610"/>
            <a:ext cx="702945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一般现在时被动语态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 /are+ done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一般过去时被动语态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was/were+ done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现在进行时被动语态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 /are+ being done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过去进行时被动语态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was/were+ being done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现在完成时被动语态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have/ has+ been done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一般将来时被动语态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am/is/are gong to/ will+ be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9697">
            <a:extLst>
              <a:ext uri="{FF2B5EF4-FFF2-40B4-BE49-F238E27FC236}">
                <a16:creationId xmlns:a16="http://schemas.microsoft.com/office/drawing/2014/main" id="{56ADBCED-9A2C-49BE-A93B-BAF8A34D964B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108452" y="435337"/>
            <a:ext cx="2583688" cy="639083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zh-CN" sz="4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noProof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Practice</a:t>
            </a:r>
          </a:p>
        </p:txBody>
      </p:sp>
      <p:sp>
        <p:nvSpPr>
          <p:cNvPr id="29699" name="内容占位符 29698">
            <a:extLst>
              <a:ext uri="{FF2B5EF4-FFF2-40B4-BE49-F238E27FC236}">
                <a16:creationId xmlns:a16="http://schemas.microsoft.com/office/drawing/2014/main" id="{CACC7382-402E-4260-B276-9F46B1949F3E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 bwMode="auto">
          <a:xfrm>
            <a:off x="399415" y="1333138"/>
            <a:ext cx="7693025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Use the Passive to describe the following  pictures properly.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文本框 32773">
            <a:extLst>
              <a:ext uri="{FF2B5EF4-FFF2-40B4-BE49-F238E27FC236}">
                <a16:creationId xmlns:a16="http://schemas.microsoft.com/office/drawing/2014/main" id="{8F442BBB-EC42-44F0-9219-47DAABE2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256005"/>
            <a:ext cx="402907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 dirty="0">
                <a:solidFill>
                  <a:srgbClr val="000099"/>
                </a:solidFill>
              </a:rPr>
              <a:t>Nowadays, cycling _____________ </a:t>
            </a:r>
            <a:r>
              <a:rPr lang="zh-CN" altLang="en-US" sz="3300" b="1" dirty="0">
                <a:solidFill>
                  <a:srgbClr val="000099"/>
                </a:solidFill>
              </a:rPr>
              <a:t>（</a:t>
            </a:r>
            <a:r>
              <a:rPr lang="en-US" altLang="zh-CN" sz="3300" b="1" dirty="0">
                <a:solidFill>
                  <a:srgbClr val="000099"/>
                </a:solidFill>
              </a:rPr>
              <a:t>regard</a:t>
            </a:r>
            <a:r>
              <a:rPr lang="zh-CN" altLang="en-US" sz="3300" b="1" dirty="0">
                <a:solidFill>
                  <a:srgbClr val="000099"/>
                </a:solidFill>
              </a:rPr>
              <a:t>）</a:t>
            </a:r>
            <a:r>
              <a:rPr lang="en-US" altLang="zh-CN" sz="3300" b="1" dirty="0">
                <a:solidFill>
                  <a:srgbClr val="000099"/>
                </a:solidFill>
              </a:rPr>
              <a:t>as one of the best all-round forms of exercise.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B17C66-23FB-466B-8464-A34B94D2E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647700"/>
            <a:ext cx="3638550" cy="38481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14AE2FB-F216-4748-B1EF-BA2DDF763CF3}"/>
              </a:ext>
            </a:extLst>
          </p:cNvPr>
          <p:cNvSpPr txBox="1"/>
          <p:nvPr/>
        </p:nvSpPr>
        <p:spPr>
          <a:xfrm>
            <a:off x="5029200" y="1704975"/>
            <a:ext cx="2714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</a:rPr>
              <a:t>is regarded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文本框 32773">
            <a:extLst>
              <a:ext uri="{FF2B5EF4-FFF2-40B4-BE49-F238E27FC236}">
                <a16:creationId xmlns:a16="http://schemas.microsoft.com/office/drawing/2014/main" id="{8F442BBB-EC42-44F0-9219-47DAABE2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256005"/>
            <a:ext cx="4029075" cy="28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 dirty="0">
                <a:solidFill>
                  <a:srgbClr val="000099"/>
                </a:solidFill>
              </a:rPr>
              <a:t>Did you enjoy the party?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300" b="1" dirty="0">
                <a:solidFill>
                  <a:srgbClr val="000099"/>
                </a:solidFill>
              </a:rPr>
              <a:t>---Yes. We ___________ (treat) well by our host.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4AE2FB-F216-4748-B1EF-BA2DDF763CF3}"/>
              </a:ext>
            </a:extLst>
          </p:cNvPr>
          <p:cNvSpPr txBox="1"/>
          <p:nvPr/>
        </p:nvSpPr>
        <p:spPr>
          <a:xfrm>
            <a:off x="4810125" y="2990850"/>
            <a:ext cx="2714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</a:rPr>
              <a:t>were treated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881D99-7CE3-4584-8609-18954A9D8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00075"/>
            <a:ext cx="3590926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A470D2F-FB72-40DF-993F-23F3C5C2CFFC}"/>
              </a:ext>
            </a:extLst>
          </p:cNvPr>
          <p:cNvSpPr/>
          <p:nvPr/>
        </p:nvSpPr>
        <p:spPr>
          <a:xfrm>
            <a:off x="502412" y="1150905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ecorate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D5ECD7-2904-4515-A49A-59ADBE830E55}"/>
              </a:ext>
            </a:extLst>
          </p:cNvPr>
          <p:cNvSpPr/>
          <p:nvPr/>
        </p:nvSpPr>
        <p:spPr>
          <a:xfrm>
            <a:off x="4656416" y="227575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graduation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93AD27-4570-4392-91ED-4BA71E8A6DFC}"/>
              </a:ext>
            </a:extLst>
          </p:cNvPr>
          <p:cNvSpPr/>
          <p:nvPr/>
        </p:nvSpPr>
        <p:spPr>
          <a:xfrm>
            <a:off x="1101329" y="2249439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ut up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AE136D-46B0-4BD9-8B0A-787393F509A9}"/>
              </a:ext>
            </a:extLst>
          </p:cNvPr>
          <p:cNvSpPr/>
          <p:nvPr/>
        </p:nvSpPr>
        <p:spPr>
          <a:xfrm>
            <a:off x="4958239" y="1787774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immediately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D27F486-E986-4951-8A4E-4B9E03DFBE7F}"/>
              </a:ext>
            </a:extLst>
          </p:cNvPr>
          <p:cNvSpPr/>
          <p:nvPr/>
        </p:nvSpPr>
        <p:spPr>
          <a:xfrm>
            <a:off x="1713851" y="353093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tradition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449C8D-3BBC-4EEE-B48B-BF2B7651440B}"/>
              </a:ext>
            </a:extLst>
          </p:cNvPr>
          <p:cNvSpPr/>
          <p:nvPr/>
        </p:nvSpPr>
        <p:spPr>
          <a:xfrm>
            <a:off x="6683283" y="3347973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host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4384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文本框 32773">
            <a:extLst>
              <a:ext uri="{FF2B5EF4-FFF2-40B4-BE49-F238E27FC236}">
                <a16:creationId xmlns:a16="http://schemas.microsoft.com/office/drawing/2014/main" id="{8F442BBB-EC42-44F0-9219-47DAABE2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256005"/>
            <a:ext cx="402907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 dirty="0">
                <a:solidFill>
                  <a:srgbClr val="000099"/>
                </a:solidFill>
              </a:rPr>
              <a:t>More expressways ________________ (build) in Sichuan soon to promote the local economy.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4AE2FB-F216-4748-B1EF-BA2DDF763CF3}"/>
              </a:ext>
            </a:extLst>
          </p:cNvPr>
          <p:cNvSpPr txBox="1"/>
          <p:nvPr/>
        </p:nvSpPr>
        <p:spPr>
          <a:xfrm>
            <a:off x="5133975" y="1695450"/>
            <a:ext cx="2714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</a:rPr>
              <a:t>will be built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4A0927-5C2B-4EA3-A5D8-61EC4D9FA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1" y="733426"/>
            <a:ext cx="3590926" cy="37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文本框 32773">
            <a:extLst>
              <a:ext uri="{FF2B5EF4-FFF2-40B4-BE49-F238E27FC236}">
                <a16:creationId xmlns:a16="http://schemas.microsoft.com/office/drawing/2014/main" id="{8F442BBB-EC42-44F0-9219-47DAABE2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748174"/>
            <a:ext cx="402907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 dirty="0">
                <a:solidFill>
                  <a:srgbClr val="000099"/>
                </a:solidFill>
              </a:rPr>
              <a:t>They are living with their parents for the moment because their own house ________________ (rebuild).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4AE2FB-F216-4748-B1EF-BA2DDF763CF3}"/>
              </a:ext>
            </a:extLst>
          </p:cNvPr>
          <p:cNvSpPr txBox="1"/>
          <p:nvPr/>
        </p:nvSpPr>
        <p:spPr>
          <a:xfrm>
            <a:off x="4772025" y="3209925"/>
            <a:ext cx="32861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</a:rPr>
              <a:t>is being rebuilt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81E1B9-E0DF-48B0-8AD8-D21959A17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748174"/>
            <a:ext cx="3819526" cy="38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文本框 32773">
            <a:extLst>
              <a:ext uri="{FF2B5EF4-FFF2-40B4-BE49-F238E27FC236}">
                <a16:creationId xmlns:a16="http://schemas.microsoft.com/office/drawing/2014/main" id="{8F442BBB-EC42-44F0-9219-47DAABE2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256005"/>
            <a:ext cx="402907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 dirty="0">
                <a:solidFill>
                  <a:srgbClr val="000099"/>
                </a:solidFill>
              </a:rPr>
              <a:t>We won’t start the work until all the preparations ________________ (make).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4AE2FB-F216-4748-B1EF-BA2DDF763CF3}"/>
              </a:ext>
            </a:extLst>
          </p:cNvPr>
          <p:cNvSpPr txBox="1"/>
          <p:nvPr/>
        </p:nvSpPr>
        <p:spPr>
          <a:xfrm>
            <a:off x="4810125" y="2714625"/>
            <a:ext cx="3914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</a:rPr>
              <a:t>have been made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77CEDB-F4AD-426A-AAF1-49D4941D1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640556"/>
            <a:ext cx="3671888" cy="4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文本框 32773">
            <a:extLst>
              <a:ext uri="{FF2B5EF4-FFF2-40B4-BE49-F238E27FC236}">
                <a16:creationId xmlns:a16="http://schemas.microsoft.com/office/drawing/2014/main" id="{8F442BBB-EC42-44F0-9219-47DAABE2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256005"/>
            <a:ext cx="40290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 dirty="0">
                <a:solidFill>
                  <a:srgbClr val="000099"/>
                </a:solidFill>
              </a:rPr>
              <a:t>The room ________________ (clean) by her at eight yesterday.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4AE2FB-F216-4748-B1EF-BA2DDF763CF3}"/>
              </a:ext>
            </a:extLst>
          </p:cNvPr>
          <p:cNvSpPr txBox="1"/>
          <p:nvPr/>
        </p:nvSpPr>
        <p:spPr>
          <a:xfrm>
            <a:off x="4810125" y="1717670"/>
            <a:ext cx="3914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 dirty="0">
                <a:solidFill>
                  <a:srgbClr val="FF0000"/>
                </a:solidFill>
              </a:rPr>
              <a:t>was being cleaned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011656-69DA-401A-9C33-8E7E3755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490537"/>
            <a:ext cx="37909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5416A4-B314-424E-97F9-F82A0E67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21" y="374227"/>
            <a:ext cx="8139178" cy="4679782"/>
          </a:xfrm>
        </p:spPr>
        <p:txBody>
          <a:bodyPr>
            <a:noAutofit/>
          </a:bodyPr>
          <a:lstStyle/>
          <a:p>
            <a:r>
              <a:rPr lang="en-US" altLang="zh-CN" sz="1800" dirty="0"/>
              <a:t>The bedroom____________(decorate) in yellow when I lived there last summer.</a:t>
            </a:r>
            <a:endParaRPr lang="zh-CN" altLang="zh-CN" sz="1800" dirty="0"/>
          </a:p>
          <a:p>
            <a:r>
              <a:rPr lang="en-US" altLang="zh-CN" sz="1800" dirty="0"/>
              <a:t>If nothing __________(do), the Oceans will turn into fish deserts.</a:t>
            </a:r>
            <a:endParaRPr lang="zh-CN" altLang="zh-CN" sz="1800" dirty="0"/>
          </a:p>
          <a:p>
            <a:r>
              <a:rPr lang="en-US" altLang="zh-CN" sz="1800" dirty="0"/>
              <a:t>Shakespeare’s play Hamlet _______________(make) into at least ten different films over the past years.</a:t>
            </a:r>
            <a:endParaRPr lang="zh-CN" altLang="zh-CN" sz="1800" dirty="0"/>
          </a:p>
          <a:p>
            <a:r>
              <a:rPr lang="en-US" altLang="zh-CN" sz="1800" dirty="0"/>
              <a:t>A famous actress _________________(invite) to give us a lecture about Beijing Opera next week.</a:t>
            </a:r>
            <a:endParaRPr lang="zh-CN" altLang="zh-CN" sz="1800" dirty="0"/>
          </a:p>
          <a:p>
            <a:r>
              <a:rPr lang="en-US" altLang="zh-CN" sz="1800" dirty="0"/>
              <a:t>She wanted to borrow my computer because hers __________________(repair).</a:t>
            </a:r>
            <a:endParaRPr lang="zh-CN" altLang="zh-CN" sz="1800" dirty="0"/>
          </a:p>
          <a:p>
            <a:r>
              <a:rPr lang="en-US" altLang="zh-CN" sz="1800" dirty="0"/>
              <a:t>A bridge _______________ (build), and I can’t stand the noise.</a:t>
            </a:r>
            <a:endParaRPr lang="zh-CN" altLang="zh-CN" sz="1800" dirty="0"/>
          </a:p>
          <a:p>
            <a:endParaRPr lang="zh-CN" altLang="en-US" sz="1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2CAA25-D412-48CD-9964-18ACA597A734}"/>
              </a:ext>
            </a:extLst>
          </p:cNvPr>
          <p:cNvSpPr txBox="1"/>
          <p:nvPr/>
        </p:nvSpPr>
        <p:spPr>
          <a:xfrm>
            <a:off x="2225749" y="425302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was decorated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6A0F70-98DC-445E-93F4-7EE78C98E839}"/>
              </a:ext>
            </a:extLst>
          </p:cNvPr>
          <p:cNvSpPr txBox="1"/>
          <p:nvPr/>
        </p:nvSpPr>
        <p:spPr>
          <a:xfrm>
            <a:off x="2094614" y="1251097"/>
            <a:ext cx="13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is done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FA7CB5-4786-4C9E-96EE-48854BDA3A04}"/>
              </a:ext>
            </a:extLst>
          </p:cNvPr>
          <p:cNvSpPr txBox="1"/>
          <p:nvPr/>
        </p:nvSpPr>
        <p:spPr>
          <a:xfrm>
            <a:off x="4185684" y="1718930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has been made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658739-DD7C-486E-A856-E826E9F410BF}"/>
              </a:ext>
            </a:extLst>
          </p:cNvPr>
          <p:cNvSpPr txBox="1"/>
          <p:nvPr/>
        </p:nvSpPr>
        <p:spPr>
          <a:xfrm>
            <a:off x="3001926" y="2571750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will be invited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4DA091-E8FC-4CB7-AEC6-D81A44EEE059}"/>
              </a:ext>
            </a:extLst>
          </p:cNvPr>
          <p:cNvSpPr txBox="1"/>
          <p:nvPr/>
        </p:nvSpPr>
        <p:spPr>
          <a:xfrm>
            <a:off x="769089" y="3767470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was being repaired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B91A696-C7D2-4E16-9C63-76C2D7BB6431}"/>
              </a:ext>
            </a:extLst>
          </p:cNvPr>
          <p:cNvSpPr txBox="1"/>
          <p:nvPr/>
        </p:nvSpPr>
        <p:spPr>
          <a:xfrm>
            <a:off x="1995377" y="4226073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is being built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Decorate</a:t>
            </a:r>
            <a:r>
              <a:rPr lang="en-US" altLang="zh-CN" dirty="0"/>
              <a:t>: </a:t>
            </a:r>
            <a:r>
              <a:rPr lang="en-US" altLang="zh-CN" sz="2400" b="0" dirty="0"/>
              <a:t>~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with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, to make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look more attractive by putting things on it.</a:t>
            </a:r>
            <a:br>
              <a:rPr lang="zh-CN" altLang="zh-CN" sz="2400" b="0" dirty="0"/>
            </a:br>
            <a:endParaRPr lang="zh-CN" altLang="en-US" sz="2400" b="0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488E84C0-5719-4C48-9B8F-16B4558F27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1" y="434341"/>
            <a:ext cx="3573302" cy="4321810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328" y="2699749"/>
            <a:ext cx="3962432" cy="2032271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/>
              <a:t>They decorate the room with flowers and balloons.</a:t>
            </a:r>
            <a:endParaRPr lang="zh-CN" altLang="zh-CN" sz="3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3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2" y="719772"/>
            <a:ext cx="4317622" cy="262890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Graduation:</a:t>
            </a:r>
            <a:r>
              <a:rPr lang="en-US" altLang="zh-CN" sz="2400" dirty="0"/>
              <a:t> </a:t>
            </a:r>
            <a:r>
              <a:rPr lang="en-US" altLang="zh-CN" sz="2400" b="0" dirty="0"/>
              <a:t>the act of successfully completing a university degree, or studies at an American high school</a:t>
            </a:r>
            <a:br>
              <a:rPr lang="zh-CN" altLang="zh-CN" b="0" dirty="0"/>
            </a:br>
            <a:br>
              <a:rPr lang="zh-CN" altLang="zh-CN" sz="2400" dirty="0"/>
            </a:br>
            <a:endParaRPr lang="zh-CN" altLang="en-US" sz="240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B1008C3-A67B-47FA-AA0B-8BC92A99E9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354330"/>
            <a:ext cx="3840162" cy="4362132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2" y="288262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Martha graduated from high school two years ago.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68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Put up</a:t>
            </a:r>
            <a:r>
              <a:rPr lang="en-US" altLang="zh-CN" dirty="0"/>
              <a:t>: </a:t>
            </a:r>
            <a:r>
              <a:rPr lang="en-US" altLang="zh-CN" sz="2400" b="0" dirty="0"/>
              <a:t>to suggest an idea, etc. for other people to discuss.</a:t>
            </a:r>
            <a:endParaRPr lang="zh-CN" altLang="en-US" sz="2400" b="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48C291B-5BD6-483A-94DA-B4E7D4EA76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422910"/>
            <a:ext cx="3961571" cy="4309110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328" y="269974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She put up an argument in the meeting.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93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Put up</a:t>
            </a:r>
            <a:r>
              <a:rPr lang="en-US" altLang="zh-CN" dirty="0"/>
              <a:t>: </a:t>
            </a:r>
            <a:r>
              <a:rPr lang="en-US" altLang="zh-CN" sz="2400" b="0" dirty="0"/>
              <a:t>~to raise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or put it in a higher position.</a:t>
            </a:r>
            <a:endParaRPr lang="zh-CN" altLang="en-US" sz="2400" b="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58151CC-A552-4F23-8F44-B38F2053D8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422910"/>
            <a:ext cx="3706495" cy="4309109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328" y="269974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She has put her hair 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58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Put up</a:t>
            </a:r>
            <a:r>
              <a:rPr lang="en-US" altLang="zh-CN" dirty="0"/>
              <a:t>: </a:t>
            </a:r>
            <a:r>
              <a:rPr lang="en-US" altLang="zh-CN" sz="2400" b="0" dirty="0"/>
              <a:t>to build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or place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somewhere</a:t>
            </a:r>
            <a:endParaRPr lang="zh-CN" altLang="en-US" sz="2400" b="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3130FF3-E31C-4903-A69A-C97EFE5AFF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97180"/>
            <a:ext cx="3600450" cy="4434840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328" y="269974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They would like to put up a tent in this area.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7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Put up</a:t>
            </a:r>
            <a:r>
              <a:rPr lang="en-US" altLang="zh-CN" dirty="0"/>
              <a:t>: </a:t>
            </a:r>
            <a:r>
              <a:rPr lang="en-US" altLang="zh-CN" sz="2400" b="0" dirty="0"/>
              <a:t>to fix </a:t>
            </a:r>
            <a:r>
              <a:rPr lang="en-US" altLang="zh-CN" sz="2400" b="0" dirty="0" err="1"/>
              <a:t>sth</a:t>
            </a:r>
            <a:r>
              <a:rPr lang="en-US" altLang="zh-CN" sz="2400" b="0" dirty="0"/>
              <a:t> in a place where it will be seen</a:t>
            </a:r>
            <a:endParaRPr lang="zh-CN" altLang="en-US" sz="2400" b="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EAF4935-1732-4CCA-854F-E66AE4D78F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8" y="459469"/>
            <a:ext cx="3744435" cy="4480559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328" y="269974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He put up a notice/a poster on the bulletin board.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95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E7B8-9EA6-437C-A486-B03E069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92" y="605790"/>
            <a:ext cx="4317622" cy="183796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Put up</a:t>
            </a:r>
            <a:r>
              <a:rPr lang="en-US" altLang="zh-CN" dirty="0"/>
              <a:t>: </a:t>
            </a:r>
            <a:r>
              <a:rPr lang="en-US" altLang="zh-CN" sz="2400" b="0" dirty="0"/>
              <a:t>to raise or increase </a:t>
            </a:r>
            <a:r>
              <a:rPr lang="en-US" altLang="zh-CN" sz="2400" b="0" dirty="0" err="1"/>
              <a:t>sth</a:t>
            </a:r>
            <a:endParaRPr lang="zh-CN" altLang="en-US" sz="2400" b="0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09D694E-A016-4050-90AC-34FD39AA62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8" y="550909"/>
            <a:ext cx="3703002" cy="4469129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A00D29-0C0A-4491-92CC-475549D64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328" y="2699749"/>
            <a:ext cx="3962432" cy="2032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They’ve put up the rent by $20 a month.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25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699</Words>
  <Application>Microsoft Office PowerPoint</Application>
  <PresentationFormat>全屏显示(16:9)</PresentationFormat>
  <Paragraphs>76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楷体</vt:lpstr>
      <vt:lpstr>微软雅黑</vt:lpstr>
      <vt:lpstr>Arial</vt:lpstr>
      <vt:lpstr>Calibri</vt:lpstr>
      <vt:lpstr>Times New Roman</vt:lpstr>
      <vt:lpstr>1_Office 主题​​</vt:lpstr>
      <vt:lpstr>必修（一）Unit 3 词汇&amp;语法 复习（1）</vt:lpstr>
      <vt:lpstr>PowerPoint 演示文稿</vt:lpstr>
      <vt:lpstr>Decorate: ~sth with sth, to make sth look more attractive by putting things on it. </vt:lpstr>
      <vt:lpstr>Graduation: the act of successfully completing a university degree, or studies at an American high school  </vt:lpstr>
      <vt:lpstr>Put up: to suggest an idea, etc. for other people to discuss.</vt:lpstr>
      <vt:lpstr>Put up: ~to raise sth or put it in a higher position.</vt:lpstr>
      <vt:lpstr>Put up: to build sth or place sth somewhere</vt:lpstr>
      <vt:lpstr>Put up: to fix sth in a place where it will be seen</vt:lpstr>
      <vt:lpstr>Put up: to raise or increase sth</vt:lpstr>
      <vt:lpstr>Put sb up: to let sb stay at your home</vt:lpstr>
      <vt:lpstr>Immediately: without delay</vt:lpstr>
      <vt:lpstr>Immediately: (usually used with prepositions) next to or very close to a particular place or time.</vt:lpstr>
      <vt:lpstr>Tradition: A belief, custom or way of doing sth that has existed for a long time among a particular group of people; a set of these beliefs or customs.</vt:lpstr>
      <vt:lpstr>Host: to organize an event to which others are invited and make all the arrangements for them.</vt:lpstr>
      <vt:lpstr>When to use passive voice</vt:lpstr>
      <vt:lpstr>How to use passive voice</vt:lpstr>
      <vt:lpstr>  Practice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38</cp:revision>
  <dcterms:created xsi:type="dcterms:W3CDTF">2020-02-01T11:21:51Z</dcterms:created>
  <dcterms:modified xsi:type="dcterms:W3CDTF">2020-02-10T02:13:00Z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