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2"/>
  </p:notesMasterIdLst>
  <p:sldIdLst>
    <p:sldId id="666" r:id="rId14"/>
    <p:sldId id="639" r:id="rId15"/>
    <p:sldId id="633" r:id="rId16"/>
    <p:sldId id="634" r:id="rId17"/>
    <p:sldId id="636" r:id="rId18"/>
    <p:sldId id="637" r:id="rId19"/>
    <p:sldId id="654" r:id="rId20"/>
    <p:sldId id="638" r:id="rId21"/>
    <p:sldId id="626" r:id="rId22"/>
    <p:sldId id="627" r:id="rId23"/>
    <p:sldId id="628" r:id="rId24"/>
    <p:sldId id="640" r:id="rId25"/>
    <p:sldId id="629" r:id="rId26"/>
    <p:sldId id="641" r:id="rId27"/>
    <p:sldId id="631" r:id="rId28"/>
    <p:sldId id="684" r:id="rId29"/>
    <p:sldId id="655" r:id="rId30"/>
    <p:sldId id="623" r:id="rId3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6565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3765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033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753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4095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0660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197860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4425" algn="l" defTabSz="91376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EAFFD3"/>
    <a:srgbClr val="E9F5DB"/>
    <a:srgbClr val="008000"/>
    <a:srgbClr val="3333CC"/>
    <a:srgbClr val="5C5CD6"/>
    <a:srgbClr val="4444D0"/>
    <a:srgbClr val="6C6CDA"/>
    <a:srgbClr val="3232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1" autoAdjust="0"/>
    <p:restoredTop sz="87433" autoAdjust="0"/>
  </p:normalViewPr>
  <p:slideViewPr>
    <p:cSldViewPr snapToGrid="0">
      <p:cViewPr>
        <p:scale>
          <a:sx n="57" d="100"/>
          <a:sy n="57" d="100"/>
        </p:scale>
        <p:origin x="-1004" y="-116"/>
      </p:cViewPr>
      <p:guideLst>
        <p:guide orient="horz" pos="2306"/>
        <p:guide pos="3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BBA06-B7DF-417B-AE84-355631EE2B2B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EC132-00CD-4FF7-A434-A828975F8D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9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6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6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2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C132-00CD-4FF7-A434-A828975F8DD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F3CE4-D38C-4561-B7BD-720D28F85564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1E2BC-A2CC-48FD-B80F-F75DC2CB37E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868A29-BB1F-41A5-A5F3-A561261D106D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2064-9258-4826-AB25-46386F98D76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7060B-EB4C-49C2-A8D7-9A6E2657E670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D7159-5714-4656-B34D-1437293E0E2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39B96-1792-4789-B956-95428E5703BB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45577-2E73-4915-91D4-F3B9C86A1D7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69ADB-F1A8-4846-9408-36DC9A082720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2309D-8856-44F2-A53A-48B2F9BD77E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827D8-6C4A-4095-9D78-BC2D68E14822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8D1CE-AC66-4216-8562-1BBD05ADCD2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90B9C-78D9-4158-8AD0-C6813E55D635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0AF43-94B6-404D-BBBD-7A3DE22C6D3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3F0E4-E9D4-471D-A079-B1789C446D5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D1ADF-9441-4C83-9069-58A24118344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FD75A-3528-4BF6-9763-9B0BA9A18308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6EE93-8970-4ED4-9D6D-68782FFC0D5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A7238-1C72-47D0-965C-F4D3867B877F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49A1-115D-4503-852B-1B75DEEF12D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3758C0-C639-4E24-B7DE-EECD02C0FE8B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7935A-0614-4A82-B4B5-FE7E6459962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EDB549-978D-4662-92B5-13AF73F2B485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2D62B-109B-40FD-A90A-9F94C7E152D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3BC36-B7E7-4748-A662-248F6402D590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83EE1-8D8B-4FC8-BD77-76A0141C011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E8889-61C5-464A-B380-ACB3A9129AC4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EAF00-7B26-415A-8C30-7215C055B33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75212-8068-4A46-8DB7-16278E3E633F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3BB45-4417-4DB4-897E-A4F84DD9184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2A568-5B76-4534-B8FA-256A4D2F850A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D6513-5D98-47F1-9120-72C5247E61D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BF4450-708F-46D3-99E0-78E3B7035A21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A0F31-FF67-4D01-9144-34D770C8509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349900-091A-4932-99AB-A56CE2D3F16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D382B-A51D-4B1F-9D27-C793D15DF3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0DC41-3458-4490-8C5A-2D3C0A2E6829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89D3E-3D6B-4B8D-9E12-687A017896F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C9FA2-EB9E-4D89-8DB4-C0B55C5B746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B7492-C762-40E2-9269-7613054A3D9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2A06B5-8DD9-43BB-9CAF-890130A31FF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9E466-C742-4123-99F5-92591B409A8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E70A8-6CF5-4384-BAA1-03B1F8129C98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62621-302A-461C-AEFF-E315939B810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58BD-DEA9-4D4B-B918-4BC2BD58DA73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9C1CE-D5B0-4F01-A1FE-EBE99DB117C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1207BA-B2DE-4919-8B04-FB023747CCF9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A42B9-4C3C-40FA-AA07-92B0DF211EB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D3CA2-A18E-41F3-BA63-94805CC3639B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A5E33-3E4F-4B7D-81D6-45F9D138AB0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7C133-3517-4B6C-A07F-CCDA3A5BA231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7B88C-10A3-42C0-B8D1-DDB5BBA8E67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D38F9-E5BE-4D98-AF6C-055BB5DFEB2E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27AC0-39EA-4AC3-AD44-C830265B7DA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1DDDD-14B7-4CC8-8D40-6AC2E570E120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326D5-7682-4A07-BD4B-40BDDF5C8AA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44C86C-DA5D-4340-9C98-F2803E1D7543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6D82C-B94C-4011-A470-D7A4F91D7DF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6C942-2BC6-4A58-8BBB-E4B268AAC064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C81F4-AC7C-475B-9961-124B46E508A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FEDBD-5909-42C7-8575-CB6A0E71712A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EFD3C-4B66-4831-8894-0E962B9EFD9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787D6-FB24-4C9A-9E74-2C1E2D57A2A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2AC8F-E823-4F3F-8C0C-874B8976B10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D8D63-1ED0-4699-A877-E82E35DC0212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35A87-B804-484B-835D-55BB014AB0E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DC76C-5A7D-4EF8-B18B-B6D02FB10F4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5037-F570-4A11-BC36-2AD81681E43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A41B20-CB11-4E9D-97CD-AB61DF1E0091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66278-4D64-45EE-96A7-54AF63404F3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AA0CB-D5B1-4E2A-8DA0-8E5D76A079A9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6CB9B-E82E-4D04-9BEB-ED850F17494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0D757-18D7-41D9-9F52-114CA38EAA24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5B265-5F7F-4983-A819-128E8F0D635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A7205-A055-414C-B324-DF39186243DD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B3BDE-5B4D-4CF9-A294-91EC84005FC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83334-DF30-45CF-9A1F-1904DF5BDBB8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04520-AD2F-4740-AA57-75DD2E37D0A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729F1-DFFE-43B4-BE7E-7B4B76154A5D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17F19-6983-4275-A2A0-CAC82670B12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BF727-9477-43E8-9BDF-28CE55450753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73A7E-49AC-4DCC-8316-8496BCEA0AF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0CC3B-5811-465A-A600-69FDCD985380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1C907-7F69-44EF-9DF8-5A04F5B34B6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45DF0-C03A-4DBE-8399-09A09C2D37B0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2FA8-2AEC-4C6C-9E0D-AEE961A493A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D4464-5750-4859-853C-BAF753EEB67F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95876-BC66-4BC6-9079-8F175E92B78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E0C1C2-CAC2-4AD6-80A1-DDD953D77575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9E721-883C-4F42-9251-A1742D55FBD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6FC68-0932-4D31-892D-69356C56CE4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26695-690D-4DA3-8A23-9B13895DACA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237E4D-414E-4D08-B165-A18BED7C6063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A4E40-0269-4177-98E5-A9829C46C66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336CB-D099-4EF7-8E66-18BB0063654E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19A66-3607-40AA-904A-BDB4539EE3D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9741A-0473-4B6B-A71F-2F2F7A66E62F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1E554-38C6-4790-B1F4-81E16F811E8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5DEE5-1842-4648-ABF4-DA50801C8882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ACE66-EB50-42B9-8374-AC224FB33A3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565AB0-BF5A-45D3-B0EC-09A82501C8B5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8330E-E714-4390-8AA2-BEA9B4087FC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30C2-ECDA-4733-A3F1-532DD83B9A74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AE4D6-52EE-4CBD-99D0-0F68D7C269C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BF924-B7E0-47E5-973F-D1B0C6044C6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4885-6DC6-4D30-9CB4-CDCEDDB427D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F4480-3C10-440B-919E-4655B2BBC44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2C6A-1C15-452D-A0E3-910EA8F5F2B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29121-9286-4AB6-9C1B-4CB934B0103E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CFF09-4AAE-4D97-85DB-F87954580FA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DC796-708A-4BB5-9272-42A122DD1BEE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EE6E6-00A2-4AF0-8BBA-793FC65D209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1A03B-F7E0-4841-AB15-01CE855AA991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65E0B-0217-4CB0-8F3E-A0EDFB60FB1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1310-B2F0-46AF-AAC4-1CE57290728F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5F676-8D2E-4F30-84C9-64AAD315B46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76BF67-ABFD-4E6D-9B01-A833412EC07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8320D-19B1-4444-B05F-B2FC568A2E0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19DBE-4D1C-49F2-8D42-176E43ECFA89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1C463-C6A1-4201-B118-E9E7E47D1EF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D14B2-CA68-4761-B49A-DFD887B71B7D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AFCC1-3E21-497A-B199-63EB6955AAA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C40A9-30AE-4BF3-9B52-88A9DBF3F718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DD6CD-7526-407D-94E0-43E639ECF6C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061E47-6A64-418E-8429-BD0B37BEB647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45A0-187B-4ADC-9EB8-5414389B4CC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C791CD-8A0B-41AF-BCAF-4A051B2C64C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D9D22-BBA4-4B2D-9066-C00CFDE0018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03440-C438-4CAF-A140-982184ED3B2A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7E9CB-2844-4AF4-9B26-BB36F6E496B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26235-E931-411A-B566-27610A805EE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D9B6C-048F-49B4-A90C-5EFD9DC096A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82E18-38EA-4003-AC8C-436B58DF20C2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0BC95-EB0F-4B81-B378-E9FFDA889A9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0A94E-6097-489B-A335-4CDB0D95DA14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2B9C7-B478-40B7-8DAA-F07B6AA8E15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3078C-509A-4889-8597-B86604865B41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CFF5A-1951-48D3-AF5B-6A8316C06DB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8809B-956A-4CCD-A445-F79CFACAA47E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F0219-A329-4BCC-ADF9-AA385E3CEF9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C868-9875-477C-AC90-D908DA024BA2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506BF-532D-4A59-BA93-BAE721670CB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E82BF-50CD-4611-9913-B11878B89FFA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FEAC3-7318-455A-98D0-38528FDFF91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519B4-CD94-4D04-8F1B-B6FD96F2E01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6157E-E705-462F-92E3-0836814462E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8C2C2-4C2C-43B0-856A-73A0AE646865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76E3-8DE7-4CD2-9F20-77CDA5E0500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24AA5-29FD-47CC-A7E0-2485BD0DA5D7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4D65A-64C4-4A6F-8E53-E8FB65ADE62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D69CA-360B-4999-B3D7-7791233D171F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98B66-E3BA-4768-AF28-D355B00AEED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004C6-F738-4832-AD33-51CB91873E69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7E3EE-030C-416F-ACBC-6D3885BB216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371DE4-44EC-4B91-A775-6DCBA8082451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12290-7E34-4EDB-8FBC-54422B1D618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DF25B-33AE-4BD7-A207-40CA90F50501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569D-F06D-4B62-8DD5-0BADD37C164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86D33-7857-4BF0-ADA2-0CF93C286095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CF278-0F3E-4387-817D-B4765E349F4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5C379-64C6-48D9-9FB7-341C3B83FF7E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6A969-E59A-47AA-8050-2F9370275F6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A93BC7-4C65-4B5E-B5C5-11CD4A95818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7AA5B-9BEF-46DE-B156-52D7F9D4ACF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72F18-3295-438B-8563-CA938A5D3CC2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B361-DA03-412C-8F98-8AAEF892C8B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F729D8-6AC5-4066-BC5A-66C9B56557DF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31626-C158-483E-A0A1-12CF0C09EF9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71620E-081B-4325-AFE1-7210CB2C772D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1B0C3-B401-4B58-B179-45253F12821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64251-65A0-4EF4-8845-381743D3376A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7B9BB-1F81-440C-BB2E-83070E3F759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AD89E-0A6F-4CCC-81DB-73856AA1B392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FC390-1FAE-4DFB-A612-7ABE3C04CE7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393F2-A331-4EAC-998F-AE71C449ABAB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088B5-0FDA-4113-9BF3-81E34BC28B6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9C1FA-840A-4550-83CA-041F1143F0E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9FD37-C3DA-47E1-9236-10281724BBA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FDE55-2679-4B22-9311-633D904D436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6058B-01CC-4A86-B61B-F7DF57AC1BB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8DA90A-2980-4941-980B-4158A22CD7A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848A3-809C-48A0-8878-5E55D14DD1A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0E7E9-01C1-40B9-8E8B-607D1988C4B0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E31CF-2866-401F-B4B8-F1520588E6F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38BC9-BCB4-4FD6-A935-21F77EE5A452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4C3A-EAF7-4079-8C2A-F394BF8B30C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EE985-69AC-4B91-B56E-6DE34231ADCD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58F97-168A-4ECA-845A-F719D0B33DB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60037-222C-4403-9B2C-D95403D9BB9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54072-D86C-419D-A066-FF85975F7C0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CCE1B-B244-4B8D-A219-0A3CB4823DBD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90120-C2C5-4F37-AA97-75A7E20468E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CB4AE-AE0B-466D-BF00-B705A4DE6E67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8E9AF-9CCC-4A25-A0D1-FEA1809BB09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C6D71-1204-4317-AFC6-7823AD7920BB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E66E2-5DDF-44F4-82AF-9376A990BAC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74B2D-F7F6-4085-A4F4-A1FB410830B1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9DABA-0DC2-43A2-9C1D-139E114F1B5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F6E0AE-4765-4278-9567-9A137FBD90DF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99170-2696-4AEE-B15F-E685BCB0F47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77D52B-8FE7-43C8-80C4-18CD9A29F3A9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EE68A-BCA1-42D4-9D7C-5F0C34B93A4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C8806C-0BA9-47F6-BCA6-CCD4D40D30D7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B57B7-D084-48FF-832A-E3CDC39B41E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C8045-95DC-4E93-AF38-246378E565A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93C1E-7AF4-44F2-BA7D-B3114401D00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4F538-BBF5-45ED-AB4C-94A71C4764B4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AA83-C8C7-420E-B2B1-37510F7F1D8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71C2B-CBE3-4456-8321-C8BB06A297AD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21BDD-C53D-4270-8C7D-EE7338F6C8B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74A35-AC5F-4D88-A7E7-BE3763B006E0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E5380-1C69-4AEC-86DD-7E1BF7FC0DD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1C94E1-E14D-4CE5-A20F-11F9C9AE84F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11627-CC5D-43FC-AF53-BBB673E4C42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CDAD8-608C-4250-AA75-FDEE3A38539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1EDEF-552B-4F6E-B510-05B20906BF4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A1A70-8C37-41BC-9DD4-FD67AA895413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E8F77-EE58-4CB8-AC53-BAEBB226EA8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E9AB4-6875-42E1-AA06-A31BFC977E98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B06A0-B2FB-4CCF-AA90-7162373DD5A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CA0EB-9042-42D2-9CC0-C6433E1F77DD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AFB20-6C91-4488-8545-63FCC25534C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39B55-7BE0-4B9A-9AB8-9ADCF8E0047F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D270-5339-465E-85FF-58A2C66AB35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984C5-89BF-4764-B110-D07C55BB1363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B1F0-07A0-47AE-8F8A-2C5CAC3F0D4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A456B-25A0-45C1-9501-2E5412CA28F2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3A57E-4EE8-4783-9992-C41F8C593CA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7BC76-D757-459D-AA0D-BD15A62E8AA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4749A-C457-48EF-88A8-B3E02C146D8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F14BF-7C4A-406D-8C80-7DA346265DB7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FFE0-BCC7-4FC5-8E17-B196BB6A07F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3091DC-0217-4DB9-9B18-A3442927B23B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338-8E05-49C1-BEC4-0924159B177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FD02F-B2C6-43EA-8002-B6D5DEB23FB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1C232-77CB-48FA-8230-89EFFA6B543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8D13F9-0E71-4A3F-AC95-2CCE84B56D4E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0E078-A532-488A-B619-67234C79ECE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4F6D6-4748-4D77-9721-1B51139088B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B9F7-EFC6-4EC5-B4AA-9E8DBD7150F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330" indent="0" algn="ctr">
              <a:buNone/>
              <a:defRPr sz="1700"/>
            </a:lvl4pPr>
            <a:lvl5pPr marL="1827530" indent="0" algn="ctr">
              <a:buNone/>
              <a:defRPr sz="1700"/>
            </a:lvl5pPr>
            <a:lvl6pPr marL="2284095" indent="0" algn="ctr">
              <a:buNone/>
              <a:defRPr sz="1700"/>
            </a:lvl6pPr>
            <a:lvl7pPr marL="2740660" indent="0" algn="ctr">
              <a:buNone/>
              <a:defRPr sz="1700"/>
            </a:lvl7pPr>
            <a:lvl8pPr marL="3197860" indent="0" algn="ctr">
              <a:buNone/>
              <a:defRPr sz="1700"/>
            </a:lvl8pPr>
            <a:lvl9pPr marL="3654425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76262-5AC2-45DF-AA29-7D2F7AC9CAA0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68191-78D3-4910-BC1E-CE70DC781F7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077EE-88AC-406B-A72B-A340A58A6284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5C2F4-5D58-432E-84CE-0AA8AC8964F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83D51-FA7F-4EC1-8AE3-86ECB397C9A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8E989-2B44-4C10-B082-9CD4DD76E02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565" indent="0">
              <a:buNone/>
              <a:defRPr sz="2000"/>
            </a:lvl2pPr>
            <a:lvl3pPr marL="913765" indent="0">
              <a:buNone/>
              <a:defRPr sz="1800"/>
            </a:lvl3pPr>
            <a:lvl4pPr marL="1370330" indent="0">
              <a:buNone/>
              <a:defRPr sz="1700"/>
            </a:lvl4pPr>
            <a:lvl5pPr marL="1827530" indent="0">
              <a:buNone/>
              <a:defRPr sz="1700"/>
            </a:lvl5pPr>
            <a:lvl6pPr marL="2284095" indent="0">
              <a:buNone/>
              <a:defRPr sz="1700"/>
            </a:lvl6pPr>
            <a:lvl7pPr marL="2740660" indent="0">
              <a:buNone/>
              <a:defRPr sz="1700"/>
            </a:lvl7pPr>
            <a:lvl8pPr marL="3197860" indent="0">
              <a:buNone/>
              <a:defRPr sz="1700"/>
            </a:lvl8pPr>
            <a:lvl9pPr marL="365442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4F435-636B-4450-AD79-D4B2538AEAFE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581FE-9750-44C5-AB12-1568F0E6356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3838-36C6-4DD2-8C3D-50D8D260C60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BE1D6-B591-41A2-A0B8-BCAAD431D49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700" b="1"/>
            </a:lvl4pPr>
            <a:lvl5pPr marL="1827530" indent="0">
              <a:buNone/>
              <a:defRPr sz="1700" b="1"/>
            </a:lvl5pPr>
            <a:lvl6pPr marL="2284095" indent="0">
              <a:buNone/>
              <a:defRPr sz="1700" b="1"/>
            </a:lvl6pPr>
            <a:lvl7pPr marL="2740660" indent="0">
              <a:buNone/>
              <a:defRPr sz="1700" b="1"/>
            </a:lvl7pPr>
            <a:lvl8pPr marL="3197860" indent="0">
              <a:buNone/>
              <a:defRPr sz="1700" b="1"/>
            </a:lvl8pPr>
            <a:lvl9pPr marL="3654425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6AFC27-F11E-41C7-800D-33DB2C56344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E4F0B-BE1A-4685-9763-A3A13B124A9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FC6D9-ED1C-4D9D-9FA3-28A724C6C8ED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FACD-758F-4F09-8642-29DE21F29BC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2FD49-EDF6-4BE5-91F5-4143D860B13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8F84E-5D07-4ED8-9D33-46A8516F462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FAA32-07C4-4BEA-9785-A6D7932BC9A6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8B3DE-6458-45CE-9E7B-6708D5869C5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565" indent="0">
              <a:buNone/>
              <a:defRPr sz="1400"/>
            </a:lvl2pPr>
            <a:lvl3pPr marL="913765" indent="0">
              <a:buNone/>
              <a:defRPr sz="12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242CF-DC00-48DA-9D9F-2EC7B954593F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6FC85-07D9-47C6-9E24-B79A72D59E9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100C0-5B8B-4499-A991-058494D9417D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6990E-1D78-4CBB-979B-48F4C2B4A2D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8842B-7403-4440-8B8F-79D07F7148C5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3CDD9-241B-4874-9B95-0B13BC2060B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CE46E34-9CF0-4B4C-895C-7750CBB6EB6A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CA56ED3-DF6F-4FF3-95B1-F150D1BA516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22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B1DEF7F-A941-4C35-9C83-72A970BF60D5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122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2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9C2F2AF-AABB-4FF0-82CE-769735D775D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FB86901-37FF-4988-952C-84AB3D6F5912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605EC2-C53A-48FD-B57D-4550C83C111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21177C2-6113-4711-BF2B-F9903BE9988E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AEFCDA-CC07-41B6-82CC-BC1B7E0CA4C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116997" tIns="58499" rIns="116997" bIns="5849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16997" tIns="58499" rIns="116997" bIns="5849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4"/>
          </a:xfrm>
          <a:prstGeom prst="rect">
            <a:avLst/>
          </a:prstGeom>
        </p:spPr>
        <p:txBody>
          <a:bodyPr vert="horz" lIns="116997" tIns="58499" rIns="116997" bIns="584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27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defTabSz="89027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4"/>
          </a:xfrm>
          <a:prstGeom prst="rect">
            <a:avLst/>
          </a:prstGeom>
        </p:spPr>
        <p:txBody>
          <a:bodyPr vert="horz" lIns="116997" tIns="58499" rIns="116997" bIns="584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27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4"/>
          </a:xfrm>
          <a:prstGeom prst="rect">
            <a:avLst/>
          </a:prstGeom>
        </p:spPr>
        <p:txBody>
          <a:bodyPr vert="horz" lIns="116997" tIns="58499" rIns="116997" bIns="584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27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defTabSz="89027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0CC313F-BE4C-43D1-947B-F3A700F2BF2C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E8C37BE-F40B-4CC1-BBD7-1A4F055B494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64CBF34-7EF4-4032-98B6-770692C1399F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4DF90E7-FD12-4A22-9C23-301A96720CA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10F00E5-9E67-4FAE-ACAB-C2B74DDF56E3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7D99750-D8C1-4956-BA4B-B9D1CF5D988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717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B83C50B-F38E-4BD4-9BDF-F5AAD680A208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717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17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AD58B9B-0129-443C-B5D1-92AB0D402F7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819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32882CC-E0AA-4998-AE16-2581A8C92FC8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819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198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0A86090-0B44-4AF1-8899-7142B7A4F0D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922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60956A4-50BD-4866-B406-A3F8C59A92CB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922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22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EB95A3A-E753-4202-A41A-D6F6E61C9E9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4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2CFE71A-18B2-4AFA-801E-57E7DE57B3B0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1024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4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6B4390-C776-46B5-BB07-890EEDD6A6E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6A19DAA-98BC-40B6-B409-63E53D09BF0E}" type="datetimeFigureOut">
              <a:rPr lang="zh-CN" altLang="en-US"/>
              <a:pPr/>
              <a:t>2020/2/2</a:t>
            </a:fld>
            <a:endParaRPr lang="zh-CN" altLang="en-US"/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2F7116D-0B24-4FEE-A2D9-A676DB8EF10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7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3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5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3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8" y="2558640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84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热力学定律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00" b="1" spc="226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lang="en-US" altLang="zh-CN" sz="2665" b="1" spc="226" dirty="0" smtClean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pitchFamily="49" charset="-122"/>
                <a:sym typeface="+mn-ea"/>
              </a:rPr>
              <a:t>·</a:t>
            </a:r>
            <a:r>
              <a:rPr lang="zh-CN" altLang="en-US" sz="2665" b="1" spc="226" dirty="0" smtClean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pitchFamily="49" charset="-122"/>
                <a:sym typeface="+mn-ea"/>
              </a:rPr>
              <a:t>高</a:t>
            </a:r>
            <a:r>
              <a:rPr lang="zh-CN" altLang="en-US" sz="2665" b="1" spc="226" dirty="0" smtClean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pitchFamily="49" charset="-122"/>
                <a:sym typeface="+mn-ea"/>
              </a:rPr>
              <a:t>三物理</a:t>
            </a:r>
            <a:r>
              <a:rPr lang="zh-CN" altLang="en-US" sz="3200" b="1" spc="226" dirty="0" smtClean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pitchFamily="49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charset="-122"/>
              <a:ea typeface="微软雅黑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</a:rPr>
              <a:t>北京市朝阳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</a:rPr>
              <a:t>区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</a:rPr>
              <a:t>陈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</a:rPr>
              <a:t>经纶中学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</a:rPr>
              <a:t>   王  波</a:t>
            </a:r>
            <a:endParaRPr lang="zh-CN" altLang="en-US" sz="2665" spc="226" dirty="0">
              <a:solidFill>
                <a:schemeClr val="bg2">
                  <a:lumMod val="10000"/>
                </a:schemeClr>
              </a:solidFill>
              <a:latin typeface="微软雅黑" charset="-122"/>
              <a:ea typeface="微软雅黑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677400" y="5610225"/>
            <a:ext cx="609600" cy="390525"/>
          </a:xfrm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100"/>
              <a:pPr lvl="0" algn="r"/>
              <a:t>10</a:t>
            </a:fld>
            <a:endParaRPr lang="en-US" altLang="zh-CN" sz="100"/>
          </a:p>
        </p:txBody>
      </p:sp>
      <p:sp>
        <p:nvSpPr>
          <p:cNvPr id="5123" name="Text Box 4"/>
          <p:cNvSpPr txBox="1"/>
          <p:nvPr/>
        </p:nvSpPr>
        <p:spPr>
          <a:xfrm>
            <a:off x="1106805" y="3152140"/>
            <a:ext cx="263969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0000"/>
                </a:solidFill>
                <a:latin typeface="Times New Roman" panose="0202050305040509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</a:t>
            </a:r>
            <a:r>
              <a:rPr lang="en-US" altLang="zh-CN" sz="3000" b="1" i="1" dirty="0">
                <a:solidFill>
                  <a:srgbClr val="FF0000"/>
                </a:solidFill>
                <a:latin typeface="Times New Roman" panose="0202050305040509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50305040509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3000" b="1" i="1" dirty="0">
                <a:solidFill>
                  <a:srgbClr val="FF0000"/>
                </a:solidFill>
                <a:latin typeface="Times New Roman" panose="0202050305040509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50305040509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3000" b="1" i="1" dirty="0">
                <a:solidFill>
                  <a:srgbClr val="FF0000"/>
                </a:solidFill>
                <a:latin typeface="Times New Roman" panose="02020503050405090304" pitchFamily="18" charset="0"/>
                <a:ea typeface="宋体" panose="02010600030101010101" pitchFamily="2" charset="-122"/>
              </a:rPr>
              <a:t>Q</a:t>
            </a: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/>
          <a:srcRect r="3824"/>
          <a:stretch>
            <a:fillRect/>
          </a:stretch>
        </p:blipFill>
        <p:spPr>
          <a:xfrm>
            <a:off x="4544060" y="2470785"/>
            <a:ext cx="6648450" cy="2138363"/>
          </a:xfrm>
          <a:prstGeom prst="rect">
            <a:avLst/>
          </a:prstGeom>
          <a:solidFill>
            <a:srgbClr val="EAFED2"/>
          </a:solidFill>
          <a:ln w="9525">
            <a:noFill/>
          </a:ln>
        </p:spPr>
      </p:pic>
      <p:sp>
        <p:nvSpPr>
          <p:cNvPr id="3" name="标题 5"/>
          <p:cNvSpPr>
            <a:spLocks noGrp="1"/>
          </p:cNvSpPr>
          <p:nvPr/>
        </p:nvSpPr>
        <p:spPr>
          <a:xfrm>
            <a:off x="676911" y="491491"/>
            <a:ext cx="10515600" cy="1325563"/>
          </a:xfrm>
          <a:prstGeom prst="rect">
            <a:avLst/>
          </a:prstGeom>
        </p:spPr>
        <p:txBody>
          <a:bodyPr vert="horz" lIns="116997" tIns="58499" rIns="116997" bIns="58499" rtlCol="0" anchor="ctr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>
                <a:solidFill>
                  <a:srgbClr val="FF0000"/>
                </a:solidFill>
              </a:rPr>
              <a:t>热力学第一定律表达式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8288" y="3867150"/>
            <a:ext cx="8478837" cy="312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1537970" y="463136"/>
            <a:ext cx="9115460" cy="91759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663575" indent="-663575" fontAlgn="base">
              <a:lnSpc>
                <a:spcPct val="110000"/>
              </a:lnSpc>
            </a:pPr>
            <a:r>
              <a:rPr kumimoji="1" lang="zh-CN" altLang="en-US" sz="3600" b="1" strike="noStrike" noProof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教材的使用</a:t>
            </a:r>
          </a:p>
        </p:txBody>
      </p:sp>
      <p:sp>
        <p:nvSpPr>
          <p:cNvPr id="6147" name="文本框 1"/>
          <p:cNvSpPr txBox="1"/>
          <p:nvPr/>
        </p:nvSpPr>
        <p:spPr>
          <a:xfrm>
            <a:off x="4375150" y="630238"/>
            <a:ext cx="212534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人教版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P51</a:t>
            </a:r>
          </a:p>
        </p:txBody>
      </p:sp>
      <p:pic>
        <p:nvPicPr>
          <p:cNvPr id="6148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rot="-5400000">
            <a:off x="3741738" y="-265430"/>
            <a:ext cx="2584450" cy="6991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4"/>
          <p:cNvSpPr txBox="1"/>
          <p:nvPr/>
        </p:nvSpPr>
        <p:spPr>
          <a:xfrm>
            <a:off x="1537970" y="4889500"/>
            <a:ext cx="94303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到底是谁对谁做功？</a:t>
            </a:r>
          </a:p>
          <a:p>
            <a:r>
              <a:rPr lang="zh-CN" altLang="zh-CN" sz="32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会判断是外界对气体做功还是气体对外做功？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45" y="1797050"/>
            <a:ext cx="10201275" cy="34823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5"/>
          <p:cNvSpPr>
            <a:spLocks noGrp="1"/>
          </p:cNvSpPr>
          <p:nvPr/>
        </p:nvSpPr>
        <p:spPr>
          <a:xfrm>
            <a:off x="559436" y="347346"/>
            <a:ext cx="10515600" cy="1325563"/>
          </a:xfrm>
          <a:prstGeom prst="rect">
            <a:avLst/>
          </a:prstGeom>
        </p:spPr>
        <p:txBody>
          <a:bodyPr vert="horz" lIns="116997" tIns="58499" rIns="116997" bIns="58499" rtlCol="0" anchor="ctr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>
                <a:solidFill>
                  <a:srgbClr val="FF0000"/>
                </a:solidFill>
              </a:rPr>
              <a:t>三、热力学第二定律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9165" y="2162810"/>
            <a:ext cx="9446895" cy="2797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36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隶书" pitchFamily="49" charset="-122"/>
                <a:sym typeface="+mn-ea"/>
              </a:rPr>
              <a:t>热传递的过程是有方向性的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32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隶书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隶书" pitchFamily="49" charset="-122"/>
                <a:sym typeface="+mn-ea"/>
              </a:rPr>
              <a:t>这个过程可以向一个方向自发地进行，但是向相反的方向却不能自发地进行。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隶书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隶书" pitchFamily="49" charset="-122"/>
                <a:sym typeface="+mn-ea"/>
              </a:rPr>
              <a:t>要实现相反方向的过程，必须借助外界的帮助，因而产生其它影响或引起其它变化。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/>
          <p:nvPr/>
        </p:nvSpPr>
        <p:spPr>
          <a:xfrm>
            <a:off x="1626870" y="1747520"/>
            <a:ext cx="8305800" cy="645160"/>
          </a:xfrm>
          <a:prstGeom prst="rect">
            <a:avLst/>
          </a:prstGeom>
          <a:noFill/>
          <a:ln w="762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机械能和内能的转化过程具有方向性。</a:t>
            </a:r>
          </a:p>
        </p:txBody>
      </p:sp>
      <p:sp>
        <p:nvSpPr>
          <p:cNvPr id="8194" name="WordArt 3"/>
          <p:cNvSpPr>
            <a:spLocks noTextEdit="1"/>
          </p:cNvSpPr>
          <p:nvPr/>
        </p:nvSpPr>
        <p:spPr>
          <a:xfrm>
            <a:off x="2540635" y="3033078"/>
            <a:ext cx="57150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00FF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机械能   </a:t>
            </a:r>
            <a:r>
              <a:rPr lang="zh-CN" altLang="en-US" sz="2400" b="1">
                <a:ln w="9525" cap="flat" cmpd="sng">
                  <a:solidFill>
                    <a:srgbClr val="00FF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>
                <a:ln w="9525" cap="flat" cmpd="sng">
                  <a:solidFill>
                    <a:srgbClr val="00FF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内能</a:t>
            </a:r>
          </a:p>
        </p:txBody>
      </p:sp>
      <p:sp>
        <p:nvSpPr>
          <p:cNvPr id="8195" name="AutoShape 4"/>
          <p:cNvSpPr/>
          <p:nvPr/>
        </p:nvSpPr>
        <p:spPr>
          <a:xfrm>
            <a:off x="5026660" y="3402330"/>
            <a:ext cx="1731645" cy="328930"/>
          </a:xfrm>
          <a:prstGeom prst="rightArrow">
            <a:avLst>
              <a:gd name="adj1" fmla="val 42861"/>
              <a:gd name="adj2" fmla="val 75714"/>
            </a:avLst>
          </a:prstGeom>
          <a:solidFill>
            <a:srgbClr val="FF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WordArt 5"/>
          <p:cNvSpPr>
            <a:spLocks noTextEdit="1"/>
          </p:cNvSpPr>
          <p:nvPr/>
        </p:nvSpPr>
        <p:spPr>
          <a:xfrm>
            <a:off x="2616835" y="4446270"/>
            <a:ext cx="5562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FFFF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机械能     内能</a:t>
            </a:r>
          </a:p>
        </p:txBody>
      </p:sp>
      <p:sp>
        <p:nvSpPr>
          <p:cNvPr id="8197" name="AutoShape 6"/>
          <p:cNvSpPr/>
          <p:nvPr/>
        </p:nvSpPr>
        <p:spPr>
          <a:xfrm flipH="1">
            <a:off x="5026025" y="4793615"/>
            <a:ext cx="1654810" cy="372745"/>
          </a:xfrm>
          <a:prstGeom prst="rightArrow">
            <a:avLst>
              <a:gd name="adj1" fmla="val 42861"/>
              <a:gd name="adj2" fmla="val 70982"/>
            </a:avLst>
          </a:prstGeom>
          <a:solidFill>
            <a:srgbClr val="FF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WordArt 7"/>
          <p:cNvSpPr>
            <a:spLocks noTextEdit="1"/>
          </p:cNvSpPr>
          <p:nvPr/>
        </p:nvSpPr>
        <p:spPr>
          <a:xfrm>
            <a:off x="5473700" y="4484053"/>
            <a:ext cx="8382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45405" y="3033395"/>
            <a:ext cx="1494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自发的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  <p:bldP spid="8196" grpId="0"/>
      <p:bldP spid="819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88" y="833438"/>
            <a:ext cx="5153025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1"/>
          <p:cNvSpPr txBox="1"/>
          <p:nvPr/>
        </p:nvSpPr>
        <p:spPr>
          <a:xfrm>
            <a:off x="1524000" y="-84234"/>
            <a:ext cx="9115460" cy="917596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663575" indent="-663575" fontAlgn="base">
              <a:lnSpc>
                <a:spcPct val="110000"/>
              </a:lnSpc>
            </a:pPr>
            <a:r>
              <a:rPr kumimoji="1" lang="zh-CN" altLang="en-US" sz="3600" b="1" strike="noStrike" noProof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教材的习题</a:t>
            </a:r>
          </a:p>
        </p:txBody>
      </p:sp>
      <p:sp>
        <p:nvSpPr>
          <p:cNvPr id="9220" name="文本框 4"/>
          <p:cNvSpPr txBox="1"/>
          <p:nvPr/>
        </p:nvSpPr>
        <p:spPr>
          <a:xfrm>
            <a:off x="8001000" y="1839913"/>
            <a:ext cx="2001838" cy="92202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课本问题有助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于帮助学生理解概念</a:t>
            </a:r>
          </a:p>
        </p:txBody>
      </p:sp>
      <p:sp>
        <p:nvSpPr>
          <p:cNvPr id="9221" name="文本框 1"/>
          <p:cNvSpPr txBox="1"/>
          <p:nvPr/>
        </p:nvSpPr>
        <p:spPr>
          <a:xfrm>
            <a:off x="7604125" y="930275"/>
            <a:ext cx="12788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教科版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P24</a:t>
            </a:r>
          </a:p>
        </p:txBody>
      </p:sp>
      <p:sp>
        <p:nvSpPr>
          <p:cNvPr id="9222" name="文本框 2"/>
          <p:cNvSpPr txBox="1"/>
          <p:nvPr/>
        </p:nvSpPr>
        <p:spPr>
          <a:xfrm>
            <a:off x="9209088" y="4875213"/>
            <a:ext cx="127889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教科版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P26</a:t>
            </a:r>
          </a:p>
        </p:txBody>
      </p:sp>
      <p:sp>
        <p:nvSpPr>
          <p:cNvPr id="2" name="矩形: 圆角 2"/>
          <p:cNvSpPr/>
          <p:nvPr/>
        </p:nvSpPr>
        <p:spPr bwMode="auto">
          <a:xfrm>
            <a:off x="4098925" y="5395913"/>
            <a:ext cx="3173413" cy="277813"/>
          </a:xfrm>
          <a:prstGeom prst="roundRect">
            <a:avLst>
              <a:gd name="adj" fmla="val 517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srgbClr val="008000"/>
              </a:solidFill>
            </a:endParaRPr>
          </a:p>
        </p:txBody>
      </p:sp>
      <p:sp>
        <p:nvSpPr>
          <p:cNvPr id="3" name="矩形: 圆角 2"/>
          <p:cNvSpPr/>
          <p:nvPr/>
        </p:nvSpPr>
        <p:spPr bwMode="auto">
          <a:xfrm>
            <a:off x="5121275" y="5759450"/>
            <a:ext cx="3173413" cy="277813"/>
          </a:xfrm>
          <a:prstGeom prst="roundRect">
            <a:avLst>
              <a:gd name="adj" fmla="val 517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charset="-122"/>
                <a:ea typeface="微软雅黑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11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10" y="976630"/>
            <a:ext cx="9407525" cy="4552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65" y="2754630"/>
            <a:ext cx="8131810" cy="2114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2670" y="1509395"/>
            <a:ext cx="10515600" cy="3839210"/>
          </a:xfrm>
        </p:spPr>
        <p:txBody>
          <a:bodyPr>
            <a:noAutofit/>
          </a:bodyPr>
          <a:lstStyle/>
          <a:p>
            <a:r>
              <a:rPr lang="zh-CN" altLang="en-US" sz="4400" b="1">
                <a:solidFill>
                  <a:srgbClr val="FF0000"/>
                </a:solidFill>
              </a:rPr>
              <a:t>一、能量守恒定律发现与确立过程（物理学史）</a:t>
            </a:r>
          </a:p>
          <a:p>
            <a:endParaRPr lang="zh-CN" altLang="en-US" sz="4400" b="1">
              <a:solidFill>
                <a:srgbClr val="FF0000"/>
              </a:solidFill>
            </a:endParaRPr>
          </a:p>
          <a:p>
            <a:r>
              <a:rPr lang="zh-CN" altLang="en-US" sz="4400" b="1">
                <a:solidFill>
                  <a:srgbClr val="FF0000"/>
                </a:solidFill>
              </a:rPr>
              <a:t>二、热力学第一定律</a:t>
            </a:r>
          </a:p>
          <a:p>
            <a:endParaRPr lang="zh-CN" altLang="en-US" sz="4400" b="1">
              <a:solidFill>
                <a:srgbClr val="FF0000"/>
              </a:solidFill>
            </a:endParaRPr>
          </a:p>
          <a:p>
            <a:r>
              <a:rPr lang="zh-CN" altLang="en-US" sz="4400" b="1">
                <a:solidFill>
                  <a:srgbClr val="FF0000"/>
                </a:solidFill>
              </a:rPr>
              <a:t>三、热力学第二定律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193041"/>
            <a:ext cx="10515600" cy="1325563"/>
          </a:xfrm>
        </p:spPr>
        <p:txBody>
          <a:bodyPr/>
          <a:lstStyle/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一、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、能量守恒定律发现的历史背景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68145" y="1518920"/>
            <a:ext cx="7681595" cy="504063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175760" y="298894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945" y="2157730"/>
            <a:ext cx="9683115" cy="254190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8021" y="383541"/>
            <a:ext cx="10515600" cy="1325563"/>
          </a:xfrm>
        </p:spPr>
        <p:txBody>
          <a:bodyPr/>
          <a:lstStyle/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第一类永动机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>
                <a:solidFill>
                  <a:srgbClr val="FF0000"/>
                </a:solidFill>
              </a:rPr>
              <a:t>2</a:t>
            </a:r>
            <a:r>
              <a:rPr lang="zh-CN" altLang="en-US" sz="3600" b="1">
                <a:solidFill>
                  <a:srgbClr val="FF0000"/>
                </a:solidFill>
              </a:rPr>
              <a:t>、能量守恒定律的发现与确立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995" y="2024380"/>
            <a:ext cx="7620000" cy="2809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885" y="1826895"/>
            <a:ext cx="10267950" cy="446468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>
                <a:solidFill>
                  <a:srgbClr val="FF0000"/>
                </a:solidFill>
              </a:rPr>
              <a:t>3</a:t>
            </a:r>
            <a:r>
              <a:rPr lang="zh-CN" altLang="en-US" sz="3600" b="1">
                <a:solidFill>
                  <a:srgbClr val="FF0000"/>
                </a:solidFill>
              </a:rPr>
              <a:t>、焦耳热功当量实验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337560" y="-1765935"/>
            <a:ext cx="5930265" cy="10393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3"/>
          <p:cNvSpPr txBox="1"/>
          <p:nvPr/>
        </p:nvSpPr>
        <p:spPr>
          <a:xfrm>
            <a:off x="1275080" y="1634490"/>
            <a:ext cx="9392920" cy="2453640"/>
          </a:xfrm>
          <a:prstGeom prst="rect">
            <a:avLst/>
          </a:prstGeom>
          <a:solidFill>
            <a:srgbClr val="EAFED2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503050405090304" pitchFamily="18" charset="0"/>
                <a:ea typeface="宋体" panose="02010600030101010101" pitchFamily="2" charset="-122"/>
              </a:rPr>
              <a:t>能量守恒定律：</a:t>
            </a:r>
            <a:r>
              <a:rPr lang="zh-CN" altLang="en-US" sz="3200" b="1" dirty="0">
                <a:latin typeface="Times New Roman" panose="02020503050405090304" pitchFamily="18" charset="0"/>
                <a:ea typeface="宋体" panose="02010600030101010101" pitchFamily="2" charset="-122"/>
              </a:rPr>
              <a:t>既不会凭空产生</a:t>
            </a:r>
            <a:r>
              <a:rPr lang="en-US" altLang="zh-CN" sz="3200" b="1" dirty="0">
                <a:latin typeface="Times New Roman" panose="0202050305040509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Times New Roman" panose="02020503050405090304" pitchFamily="18" charset="0"/>
                <a:ea typeface="宋体" panose="02010600030101010101" pitchFamily="2" charset="-122"/>
              </a:rPr>
              <a:t>也不会凭空消失，它只能从一种形式转化为别的形式，或者从一物体转移给别的物体，在转化或转移的过程中，能量的总量保持不变。</a:t>
            </a:r>
            <a:endParaRPr lang="en-US" altLang="zh-CN" sz="3200" b="1" dirty="0">
              <a:latin typeface="Times New Roman" panose="02020503050405090304" pitchFamily="18" charset="0"/>
              <a:ea typeface="宋体" panose="02010600030101010101" pitchFamily="2" charset="-122"/>
            </a:endParaRPr>
          </a:p>
        </p:txBody>
      </p:sp>
      <p:sp>
        <p:nvSpPr>
          <p:cNvPr id="5126" name="Text Box 4"/>
          <p:cNvSpPr txBox="1"/>
          <p:nvPr/>
        </p:nvSpPr>
        <p:spPr>
          <a:xfrm>
            <a:off x="1275080" y="5081905"/>
            <a:ext cx="9393555" cy="58356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另一种表述方式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: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第一类永动机不可制成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  <p:bldP spid="5126" grpId="0" animBg="1"/>
      <p:bldP spid="51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3"/>
          <p:cNvSpPr/>
          <p:nvPr/>
        </p:nvSpPr>
        <p:spPr>
          <a:xfrm>
            <a:off x="2184718" y="1793875"/>
            <a:ext cx="215900" cy="1620838"/>
          </a:xfrm>
          <a:prstGeom prst="leftBrace">
            <a:avLst>
              <a:gd name="adj1" fmla="val 7337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8" name="Text Box 4"/>
          <p:cNvSpPr txBox="1"/>
          <p:nvPr/>
        </p:nvSpPr>
        <p:spPr>
          <a:xfrm>
            <a:off x="2711450" y="1577340"/>
            <a:ext cx="1008063" cy="5835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做功</a:t>
            </a:r>
          </a:p>
        </p:txBody>
      </p:sp>
      <p:sp>
        <p:nvSpPr>
          <p:cNvPr id="4099" name="Text Box 5"/>
          <p:cNvSpPr txBox="1"/>
          <p:nvPr/>
        </p:nvSpPr>
        <p:spPr>
          <a:xfrm>
            <a:off x="2638743" y="2949893"/>
            <a:ext cx="1512887" cy="58356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热传递</a:t>
            </a:r>
          </a:p>
        </p:txBody>
      </p:sp>
      <p:sp>
        <p:nvSpPr>
          <p:cNvPr id="4100" name="AutoShape 6"/>
          <p:cNvSpPr/>
          <p:nvPr/>
        </p:nvSpPr>
        <p:spPr>
          <a:xfrm>
            <a:off x="3115945" y="2130425"/>
            <a:ext cx="387985" cy="820420"/>
          </a:xfrm>
          <a:prstGeom prst="upDownArrow">
            <a:avLst>
              <a:gd name="adj1" fmla="val 50000"/>
              <a:gd name="adj2" fmla="val 3110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AutoShape 7"/>
          <p:cNvSpPr/>
          <p:nvPr/>
        </p:nvSpPr>
        <p:spPr>
          <a:xfrm>
            <a:off x="3904615" y="1675765"/>
            <a:ext cx="1527810" cy="360680"/>
          </a:xfrm>
          <a:prstGeom prst="rightArrow">
            <a:avLst>
              <a:gd name="adj1" fmla="val 50000"/>
              <a:gd name="adj2" fmla="val 329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2" name="Text Box 8"/>
          <p:cNvSpPr txBox="1"/>
          <p:nvPr/>
        </p:nvSpPr>
        <p:spPr>
          <a:xfrm>
            <a:off x="5519738" y="1628775"/>
            <a:ext cx="514826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隶书" pitchFamily="49" charset="-122"/>
                <a:ea typeface="隶书" pitchFamily="49" charset="-122"/>
              </a:rPr>
              <a:t>其它形式的能向内能的转化</a:t>
            </a:r>
          </a:p>
        </p:txBody>
      </p:sp>
      <p:sp>
        <p:nvSpPr>
          <p:cNvPr id="4103" name="Text Box 9"/>
          <p:cNvSpPr txBox="1"/>
          <p:nvPr/>
        </p:nvSpPr>
        <p:spPr>
          <a:xfrm>
            <a:off x="5758815" y="2808288"/>
            <a:ext cx="38877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隶书" pitchFamily="49" charset="-122"/>
                <a:ea typeface="隶书" pitchFamily="49" charset="-122"/>
              </a:rPr>
              <a:t>内能在物体间的转移</a:t>
            </a:r>
          </a:p>
        </p:txBody>
      </p:sp>
      <p:sp>
        <p:nvSpPr>
          <p:cNvPr id="4104" name="AutoShape 10"/>
          <p:cNvSpPr/>
          <p:nvPr/>
        </p:nvSpPr>
        <p:spPr>
          <a:xfrm>
            <a:off x="4151630" y="3091815"/>
            <a:ext cx="1280160" cy="300355"/>
          </a:xfrm>
          <a:prstGeom prst="rightArrow">
            <a:avLst>
              <a:gd name="adj1" fmla="val 50000"/>
              <a:gd name="adj2" fmla="val 5932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5" name="Text Box 11"/>
          <p:cNvSpPr txBox="1"/>
          <p:nvPr/>
        </p:nvSpPr>
        <p:spPr>
          <a:xfrm>
            <a:off x="682625" y="3906520"/>
            <a:ext cx="17287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注意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4106" name="Text Box 12"/>
          <p:cNvSpPr txBox="1"/>
          <p:nvPr/>
        </p:nvSpPr>
        <p:spPr>
          <a:xfrm>
            <a:off x="956628" y="4490085"/>
            <a:ext cx="81184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考虑物体的内能的变化一定要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把两种方式都分析</a:t>
            </a:r>
            <a:r>
              <a:rPr lang="zh-CN" altLang="en-US" sz="2800" b="1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进来</a:t>
            </a:r>
          </a:p>
        </p:txBody>
      </p:sp>
      <p:sp>
        <p:nvSpPr>
          <p:cNvPr id="4107" name="Text Box 13"/>
          <p:cNvSpPr txBox="1"/>
          <p:nvPr/>
        </p:nvSpPr>
        <p:spPr>
          <a:xfrm>
            <a:off x="956945" y="5603240"/>
            <a:ext cx="93681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对于一定质量的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理想气体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，无分子势能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气体的内能就是动能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内能变化的标志就是温度</a:t>
            </a:r>
          </a:p>
        </p:txBody>
      </p:sp>
      <p:sp>
        <p:nvSpPr>
          <p:cNvPr id="4108" name="Text Box 14"/>
          <p:cNvSpPr txBox="1"/>
          <p:nvPr/>
        </p:nvSpPr>
        <p:spPr>
          <a:xfrm>
            <a:off x="3503930" y="2249170"/>
            <a:ext cx="1008063" cy="58356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等效</a:t>
            </a:r>
          </a:p>
        </p:txBody>
      </p:sp>
      <p:sp>
        <p:nvSpPr>
          <p:cNvPr id="6" name="标题 5"/>
          <p:cNvSpPr>
            <a:spLocks noGrp="1"/>
          </p:cNvSpPr>
          <p:nvPr/>
        </p:nvSpPr>
        <p:spPr>
          <a:xfrm>
            <a:off x="749936" y="349886"/>
            <a:ext cx="10515600" cy="1325563"/>
          </a:xfrm>
          <a:prstGeom prst="rect">
            <a:avLst/>
          </a:prstGeom>
        </p:spPr>
        <p:txBody>
          <a:bodyPr vert="horz" lIns="116997" tIns="58499" rIns="116997" bIns="58499" rtlCol="0" anchor="ctr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>
                <a:solidFill>
                  <a:srgbClr val="FF0000"/>
                </a:solidFill>
              </a:rPr>
              <a:t>二、热力学第一定律</a:t>
            </a:r>
          </a:p>
        </p:txBody>
      </p:sp>
      <p:sp>
        <p:nvSpPr>
          <p:cNvPr id="2" name="标题 5"/>
          <p:cNvSpPr>
            <a:spLocks noGrp="1"/>
          </p:cNvSpPr>
          <p:nvPr/>
        </p:nvSpPr>
        <p:spPr>
          <a:xfrm>
            <a:off x="682625" y="1877695"/>
            <a:ext cx="1718310" cy="1325880"/>
          </a:xfrm>
          <a:prstGeom prst="rect">
            <a:avLst/>
          </a:prstGeom>
        </p:spPr>
        <p:txBody>
          <a:bodyPr vert="horz" lIns="116997" tIns="58499" rIns="116997" bIns="58499" rtlCol="0" anchor="ctr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110" b="1">
                <a:solidFill>
                  <a:schemeClr val="tx1"/>
                </a:solidFill>
              </a:rPr>
              <a:t>改变内能的两种方式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8" grpId="1" animBg="1"/>
      <p:bldP spid="4099" grpId="0" animBg="1"/>
      <p:bldP spid="4099" grpId="1" animBg="1"/>
      <p:bldP spid="4101" grpId="0" animBg="1"/>
      <p:bldP spid="4101" grpId="1" animBg="1"/>
      <p:bldP spid="4102" grpId="0"/>
      <p:bldP spid="4102" grpId="1"/>
      <p:bldP spid="4103" grpId="0"/>
      <p:bldP spid="4103" grpId="1"/>
      <p:bldP spid="4104" grpId="0" animBg="1"/>
      <p:bldP spid="4104" grpId="1" animBg="1"/>
      <p:bldP spid="4105" grpId="0"/>
      <p:bldP spid="4105" grpId="1"/>
      <p:bldP spid="4106" grpId="0"/>
      <p:bldP spid="4106" grpId="1"/>
      <p:bldP spid="4107" grpId="0"/>
      <p:bldP spid="4107" grpId="1"/>
      <p:bldP spid="4108" grpId="0" animBg="1"/>
      <p:bldP spid="4108" grpId="1" animBg="1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05467876"/>
  <p:tag name="KSO_WM_UNIT_PLACING_PICTURE_USER_VIEWPORT" val="{&quot;height&quot;:6853,&quot;width&quot;:720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15,&quot;width&quot;:1335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247545276"/>
  <p:tag name="KSO_WM_UNIT_PLACING_PICTURE_USER_VIEWPORT" val="{&quot;height&quot;:10800,&quot;width&quot;:444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3"/>
</p:tagLst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WPS 演示</Application>
  <PresentationFormat>自定义</PresentationFormat>
  <Paragraphs>51</Paragraphs>
  <Slides>18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13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1_Office 主题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Office 主题</vt:lpstr>
      <vt:lpstr>热力学定律</vt:lpstr>
      <vt:lpstr>幻灯片 2</vt:lpstr>
      <vt:lpstr>一、1、能量守恒定律发现的历史背景</vt:lpstr>
      <vt:lpstr>第一类永动机</vt:lpstr>
      <vt:lpstr>2、能量守恒定律的发现与确立</vt:lpstr>
      <vt:lpstr>3、焦耳热功当量实验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Mao</dc:creator>
  <cp:lastModifiedBy>ccpit</cp:lastModifiedBy>
  <cp:revision>1834</cp:revision>
  <dcterms:created xsi:type="dcterms:W3CDTF">2015-08-12T02:06:00Z</dcterms:created>
  <dcterms:modified xsi:type="dcterms:W3CDTF">2020-02-02T11:27:18Z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