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tags/tag7.xml" ContentType="application/vnd.openxmlformats-officedocument.presentationml.tags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ags/tag5.xml" ContentType="application/vnd.openxmlformats-officedocument.presentationml.tags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.xml" ContentType="application/vnd.openxmlformats-officedocument.presentationml.tags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0"/>
  </p:notesMasterIdLst>
  <p:sldIdLst>
    <p:sldId id="550" r:id="rId2"/>
    <p:sldId id="539" r:id="rId3"/>
    <p:sldId id="401" r:id="rId4"/>
    <p:sldId id="405" r:id="rId5"/>
    <p:sldId id="483" r:id="rId6"/>
    <p:sldId id="402" r:id="rId7"/>
    <p:sldId id="403" r:id="rId8"/>
    <p:sldId id="404" r:id="rId9"/>
    <p:sldId id="540" r:id="rId10"/>
    <p:sldId id="552" r:id="rId11"/>
    <p:sldId id="541" r:id="rId12"/>
    <p:sldId id="553" r:id="rId13"/>
    <p:sldId id="542" r:id="rId14"/>
    <p:sldId id="543" r:id="rId15"/>
    <p:sldId id="495" r:id="rId16"/>
    <p:sldId id="544" r:id="rId17"/>
    <p:sldId id="545" r:id="rId18"/>
    <p:sldId id="407" r:id="rId19"/>
    <p:sldId id="546" r:id="rId20"/>
    <p:sldId id="485" r:id="rId21"/>
    <p:sldId id="409" r:id="rId22"/>
    <p:sldId id="411" r:id="rId23"/>
    <p:sldId id="410" r:id="rId24"/>
    <p:sldId id="496" r:id="rId25"/>
    <p:sldId id="548" r:id="rId26"/>
    <p:sldId id="549" r:id="rId27"/>
    <p:sldId id="412" r:id="rId28"/>
    <p:sldId id="551" r:id="rId29"/>
  </p:sldIdLst>
  <p:sldSz cx="5761038" cy="3240088"/>
  <p:notesSz cx="6858000" cy="9144000"/>
  <p:defaultTextStyle>
    <a:defPPr>
      <a:defRPr lang="zh-CN"/>
    </a:defPPr>
    <a:lvl1pPr marL="0" algn="l" defTabSz="420777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1pPr>
    <a:lvl2pPr marL="210389" algn="l" defTabSz="420777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2pPr>
    <a:lvl3pPr marL="420777" algn="l" defTabSz="420777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3pPr>
    <a:lvl4pPr marL="631166" algn="l" defTabSz="420777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4pPr>
    <a:lvl5pPr marL="841939" algn="l" defTabSz="420777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5pPr>
    <a:lvl6pPr marL="1052327" algn="l" defTabSz="420777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6pPr>
    <a:lvl7pPr marL="1262716" algn="l" defTabSz="420777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7pPr>
    <a:lvl8pPr marL="1473105" algn="l" defTabSz="420777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8pPr>
    <a:lvl9pPr marL="1683494" algn="l" defTabSz="420777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4CF2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99" autoAdjust="0"/>
    <p:restoredTop sz="37106" autoAdjust="0"/>
  </p:normalViewPr>
  <p:slideViewPr>
    <p:cSldViewPr snapToGrid="0" showGuides="1">
      <p:cViewPr>
        <p:scale>
          <a:sx n="120" d="100"/>
          <a:sy n="120" d="100"/>
        </p:scale>
        <p:origin x="-1254" y="-744"/>
      </p:cViewPr>
      <p:guideLst>
        <p:guide orient="horz" pos="1191"/>
        <p:guide orient="horz" pos="1123"/>
        <p:guide pos="1821"/>
        <p:guide pos="109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55CE6C-7D12-4367-8E70-794DE029FEEA}" type="datetimeFigureOut">
              <a:rPr lang="zh-CN" altLang="en-US" smtClean="0"/>
              <a:pPr/>
              <a:t>2020-2-11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996440-F0BF-41AB-AD52-E92AAD722AB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2962855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552846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1pPr>
    <a:lvl2pPr marL="276423" algn="l" defTabSz="552846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2pPr>
    <a:lvl3pPr marL="552846" algn="l" defTabSz="552846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3pPr>
    <a:lvl4pPr marL="829269" algn="l" defTabSz="552846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4pPr>
    <a:lvl5pPr marL="1105692" algn="l" defTabSz="552846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5pPr>
    <a:lvl6pPr marL="1382116" algn="l" defTabSz="552846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6pPr>
    <a:lvl7pPr marL="1658539" algn="l" defTabSz="552846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7pPr>
    <a:lvl8pPr marL="1934962" algn="l" defTabSz="552846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8pPr>
    <a:lvl9pPr marL="2211385" algn="l" defTabSz="552846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837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C79020C-6C9A-4D19-B420-398E026E85A9}" type="slidenum">
              <a:rPr lang="zh-CN" altLang="en-US" smtClean="0">
                <a:latin typeface="Arial" charset="0"/>
                <a:ea typeface="宋体" charset="-122"/>
              </a:rPr>
              <a:pPr/>
              <a:t>11</a:t>
            </a:fld>
            <a:endParaRPr lang="zh-CN" altLang="en-US" smtClean="0">
              <a:latin typeface="Arial" charset="0"/>
              <a:ea typeface="宋体" charset="-122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837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C79020C-6C9A-4D19-B420-398E026E85A9}" type="slidenum">
              <a:rPr lang="zh-CN" altLang="en-US" smtClean="0">
                <a:latin typeface="Arial" charset="0"/>
                <a:ea typeface="宋体" charset="-122"/>
              </a:rPr>
              <a:pPr/>
              <a:t>12</a:t>
            </a:fld>
            <a:endParaRPr lang="zh-CN" altLang="en-US" smtClean="0">
              <a:latin typeface="Arial" charset="0"/>
              <a:ea typeface="宋体" charset="-122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996440-F0BF-41AB-AD52-E92AAD722AB5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996440-F0BF-41AB-AD52-E92AAD722AB5}" type="slidenum">
              <a:rPr lang="zh-CN" altLang="en-US" smtClean="0"/>
              <a:pPr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996440-F0BF-41AB-AD52-E92AAD722AB5}" type="slidenum">
              <a:rPr lang="zh-CN" altLang="en-US" smtClean="0"/>
              <a:pPr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996440-F0BF-41AB-AD52-E92AAD722AB5}" type="slidenum">
              <a:rPr lang="zh-CN" altLang="en-US" smtClean="0"/>
              <a:pPr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996440-F0BF-41AB-AD52-E92AAD722AB5}" type="slidenum">
              <a:rPr lang="zh-CN" altLang="en-US" smtClean="0"/>
              <a:pPr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996440-F0BF-41AB-AD52-E92AAD722AB5}" type="slidenum">
              <a:rPr lang="zh-CN" altLang="en-US" smtClean="0"/>
              <a:pPr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996440-F0BF-41AB-AD52-E92AAD722AB5}" type="slidenum">
              <a:rPr lang="zh-CN" altLang="en-US" smtClean="0"/>
              <a:pPr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996440-F0BF-41AB-AD52-E92AAD722AB5}" type="slidenum">
              <a:rPr lang="zh-CN" altLang="en-US" smtClean="0"/>
              <a:pPr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996440-F0BF-41AB-AD52-E92AAD722AB5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996440-F0BF-41AB-AD52-E92AAD722AB5}" type="slidenum">
              <a:rPr lang="zh-CN" altLang="en-US" smtClean="0"/>
              <a:pPr/>
              <a:t>27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996440-F0BF-41AB-AD52-E92AAD722AB5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996440-F0BF-41AB-AD52-E92AAD722AB5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996440-F0BF-41AB-AD52-E92AAD722AB5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996440-F0BF-41AB-AD52-E92AAD722AB5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996440-F0BF-41AB-AD52-E92AAD722AB5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996440-F0BF-41AB-AD52-E92AAD722AB5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zh-CN" smtClean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573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0E66EAE-D9BA-480C-B0AA-C7173791D4A8}" type="slidenum">
              <a:rPr lang="zh-CN" altLang="en-US" smtClean="0">
                <a:latin typeface="Arial" charset="0"/>
                <a:ea typeface="宋体" charset="-122"/>
              </a:rPr>
              <a:pPr/>
              <a:t>9</a:t>
            </a:fld>
            <a:endParaRPr lang="en-US" altLang="zh-CN" smtClean="0">
              <a:latin typeface="Arial" charset="0"/>
              <a:ea typeface="宋体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9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130" y="530265"/>
            <a:ext cx="4320778" cy="1128031"/>
          </a:xfrm>
        </p:spPr>
        <p:txBody>
          <a:bodyPr anchor="b"/>
          <a:lstStyle>
            <a:lvl1pPr algn="ctr">
              <a:defRPr sz="28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0130" y="1701797"/>
            <a:ext cx="4320778" cy="782271"/>
          </a:xfrm>
        </p:spPr>
        <p:txBody>
          <a:bodyPr/>
          <a:lstStyle>
            <a:lvl1pPr marL="0" indent="0" algn="ctr">
              <a:buNone/>
              <a:defRPr sz="1100"/>
            </a:lvl1pPr>
            <a:lvl2pPr marL="216148" indent="0" algn="ctr">
              <a:buNone/>
              <a:defRPr sz="900"/>
            </a:lvl2pPr>
            <a:lvl3pPr marL="431911" indent="0" algn="ctr">
              <a:buNone/>
              <a:defRPr sz="800"/>
            </a:lvl3pPr>
            <a:lvl4pPr marL="648059" indent="0" algn="ctr">
              <a:buNone/>
              <a:defRPr sz="800"/>
            </a:lvl4pPr>
            <a:lvl5pPr marL="864206" indent="0" algn="ctr">
              <a:buNone/>
              <a:defRPr sz="800"/>
            </a:lvl5pPr>
            <a:lvl6pPr marL="1079970" indent="0" algn="ctr">
              <a:buNone/>
              <a:defRPr sz="800"/>
            </a:lvl6pPr>
            <a:lvl7pPr marL="1296117" indent="0" algn="ctr">
              <a:buNone/>
              <a:defRPr sz="800"/>
            </a:lvl7pPr>
            <a:lvl8pPr marL="1512265" indent="0" algn="ctr">
              <a:buNone/>
              <a:defRPr sz="800"/>
            </a:lvl8pPr>
            <a:lvl9pPr marL="1728028" indent="0" algn="ctr">
              <a:buNone/>
              <a:defRPr sz="8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CC81A-D027-4A12-8E52-B5DDDC2B9315}" type="datetimeFigureOut">
              <a:rPr lang="zh-CN" altLang="en-US" smtClean="0"/>
              <a:pPr/>
              <a:t>2020-2-11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D0DC7-352A-4401-8624-A008792AD5A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CC81A-D027-4A12-8E52-B5DDDC2B9315}" type="datetimeFigureOut">
              <a:rPr lang="zh-CN" altLang="en-US" smtClean="0"/>
              <a:pPr/>
              <a:t>2020-2-11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D0DC7-352A-4401-8624-A008792AD5A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122743" y="172504"/>
            <a:ext cx="1242224" cy="27458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6072" y="172504"/>
            <a:ext cx="3654658" cy="27458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CC81A-D027-4A12-8E52-B5DDDC2B9315}" type="datetimeFigureOut">
              <a:rPr lang="zh-CN" altLang="en-US" smtClean="0"/>
              <a:pPr/>
              <a:t>2020-2-11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D0DC7-352A-4401-8624-A008792AD5A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bg>
      <p:bgPr>
        <a:blipFill rotWithShape="1">
          <a:blip r:embed="rId9" cstate="print"/>
          <a:stretch>
            <a:fillRect l="-11000" t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415702" y="3000373"/>
            <a:ext cx="1275820" cy="149692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2020-2-11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1944918" y="3000373"/>
            <a:ext cx="1871203" cy="149692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4068733" y="3000373"/>
            <a:ext cx="1275820" cy="149692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6" hasCustomPrompt="1"/>
            <p:custDataLst>
              <p:tags r:id="rId4"/>
            </p:custDataLst>
          </p:nvPr>
        </p:nvSpPr>
        <p:spPr>
          <a:xfrm>
            <a:off x="3039551" y="2203484"/>
            <a:ext cx="902863" cy="193229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162020" marR="0" indent="-162020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630"/>
              </a:spcAft>
              <a:buClrTx/>
              <a:buSzPts val="1600"/>
              <a:buFont typeface="Arial" panose="020B0604020202020204" pitchFamily="34" charset="0"/>
              <a:buNone/>
              <a:defRPr sz="800" b="0" spc="95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576072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3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 dirty="0"/>
              <a:t>编辑文本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 hasCustomPrompt="1"/>
            <p:custDataLst>
              <p:tags r:id="rId5"/>
            </p:custDataLst>
          </p:nvPr>
        </p:nvSpPr>
        <p:spPr>
          <a:xfrm>
            <a:off x="3039551" y="2427918"/>
            <a:ext cx="902863" cy="193229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162020" marR="0" indent="-162020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630"/>
              </a:spcAft>
              <a:buClrTx/>
              <a:buSzPts val="1600"/>
              <a:buFont typeface="Arial" panose="020B0604020202020204" pitchFamily="34" charset="0"/>
              <a:buNone/>
              <a:defRPr sz="800" b="0" spc="95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576072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3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 dirty="0"/>
              <a:t>编辑文本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4" hasCustomPrompt="1"/>
            <p:custDataLst>
              <p:tags r:id="rId6"/>
            </p:custDataLst>
          </p:nvPr>
        </p:nvSpPr>
        <p:spPr>
          <a:xfrm>
            <a:off x="3039550" y="1506478"/>
            <a:ext cx="2280411" cy="525079"/>
          </a:xfrm>
        </p:spPr>
        <p:txBody>
          <a:bodyPr vert="horz" wrap="square" lIns="0" tIns="0" rIns="0" bIns="0" anchor="t" anchorCtr="0">
            <a:normAutofit/>
          </a:bodyPr>
          <a:lstStyle>
            <a:lvl1pPr marL="0" marR="0" indent="0" algn="l" defTabSz="576072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900" b="0" spc="126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216027" indent="0" algn="ctr">
              <a:buNone/>
            </a:lvl2pPr>
            <a:lvl3pPr marL="432054" indent="0" algn="ctr">
              <a:buNone/>
            </a:lvl3pPr>
            <a:lvl4pPr marL="648081" indent="0" algn="ctr">
              <a:buNone/>
            </a:lvl4pPr>
            <a:lvl5pPr marL="864108" indent="0" algn="ctr">
              <a:buNone/>
            </a:lvl5pPr>
            <a:lvl6pPr marL="1080135" indent="0" algn="ctr">
              <a:buNone/>
            </a:lvl6pPr>
            <a:lvl7pPr marL="1296162" indent="0" algn="ctr">
              <a:buNone/>
            </a:lvl7pPr>
            <a:lvl8pPr marL="1512189" indent="0" algn="ctr">
              <a:buNone/>
            </a:lvl8pPr>
            <a:lvl9pPr marL="1728216" indent="0" algn="ctr">
              <a:buNone/>
            </a:lvl9pPr>
          </a:lstStyle>
          <a:p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7"/>
            </p:custDataLst>
          </p:nvPr>
        </p:nvSpPr>
        <p:spPr>
          <a:xfrm>
            <a:off x="3039551" y="951095"/>
            <a:ext cx="2280111" cy="458769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57607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5400"/>
              <a:buFont typeface="Arial" panose="020B0604020202020204" pitchFamily="34" charset="0"/>
              <a:buNone/>
              <a:defRPr sz="2600" b="0" spc="378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CC81A-D027-4A12-8E52-B5DDDC2B9315}" type="datetimeFigureOut">
              <a:rPr lang="zh-CN" altLang="en-US" smtClean="0"/>
              <a:pPr/>
              <a:t>2020-2-11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D0DC7-352A-4401-8624-A008792AD5A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071" y="807773"/>
            <a:ext cx="4968895" cy="1347786"/>
          </a:xfrm>
        </p:spPr>
        <p:txBody>
          <a:bodyPr anchor="b"/>
          <a:lstStyle>
            <a:lvl1pPr>
              <a:defRPr sz="28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3071" y="2168309"/>
            <a:ext cx="4968895" cy="708769"/>
          </a:xfrm>
        </p:spPr>
        <p:txBody>
          <a:bodyPr/>
          <a:lstStyle>
            <a:lvl1pPr marL="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1pPr>
            <a:lvl2pPr marL="216148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31911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648059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4pPr>
            <a:lvl5pPr marL="864206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5pPr>
            <a:lvl6pPr marL="107997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6pPr>
            <a:lvl7pPr marL="1296117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7pPr>
            <a:lvl8pPr marL="1512265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8pPr>
            <a:lvl9pPr marL="1728028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CC81A-D027-4A12-8E52-B5DDDC2B9315}" type="datetimeFigureOut">
              <a:rPr lang="zh-CN" altLang="en-US" smtClean="0"/>
              <a:pPr/>
              <a:t>2020-2-11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D0DC7-352A-4401-8624-A008792AD5A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6071" y="862523"/>
            <a:ext cx="2448441" cy="2055806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16526" y="862523"/>
            <a:ext cx="2448441" cy="2055806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CC81A-D027-4A12-8E52-B5DDDC2B9315}" type="datetimeFigureOut">
              <a:rPr lang="zh-CN" altLang="en-US" smtClean="0"/>
              <a:pPr/>
              <a:t>2020-2-11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D0DC7-352A-4401-8624-A008792AD5A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22" y="172505"/>
            <a:ext cx="4968895" cy="62626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6822" y="794272"/>
            <a:ext cx="2437189" cy="389260"/>
          </a:xfrm>
        </p:spPr>
        <p:txBody>
          <a:bodyPr anchor="b"/>
          <a:lstStyle>
            <a:lvl1pPr marL="0" indent="0">
              <a:buNone/>
              <a:defRPr sz="1100" b="1"/>
            </a:lvl1pPr>
            <a:lvl2pPr marL="216148" indent="0">
              <a:buNone/>
              <a:defRPr sz="900" b="1"/>
            </a:lvl2pPr>
            <a:lvl3pPr marL="431911" indent="0">
              <a:buNone/>
              <a:defRPr sz="800" b="1"/>
            </a:lvl3pPr>
            <a:lvl4pPr marL="648059" indent="0">
              <a:buNone/>
              <a:defRPr sz="800" b="1"/>
            </a:lvl4pPr>
            <a:lvl5pPr marL="864206" indent="0">
              <a:buNone/>
              <a:defRPr sz="800" b="1"/>
            </a:lvl5pPr>
            <a:lvl6pPr marL="1079970" indent="0">
              <a:buNone/>
              <a:defRPr sz="800" b="1"/>
            </a:lvl6pPr>
            <a:lvl7pPr marL="1296117" indent="0">
              <a:buNone/>
              <a:defRPr sz="800" b="1"/>
            </a:lvl7pPr>
            <a:lvl8pPr marL="1512265" indent="0">
              <a:buNone/>
              <a:defRPr sz="800" b="1"/>
            </a:lvl8pPr>
            <a:lvl9pPr marL="1728028" indent="0">
              <a:buNone/>
              <a:defRPr sz="8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6822" y="1183533"/>
            <a:ext cx="2437189" cy="1740797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6526" y="794272"/>
            <a:ext cx="2449191" cy="389260"/>
          </a:xfrm>
        </p:spPr>
        <p:txBody>
          <a:bodyPr anchor="b"/>
          <a:lstStyle>
            <a:lvl1pPr marL="0" indent="0">
              <a:buNone/>
              <a:defRPr sz="1100" b="1"/>
            </a:lvl1pPr>
            <a:lvl2pPr marL="216148" indent="0">
              <a:buNone/>
              <a:defRPr sz="900" b="1"/>
            </a:lvl2pPr>
            <a:lvl3pPr marL="431911" indent="0">
              <a:buNone/>
              <a:defRPr sz="800" b="1"/>
            </a:lvl3pPr>
            <a:lvl4pPr marL="648059" indent="0">
              <a:buNone/>
              <a:defRPr sz="800" b="1"/>
            </a:lvl4pPr>
            <a:lvl5pPr marL="864206" indent="0">
              <a:buNone/>
              <a:defRPr sz="800" b="1"/>
            </a:lvl5pPr>
            <a:lvl6pPr marL="1079970" indent="0">
              <a:buNone/>
              <a:defRPr sz="800" b="1"/>
            </a:lvl6pPr>
            <a:lvl7pPr marL="1296117" indent="0">
              <a:buNone/>
              <a:defRPr sz="800" b="1"/>
            </a:lvl7pPr>
            <a:lvl8pPr marL="1512265" indent="0">
              <a:buNone/>
              <a:defRPr sz="800" b="1"/>
            </a:lvl8pPr>
            <a:lvl9pPr marL="1728028" indent="0">
              <a:buNone/>
              <a:defRPr sz="8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16526" y="1183533"/>
            <a:ext cx="2449191" cy="1740797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CC81A-D027-4A12-8E52-B5DDDC2B9315}" type="datetimeFigureOut">
              <a:rPr lang="zh-CN" altLang="en-US" smtClean="0"/>
              <a:pPr/>
              <a:t>2020-2-11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D0DC7-352A-4401-8624-A008792AD5A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CC81A-D027-4A12-8E52-B5DDDC2B9315}" type="datetimeFigureOut">
              <a:rPr lang="zh-CN" altLang="en-US" smtClean="0"/>
              <a:pPr/>
              <a:t>2020-2-11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D0DC7-352A-4401-8624-A008792AD5A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CC81A-D027-4A12-8E52-B5DDDC2B9315}" type="datetimeFigureOut">
              <a:rPr lang="zh-CN" altLang="en-US" smtClean="0"/>
              <a:pPr/>
              <a:t>2020-2-11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D0DC7-352A-4401-8624-A008792AD5A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23" y="216006"/>
            <a:ext cx="1858084" cy="756021"/>
          </a:xfrm>
        </p:spPr>
        <p:txBody>
          <a:bodyPr anchor="b"/>
          <a:lstStyle>
            <a:lvl1pPr>
              <a:defRPr sz="15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9191" y="466513"/>
            <a:ext cx="2916526" cy="2302563"/>
          </a:xfrm>
        </p:spPr>
        <p:txBody>
          <a:bodyPr/>
          <a:lstStyle>
            <a:lvl1pPr>
              <a:defRPr sz="1500"/>
            </a:lvl1pPr>
            <a:lvl2pPr>
              <a:defRPr sz="1300"/>
            </a:lvl2pPr>
            <a:lvl3pPr>
              <a:defRPr sz="11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6823" y="972027"/>
            <a:ext cx="1858084" cy="1800799"/>
          </a:xfrm>
        </p:spPr>
        <p:txBody>
          <a:bodyPr/>
          <a:lstStyle>
            <a:lvl1pPr marL="0" indent="0">
              <a:buNone/>
              <a:defRPr sz="800"/>
            </a:lvl1pPr>
            <a:lvl2pPr marL="216148" indent="0">
              <a:buNone/>
              <a:defRPr sz="700"/>
            </a:lvl2pPr>
            <a:lvl3pPr marL="431911" indent="0">
              <a:buNone/>
              <a:defRPr sz="600"/>
            </a:lvl3pPr>
            <a:lvl4pPr marL="648059" indent="0">
              <a:buNone/>
              <a:defRPr sz="500"/>
            </a:lvl4pPr>
            <a:lvl5pPr marL="864206" indent="0">
              <a:buNone/>
              <a:defRPr sz="500"/>
            </a:lvl5pPr>
            <a:lvl6pPr marL="1079970" indent="0">
              <a:buNone/>
              <a:defRPr sz="500"/>
            </a:lvl6pPr>
            <a:lvl7pPr marL="1296117" indent="0">
              <a:buNone/>
              <a:defRPr sz="500"/>
            </a:lvl7pPr>
            <a:lvl8pPr marL="1512265" indent="0">
              <a:buNone/>
              <a:defRPr sz="500"/>
            </a:lvl8pPr>
            <a:lvl9pPr marL="1728028" indent="0">
              <a:buNone/>
              <a:defRPr sz="5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CC81A-D027-4A12-8E52-B5DDDC2B9315}" type="datetimeFigureOut">
              <a:rPr lang="zh-CN" altLang="en-US" smtClean="0"/>
              <a:pPr/>
              <a:t>2020-2-11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D0DC7-352A-4401-8624-A008792AD5A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23" y="216006"/>
            <a:ext cx="1858084" cy="756021"/>
          </a:xfrm>
        </p:spPr>
        <p:txBody>
          <a:bodyPr anchor="b"/>
          <a:lstStyle>
            <a:lvl1pPr>
              <a:defRPr sz="15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449191" y="466513"/>
            <a:ext cx="2916526" cy="2302563"/>
          </a:xfrm>
        </p:spPr>
        <p:txBody>
          <a:bodyPr anchor="t"/>
          <a:lstStyle>
            <a:lvl1pPr marL="0" indent="0">
              <a:buNone/>
              <a:defRPr sz="1500"/>
            </a:lvl1pPr>
            <a:lvl2pPr marL="216148" indent="0">
              <a:buNone/>
              <a:defRPr sz="1300"/>
            </a:lvl2pPr>
            <a:lvl3pPr marL="431911" indent="0">
              <a:buNone/>
              <a:defRPr sz="1100"/>
            </a:lvl3pPr>
            <a:lvl4pPr marL="648059" indent="0">
              <a:buNone/>
              <a:defRPr sz="900"/>
            </a:lvl4pPr>
            <a:lvl5pPr marL="864206" indent="0">
              <a:buNone/>
              <a:defRPr sz="900"/>
            </a:lvl5pPr>
            <a:lvl6pPr marL="1079970" indent="0">
              <a:buNone/>
              <a:defRPr sz="900"/>
            </a:lvl6pPr>
            <a:lvl7pPr marL="1296117" indent="0">
              <a:buNone/>
              <a:defRPr sz="900"/>
            </a:lvl7pPr>
            <a:lvl8pPr marL="1512265" indent="0">
              <a:buNone/>
              <a:defRPr sz="900"/>
            </a:lvl8pPr>
            <a:lvl9pPr marL="1728028" indent="0">
              <a:buNone/>
              <a:defRPr sz="9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6823" y="972027"/>
            <a:ext cx="1858084" cy="1800799"/>
          </a:xfrm>
        </p:spPr>
        <p:txBody>
          <a:bodyPr/>
          <a:lstStyle>
            <a:lvl1pPr marL="0" indent="0">
              <a:buNone/>
              <a:defRPr sz="800"/>
            </a:lvl1pPr>
            <a:lvl2pPr marL="216148" indent="0">
              <a:buNone/>
              <a:defRPr sz="700"/>
            </a:lvl2pPr>
            <a:lvl3pPr marL="431911" indent="0">
              <a:buNone/>
              <a:defRPr sz="600"/>
            </a:lvl3pPr>
            <a:lvl4pPr marL="648059" indent="0">
              <a:buNone/>
              <a:defRPr sz="500"/>
            </a:lvl4pPr>
            <a:lvl5pPr marL="864206" indent="0">
              <a:buNone/>
              <a:defRPr sz="500"/>
            </a:lvl5pPr>
            <a:lvl6pPr marL="1079970" indent="0">
              <a:buNone/>
              <a:defRPr sz="500"/>
            </a:lvl6pPr>
            <a:lvl7pPr marL="1296117" indent="0">
              <a:buNone/>
              <a:defRPr sz="500"/>
            </a:lvl7pPr>
            <a:lvl8pPr marL="1512265" indent="0">
              <a:buNone/>
              <a:defRPr sz="500"/>
            </a:lvl8pPr>
            <a:lvl9pPr marL="1728028" indent="0">
              <a:buNone/>
              <a:defRPr sz="5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CC81A-D027-4A12-8E52-B5DDDC2B9315}" type="datetimeFigureOut">
              <a:rPr lang="zh-CN" altLang="en-US" smtClean="0"/>
              <a:pPr/>
              <a:t>2020-2-11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D0DC7-352A-4401-8624-A008792AD5A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6072" y="172505"/>
            <a:ext cx="4968895" cy="626267"/>
          </a:xfrm>
          <a:prstGeom prst="rect">
            <a:avLst/>
          </a:prstGeom>
        </p:spPr>
        <p:txBody>
          <a:bodyPr vert="horz" lIns="55285" tIns="27642" rIns="55285" bIns="27642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6072" y="862523"/>
            <a:ext cx="4968895" cy="2055806"/>
          </a:xfrm>
          <a:prstGeom prst="rect">
            <a:avLst/>
          </a:prstGeom>
        </p:spPr>
        <p:txBody>
          <a:bodyPr vert="horz" lIns="55285" tIns="27642" rIns="55285" bIns="27642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96072" y="3003082"/>
            <a:ext cx="1296233" cy="172504"/>
          </a:xfrm>
          <a:prstGeom prst="rect">
            <a:avLst/>
          </a:prstGeom>
        </p:spPr>
        <p:txBody>
          <a:bodyPr vert="horz" lIns="55285" tIns="27642" rIns="55285" bIns="27642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5CC81A-D027-4A12-8E52-B5DDDC2B9315}" type="datetimeFigureOut">
              <a:rPr lang="zh-CN" altLang="en-US" smtClean="0"/>
              <a:pPr/>
              <a:t>2020-2-11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08344" y="3003082"/>
            <a:ext cx="1944350" cy="172504"/>
          </a:xfrm>
          <a:prstGeom prst="rect">
            <a:avLst/>
          </a:prstGeom>
        </p:spPr>
        <p:txBody>
          <a:bodyPr vert="horz" lIns="55285" tIns="27642" rIns="55285" bIns="27642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68734" y="3003082"/>
            <a:ext cx="1296233" cy="172504"/>
          </a:xfrm>
          <a:prstGeom prst="rect">
            <a:avLst/>
          </a:prstGeom>
        </p:spPr>
        <p:txBody>
          <a:bodyPr vert="horz" lIns="55285" tIns="27642" rIns="55285" bIns="27642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ED0DC7-352A-4401-8624-A008792AD5A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431911" rtl="0" eaLnBrk="1" latinLnBrk="0" hangingPunct="1">
        <a:lnSpc>
          <a:spcPct val="90000"/>
        </a:lnSpc>
        <a:spcBef>
          <a:spcPct val="0"/>
        </a:spcBef>
        <a:buNone/>
        <a:defRPr sz="2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882" indent="-107882" algn="l" defTabSz="431911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4029" indent="-107882" algn="l" defTabSz="431911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540177" indent="-107882" algn="l" defTabSz="431911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755940" indent="-107882" algn="l" defTabSz="431911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800" kern="1200">
          <a:solidFill>
            <a:schemeClr val="tx1"/>
          </a:solidFill>
          <a:latin typeface="+mn-lt"/>
          <a:ea typeface="+mn-ea"/>
          <a:cs typeface="+mn-cs"/>
        </a:defRPr>
      </a:lvl4pPr>
      <a:lvl5pPr marL="972088" indent="-107882" algn="l" defTabSz="431911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800" kern="1200">
          <a:solidFill>
            <a:schemeClr val="tx1"/>
          </a:solidFill>
          <a:latin typeface="+mn-lt"/>
          <a:ea typeface="+mn-ea"/>
          <a:cs typeface="+mn-cs"/>
        </a:defRPr>
      </a:lvl5pPr>
      <a:lvl6pPr marL="1188235" indent="-107882" algn="l" defTabSz="431911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800" kern="1200">
          <a:solidFill>
            <a:schemeClr val="tx1"/>
          </a:solidFill>
          <a:latin typeface="+mn-lt"/>
          <a:ea typeface="+mn-ea"/>
          <a:cs typeface="+mn-cs"/>
        </a:defRPr>
      </a:lvl6pPr>
      <a:lvl7pPr marL="1403999" indent="-107882" algn="l" defTabSz="431911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800" kern="1200">
          <a:solidFill>
            <a:schemeClr val="tx1"/>
          </a:solidFill>
          <a:latin typeface="+mn-lt"/>
          <a:ea typeface="+mn-ea"/>
          <a:cs typeface="+mn-cs"/>
        </a:defRPr>
      </a:lvl7pPr>
      <a:lvl8pPr marL="1620147" indent="-107882" algn="l" defTabSz="431911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800" kern="1200">
          <a:solidFill>
            <a:schemeClr val="tx1"/>
          </a:solidFill>
          <a:latin typeface="+mn-lt"/>
          <a:ea typeface="+mn-ea"/>
          <a:cs typeface="+mn-cs"/>
        </a:defRPr>
      </a:lvl8pPr>
      <a:lvl9pPr marL="1836294" indent="-107882" algn="l" defTabSz="431911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1911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1pPr>
      <a:lvl2pPr marL="216148" algn="l" defTabSz="431911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2pPr>
      <a:lvl3pPr marL="431911" algn="l" defTabSz="431911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3pPr>
      <a:lvl4pPr marL="648059" algn="l" defTabSz="431911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4pPr>
      <a:lvl5pPr marL="864206" algn="l" defTabSz="431911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5pPr>
      <a:lvl6pPr marL="1079970" algn="l" defTabSz="431911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6pPr>
      <a:lvl7pPr marL="1296117" algn="l" defTabSz="431911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7pPr>
      <a:lvl8pPr marL="1512265" algn="l" defTabSz="431911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028" algn="l" defTabSz="431911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8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" Target="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4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A2141037-D0A4-4E21-8F8B-B1408E39520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r="531"/>
          <a:stretch/>
        </p:blipFill>
        <p:spPr>
          <a:xfrm>
            <a:off x="0" y="-10572"/>
            <a:ext cx="5761038" cy="3240088"/>
          </a:xfrm>
          <a:prstGeom prst="rect">
            <a:avLst/>
          </a:prstGeom>
        </p:spPr>
      </p:pic>
      <p:sp>
        <p:nvSpPr>
          <p:cNvPr id="15" name="标题 14"/>
          <p:cNvSpPr>
            <a:spLocks noGrp="1"/>
          </p:cNvSpPr>
          <p:nvPr>
            <p:ph type="ctrTitle" idx="13"/>
          </p:nvPr>
        </p:nvSpPr>
        <p:spPr>
          <a:xfrm>
            <a:off x="1738946" y="1064072"/>
            <a:ext cx="4022092" cy="1292791"/>
          </a:xfrm>
        </p:spPr>
        <p:txBody>
          <a:bodyPr>
            <a:normAutofit/>
          </a:bodyPr>
          <a:lstStyle/>
          <a:p>
            <a:pPr algn="r"/>
            <a:r>
              <a:rPr lang="zh-CN" altLang="en-US" sz="900" b="1" dirty="0">
                <a:latin typeface="微软雅黑" pitchFamily="34" charset="-122"/>
                <a:ea typeface="微软雅黑" pitchFamily="34" charset="-122"/>
              </a:rPr>
              <a:t>高三年级历史学科第</a:t>
            </a:r>
            <a:r>
              <a:rPr lang="en-US" altLang="zh-CN" sz="900" b="1" dirty="0">
                <a:latin typeface="微软雅黑" pitchFamily="34" charset="-122"/>
                <a:ea typeface="微软雅黑" pitchFamily="34" charset="-122"/>
              </a:rPr>
              <a:t>8</a:t>
            </a:r>
            <a:r>
              <a:rPr lang="zh-CN" altLang="en-US" sz="900" b="1" dirty="0">
                <a:latin typeface="微软雅黑" pitchFamily="34" charset="-122"/>
                <a:ea typeface="微软雅黑" pitchFamily="34" charset="-122"/>
              </a:rPr>
              <a:t>课时</a:t>
            </a:r>
            <a:r>
              <a:rPr lang="en-US" altLang="zh-CN" sz="900" b="1" dirty="0">
                <a:latin typeface="微软雅黑" pitchFamily="34" charset="-122"/>
                <a:ea typeface="微软雅黑" pitchFamily="34" charset="-122"/>
              </a:rPr>
              <a:t>《</a:t>
            </a:r>
            <a:r>
              <a:rPr lang="zh-CN" altLang="en-US" sz="900" b="1" dirty="0">
                <a:latin typeface="微软雅黑" pitchFamily="34" charset="-122"/>
                <a:ea typeface="微软雅黑" pitchFamily="34" charset="-122"/>
              </a:rPr>
              <a:t>中国古代通史专题</a:t>
            </a:r>
            <a:r>
              <a:rPr lang="en-US" altLang="zh-CN" sz="900" b="1" dirty="0">
                <a:latin typeface="微软雅黑" pitchFamily="34" charset="-122"/>
                <a:ea typeface="微软雅黑" pitchFamily="34" charset="-122"/>
              </a:rPr>
              <a:t>8</a:t>
            </a:r>
            <a:r>
              <a:rPr lang="en-US" altLang="zh-CN" sz="900" b="1" dirty="0" smtClean="0">
                <a:latin typeface="微软雅黑" pitchFamily="34" charset="-122"/>
                <a:ea typeface="微软雅黑" pitchFamily="34" charset="-122"/>
              </a:rPr>
              <a:t>》</a:t>
            </a:r>
            <a:br>
              <a:rPr lang="en-US" altLang="zh-CN" sz="900" b="1" dirty="0" smtClean="0">
                <a:latin typeface="微软雅黑" pitchFamily="34" charset="-122"/>
                <a:ea typeface="微软雅黑" pitchFamily="34" charset="-122"/>
              </a:rPr>
            </a:br>
            <a:r>
              <a:rPr lang="en-US" altLang="zh-CN" sz="1600" b="1" dirty="0" smtClean="0">
                <a:solidFill>
                  <a:srgbClr val="FF0000"/>
                </a:solidFill>
                <a:latin typeface="+mn-ea"/>
                <a:ea typeface="+mn-ea"/>
              </a:rPr>
              <a:t/>
            </a:r>
            <a:br>
              <a:rPr lang="en-US" altLang="zh-CN" sz="1600" b="1" dirty="0" smtClean="0">
                <a:solidFill>
                  <a:srgbClr val="FF0000"/>
                </a:solidFill>
                <a:latin typeface="+mn-ea"/>
                <a:ea typeface="+mn-ea"/>
              </a:rPr>
            </a:br>
            <a:r>
              <a:rPr lang="zh-CN" altLang="en-US" b="1" dirty="0" smtClean="0">
                <a:latin typeface="+mn-ea"/>
                <a:ea typeface="+mn-ea"/>
              </a:rPr>
              <a:t>秦朝中央集权制度确立</a:t>
            </a:r>
            <a:endParaRPr lang="zh-CN" altLang="en-US" b="1" dirty="0">
              <a:latin typeface="+mn-ea"/>
              <a:ea typeface="+mn-ea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068953" y="2290063"/>
            <a:ext cx="2269209" cy="358253"/>
          </a:xfrm>
          <a:prstGeom prst="rect">
            <a:avLst/>
          </a:prstGeom>
        </p:spPr>
        <p:txBody>
          <a:bodyPr wrap="square" lIns="57607" tIns="28804" rIns="57607" bIns="28804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b="1" spc="142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en-US" altLang="zh-CN" sz="1300" spc="142" dirty="0">
                <a:latin typeface="微软雅黑" panose="020B0503020204020204" charset="-122"/>
                <a:ea typeface="微软雅黑" panose="020B0503020204020204" charset="-122"/>
              </a:rPr>
              <a:t> 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2562112" y="556659"/>
            <a:ext cx="2579265" cy="289003"/>
          </a:xfrm>
          <a:prstGeom prst="rect">
            <a:avLst/>
          </a:prstGeom>
          <a:noFill/>
        </p:spPr>
        <p:txBody>
          <a:bodyPr wrap="square" lIns="57607" tIns="28804" rIns="57607" bIns="28804" rtlCol="0">
            <a:spAutoFit/>
          </a:bodyPr>
          <a:lstStyle/>
          <a:p>
            <a:pPr algn="ctr"/>
            <a:r>
              <a:rPr lang="zh-CN" altLang="en-US" sz="1300" b="1" spc="142" dirty="0">
                <a:solidFill>
                  <a:srgbClr val="0070C0"/>
                </a:solidFill>
                <a:latin typeface="+mn-ea"/>
                <a:cs typeface="楷体" panose="02010609060101010101" charset="-122"/>
                <a:sym typeface="+mn-ea"/>
              </a:rPr>
              <a:t>朝阳区线上</a:t>
            </a:r>
            <a:r>
              <a:rPr lang="zh-CN" altLang="en-US" sz="1300" b="1" spc="142" dirty="0" smtClean="0">
                <a:solidFill>
                  <a:srgbClr val="0070C0"/>
                </a:solidFill>
                <a:latin typeface="+mn-ea"/>
                <a:cs typeface="楷体" panose="02010609060101010101" charset="-122"/>
                <a:sym typeface="+mn-ea"/>
              </a:rPr>
              <a:t>课堂高三年级历史</a:t>
            </a:r>
            <a:r>
              <a:rPr lang="zh-CN" altLang="en-US" sz="1500" b="1" spc="142" dirty="0" smtClean="0">
                <a:solidFill>
                  <a:srgbClr val="0070C0"/>
                </a:solidFill>
                <a:latin typeface="+mn-ea"/>
                <a:cs typeface="楷体" panose="02010609060101010101" charset="-122"/>
                <a:sym typeface="+mn-ea"/>
              </a:rPr>
              <a:t> </a:t>
            </a:r>
            <a:endParaRPr lang="zh-CN" altLang="en-US" sz="1500" b="1" spc="142" dirty="0">
              <a:solidFill>
                <a:srgbClr val="0070C0"/>
              </a:solidFill>
              <a:latin typeface="+mn-ea"/>
              <a:cs typeface="楷体" panose="02010609060101010101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138900" y="2877621"/>
            <a:ext cx="3514477" cy="311381"/>
          </a:xfrm>
          <a:prstGeom prst="rect">
            <a:avLst/>
          </a:prstGeom>
          <a:noFill/>
        </p:spPr>
        <p:txBody>
          <a:bodyPr wrap="square" lIns="57607" tIns="28804" rIns="57607" bIns="28804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300" spc="142" dirty="0" smtClean="0">
                <a:solidFill>
                  <a:srgbClr val="0070C0"/>
                </a:solidFill>
                <a:latin typeface="+mn-ea"/>
              </a:rPr>
              <a:t>对外经济贸易大学附属中学  徐凯红</a:t>
            </a:r>
            <a:endParaRPr lang="zh-CN" altLang="en-US" sz="1300" spc="142" dirty="0">
              <a:solidFill>
                <a:srgbClr val="0070C0"/>
              </a:solidFill>
              <a:latin typeface="+mn-ea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5" descr="541675739788109721.jpg"/>
          <p:cNvPicPr>
            <a:picLocks noChangeAspect="1"/>
          </p:cNvPicPr>
          <p:nvPr/>
        </p:nvPicPr>
        <p:blipFill>
          <a:blip r:embed="rId2" cstate="print">
            <a:lum contrast="40000"/>
          </a:blip>
          <a:srcRect l="2481" t="28738" r="2010" b="59448"/>
          <a:stretch>
            <a:fillRect/>
          </a:stretch>
        </p:blipFill>
        <p:spPr bwMode="auto">
          <a:xfrm>
            <a:off x="144215" y="1552331"/>
            <a:ext cx="5353965" cy="1258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"/>
          </a:effectLst>
        </p:spPr>
      </p:pic>
      <p:grpSp>
        <p:nvGrpSpPr>
          <p:cNvPr id="3" name="组合 49"/>
          <p:cNvGrpSpPr>
            <a:grpSpLocks/>
          </p:cNvGrpSpPr>
          <p:nvPr/>
        </p:nvGrpSpPr>
        <p:grpSpPr bwMode="auto">
          <a:xfrm>
            <a:off x="1584325" y="1971675"/>
            <a:ext cx="3514725" cy="800100"/>
            <a:chOff x="1584375" y="1971821"/>
            <a:chExt cx="3514579" cy="800351"/>
          </a:xfrm>
        </p:grpSpPr>
        <p:sp>
          <p:nvSpPr>
            <p:cNvPr id="4" name="椭圆 3"/>
            <p:cNvSpPr/>
            <p:nvPr/>
          </p:nvSpPr>
          <p:spPr>
            <a:xfrm>
              <a:off x="3514695" y="1971821"/>
              <a:ext cx="576239" cy="215968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5" name="椭圆 4"/>
            <p:cNvSpPr/>
            <p:nvPr/>
          </p:nvSpPr>
          <p:spPr>
            <a:xfrm>
              <a:off x="4522716" y="1971821"/>
              <a:ext cx="576238" cy="215968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6" name="椭圆 5"/>
            <p:cNvSpPr/>
            <p:nvPr/>
          </p:nvSpPr>
          <p:spPr>
            <a:xfrm>
              <a:off x="3946477" y="2259249"/>
              <a:ext cx="576239" cy="215968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7" name="椭圆 6"/>
            <p:cNvSpPr/>
            <p:nvPr/>
          </p:nvSpPr>
          <p:spPr>
            <a:xfrm>
              <a:off x="2160614" y="2484745"/>
              <a:ext cx="576238" cy="287427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8" name="椭圆 7"/>
            <p:cNvSpPr/>
            <p:nvPr/>
          </p:nvSpPr>
          <p:spPr>
            <a:xfrm>
              <a:off x="4019499" y="2475217"/>
              <a:ext cx="574651" cy="215968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9" name="椭圆 8"/>
            <p:cNvSpPr/>
            <p:nvPr/>
          </p:nvSpPr>
          <p:spPr>
            <a:xfrm>
              <a:off x="1584375" y="1979761"/>
              <a:ext cx="647673" cy="215968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469747" y="196679"/>
            <a:ext cx="4851338" cy="790602"/>
          </a:xfrm>
          <a:prstGeom prst="rect">
            <a:avLst/>
          </a:prstGeom>
          <a:noFill/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</p:spPr>
        <p:txBody>
          <a:bodyPr wrap="square" lIns="51435" tIns="25718" rIns="51435" bIns="25718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600" b="1" dirty="0">
                <a:latin typeface="楷体" pitchFamily="49" charset="-122"/>
                <a:ea typeface="楷体" pitchFamily="49" charset="-122"/>
              </a:rPr>
              <a:t> 皇权中心</a:t>
            </a:r>
          </a:p>
          <a:p>
            <a:pPr algn="ctr">
              <a:lnSpc>
                <a:spcPct val="150000"/>
              </a:lnSpc>
            </a:pPr>
            <a:r>
              <a:rPr lang="zh-CN" altLang="en-US" sz="1600" b="1" dirty="0">
                <a:latin typeface="楷体" pitchFamily="49" charset="-122"/>
                <a:ea typeface="楷体" pitchFamily="49" charset="-122"/>
              </a:rPr>
              <a:t>互相</a:t>
            </a:r>
            <a:r>
              <a:rPr lang="zh-CN" altLang="en-US" sz="1600" b="1" dirty="0" smtClean="0">
                <a:latin typeface="楷体" pitchFamily="49" charset="-122"/>
                <a:ea typeface="楷体" pitchFamily="49" charset="-122"/>
              </a:rPr>
              <a:t>配合         </a:t>
            </a:r>
            <a:r>
              <a:rPr lang="zh-CN" altLang="en-US" sz="1600" b="1" dirty="0">
                <a:latin typeface="楷体" pitchFamily="49" charset="-122"/>
                <a:ea typeface="楷体" pitchFamily="49" charset="-122"/>
              </a:rPr>
              <a:t>互不</a:t>
            </a:r>
            <a:r>
              <a:rPr lang="zh-CN" altLang="en-US" sz="1600" b="1" dirty="0" smtClean="0">
                <a:latin typeface="楷体" pitchFamily="49" charset="-122"/>
                <a:ea typeface="楷体" pitchFamily="49" charset="-122"/>
              </a:rPr>
              <a:t>统属         </a:t>
            </a:r>
            <a:r>
              <a:rPr lang="zh-CN" altLang="en-US" sz="1600" b="1" dirty="0">
                <a:latin typeface="楷体" pitchFamily="49" charset="-122"/>
                <a:ea typeface="楷体" pitchFamily="49" charset="-122"/>
              </a:rPr>
              <a:t>互相</a:t>
            </a:r>
            <a:r>
              <a:rPr lang="zh-CN" altLang="en-US" sz="1600" b="1" dirty="0" smtClean="0">
                <a:latin typeface="楷体" pitchFamily="49" charset="-122"/>
                <a:ea typeface="楷体" pitchFamily="49" charset="-122"/>
              </a:rPr>
              <a:t>牵制 </a:t>
            </a:r>
            <a:endParaRPr lang="zh-CN" altLang="en-US" sz="1600" b="1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1" name="TextBox 9"/>
          <p:cNvSpPr txBox="1">
            <a:spLocks noChangeArrowheads="1"/>
          </p:cNvSpPr>
          <p:nvPr/>
        </p:nvSpPr>
        <p:spPr bwMode="auto">
          <a:xfrm>
            <a:off x="244043" y="1094422"/>
            <a:ext cx="2403475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1435" tIns="25718" rIns="51435" bIns="25718">
            <a:spAutoFit/>
          </a:bodyPr>
          <a:lstStyle/>
          <a:p>
            <a:r>
              <a:rPr lang="en-US" altLang="zh-CN" sz="1600" b="1" dirty="0" smtClean="0">
                <a:latin typeface="楷体" pitchFamily="49" charset="-122"/>
                <a:ea typeface="楷体" pitchFamily="49" charset="-122"/>
              </a:rPr>
              <a:t>2.</a:t>
            </a:r>
            <a:r>
              <a:rPr lang="zh-CN" altLang="en-US" sz="1600" b="1" dirty="0" smtClean="0">
                <a:latin typeface="楷体" pitchFamily="49" charset="-122"/>
                <a:ea typeface="楷体" pitchFamily="49" charset="-122"/>
              </a:rPr>
              <a:t>中央</a:t>
            </a:r>
            <a:r>
              <a:rPr lang="zh-CN" altLang="en-US" sz="1600" b="1" dirty="0">
                <a:latin typeface="楷体" pitchFamily="49" charset="-122"/>
                <a:ea typeface="楷体" pitchFamily="49" charset="-122"/>
              </a:rPr>
              <a:t>官制</a:t>
            </a:r>
            <a:r>
              <a:rPr lang="zh-CN" altLang="en-US" sz="1600" b="1" dirty="0" smtClean="0">
                <a:latin typeface="楷体" pitchFamily="49" charset="-122"/>
                <a:ea typeface="楷体" pitchFamily="49" charset="-122"/>
              </a:rPr>
              <a:t>特点？</a:t>
            </a:r>
            <a:endParaRPr lang="zh-CN" altLang="en-US" sz="1600" b="1" dirty="0">
              <a:latin typeface="楷体" pitchFamily="49" charset="-122"/>
              <a:ea typeface="楷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2236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Box 1"/>
          <p:cNvSpPr txBox="1">
            <a:spLocks noChangeArrowheads="1"/>
          </p:cNvSpPr>
          <p:nvPr/>
        </p:nvSpPr>
        <p:spPr bwMode="auto">
          <a:xfrm>
            <a:off x="116282" y="107950"/>
            <a:ext cx="5457432" cy="1298433"/>
          </a:xfrm>
          <a:prstGeom prst="rect">
            <a:avLst/>
          </a:prstGeom>
          <a:noFill/>
          <a:ln w="9525">
            <a:noFill/>
            <a:prstDash val="sysDash"/>
            <a:miter lim="800000"/>
            <a:headEnd/>
            <a:tailEnd/>
          </a:ln>
        </p:spPr>
        <p:txBody>
          <a:bodyPr wrap="square" lIns="51435" tIns="25718" rIns="51435" bIns="25718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b="1" dirty="0">
                <a:solidFill>
                  <a:srgbClr val="C00000"/>
                </a:solidFill>
                <a:latin typeface="楷体" pitchFamily="49" charset="-122"/>
                <a:ea typeface="楷体" pitchFamily="49" charset="-122"/>
              </a:rPr>
              <a:t>   </a:t>
            </a:r>
            <a:r>
              <a:rPr lang="zh-CN" altLang="en-US" sz="1400" b="1" dirty="0" smtClean="0">
                <a:solidFill>
                  <a:srgbClr val="C00000"/>
                </a:solidFill>
                <a:latin typeface="楷体" pitchFamily="49" charset="-122"/>
                <a:ea typeface="楷体" pitchFamily="49" charset="-122"/>
              </a:rPr>
              <a:t>       </a:t>
            </a:r>
            <a:r>
              <a:rPr lang="zh-CN" altLang="en-US" sz="1400" dirty="0" smtClean="0">
                <a:latin typeface="楷体" pitchFamily="49" charset="-122"/>
                <a:ea typeface="楷体" pitchFamily="49" charset="-122"/>
              </a:rPr>
              <a:t>西周</a:t>
            </a:r>
            <a:r>
              <a:rPr lang="zh-CN" altLang="en-US" sz="1400" dirty="0">
                <a:latin typeface="楷体" pitchFamily="49" charset="-122"/>
                <a:ea typeface="楷体" pitchFamily="49" charset="-122"/>
              </a:rPr>
              <a:t>的三公即太师、太傅、太</a:t>
            </a:r>
            <a:r>
              <a:rPr lang="zh-CN" altLang="en-US" sz="1400" dirty="0" smtClean="0">
                <a:latin typeface="楷体" pitchFamily="49" charset="-122"/>
                <a:ea typeface="楷体" pitchFamily="49" charset="-122"/>
              </a:rPr>
              <a:t>保，类似于</a:t>
            </a:r>
            <a:r>
              <a:rPr lang="zh-CN" altLang="en-US" sz="1400" dirty="0">
                <a:latin typeface="楷体" pitchFamily="49" charset="-122"/>
                <a:ea typeface="楷体" pitchFamily="49" charset="-122"/>
              </a:rPr>
              <a:t>后世的</a:t>
            </a:r>
            <a:r>
              <a:rPr lang="zh-CN" altLang="en-US" sz="1400" dirty="0" smtClean="0">
                <a:latin typeface="楷体" pitchFamily="49" charset="-122"/>
                <a:ea typeface="楷体" pitchFamily="49" charset="-122"/>
              </a:rPr>
              <a:t>宰相，却</a:t>
            </a:r>
            <a:r>
              <a:rPr lang="zh-CN" altLang="en-US" sz="1400" dirty="0">
                <a:latin typeface="楷体" pitchFamily="49" charset="-122"/>
                <a:ea typeface="楷体" pitchFamily="49" charset="-122"/>
              </a:rPr>
              <a:t>并无总理全国政务的权力；六卿即太史、太祝、太卜、太宰、太宗、太</a:t>
            </a:r>
            <a:r>
              <a:rPr lang="zh-CN" altLang="en-US" sz="1400" dirty="0" smtClean="0">
                <a:latin typeface="楷体" pitchFamily="49" charset="-122"/>
                <a:ea typeface="楷体" pitchFamily="49" charset="-122"/>
              </a:rPr>
              <a:t>士，大多</a:t>
            </a:r>
            <a:r>
              <a:rPr lang="zh-CN" altLang="en-US" sz="1400" dirty="0">
                <a:latin typeface="楷体" pitchFamily="49" charset="-122"/>
                <a:ea typeface="楷体" pitchFamily="49" charset="-122"/>
              </a:rPr>
              <a:t>与宗教事务有关</a:t>
            </a:r>
            <a:r>
              <a:rPr lang="zh-CN" altLang="en-US" sz="1400" dirty="0" smtClean="0">
                <a:latin typeface="楷体" pitchFamily="49" charset="-122"/>
                <a:ea typeface="楷体" pitchFamily="49" charset="-122"/>
              </a:rPr>
              <a:t>。</a:t>
            </a:r>
            <a:r>
              <a:rPr lang="en-US" altLang="zh-CN" sz="1400" dirty="0" smtClean="0">
                <a:latin typeface="楷体" pitchFamily="49" charset="-122"/>
                <a:ea typeface="楷体" pitchFamily="49" charset="-122"/>
              </a:rPr>
              <a:t> </a:t>
            </a:r>
          </a:p>
          <a:p>
            <a:pPr algn="r">
              <a:lnSpc>
                <a:spcPct val="150000"/>
              </a:lnSpc>
            </a:pPr>
            <a:r>
              <a:rPr lang="en-US" altLang="zh-CN" sz="1200" dirty="0" smtClean="0">
                <a:latin typeface="楷体" pitchFamily="49" charset="-122"/>
                <a:ea typeface="楷体" pitchFamily="49" charset="-122"/>
              </a:rPr>
              <a:t>——</a:t>
            </a:r>
            <a:r>
              <a:rPr lang="zh-CN" altLang="en-US" sz="1200" dirty="0">
                <a:latin typeface="楷体" pitchFamily="49" charset="-122"/>
                <a:ea typeface="楷体" pitchFamily="49" charset="-122"/>
              </a:rPr>
              <a:t>樊树志</a:t>
            </a:r>
            <a:r>
              <a:rPr lang="en-US" altLang="zh-CN" sz="1200" dirty="0">
                <a:latin typeface="楷体" pitchFamily="49" charset="-122"/>
                <a:ea typeface="楷体" pitchFamily="49" charset="-122"/>
              </a:rPr>
              <a:t>《</a:t>
            </a:r>
            <a:r>
              <a:rPr lang="zh-CN" altLang="en-US" sz="1200" dirty="0">
                <a:latin typeface="楷体" pitchFamily="49" charset="-122"/>
                <a:ea typeface="楷体" pitchFamily="49" charset="-122"/>
              </a:rPr>
              <a:t>国史十六讲</a:t>
            </a:r>
            <a:r>
              <a:rPr lang="en-US" altLang="zh-CN" sz="1200" dirty="0">
                <a:latin typeface="楷体" pitchFamily="49" charset="-122"/>
                <a:ea typeface="楷体" pitchFamily="49" charset="-122"/>
              </a:rPr>
              <a:t>》</a:t>
            </a:r>
            <a:endParaRPr lang="zh-CN" altLang="en-US" sz="1200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25603" name="TextBox 2"/>
          <p:cNvSpPr txBox="1">
            <a:spLocks noChangeArrowheads="1"/>
          </p:cNvSpPr>
          <p:nvPr/>
        </p:nvSpPr>
        <p:spPr bwMode="auto">
          <a:xfrm>
            <a:off x="153281" y="1513312"/>
            <a:ext cx="5420433" cy="975268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 wrap="square" lIns="51435" tIns="25718" rIns="51435" bIns="25718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 smtClean="0">
                <a:latin typeface="楷体" pitchFamily="49" charset="-122"/>
                <a:ea typeface="楷体" pitchFamily="49" charset="-122"/>
              </a:rPr>
              <a:t>    西周</a:t>
            </a:r>
            <a:r>
              <a:rPr lang="zh-CN" altLang="en-US" sz="1400" dirty="0">
                <a:latin typeface="楷体" pitchFamily="49" charset="-122"/>
                <a:ea typeface="楷体" pitchFamily="49" charset="-122"/>
              </a:rPr>
              <a:t>的三公六卿均由相应的贵族</a:t>
            </a:r>
            <a:r>
              <a:rPr lang="zh-CN" altLang="en-US" sz="1400" dirty="0" smtClean="0">
                <a:latin typeface="楷体" pitchFamily="49" charset="-122"/>
                <a:ea typeface="楷体" pitchFamily="49" charset="-122"/>
              </a:rPr>
              <a:t>充当，俸禄</a:t>
            </a:r>
            <a:r>
              <a:rPr lang="zh-CN" altLang="en-US" sz="1400" dirty="0">
                <a:latin typeface="楷体" pitchFamily="49" charset="-122"/>
                <a:ea typeface="楷体" pitchFamily="49" charset="-122"/>
              </a:rPr>
              <a:t>以采邑充</a:t>
            </a:r>
            <a:r>
              <a:rPr lang="zh-CN" altLang="en-US" sz="1400" dirty="0" smtClean="0">
                <a:latin typeface="楷体" pitchFamily="49" charset="-122"/>
                <a:ea typeface="楷体" pitchFamily="49" charset="-122"/>
              </a:rPr>
              <a:t>之，均</a:t>
            </a:r>
            <a:r>
              <a:rPr lang="zh-CN" altLang="en-US" sz="1400" dirty="0">
                <a:latin typeface="楷体" pitchFamily="49" charset="-122"/>
                <a:ea typeface="楷体" pitchFamily="49" charset="-122"/>
              </a:rPr>
              <a:t>在王畿之内。官位和俸禄</a:t>
            </a:r>
            <a:r>
              <a:rPr lang="zh-CN" altLang="en-US" sz="1400" dirty="0" smtClean="0">
                <a:latin typeface="楷体" pitchFamily="49" charset="-122"/>
                <a:ea typeface="楷体" pitchFamily="49" charset="-122"/>
              </a:rPr>
              <a:t>世袭，即</a:t>
            </a:r>
            <a:r>
              <a:rPr lang="zh-CN" altLang="en-US" sz="1400" dirty="0">
                <a:latin typeface="楷体" pitchFamily="49" charset="-122"/>
                <a:ea typeface="楷体" pitchFamily="49" charset="-122"/>
              </a:rPr>
              <a:t>所谓“世卿世禄”制</a:t>
            </a:r>
            <a:endParaRPr lang="en-US" altLang="zh-CN" sz="1400" dirty="0">
              <a:latin typeface="楷体" pitchFamily="49" charset="-122"/>
              <a:ea typeface="楷体" pitchFamily="49" charset="-122"/>
            </a:endParaRPr>
          </a:p>
          <a:p>
            <a:pPr algn="r">
              <a:lnSpc>
                <a:spcPct val="150000"/>
              </a:lnSpc>
            </a:pPr>
            <a:r>
              <a:rPr lang="en-US" altLang="zh-CN" sz="1200" dirty="0" smtClean="0">
                <a:latin typeface="楷体" pitchFamily="49" charset="-122"/>
                <a:ea typeface="楷体" pitchFamily="49" charset="-122"/>
              </a:rPr>
              <a:t>——《</a:t>
            </a:r>
            <a:r>
              <a:rPr lang="zh-CN" altLang="en-US" sz="1200" dirty="0">
                <a:latin typeface="楷体" pitchFamily="49" charset="-122"/>
                <a:ea typeface="楷体" pitchFamily="49" charset="-122"/>
              </a:rPr>
              <a:t>中华</a:t>
            </a:r>
            <a:r>
              <a:rPr lang="zh-CN" altLang="en-US" sz="1200" dirty="0" smtClean="0">
                <a:latin typeface="楷体" pitchFamily="49" charset="-122"/>
                <a:ea typeface="楷体" pitchFamily="49" charset="-122"/>
              </a:rPr>
              <a:t>文明史</a:t>
            </a:r>
            <a:r>
              <a:rPr lang="en-US" altLang="zh-CN" sz="1200" dirty="0" smtClean="0">
                <a:latin typeface="楷体" pitchFamily="49" charset="-122"/>
                <a:ea typeface="楷体" pitchFamily="49" charset="-122"/>
              </a:rPr>
              <a:t>·</a:t>
            </a:r>
            <a:r>
              <a:rPr lang="zh-CN" altLang="en-US" sz="1200" dirty="0" smtClean="0">
                <a:latin typeface="楷体" pitchFamily="49" charset="-122"/>
                <a:ea typeface="楷体" pitchFamily="49" charset="-122"/>
              </a:rPr>
              <a:t>第一</a:t>
            </a:r>
            <a:r>
              <a:rPr lang="zh-CN" altLang="en-US" sz="1200" dirty="0">
                <a:latin typeface="楷体" pitchFamily="49" charset="-122"/>
                <a:ea typeface="楷体" pitchFamily="49" charset="-122"/>
              </a:rPr>
              <a:t>卷</a:t>
            </a:r>
            <a:r>
              <a:rPr lang="en-US" altLang="zh-CN" sz="1200" dirty="0">
                <a:latin typeface="楷体" pitchFamily="49" charset="-122"/>
                <a:ea typeface="楷体" pitchFamily="49" charset="-122"/>
              </a:rPr>
              <a:t>》</a:t>
            </a:r>
            <a:endParaRPr lang="zh-CN" altLang="en-US" sz="1200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25607" name="TextBox 6"/>
          <p:cNvSpPr txBox="1">
            <a:spLocks noChangeArrowheads="1"/>
          </p:cNvSpPr>
          <p:nvPr/>
        </p:nvSpPr>
        <p:spPr bwMode="auto">
          <a:xfrm>
            <a:off x="775155" y="2580849"/>
            <a:ext cx="4809560" cy="37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51435" tIns="25718" rIns="51435" bIns="25718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 smtClean="0">
                <a:latin typeface="+mn-ea"/>
              </a:rPr>
              <a:t>     秦朝</a:t>
            </a:r>
            <a:r>
              <a:rPr lang="zh-CN" altLang="en-US" sz="1400" dirty="0">
                <a:latin typeface="+mn-ea"/>
              </a:rPr>
              <a:t>的“发明”与西周的制度有何不</a:t>
            </a:r>
            <a:r>
              <a:rPr lang="zh-CN" altLang="en-US" sz="1400" dirty="0" smtClean="0">
                <a:latin typeface="+mn-ea"/>
              </a:rPr>
              <a:t>同？意义何在？</a:t>
            </a:r>
            <a:endParaRPr lang="zh-CN" altLang="en-US" sz="1400" dirty="0">
              <a:latin typeface="+mn-ea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3992" b="5138"/>
          <a:stretch>
            <a:fillRect/>
          </a:stretch>
        </p:blipFill>
        <p:spPr>
          <a:xfrm>
            <a:off x="-12039" y="3043752"/>
            <a:ext cx="5773077" cy="6581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Triangle 201"/>
          <p:cNvSpPr/>
          <p:nvPr/>
        </p:nvSpPr>
        <p:spPr>
          <a:xfrm rot="10800000">
            <a:off x="2688767" y="-3839"/>
            <a:ext cx="412746" cy="137467"/>
          </a:xfrm>
          <a:prstGeom prst="triangle">
            <a:avLst/>
          </a:prstGeom>
          <a:blipFill>
            <a:blip r:embed="rId4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285" tIns="27642" rIns="55285" bIns="27642" rtlCol="0" anchor="ctr"/>
          <a:lstStyle/>
          <a:p>
            <a:pPr algn="ctr">
              <a:lnSpc>
                <a:spcPct val="150000"/>
              </a:lnSpc>
            </a:pPr>
            <a:endParaRPr lang="en-US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6" name="TextBox 2"/>
          <p:cNvSpPr txBox="1">
            <a:spLocks noChangeArrowheads="1"/>
          </p:cNvSpPr>
          <p:nvPr/>
        </p:nvSpPr>
        <p:spPr bwMode="auto">
          <a:xfrm>
            <a:off x="224673" y="953868"/>
            <a:ext cx="5446643" cy="1344600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 wrap="square" lIns="51435" tIns="25718" rIns="51435" bIns="25718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b="1" dirty="0">
                <a:latin typeface="楷体" pitchFamily="49" charset="-122"/>
                <a:ea typeface="楷体" pitchFamily="49" charset="-122"/>
              </a:rPr>
              <a:t>  </a:t>
            </a:r>
            <a:r>
              <a:rPr lang="zh-CN" altLang="en-US" sz="1400" b="1" dirty="0" smtClean="0">
                <a:latin typeface="楷体" pitchFamily="49" charset="-122"/>
                <a:ea typeface="楷体" pitchFamily="49" charset="-122"/>
              </a:rPr>
              <a:t>  </a:t>
            </a:r>
            <a:r>
              <a:rPr lang="zh-CN" altLang="en-US" sz="1400" dirty="0" smtClean="0">
                <a:latin typeface="楷体" pitchFamily="49" charset="-122"/>
                <a:ea typeface="楷体" pitchFamily="49" charset="-122"/>
              </a:rPr>
              <a:t>秦始皇</a:t>
            </a:r>
            <a:r>
              <a:rPr lang="zh-CN" altLang="en-US" sz="1400" dirty="0">
                <a:latin typeface="楷体" pitchFamily="49" charset="-122"/>
                <a:ea typeface="楷体" pitchFamily="49" charset="-122"/>
              </a:rPr>
              <a:t>设职授</a:t>
            </a:r>
            <a:r>
              <a:rPr lang="zh-CN" altLang="en-US" sz="1400" dirty="0" smtClean="0">
                <a:latin typeface="楷体" pitchFamily="49" charset="-122"/>
                <a:ea typeface="楷体" pitchFamily="49" charset="-122"/>
              </a:rPr>
              <a:t>官，从</a:t>
            </a:r>
            <a:r>
              <a:rPr lang="zh-CN" altLang="en-US" sz="1400" dirty="0">
                <a:latin typeface="楷体" pitchFamily="49" charset="-122"/>
                <a:ea typeface="楷体" pitchFamily="49" charset="-122"/>
              </a:rPr>
              <a:t>一个</a:t>
            </a:r>
            <a:r>
              <a:rPr lang="zh-CN" altLang="en-US" sz="1400" dirty="0" smtClean="0">
                <a:latin typeface="楷体" pitchFamily="49" charset="-122"/>
                <a:ea typeface="楷体" pitchFamily="49" charset="-122"/>
              </a:rPr>
              <a:t>方面，是</a:t>
            </a:r>
            <a:r>
              <a:rPr lang="zh-CN" altLang="en-US" sz="1400" dirty="0">
                <a:latin typeface="楷体" pitchFamily="49" charset="-122"/>
                <a:ea typeface="楷体" pitchFamily="49" charset="-122"/>
              </a:rPr>
              <a:t>官僚政治的</a:t>
            </a:r>
            <a:r>
              <a:rPr lang="zh-CN" altLang="en-US" sz="1400" dirty="0" smtClean="0">
                <a:latin typeface="楷体" pitchFamily="49" charset="-122"/>
                <a:ea typeface="楷体" pitchFamily="49" charset="-122"/>
              </a:rPr>
              <a:t>开始，从</a:t>
            </a:r>
            <a:r>
              <a:rPr lang="zh-CN" altLang="en-US" sz="1400" dirty="0">
                <a:latin typeface="楷体" pitchFamily="49" charset="-122"/>
                <a:ea typeface="楷体" pitchFamily="49" charset="-122"/>
              </a:rPr>
              <a:t>另一面却是政治权利等级世袭的中止</a:t>
            </a:r>
            <a:r>
              <a:rPr lang="en-US" altLang="zh-CN" sz="1400" dirty="0">
                <a:latin typeface="楷体" pitchFamily="49" charset="-122"/>
                <a:ea typeface="楷体" pitchFamily="49" charset="-122"/>
              </a:rPr>
              <a:t>……</a:t>
            </a:r>
            <a:r>
              <a:rPr lang="zh-CN" altLang="en-US" sz="1400" dirty="0">
                <a:latin typeface="楷体" pitchFamily="49" charset="-122"/>
                <a:ea typeface="楷体" pitchFamily="49" charset="-122"/>
              </a:rPr>
              <a:t>这是一大发明。这种制度提供了布衣可以做</a:t>
            </a:r>
            <a:r>
              <a:rPr lang="zh-CN" altLang="en-US" sz="1400" dirty="0" smtClean="0">
                <a:latin typeface="楷体" pitchFamily="49" charset="-122"/>
                <a:ea typeface="楷体" pitchFamily="49" charset="-122"/>
              </a:rPr>
              <a:t>宰相，可以</a:t>
            </a:r>
            <a:r>
              <a:rPr lang="zh-CN" altLang="en-US" sz="1400" dirty="0">
                <a:latin typeface="楷体" pitchFamily="49" charset="-122"/>
                <a:ea typeface="楷体" pitchFamily="49" charset="-122"/>
              </a:rPr>
              <a:t>为</a:t>
            </a:r>
            <a:r>
              <a:rPr lang="zh-CN" altLang="en-US" sz="1400" dirty="0" smtClean="0">
                <a:latin typeface="楷体" pitchFamily="49" charset="-122"/>
                <a:ea typeface="楷体" pitchFamily="49" charset="-122"/>
              </a:rPr>
              <a:t>公卿，可以</a:t>
            </a:r>
            <a:r>
              <a:rPr lang="zh-CN" altLang="en-US" sz="1400" dirty="0">
                <a:latin typeface="楷体" pitchFamily="49" charset="-122"/>
                <a:ea typeface="楷体" pitchFamily="49" charset="-122"/>
              </a:rPr>
              <a:t>参政的机会。</a:t>
            </a:r>
            <a:endParaRPr lang="en-US" altLang="zh-CN" sz="1400" dirty="0">
              <a:latin typeface="楷体" pitchFamily="49" charset="-122"/>
              <a:ea typeface="楷体" pitchFamily="49" charset="-122"/>
            </a:endParaRPr>
          </a:p>
          <a:p>
            <a:pPr algn="r">
              <a:lnSpc>
                <a:spcPct val="150000"/>
              </a:lnSpc>
            </a:pPr>
            <a:r>
              <a:rPr lang="en-US" altLang="zh-CN" sz="1200" dirty="0" smtClean="0">
                <a:latin typeface="楷体" pitchFamily="49" charset="-122"/>
                <a:ea typeface="楷体" pitchFamily="49" charset="-122"/>
              </a:rPr>
              <a:t>——《</a:t>
            </a:r>
            <a:r>
              <a:rPr lang="zh-CN" altLang="en-US" sz="1200" dirty="0">
                <a:latin typeface="楷体" pitchFamily="49" charset="-122"/>
                <a:ea typeface="楷体" pitchFamily="49" charset="-122"/>
              </a:rPr>
              <a:t>近代中国社会的新陈代谢</a:t>
            </a:r>
            <a:r>
              <a:rPr lang="en-US" altLang="zh-CN" sz="1200" dirty="0">
                <a:latin typeface="楷体" pitchFamily="49" charset="-122"/>
                <a:ea typeface="楷体" pitchFamily="49" charset="-122"/>
              </a:rPr>
              <a:t>》</a:t>
            </a:r>
            <a:endParaRPr lang="zh-CN" altLang="en-US" sz="1200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25607" name="TextBox 6"/>
          <p:cNvSpPr txBox="1">
            <a:spLocks noChangeArrowheads="1"/>
          </p:cNvSpPr>
          <p:nvPr/>
        </p:nvSpPr>
        <p:spPr bwMode="auto">
          <a:xfrm>
            <a:off x="808901" y="2698323"/>
            <a:ext cx="4809560" cy="37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51435" tIns="25718" rIns="51435" bIns="25718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 smtClean="0">
                <a:latin typeface="+mn-ea"/>
              </a:rPr>
              <a:t>     秦朝</a:t>
            </a:r>
            <a:r>
              <a:rPr lang="zh-CN" altLang="en-US" sz="1400" dirty="0">
                <a:latin typeface="+mn-ea"/>
              </a:rPr>
              <a:t>的“发明”与西周的制度有何不</a:t>
            </a:r>
            <a:r>
              <a:rPr lang="zh-CN" altLang="en-US" sz="1400" dirty="0" smtClean="0">
                <a:latin typeface="+mn-ea"/>
              </a:rPr>
              <a:t>同？意义何在？</a:t>
            </a:r>
            <a:endParaRPr lang="zh-CN" altLang="en-US" sz="1400" dirty="0">
              <a:latin typeface="+mn-ea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3992" b="5138"/>
          <a:stretch>
            <a:fillRect/>
          </a:stretch>
        </p:blipFill>
        <p:spPr>
          <a:xfrm>
            <a:off x="-12039" y="3043752"/>
            <a:ext cx="5773077" cy="6581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Triangle 201"/>
          <p:cNvSpPr/>
          <p:nvPr/>
        </p:nvSpPr>
        <p:spPr>
          <a:xfrm rot="10800000">
            <a:off x="2688767" y="-3839"/>
            <a:ext cx="412746" cy="137467"/>
          </a:xfrm>
          <a:prstGeom prst="triangle">
            <a:avLst/>
          </a:prstGeom>
          <a:blipFill>
            <a:blip r:embed="rId4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285" tIns="27642" rIns="55285" bIns="27642" rtlCol="0" anchor="ctr"/>
          <a:lstStyle/>
          <a:p>
            <a:pPr algn="ctr">
              <a:lnSpc>
                <a:spcPct val="150000"/>
              </a:lnSpc>
            </a:pPr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29147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矩形 3"/>
          <p:cNvSpPr>
            <a:spLocks noChangeArrowheads="1"/>
          </p:cNvSpPr>
          <p:nvPr/>
        </p:nvSpPr>
        <p:spPr bwMode="auto">
          <a:xfrm>
            <a:off x="49878" y="449725"/>
            <a:ext cx="5690523" cy="2532617"/>
          </a:xfrm>
          <a:prstGeom prst="rect">
            <a:avLst/>
          </a:prstGeom>
          <a:noFill/>
          <a:ln w="9525">
            <a:noFill/>
            <a:prstDash val="sysDot"/>
            <a:miter lim="800000"/>
            <a:headEnd/>
            <a:tailEnd/>
          </a:ln>
        </p:spPr>
        <p:txBody>
          <a:bodyPr wrap="square" lIns="51435" tIns="25718" rIns="51435" bIns="25718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zh-CN" altLang="en-US" sz="1400" b="1" dirty="0">
                <a:solidFill>
                  <a:srgbClr val="002060"/>
                </a:solidFill>
                <a:latin typeface="楷体" pitchFamily="49" charset="-122"/>
                <a:ea typeface="楷体" pitchFamily="49" charset="-122"/>
              </a:rPr>
              <a:t>     </a:t>
            </a:r>
            <a:r>
              <a:rPr kumimoji="1" lang="zh-CN" altLang="en-US" sz="1400" dirty="0" smtClean="0">
                <a:latin typeface="楷体" pitchFamily="49" charset="-122"/>
                <a:ea typeface="楷体" pitchFamily="49" charset="-122"/>
              </a:rPr>
              <a:t>（</a:t>
            </a:r>
            <a:r>
              <a:rPr kumimoji="1" lang="zh-CN" altLang="en-US" sz="1400" dirty="0">
                <a:latin typeface="楷体" pitchFamily="49" charset="-122"/>
                <a:ea typeface="楷体" pitchFamily="49" charset="-122"/>
              </a:rPr>
              <a:t>始皇二十六年）秦初并天下</a:t>
            </a:r>
            <a:r>
              <a:rPr kumimoji="1" lang="en-US" altLang="zh-CN" sz="1400" dirty="0">
                <a:latin typeface="楷体" pitchFamily="49" charset="-122"/>
                <a:ea typeface="楷体" pitchFamily="49" charset="-122"/>
              </a:rPr>
              <a:t>……</a:t>
            </a:r>
            <a:r>
              <a:rPr kumimoji="1" lang="zh-CN" altLang="en-US" sz="1400" dirty="0">
                <a:latin typeface="楷体" pitchFamily="49" charset="-122"/>
                <a:ea typeface="楷体" pitchFamily="49" charset="-122"/>
              </a:rPr>
              <a:t>丞相（王）绾等言：“诸侯初</a:t>
            </a:r>
            <a:r>
              <a:rPr kumimoji="1" lang="zh-CN" altLang="en-US" sz="1400" dirty="0" smtClean="0">
                <a:latin typeface="楷体" pitchFamily="49" charset="-122"/>
                <a:ea typeface="楷体" pitchFamily="49" charset="-122"/>
              </a:rPr>
              <a:t>破，燕</a:t>
            </a:r>
            <a:r>
              <a:rPr kumimoji="1" lang="zh-CN" altLang="en-US" sz="1400" dirty="0">
                <a:latin typeface="楷体" pitchFamily="49" charset="-122"/>
                <a:ea typeface="楷体" pitchFamily="49" charset="-122"/>
              </a:rPr>
              <a:t>、齐、</a:t>
            </a:r>
            <a:r>
              <a:rPr kumimoji="1" lang="zh-CN" altLang="en-US" sz="1400" dirty="0" smtClean="0">
                <a:latin typeface="楷体" pitchFamily="49" charset="-122"/>
                <a:ea typeface="楷体" pitchFamily="49" charset="-122"/>
              </a:rPr>
              <a:t>荆地远，不</a:t>
            </a:r>
            <a:r>
              <a:rPr kumimoji="1" lang="zh-CN" altLang="en-US" sz="1400" dirty="0">
                <a:latin typeface="楷体" pitchFamily="49" charset="-122"/>
                <a:ea typeface="楷体" pitchFamily="49" charset="-122"/>
              </a:rPr>
              <a:t>为置</a:t>
            </a:r>
            <a:r>
              <a:rPr kumimoji="1" lang="zh-CN" altLang="en-US" sz="1400" dirty="0" smtClean="0">
                <a:latin typeface="楷体" pitchFamily="49" charset="-122"/>
                <a:ea typeface="楷体" pitchFamily="49" charset="-122"/>
              </a:rPr>
              <a:t>王，</a:t>
            </a:r>
            <a:r>
              <a:rPr lang="zh-CN" altLang="en-US" sz="1400" dirty="0" smtClean="0">
                <a:latin typeface="楷体" pitchFamily="49" charset="-122"/>
                <a:ea typeface="楷体" pitchFamily="49" charset="-122"/>
              </a:rPr>
              <a:t>毋</a:t>
            </a:r>
            <a:r>
              <a:rPr lang="zh-CN" altLang="en-US" sz="1400" dirty="0">
                <a:latin typeface="楷体" pitchFamily="49" charset="-122"/>
                <a:ea typeface="楷体" pitchFamily="49" charset="-122"/>
              </a:rPr>
              <a:t>以填（音镇）之。请立</a:t>
            </a:r>
            <a:r>
              <a:rPr lang="zh-CN" altLang="en-US" sz="1400" dirty="0" smtClean="0">
                <a:latin typeface="楷体" pitchFamily="49" charset="-122"/>
                <a:ea typeface="楷体" pitchFamily="49" charset="-122"/>
              </a:rPr>
              <a:t>诸子，唯</a:t>
            </a:r>
            <a:r>
              <a:rPr lang="zh-CN" altLang="en-US" sz="1400" dirty="0">
                <a:latin typeface="楷体" pitchFamily="49" charset="-122"/>
                <a:ea typeface="楷体" pitchFamily="49" charset="-122"/>
              </a:rPr>
              <a:t>上幸许。”始皇下其议于</a:t>
            </a:r>
            <a:r>
              <a:rPr lang="zh-CN" altLang="en-US" sz="1400" dirty="0" smtClean="0">
                <a:latin typeface="楷体" pitchFamily="49" charset="-122"/>
                <a:ea typeface="楷体" pitchFamily="49" charset="-122"/>
              </a:rPr>
              <a:t>群臣，群臣</a:t>
            </a:r>
            <a:r>
              <a:rPr lang="zh-CN" altLang="en-US" sz="1400" dirty="0">
                <a:latin typeface="楷体" pitchFamily="49" charset="-122"/>
                <a:ea typeface="楷体" pitchFamily="49" charset="-122"/>
              </a:rPr>
              <a:t>皆以为便。廷尉李斯议曰：“周文武所封子弟同姓甚众。然后属</a:t>
            </a:r>
            <a:r>
              <a:rPr lang="zh-CN" altLang="en-US" sz="1400" dirty="0" smtClean="0">
                <a:latin typeface="楷体" pitchFamily="49" charset="-122"/>
                <a:ea typeface="楷体" pitchFamily="49" charset="-122"/>
              </a:rPr>
              <a:t>疏远，相</a:t>
            </a:r>
            <a:r>
              <a:rPr lang="zh-CN" altLang="en-US" sz="1400" dirty="0">
                <a:latin typeface="楷体" pitchFamily="49" charset="-122"/>
                <a:ea typeface="楷体" pitchFamily="49" charset="-122"/>
              </a:rPr>
              <a:t>攻击如仇</a:t>
            </a:r>
            <a:r>
              <a:rPr lang="zh-CN" altLang="en-US" sz="1400" dirty="0" smtClean="0">
                <a:latin typeface="楷体" pitchFamily="49" charset="-122"/>
                <a:ea typeface="楷体" pitchFamily="49" charset="-122"/>
              </a:rPr>
              <a:t>讎，诸侯</a:t>
            </a:r>
            <a:r>
              <a:rPr lang="zh-CN" altLang="en-US" sz="1400" dirty="0">
                <a:latin typeface="楷体" pitchFamily="49" charset="-122"/>
                <a:ea typeface="楷体" pitchFamily="49" charset="-122"/>
              </a:rPr>
              <a:t>更相诛</a:t>
            </a:r>
            <a:r>
              <a:rPr lang="zh-CN" altLang="en-US" sz="1400" dirty="0" smtClean="0">
                <a:latin typeface="楷体" pitchFamily="49" charset="-122"/>
                <a:ea typeface="楷体" pitchFamily="49" charset="-122"/>
              </a:rPr>
              <a:t>伐，周天</a:t>
            </a:r>
            <a:r>
              <a:rPr lang="zh-CN" altLang="en-US" sz="1400" dirty="0">
                <a:latin typeface="楷体" pitchFamily="49" charset="-122"/>
                <a:ea typeface="楷体" pitchFamily="49" charset="-122"/>
              </a:rPr>
              <a:t>子弗能禁止。今海内赖陛下</a:t>
            </a:r>
            <a:r>
              <a:rPr lang="zh-CN" altLang="en-US" sz="1400" dirty="0" smtClean="0">
                <a:latin typeface="楷体" pitchFamily="49" charset="-122"/>
                <a:ea typeface="楷体" pitchFamily="49" charset="-122"/>
              </a:rPr>
              <a:t>神灵，一统</a:t>
            </a:r>
            <a:r>
              <a:rPr lang="zh-CN" altLang="en-US" sz="1400" dirty="0">
                <a:latin typeface="楷体" pitchFamily="49" charset="-122"/>
                <a:ea typeface="楷体" pitchFamily="49" charset="-122"/>
              </a:rPr>
              <a:t>皆为</a:t>
            </a:r>
            <a:r>
              <a:rPr lang="zh-CN" altLang="en-US" sz="1400" dirty="0" smtClean="0">
                <a:latin typeface="楷体" pitchFamily="49" charset="-122"/>
                <a:ea typeface="楷体" pitchFamily="49" charset="-122"/>
              </a:rPr>
              <a:t>郡县，诸子功臣，以</a:t>
            </a:r>
            <a:r>
              <a:rPr lang="zh-CN" altLang="en-US" sz="1400" dirty="0">
                <a:latin typeface="楷体" pitchFamily="49" charset="-122"/>
                <a:ea typeface="楷体" pitchFamily="49" charset="-122"/>
              </a:rPr>
              <a:t>公赋税重赏赐</a:t>
            </a:r>
            <a:r>
              <a:rPr lang="zh-CN" altLang="en-US" sz="1400" dirty="0" smtClean="0">
                <a:latin typeface="楷体" pitchFamily="49" charset="-122"/>
                <a:ea typeface="楷体" pitchFamily="49" charset="-122"/>
              </a:rPr>
              <a:t>之，甚</a:t>
            </a:r>
            <a:r>
              <a:rPr lang="zh-CN" altLang="en-US" sz="1400" dirty="0">
                <a:latin typeface="楷体" pitchFamily="49" charset="-122"/>
                <a:ea typeface="楷体" pitchFamily="49" charset="-122"/>
              </a:rPr>
              <a:t>足易制；天下无异</a:t>
            </a:r>
            <a:r>
              <a:rPr lang="zh-CN" altLang="en-US" sz="1400" dirty="0" smtClean="0">
                <a:latin typeface="楷体" pitchFamily="49" charset="-122"/>
                <a:ea typeface="楷体" pitchFamily="49" charset="-122"/>
              </a:rPr>
              <a:t>意，则</a:t>
            </a:r>
            <a:r>
              <a:rPr lang="zh-CN" altLang="en-US" sz="1400" dirty="0">
                <a:latin typeface="楷体" pitchFamily="49" charset="-122"/>
                <a:ea typeface="楷体" pitchFamily="49" charset="-122"/>
              </a:rPr>
              <a:t>安宁之术也。置诸侯不便。”始皇曰：“天下共苦战斗</a:t>
            </a:r>
            <a:r>
              <a:rPr lang="zh-CN" altLang="en-US" sz="1400" dirty="0" smtClean="0">
                <a:latin typeface="楷体" pitchFamily="49" charset="-122"/>
                <a:ea typeface="楷体" pitchFamily="49" charset="-122"/>
              </a:rPr>
              <a:t>不休，以</a:t>
            </a:r>
            <a:r>
              <a:rPr lang="zh-CN" altLang="en-US" sz="1400" dirty="0">
                <a:latin typeface="楷体" pitchFamily="49" charset="-122"/>
                <a:ea typeface="楷体" pitchFamily="49" charset="-122"/>
              </a:rPr>
              <a:t>有侯王。赖祖庙天下初</a:t>
            </a:r>
            <a:r>
              <a:rPr lang="zh-CN" altLang="en-US" sz="1400" dirty="0" smtClean="0">
                <a:latin typeface="楷体" pitchFamily="49" charset="-122"/>
                <a:ea typeface="楷体" pitchFamily="49" charset="-122"/>
              </a:rPr>
              <a:t>定，又</a:t>
            </a:r>
            <a:r>
              <a:rPr lang="zh-CN" altLang="en-US" sz="1400" dirty="0">
                <a:latin typeface="楷体" pitchFamily="49" charset="-122"/>
                <a:ea typeface="楷体" pitchFamily="49" charset="-122"/>
              </a:rPr>
              <a:t>复</a:t>
            </a:r>
            <a:r>
              <a:rPr lang="zh-CN" altLang="en-US" sz="1400" dirty="0" smtClean="0">
                <a:latin typeface="楷体" pitchFamily="49" charset="-122"/>
                <a:ea typeface="楷体" pitchFamily="49" charset="-122"/>
              </a:rPr>
              <a:t>立国，是</a:t>
            </a:r>
            <a:r>
              <a:rPr lang="zh-CN" altLang="en-US" sz="1400" dirty="0">
                <a:latin typeface="楷体" pitchFamily="49" charset="-122"/>
                <a:ea typeface="楷体" pitchFamily="49" charset="-122"/>
              </a:rPr>
              <a:t>树兵</a:t>
            </a:r>
            <a:r>
              <a:rPr lang="zh-CN" altLang="en-US" sz="1400" dirty="0" smtClean="0">
                <a:latin typeface="楷体" pitchFamily="49" charset="-122"/>
                <a:ea typeface="楷体" pitchFamily="49" charset="-122"/>
              </a:rPr>
              <a:t>也，而</a:t>
            </a:r>
            <a:r>
              <a:rPr lang="zh-CN" altLang="en-US" sz="1400" dirty="0">
                <a:latin typeface="楷体" pitchFamily="49" charset="-122"/>
                <a:ea typeface="楷体" pitchFamily="49" charset="-122"/>
              </a:rPr>
              <a:t>求其宁</a:t>
            </a:r>
            <a:r>
              <a:rPr lang="zh-CN" altLang="en-US" sz="1400" dirty="0" smtClean="0">
                <a:latin typeface="楷体" pitchFamily="49" charset="-122"/>
                <a:ea typeface="楷体" pitchFamily="49" charset="-122"/>
              </a:rPr>
              <a:t>息，岂不</a:t>
            </a:r>
            <a:r>
              <a:rPr lang="zh-CN" altLang="en-US" sz="1400" dirty="0">
                <a:latin typeface="楷体" pitchFamily="49" charset="-122"/>
                <a:ea typeface="楷体" pitchFamily="49" charset="-122"/>
              </a:rPr>
              <a:t>难哉！</a:t>
            </a:r>
            <a:r>
              <a:rPr lang="en-US" altLang="zh-CN" sz="1400" dirty="0">
                <a:latin typeface="楷体" pitchFamily="49" charset="-122"/>
                <a:ea typeface="楷体" pitchFamily="49" charset="-122"/>
              </a:rPr>
              <a:t>……”</a:t>
            </a:r>
            <a:endParaRPr lang="zh-CN" altLang="en-US" sz="1400" dirty="0">
              <a:latin typeface="楷体" pitchFamily="49" charset="-122"/>
              <a:ea typeface="楷体" pitchFamily="49" charset="-122"/>
            </a:endParaRPr>
          </a:p>
          <a:p>
            <a:pPr algn="r">
              <a:lnSpc>
                <a:spcPct val="130000"/>
              </a:lnSpc>
            </a:pPr>
            <a:r>
              <a:rPr lang="en-US" altLang="zh-CN" sz="1200" dirty="0" smtClean="0">
                <a:latin typeface="楷体" pitchFamily="49" charset="-122"/>
                <a:ea typeface="楷体" pitchFamily="49" charset="-122"/>
              </a:rPr>
              <a:t>——《</a:t>
            </a:r>
            <a:r>
              <a:rPr lang="zh-CN" altLang="en-US" sz="1200" dirty="0">
                <a:latin typeface="楷体" pitchFamily="49" charset="-122"/>
                <a:ea typeface="楷体" pitchFamily="49" charset="-122"/>
              </a:rPr>
              <a:t>史记</a:t>
            </a:r>
            <a:r>
              <a:rPr lang="en-US" altLang="zh-CN" sz="1200" dirty="0">
                <a:latin typeface="楷体" pitchFamily="49" charset="-122"/>
                <a:ea typeface="楷体" pitchFamily="49" charset="-122"/>
              </a:rPr>
              <a:t>·</a:t>
            </a:r>
            <a:r>
              <a:rPr lang="zh-CN" altLang="en-US" sz="1200" dirty="0">
                <a:latin typeface="楷体" pitchFamily="49" charset="-122"/>
                <a:ea typeface="楷体" pitchFamily="49" charset="-122"/>
              </a:rPr>
              <a:t>秦始皇本纪</a:t>
            </a:r>
            <a:r>
              <a:rPr lang="en-US" altLang="zh-CN" sz="1200" dirty="0">
                <a:latin typeface="楷体" pitchFamily="49" charset="-122"/>
                <a:ea typeface="楷体" pitchFamily="49" charset="-122"/>
              </a:rPr>
              <a:t>》</a:t>
            </a:r>
          </a:p>
        </p:txBody>
      </p:sp>
      <p:sp>
        <p:nvSpPr>
          <p:cNvPr id="26628" name="矩形 4"/>
          <p:cNvSpPr>
            <a:spLocks noChangeArrowheads="1"/>
          </p:cNvSpPr>
          <p:nvPr/>
        </p:nvSpPr>
        <p:spPr bwMode="auto">
          <a:xfrm>
            <a:off x="144462" y="64894"/>
            <a:ext cx="1258037" cy="32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51435" tIns="25718" rIns="51435" bIns="25718">
            <a:spAutoFit/>
          </a:bodyPr>
          <a:lstStyle/>
          <a:p>
            <a:r>
              <a:rPr lang="en-US" altLang="zh-CN" sz="1800" dirty="0" smtClean="0">
                <a:latin typeface="+mn-ea"/>
                <a:sym typeface="Wingdings" pitchFamily="2" charset="2"/>
              </a:rPr>
              <a:t>3.</a:t>
            </a:r>
            <a:r>
              <a:rPr lang="zh-CN" altLang="en-US" sz="1800" dirty="0" smtClean="0">
                <a:latin typeface="+mn-ea"/>
                <a:sym typeface="Wingdings" pitchFamily="2" charset="2"/>
              </a:rPr>
              <a:t>郡县制度</a:t>
            </a:r>
            <a:endParaRPr lang="en-US" altLang="zh-CN" sz="1800" dirty="0">
              <a:latin typeface="+mn-ea"/>
              <a:sym typeface="Wingdings" pitchFamily="2" charset="2"/>
            </a:endParaRPr>
          </a:p>
        </p:txBody>
      </p:sp>
      <p:sp>
        <p:nvSpPr>
          <p:cNvPr id="7" name="Triangle 201"/>
          <p:cNvSpPr/>
          <p:nvPr/>
        </p:nvSpPr>
        <p:spPr>
          <a:xfrm rot="10800000">
            <a:off x="2688767" y="-3839"/>
            <a:ext cx="412746" cy="137467"/>
          </a:xfrm>
          <a:prstGeom prst="triangle">
            <a:avLst/>
          </a:prstGeom>
          <a:blipFill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285" tIns="27642" rIns="55285" bIns="27642" rtlCol="0" anchor="ctr"/>
          <a:lstStyle/>
          <a:p>
            <a:pPr algn="ctr"/>
            <a:endParaRPr lang="en-US" sz="500" dirty="0">
              <a:solidFill>
                <a:schemeClr val="tx1"/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3992" b="5138"/>
          <a:stretch>
            <a:fillRect/>
          </a:stretch>
        </p:blipFill>
        <p:spPr>
          <a:xfrm>
            <a:off x="-12039" y="2916531"/>
            <a:ext cx="5773077" cy="6581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矩形 3"/>
          <p:cNvSpPr>
            <a:spLocks noChangeArrowheads="1"/>
          </p:cNvSpPr>
          <p:nvPr/>
        </p:nvSpPr>
        <p:spPr bwMode="auto">
          <a:xfrm>
            <a:off x="3938699" y="203214"/>
            <a:ext cx="1722123" cy="2960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51435" tIns="25718" rIns="51435" bIns="25718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 smtClean="0">
                <a:latin typeface="楷体" pitchFamily="49" charset="-122"/>
                <a:ea typeface="楷体" pitchFamily="49" charset="-122"/>
              </a:rPr>
              <a:t>1.</a:t>
            </a:r>
            <a:r>
              <a:rPr lang="zh-CN" altLang="en-US" sz="1400" dirty="0" smtClean="0">
                <a:latin typeface="楷体" pitchFamily="49" charset="-122"/>
                <a:ea typeface="楷体" pitchFamily="49" charset="-122"/>
              </a:rPr>
              <a:t>郡县制</a:t>
            </a:r>
            <a:r>
              <a:rPr lang="zh-CN" altLang="en-US" sz="1400" dirty="0">
                <a:latin typeface="楷体" pitchFamily="49" charset="-122"/>
                <a:ea typeface="楷体" pitchFamily="49" charset="-122"/>
              </a:rPr>
              <a:t>发展</a:t>
            </a:r>
            <a:r>
              <a:rPr lang="zh-CN" altLang="en-US" sz="1400" dirty="0" smtClean="0">
                <a:latin typeface="楷体" pitchFamily="49" charset="-122"/>
                <a:ea typeface="楷体" pitchFamily="49" charset="-122"/>
              </a:rPr>
              <a:t>沿革？</a:t>
            </a:r>
            <a:endParaRPr lang="en-US" altLang="zh-CN" sz="1400" dirty="0">
              <a:latin typeface="楷体" pitchFamily="49" charset="-122"/>
              <a:ea typeface="楷体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400" dirty="0">
                <a:latin typeface="楷体" pitchFamily="49" charset="-122"/>
                <a:ea typeface="楷体" pitchFamily="49" charset="-122"/>
              </a:rPr>
              <a:t>春秋</a:t>
            </a:r>
            <a:r>
              <a:rPr lang="en-US" altLang="zh-CN" sz="1400" dirty="0">
                <a:latin typeface="楷体" pitchFamily="49" charset="-122"/>
                <a:ea typeface="楷体" pitchFamily="49" charset="-122"/>
              </a:rPr>
              <a:t>-</a:t>
            </a:r>
            <a:r>
              <a:rPr lang="zh-CN" altLang="en-US" sz="1400" dirty="0">
                <a:latin typeface="楷体" pitchFamily="49" charset="-122"/>
                <a:ea typeface="楷体" pitchFamily="49" charset="-122"/>
              </a:rPr>
              <a:t>战国</a:t>
            </a:r>
            <a:r>
              <a:rPr lang="en-US" altLang="zh-CN" sz="1400" dirty="0">
                <a:latin typeface="楷体" pitchFamily="49" charset="-122"/>
                <a:ea typeface="楷体" pitchFamily="49" charset="-122"/>
              </a:rPr>
              <a:t>-</a:t>
            </a:r>
            <a:r>
              <a:rPr lang="zh-CN" altLang="en-US" sz="1400" dirty="0">
                <a:latin typeface="楷体" pitchFamily="49" charset="-122"/>
                <a:ea typeface="楷体" pitchFamily="49" charset="-122"/>
              </a:rPr>
              <a:t>秦朝</a:t>
            </a:r>
            <a:endParaRPr lang="en-US" altLang="zh-CN" sz="1400" dirty="0">
              <a:latin typeface="楷体" pitchFamily="49" charset="-122"/>
              <a:ea typeface="楷体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400" dirty="0" smtClean="0">
                <a:latin typeface="楷体" pitchFamily="49" charset="-122"/>
                <a:ea typeface="楷体" pitchFamily="49" charset="-122"/>
              </a:rPr>
              <a:t>2.</a:t>
            </a:r>
            <a:r>
              <a:rPr lang="zh-CN" altLang="en-US" sz="1400" dirty="0" smtClean="0">
                <a:latin typeface="楷体" pitchFamily="49" charset="-122"/>
                <a:ea typeface="楷体" pitchFamily="49" charset="-122"/>
              </a:rPr>
              <a:t>中央</a:t>
            </a:r>
            <a:r>
              <a:rPr lang="zh-CN" altLang="en-US" sz="1400" dirty="0">
                <a:latin typeface="楷体" pitchFamily="49" charset="-122"/>
                <a:ea typeface="楷体" pitchFamily="49" charset="-122"/>
              </a:rPr>
              <a:t>对地方的具体管理</a:t>
            </a:r>
            <a:r>
              <a:rPr lang="zh-CN" altLang="en-US" sz="1400" dirty="0" smtClean="0">
                <a:latin typeface="楷体" pitchFamily="49" charset="-122"/>
                <a:ea typeface="楷体" pitchFamily="49" charset="-122"/>
              </a:rPr>
              <a:t>举措？</a:t>
            </a:r>
            <a:endParaRPr lang="en-US" altLang="zh-CN" sz="1400" dirty="0">
              <a:latin typeface="楷体" pitchFamily="49" charset="-122"/>
              <a:ea typeface="楷体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400" dirty="0">
                <a:latin typeface="楷体" pitchFamily="49" charset="-122"/>
                <a:ea typeface="楷体" pitchFamily="49" charset="-122"/>
              </a:rPr>
              <a:t>任免</a:t>
            </a:r>
            <a:r>
              <a:rPr lang="en-US" altLang="zh-CN" sz="1400" dirty="0">
                <a:latin typeface="楷体" pitchFamily="49" charset="-122"/>
                <a:ea typeface="楷体" pitchFamily="49" charset="-122"/>
              </a:rPr>
              <a:t>-</a:t>
            </a:r>
            <a:r>
              <a:rPr lang="zh-CN" altLang="en-US" sz="1400" dirty="0">
                <a:latin typeface="楷体" pitchFamily="49" charset="-122"/>
                <a:ea typeface="楷体" pitchFamily="49" charset="-122"/>
              </a:rPr>
              <a:t>地域</a:t>
            </a:r>
            <a:r>
              <a:rPr lang="en-US" altLang="zh-CN" sz="1400" dirty="0">
                <a:latin typeface="楷体" pitchFamily="49" charset="-122"/>
                <a:ea typeface="楷体" pitchFamily="49" charset="-122"/>
              </a:rPr>
              <a:t>-</a:t>
            </a:r>
            <a:r>
              <a:rPr lang="zh-CN" altLang="en-US" sz="1400" dirty="0">
                <a:latin typeface="楷体" pitchFamily="49" charset="-122"/>
                <a:ea typeface="楷体" pitchFamily="49" charset="-122"/>
              </a:rPr>
              <a:t>分级</a:t>
            </a:r>
            <a:r>
              <a:rPr lang="en-US" altLang="zh-CN" sz="1400" dirty="0">
                <a:latin typeface="楷体" pitchFamily="49" charset="-122"/>
                <a:ea typeface="楷体" pitchFamily="49" charset="-122"/>
              </a:rPr>
              <a:t>-</a:t>
            </a:r>
            <a:r>
              <a:rPr lang="zh-CN" altLang="en-US" sz="1400" dirty="0">
                <a:latin typeface="楷体" pitchFamily="49" charset="-122"/>
                <a:ea typeface="楷体" pitchFamily="49" charset="-122"/>
              </a:rPr>
              <a:t>分割</a:t>
            </a:r>
            <a:r>
              <a:rPr lang="en-US" altLang="zh-CN" sz="1400" dirty="0">
                <a:latin typeface="楷体" pitchFamily="49" charset="-122"/>
                <a:ea typeface="楷体" pitchFamily="49" charset="-122"/>
              </a:rPr>
              <a:t>-</a:t>
            </a:r>
            <a:r>
              <a:rPr lang="zh-CN" altLang="en-US" sz="1400" dirty="0">
                <a:latin typeface="楷体" pitchFamily="49" charset="-122"/>
                <a:ea typeface="楷体" pitchFamily="49" charset="-122"/>
              </a:rPr>
              <a:t>负责制</a:t>
            </a:r>
            <a:r>
              <a:rPr lang="en-US" altLang="zh-CN" sz="1400" dirty="0">
                <a:latin typeface="楷体" pitchFamily="49" charset="-122"/>
                <a:ea typeface="楷体" pitchFamily="49" charset="-122"/>
              </a:rPr>
              <a:t>-</a:t>
            </a:r>
            <a:r>
              <a:rPr lang="zh-CN" altLang="en-US" sz="1400" dirty="0">
                <a:latin typeface="楷体" pitchFamily="49" charset="-122"/>
                <a:ea typeface="楷体" pitchFamily="49" charset="-122"/>
              </a:rPr>
              <a:t>任期</a:t>
            </a:r>
            <a:r>
              <a:rPr lang="en-US" altLang="zh-CN" sz="1400" dirty="0">
                <a:latin typeface="楷体" pitchFamily="49" charset="-122"/>
                <a:ea typeface="楷体" pitchFamily="49" charset="-122"/>
              </a:rPr>
              <a:t>-</a:t>
            </a:r>
            <a:r>
              <a:rPr lang="zh-CN" altLang="en-US" sz="1400" dirty="0">
                <a:latin typeface="楷体" pitchFamily="49" charset="-122"/>
                <a:ea typeface="楷体" pitchFamily="49" charset="-122"/>
              </a:rPr>
              <a:t>回避</a:t>
            </a:r>
            <a:r>
              <a:rPr lang="en-US" altLang="zh-CN" sz="1400" dirty="0">
                <a:latin typeface="楷体" pitchFamily="49" charset="-122"/>
                <a:ea typeface="楷体" pitchFamily="49" charset="-122"/>
              </a:rPr>
              <a:t>-</a:t>
            </a:r>
            <a:r>
              <a:rPr lang="zh-CN" altLang="en-US" sz="1400" dirty="0">
                <a:latin typeface="楷体" pitchFamily="49" charset="-122"/>
                <a:ea typeface="楷体" pitchFamily="49" charset="-122"/>
              </a:rPr>
              <a:t>基层组织、户籍制度</a:t>
            </a:r>
            <a:endParaRPr lang="en-US" altLang="zh-CN" sz="1400" dirty="0">
              <a:latin typeface="楷体" pitchFamily="49" charset="-122"/>
              <a:ea typeface="楷体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400" dirty="0" smtClean="0">
                <a:latin typeface="楷体" pitchFamily="49" charset="-122"/>
                <a:ea typeface="楷体" pitchFamily="49" charset="-122"/>
              </a:rPr>
              <a:t>3.</a:t>
            </a:r>
            <a:r>
              <a:rPr lang="zh-CN" altLang="en-US" sz="1400" dirty="0" smtClean="0">
                <a:latin typeface="楷体" pitchFamily="49" charset="-122"/>
                <a:ea typeface="楷体" pitchFamily="49" charset="-122"/>
              </a:rPr>
              <a:t>与</a:t>
            </a:r>
            <a:r>
              <a:rPr lang="zh-CN" altLang="en-US" sz="1400" dirty="0">
                <a:latin typeface="楷体" pitchFamily="49" charset="-122"/>
                <a:ea typeface="楷体" pitchFamily="49" charset="-122"/>
              </a:rPr>
              <a:t>分封制有何不</a:t>
            </a:r>
            <a:r>
              <a:rPr lang="zh-CN" altLang="en-US" sz="1400" dirty="0" smtClean="0">
                <a:latin typeface="楷体" pitchFamily="49" charset="-122"/>
                <a:ea typeface="楷体" pitchFamily="49" charset="-122"/>
              </a:rPr>
              <a:t>同？</a:t>
            </a:r>
            <a:endParaRPr lang="en-US" altLang="zh-CN" sz="1400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27652" name="矩形 4"/>
          <p:cNvSpPr>
            <a:spLocks noChangeArrowheads="1"/>
          </p:cNvSpPr>
          <p:nvPr/>
        </p:nvSpPr>
        <p:spPr bwMode="auto">
          <a:xfrm>
            <a:off x="249168" y="108074"/>
            <a:ext cx="2643031" cy="32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51435" tIns="25718" rIns="51435" bIns="25718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800" dirty="0"/>
              <a:t>秦朝设立郡县制管理地方</a:t>
            </a:r>
            <a:endParaRPr lang="zh-CN" altLang="en-US" sz="1800" b="1" dirty="0">
              <a:solidFill>
                <a:srgbClr val="C00000"/>
              </a:solidFill>
            </a:endParaRPr>
          </a:p>
        </p:txBody>
      </p:sp>
      <p:grpSp>
        <p:nvGrpSpPr>
          <p:cNvPr id="2" name="组合 9"/>
          <p:cNvGrpSpPr>
            <a:grpSpLocks/>
          </p:cNvGrpSpPr>
          <p:nvPr/>
        </p:nvGrpSpPr>
        <p:grpSpPr bwMode="auto">
          <a:xfrm>
            <a:off x="176143" y="1139867"/>
            <a:ext cx="3688190" cy="1454150"/>
            <a:chOff x="288231" y="1620044"/>
            <a:chExt cx="3828484" cy="1454071"/>
          </a:xfrm>
        </p:grpSpPr>
        <p:pic>
          <p:nvPicPr>
            <p:cNvPr id="9" name="图片 8" descr="微信图片_20190313183903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88231" y="1620044"/>
              <a:ext cx="3828484" cy="1454071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</p:pic>
        <p:sp>
          <p:nvSpPr>
            <p:cNvPr id="27657" name="TextBox 5"/>
            <p:cNvSpPr txBox="1">
              <a:spLocks noChangeArrowheads="1"/>
            </p:cNvSpPr>
            <p:nvPr/>
          </p:nvSpPr>
          <p:spPr bwMode="auto">
            <a:xfrm>
              <a:off x="1296343" y="1692052"/>
              <a:ext cx="1724008" cy="230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CN" sz="900" b="1" dirty="0">
                  <a:solidFill>
                    <a:srgbClr val="C00000"/>
                  </a:solidFill>
                </a:rPr>
                <a:t>(</a:t>
              </a:r>
              <a:r>
                <a:rPr lang="zh-CN" altLang="en-US" sz="900" b="1" dirty="0">
                  <a:solidFill>
                    <a:srgbClr val="C00000"/>
                  </a:solidFill>
                </a:rPr>
                <a:t>必修</a:t>
              </a:r>
              <a:r>
                <a:rPr lang="en-US" altLang="zh-CN" sz="900" b="1" dirty="0" smtClean="0">
                  <a:solidFill>
                    <a:srgbClr val="C00000"/>
                  </a:solidFill>
                </a:rPr>
                <a:t>1P13</a:t>
              </a:r>
              <a:r>
                <a:rPr lang="zh-CN" altLang="en-US" sz="900" b="1" dirty="0">
                  <a:solidFill>
                    <a:srgbClr val="C00000"/>
                  </a:solidFill>
                </a:rPr>
                <a:t>知识链接</a:t>
              </a:r>
              <a:r>
                <a:rPr lang="en-US" altLang="zh-CN" sz="900" b="1" dirty="0">
                  <a:solidFill>
                    <a:srgbClr val="C00000"/>
                  </a:solidFill>
                </a:rPr>
                <a:t>)</a:t>
              </a:r>
              <a:endParaRPr lang="zh-CN" altLang="en-US" sz="900" b="1" dirty="0">
                <a:solidFill>
                  <a:srgbClr val="C00000"/>
                </a:solidFill>
              </a:endParaRPr>
            </a:p>
          </p:txBody>
        </p:sp>
      </p:grpSp>
      <p:pic>
        <p:nvPicPr>
          <p:cNvPr id="27650" name="图片 2" descr="911971782072615156.jpg"/>
          <p:cNvPicPr>
            <a:picLocks noChangeAspect="1"/>
          </p:cNvPicPr>
          <p:nvPr/>
        </p:nvPicPr>
        <p:blipFill>
          <a:blip r:embed="rId3" cstate="print">
            <a:grayscl/>
          </a:blip>
          <a:srcRect/>
          <a:stretch>
            <a:fillRect/>
          </a:stretch>
        </p:blipFill>
        <p:spPr bwMode="auto">
          <a:xfrm>
            <a:off x="121099" y="514558"/>
            <a:ext cx="3713259" cy="2488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accent3">
                <a:satMod val="175000"/>
                <a:alpha val="40000"/>
              </a:schemeClr>
            </a:glow>
            <a:softEdge rad="31750"/>
          </a:effectLst>
        </p:spPr>
      </p:pic>
      <p:sp>
        <p:nvSpPr>
          <p:cNvPr id="10" name="Triangle 201"/>
          <p:cNvSpPr/>
          <p:nvPr/>
        </p:nvSpPr>
        <p:spPr>
          <a:xfrm rot="10800000">
            <a:off x="2688767" y="-3839"/>
            <a:ext cx="412746" cy="137467"/>
          </a:xfrm>
          <a:prstGeom prst="triangle">
            <a:avLst/>
          </a:prstGeom>
          <a:blipFill>
            <a:blip r:embed="rId4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285" tIns="27642" rIns="55285" bIns="27642" rtlCol="0" anchor="ctr"/>
          <a:lstStyle/>
          <a:p>
            <a:pPr algn="ctr"/>
            <a:endParaRPr lang="en-US" sz="5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图片 77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3992" b="5138"/>
          <a:stretch>
            <a:fillRect/>
          </a:stretch>
        </p:blipFill>
        <p:spPr>
          <a:xfrm>
            <a:off x="-12039" y="3043752"/>
            <a:ext cx="5773077" cy="6581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0" name="Triangle 201"/>
          <p:cNvSpPr/>
          <p:nvPr/>
        </p:nvSpPr>
        <p:spPr>
          <a:xfrm rot="10800000">
            <a:off x="2688767" y="-3839"/>
            <a:ext cx="412746" cy="137467"/>
          </a:xfrm>
          <a:prstGeom prst="triangle">
            <a:avLst/>
          </a:prstGeom>
          <a:blipFill>
            <a:blip r:embed="rId4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285" tIns="27642" rIns="55285" bIns="27642" rtlCol="0" anchor="ctr"/>
          <a:lstStyle/>
          <a:p>
            <a:pPr algn="ctr"/>
            <a:endParaRPr lang="en-US" sz="500" dirty="0">
              <a:solidFill>
                <a:schemeClr val="tx1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151074" y="263212"/>
            <a:ext cx="5497306" cy="2600328"/>
          </a:xfrm>
          <a:prstGeom prst="rect">
            <a:avLst/>
          </a:prstGeom>
        </p:spPr>
        <p:txBody>
          <a:bodyPr wrap="square" lIns="51435" tIns="25718" rIns="51435" bIns="25718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zh-CN" altLang="en-US" sz="1400" dirty="0">
                <a:latin typeface="华文楷体" pitchFamily="2" charset="-122"/>
                <a:ea typeface="华文楷体" pitchFamily="2" charset="-122"/>
              </a:rPr>
              <a:t>    </a:t>
            </a:r>
            <a:r>
              <a:rPr lang="zh-CN" altLang="en-US" sz="1400" dirty="0" smtClean="0">
                <a:latin typeface="华文楷体" pitchFamily="2" charset="-122"/>
                <a:ea typeface="华文楷体" pitchFamily="2" charset="-122"/>
              </a:rPr>
              <a:t>    </a:t>
            </a:r>
            <a:r>
              <a:rPr lang="zh-CN" altLang="en-US" sz="1200" dirty="0" smtClean="0">
                <a:latin typeface="+mn-ea"/>
              </a:rPr>
              <a:t>在中国古代，形成了一套完整的地方制度。阅读下列材料，回答相关问题。</a:t>
            </a:r>
            <a:endParaRPr lang="en-US" altLang="zh-CN" sz="1200" dirty="0" smtClean="0">
              <a:latin typeface="+mn-ea"/>
            </a:endParaRPr>
          </a:p>
          <a:p>
            <a:pPr>
              <a:lnSpc>
                <a:spcPct val="120000"/>
              </a:lnSpc>
              <a:defRPr/>
            </a:pPr>
            <a:r>
              <a:rPr lang="zh-CN" altLang="en-US" sz="1400" dirty="0" smtClean="0">
                <a:latin typeface="华文楷体" pitchFamily="2" charset="-122"/>
                <a:ea typeface="华文楷体" pitchFamily="2" charset="-122"/>
              </a:rPr>
              <a:t>        </a:t>
            </a:r>
            <a:r>
              <a:rPr lang="zh-CN" altLang="en-US" sz="1400" dirty="0" smtClean="0">
                <a:latin typeface="楷体" pitchFamily="49" charset="-122"/>
                <a:ea typeface="楷体" pitchFamily="49" charset="-122"/>
              </a:rPr>
              <a:t>与分封制相适应，商周的官员选拔采用“世卿世禄制”。三代</a:t>
            </a:r>
            <a:r>
              <a:rPr lang="en-US" altLang="zh-CN" sz="1400" dirty="0" smtClean="0">
                <a:latin typeface="楷体" pitchFamily="49" charset="-122"/>
                <a:ea typeface="楷体" pitchFamily="49" charset="-122"/>
              </a:rPr>
              <a:t>(</a:t>
            </a:r>
            <a:r>
              <a:rPr lang="zh-CN" altLang="en-US" sz="1400" dirty="0" smtClean="0">
                <a:latin typeface="楷体" pitchFamily="49" charset="-122"/>
                <a:ea typeface="楷体" pitchFamily="49" charset="-122"/>
              </a:rPr>
              <a:t>夏商周</a:t>
            </a:r>
            <a:r>
              <a:rPr lang="en-US" altLang="zh-CN" sz="1400" dirty="0" smtClean="0">
                <a:latin typeface="楷体" pitchFamily="49" charset="-122"/>
                <a:ea typeface="楷体" pitchFamily="49" charset="-122"/>
              </a:rPr>
              <a:t>)</a:t>
            </a:r>
            <a:r>
              <a:rPr lang="zh-CN" altLang="en-US" sz="1400" dirty="0" smtClean="0">
                <a:latin typeface="楷体" pitchFamily="49" charset="-122"/>
                <a:ea typeface="楷体" pitchFamily="49" charset="-122"/>
              </a:rPr>
              <a:t>时期治理国家的统治者是贵族</a:t>
            </a:r>
            <a:r>
              <a:rPr lang="en-US" altLang="zh-CN" sz="1400" dirty="0" smtClean="0">
                <a:latin typeface="楷体" pitchFamily="49" charset="-122"/>
                <a:ea typeface="楷体" pitchFamily="49" charset="-122"/>
              </a:rPr>
              <a:t>……</a:t>
            </a:r>
            <a:r>
              <a:rPr lang="zh-CN" altLang="en-US" sz="1400" dirty="0" smtClean="0">
                <a:latin typeface="楷体" pitchFamily="49" charset="-122"/>
                <a:ea typeface="楷体" pitchFamily="49" charset="-122"/>
              </a:rPr>
              <a:t>从诸侯到士，根据出身的高低贵贱来兼任政府职务，世代为官</a:t>
            </a:r>
            <a:r>
              <a:rPr lang="en-US" altLang="zh-CN" sz="1400" dirty="0" smtClean="0">
                <a:latin typeface="楷体" pitchFamily="49" charset="-122"/>
                <a:ea typeface="楷体" pitchFamily="49" charset="-122"/>
              </a:rPr>
              <a:t>……</a:t>
            </a:r>
            <a:r>
              <a:rPr lang="zh-CN" altLang="en-US" sz="1400" dirty="0" smtClean="0">
                <a:latin typeface="楷体" pitchFamily="49" charset="-122"/>
                <a:ea typeface="楷体" pitchFamily="49" charset="-122"/>
              </a:rPr>
              <a:t>春秋时期，随着兼并战争的进行，秦、楚等国都在新占领的地方上设立县和郡，作为新的行政建制。一般县在中心区域，郡在边远地区。郡县的长官，不再是世袭领主，而是由君主委派官员直接管理。郡县长官由君主任免，对君主负责，成为中国历史上最早的取代贵族领主的职业官僚。</a:t>
            </a:r>
            <a:endParaRPr lang="en-US" altLang="zh-CN" sz="1400" dirty="0" smtClean="0">
              <a:latin typeface="楷体" pitchFamily="49" charset="-122"/>
              <a:ea typeface="楷体" pitchFamily="49" charset="-122"/>
            </a:endParaRPr>
          </a:p>
          <a:p>
            <a:pPr algn="r">
              <a:lnSpc>
                <a:spcPct val="120000"/>
              </a:lnSpc>
              <a:defRPr/>
            </a:pPr>
            <a:r>
              <a:rPr lang="zh-CN" altLang="en-US" sz="1200" dirty="0" smtClean="0">
                <a:latin typeface="楷体" pitchFamily="49" charset="-122"/>
                <a:ea typeface="楷体" pitchFamily="49" charset="-122"/>
              </a:rPr>
              <a:t>                           </a:t>
            </a:r>
            <a:r>
              <a:rPr lang="en-US" altLang="zh-CN" sz="1200" dirty="0" smtClean="0">
                <a:latin typeface="楷体" pitchFamily="49" charset="-122"/>
                <a:ea typeface="楷体" pitchFamily="49" charset="-122"/>
              </a:rPr>
              <a:t>——</a:t>
            </a:r>
            <a:r>
              <a:rPr lang="zh-CN" altLang="en-US" sz="1200" dirty="0" smtClean="0">
                <a:latin typeface="楷体" pitchFamily="49" charset="-122"/>
                <a:ea typeface="楷体" pitchFamily="49" charset="-122"/>
              </a:rPr>
              <a:t>摘编自张岂之</a:t>
            </a:r>
            <a:r>
              <a:rPr lang="en-US" altLang="zh-CN" sz="1200" dirty="0" smtClean="0">
                <a:latin typeface="楷体" pitchFamily="49" charset="-122"/>
                <a:ea typeface="楷体" pitchFamily="49" charset="-122"/>
              </a:rPr>
              <a:t>《</a:t>
            </a:r>
            <a:r>
              <a:rPr lang="zh-CN" altLang="en-US" sz="1200" dirty="0" smtClean="0">
                <a:latin typeface="楷体" pitchFamily="49" charset="-122"/>
                <a:ea typeface="楷体" pitchFamily="49" charset="-122"/>
              </a:rPr>
              <a:t>中国历史十五讲</a:t>
            </a:r>
            <a:r>
              <a:rPr lang="en-US" altLang="zh-CN" sz="1200" dirty="0" smtClean="0">
                <a:latin typeface="楷体" pitchFamily="49" charset="-122"/>
                <a:ea typeface="楷体" pitchFamily="49" charset="-122"/>
              </a:rPr>
              <a:t>》</a:t>
            </a:r>
          </a:p>
          <a:p>
            <a:pPr>
              <a:lnSpc>
                <a:spcPct val="120000"/>
              </a:lnSpc>
              <a:defRPr/>
            </a:pPr>
            <a:r>
              <a:rPr lang="zh-CN" altLang="en-US" sz="1400" dirty="0" smtClean="0">
                <a:latin typeface="+mn-ea"/>
              </a:rPr>
              <a:t>依据材料，比较分封制与郡县制区别，分析郡县制取代分封制的意义。</a:t>
            </a:r>
            <a:endParaRPr lang="zh-CN" altLang="en-US" sz="1400" dirty="0">
              <a:latin typeface="+mn-ea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4"/>
          <p:cNvSpPr>
            <a:spLocks noChangeArrowheads="1"/>
          </p:cNvSpPr>
          <p:nvPr/>
        </p:nvSpPr>
        <p:spPr bwMode="auto">
          <a:xfrm>
            <a:off x="1428750" y="53975"/>
            <a:ext cx="2258311" cy="310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51435" tIns="25718" rIns="51435" bIns="25718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latin typeface="楷体" pitchFamily="49" charset="-122"/>
                <a:ea typeface="楷体" pitchFamily="49" charset="-122"/>
              </a:rPr>
              <a:t>比较郡县制与分封制的</a:t>
            </a:r>
            <a:r>
              <a:rPr lang="zh-CN" altLang="en-US" sz="1400" dirty="0" smtClean="0">
                <a:latin typeface="楷体" pitchFamily="49" charset="-122"/>
                <a:ea typeface="楷体" pitchFamily="49" charset="-122"/>
              </a:rPr>
              <a:t>不同</a:t>
            </a:r>
            <a:endParaRPr lang="zh-CN" altLang="en-US" sz="1400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29699" name="Rectangle 28"/>
          <p:cNvSpPr>
            <a:spLocks noChangeArrowheads="1"/>
          </p:cNvSpPr>
          <p:nvPr/>
        </p:nvSpPr>
        <p:spPr bwMode="auto">
          <a:xfrm>
            <a:off x="439653" y="468313"/>
            <a:ext cx="822020" cy="267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51435" tIns="25718" rIns="51435" bIns="25718">
            <a:spAutoFit/>
          </a:bodyPr>
          <a:lstStyle/>
          <a:p>
            <a:r>
              <a:rPr lang="zh-CN" altLang="en-US" sz="1400" dirty="0">
                <a:latin typeface="楷体" pitchFamily="49" charset="-122"/>
                <a:ea typeface="楷体" pitchFamily="49" charset="-122"/>
              </a:rPr>
              <a:t>血缘政治</a:t>
            </a:r>
          </a:p>
        </p:txBody>
      </p:sp>
      <p:sp>
        <p:nvSpPr>
          <p:cNvPr id="29700" name="Rectangle 29"/>
          <p:cNvSpPr>
            <a:spLocks noChangeArrowheads="1"/>
          </p:cNvSpPr>
          <p:nvPr/>
        </p:nvSpPr>
        <p:spPr bwMode="auto">
          <a:xfrm>
            <a:off x="1854826" y="468313"/>
            <a:ext cx="822020" cy="267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51435" tIns="25718" rIns="51435" bIns="25718">
            <a:spAutoFit/>
          </a:bodyPr>
          <a:lstStyle/>
          <a:p>
            <a:r>
              <a:rPr lang="zh-CN" altLang="en-US" sz="1400" dirty="0">
                <a:latin typeface="楷体" pitchFamily="49" charset="-122"/>
                <a:ea typeface="楷体" pitchFamily="49" charset="-122"/>
              </a:rPr>
              <a:t>地域政治</a:t>
            </a:r>
          </a:p>
        </p:txBody>
      </p:sp>
      <p:sp>
        <p:nvSpPr>
          <p:cNvPr id="29701" name="Rectangle 32"/>
          <p:cNvSpPr>
            <a:spLocks noChangeArrowheads="1"/>
          </p:cNvSpPr>
          <p:nvPr/>
        </p:nvSpPr>
        <p:spPr bwMode="auto">
          <a:xfrm>
            <a:off x="522255" y="1713365"/>
            <a:ext cx="1001556" cy="267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51435" tIns="25718" rIns="51435" bIns="25718">
            <a:spAutoFit/>
          </a:bodyPr>
          <a:lstStyle/>
          <a:p>
            <a:r>
              <a:rPr lang="zh-CN" altLang="en-US" sz="1400" dirty="0">
                <a:latin typeface="楷体" pitchFamily="49" charset="-122"/>
                <a:ea typeface="楷体" pitchFamily="49" charset="-122"/>
              </a:rPr>
              <a:t>分裂、割据</a:t>
            </a:r>
          </a:p>
        </p:txBody>
      </p:sp>
      <p:sp>
        <p:nvSpPr>
          <p:cNvPr id="29702" name="Rectangle 33"/>
          <p:cNvSpPr>
            <a:spLocks noChangeArrowheads="1"/>
          </p:cNvSpPr>
          <p:nvPr/>
        </p:nvSpPr>
        <p:spPr bwMode="auto">
          <a:xfrm>
            <a:off x="2102736" y="1692275"/>
            <a:ext cx="2305412" cy="267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51435" tIns="25718" rIns="51435" bIns="25718">
            <a:spAutoFit/>
          </a:bodyPr>
          <a:lstStyle/>
          <a:p>
            <a:r>
              <a:rPr lang="zh-CN" altLang="en-US" sz="1400" dirty="0">
                <a:latin typeface="楷体" pitchFamily="49" charset="-122"/>
                <a:ea typeface="楷体" pitchFamily="49" charset="-122"/>
              </a:rPr>
              <a:t>统一、中央集权、民族融合</a:t>
            </a:r>
          </a:p>
        </p:txBody>
      </p:sp>
      <p:sp>
        <p:nvSpPr>
          <p:cNvPr id="29704" name="矩形 13"/>
          <p:cNvSpPr>
            <a:spLocks noChangeArrowheads="1"/>
          </p:cNvSpPr>
          <p:nvPr/>
        </p:nvSpPr>
        <p:spPr bwMode="auto">
          <a:xfrm>
            <a:off x="288925" y="2018331"/>
            <a:ext cx="5397500" cy="1021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1435" tIns="25718" rIns="51435" bIns="25718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b="1" dirty="0">
                <a:latin typeface="楷体" pitchFamily="49" charset="-122"/>
                <a:ea typeface="楷体" pitchFamily="49" charset="-122"/>
              </a:rPr>
              <a:t>同</a:t>
            </a:r>
            <a:r>
              <a:rPr lang="zh-CN" altLang="en-US" sz="1400" dirty="0">
                <a:latin typeface="楷体" pitchFamily="49" charset="-122"/>
                <a:ea typeface="楷体" pitchFamily="49" charset="-122"/>
              </a:rPr>
              <a:t>：目的</a:t>
            </a:r>
            <a:r>
              <a:rPr lang="en-US" altLang="zh-CN" sz="1400" dirty="0">
                <a:latin typeface="楷体" pitchFamily="49" charset="-122"/>
                <a:ea typeface="楷体" pitchFamily="49" charset="-122"/>
              </a:rPr>
              <a:t>—</a:t>
            </a:r>
            <a:r>
              <a:rPr lang="zh-CN" altLang="en-US" sz="1400" dirty="0">
                <a:latin typeface="楷体" pitchFamily="49" charset="-122"/>
                <a:ea typeface="楷体" pitchFamily="49" charset="-122"/>
              </a:rPr>
              <a:t>都是为了稳定社会</a:t>
            </a:r>
            <a:r>
              <a:rPr lang="zh-CN" altLang="en-US" sz="1400" dirty="0" smtClean="0">
                <a:latin typeface="楷体" pitchFamily="49" charset="-122"/>
                <a:ea typeface="楷体" pitchFamily="49" charset="-122"/>
              </a:rPr>
              <a:t>秩序，巩固</a:t>
            </a:r>
            <a:r>
              <a:rPr lang="zh-CN" altLang="en-US" sz="1400" dirty="0">
                <a:latin typeface="楷体" pitchFamily="49" charset="-122"/>
                <a:ea typeface="楷体" pitchFamily="49" charset="-122"/>
              </a:rPr>
              <a:t>统治；   </a:t>
            </a:r>
          </a:p>
          <a:p>
            <a:pPr>
              <a:lnSpc>
                <a:spcPct val="150000"/>
              </a:lnSpc>
            </a:pPr>
            <a:r>
              <a:rPr lang="zh-CN" altLang="en-US" sz="1400" dirty="0">
                <a:latin typeface="楷体" pitchFamily="49" charset="-122"/>
                <a:ea typeface="楷体" pitchFamily="49" charset="-122"/>
              </a:rPr>
              <a:t>        作用：对当世社会经济发展起了推动作用；</a:t>
            </a:r>
          </a:p>
          <a:p>
            <a:pPr>
              <a:lnSpc>
                <a:spcPct val="150000"/>
              </a:lnSpc>
            </a:pPr>
            <a:r>
              <a:rPr lang="zh-CN" altLang="en-US" sz="1400" dirty="0">
                <a:latin typeface="楷体" pitchFamily="49" charset="-122"/>
                <a:ea typeface="楷体" pitchFamily="49" charset="-122"/>
              </a:rPr>
              <a:t>        影响：对后世产生重要影响。</a:t>
            </a:r>
          </a:p>
        </p:txBody>
      </p:sp>
      <p:sp>
        <p:nvSpPr>
          <p:cNvPr id="29705" name="矩形 14"/>
          <p:cNvSpPr>
            <a:spLocks noChangeArrowheads="1"/>
          </p:cNvSpPr>
          <p:nvPr/>
        </p:nvSpPr>
        <p:spPr bwMode="auto">
          <a:xfrm>
            <a:off x="3951568" y="2756286"/>
            <a:ext cx="1875193" cy="267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51435" tIns="25718" rIns="51435" bIns="25718">
            <a:spAutoFit/>
          </a:bodyPr>
          <a:lstStyle/>
          <a:p>
            <a:r>
              <a:rPr lang="en-US" altLang="zh-CN" sz="1400" dirty="0">
                <a:latin typeface="+mj-ea"/>
                <a:ea typeface="+mj-ea"/>
              </a:rPr>
              <a:t> </a:t>
            </a:r>
            <a:r>
              <a:rPr lang="zh-CN" altLang="en-US" sz="1400" dirty="0">
                <a:solidFill>
                  <a:srgbClr val="C00000"/>
                </a:solidFill>
                <a:latin typeface="+mj-ea"/>
                <a:ea typeface="+mj-ea"/>
              </a:rPr>
              <a:t>（</a:t>
            </a:r>
            <a:r>
              <a:rPr lang="zh-CN" altLang="en-US" sz="1400" b="1" dirty="0">
                <a:solidFill>
                  <a:srgbClr val="C00000"/>
                </a:solidFill>
                <a:latin typeface="+mj-ea"/>
                <a:ea typeface="+mj-ea"/>
              </a:rPr>
              <a:t>结合目标</a:t>
            </a:r>
            <a:r>
              <a:rPr lang="en-US" altLang="zh-CN" sz="1400" b="1" dirty="0">
                <a:solidFill>
                  <a:srgbClr val="C00000"/>
                </a:solidFill>
                <a:latin typeface="+mj-ea"/>
                <a:ea typeface="+mj-ea"/>
              </a:rPr>
              <a:t>p51-19</a:t>
            </a:r>
            <a:r>
              <a:rPr lang="zh-CN" altLang="en-US" sz="1400" b="1" dirty="0">
                <a:solidFill>
                  <a:srgbClr val="C00000"/>
                </a:solidFill>
                <a:latin typeface="+mj-ea"/>
                <a:ea typeface="+mj-ea"/>
              </a:rPr>
              <a:t>）</a:t>
            </a:r>
            <a:endParaRPr lang="zh-CN" altLang="en-US" sz="1400" dirty="0">
              <a:latin typeface="+mj-ea"/>
              <a:ea typeface="+mj-ea"/>
            </a:endParaRPr>
          </a:p>
        </p:txBody>
      </p:sp>
      <p:sp>
        <p:nvSpPr>
          <p:cNvPr id="14" name="右箭头 13"/>
          <p:cNvSpPr/>
          <p:nvPr/>
        </p:nvSpPr>
        <p:spPr>
          <a:xfrm>
            <a:off x="1296988" y="611188"/>
            <a:ext cx="590550" cy="222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5" tIns="25718" rIns="51435" bIns="25718" anchor="ctr"/>
          <a:lstStyle/>
          <a:p>
            <a:pPr algn="ctr">
              <a:defRPr/>
            </a:pPr>
            <a:endParaRPr lang="zh-CN" altLang="en-US" sz="140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5" name="右箭头 14"/>
          <p:cNvSpPr/>
          <p:nvPr/>
        </p:nvSpPr>
        <p:spPr>
          <a:xfrm flipV="1">
            <a:off x="1512888" y="1836738"/>
            <a:ext cx="590550" cy="206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5" tIns="25718" rIns="51435" bIns="25718" anchor="ctr"/>
          <a:lstStyle/>
          <a:p>
            <a:pPr algn="ctr">
              <a:defRPr/>
            </a:pPr>
            <a:endParaRPr lang="zh-CN" altLang="en-US" sz="140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29708" name="Rectangle 28"/>
          <p:cNvSpPr>
            <a:spLocks noChangeArrowheads="1"/>
          </p:cNvSpPr>
          <p:nvPr/>
        </p:nvSpPr>
        <p:spPr bwMode="auto">
          <a:xfrm>
            <a:off x="415789" y="1044575"/>
            <a:ext cx="822020" cy="267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51435" tIns="25718" rIns="51435" bIns="25718">
            <a:spAutoFit/>
          </a:bodyPr>
          <a:lstStyle/>
          <a:p>
            <a:r>
              <a:rPr lang="zh-CN" altLang="en-US" sz="1400" dirty="0">
                <a:latin typeface="楷体" pitchFamily="49" charset="-122"/>
                <a:ea typeface="楷体" pitchFamily="49" charset="-122"/>
              </a:rPr>
              <a:t>地方分治</a:t>
            </a:r>
          </a:p>
        </p:txBody>
      </p:sp>
      <p:sp>
        <p:nvSpPr>
          <p:cNvPr id="29709" name="Rectangle 28"/>
          <p:cNvSpPr>
            <a:spLocks noChangeArrowheads="1"/>
          </p:cNvSpPr>
          <p:nvPr/>
        </p:nvSpPr>
        <p:spPr bwMode="auto">
          <a:xfrm>
            <a:off x="1857545" y="755650"/>
            <a:ext cx="642484" cy="267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51435" tIns="25718" rIns="51435" bIns="25718">
            <a:spAutoFit/>
          </a:bodyPr>
          <a:lstStyle/>
          <a:p>
            <a:r>
              <a:rPr lang="zh-CN" altLang="en-US" sz="1400" dirty="0">
                <a:latin typeface="楷体" pitchFamily="49" charset="-122"/>
                <a:ea typeface="楷体" pitchFamily="49" charset="-122"/>
              </a:rPr>
              <a:t>郡县制</a:t>
            </a:r>
          </a:p>
        </p:txBody>
      </p:sp>
      <p:sp>
        <p:nvSpPr>
          <p:cNvPr id="29710" name="Rectangle 28"/>
          <p:cNvSpPr>
            <a:spLocks noChangeArrowheads="1"/>
          </p:cNvSpPr>
          <p:nvPr/>
        </p:nvSpPr>
        <p:spPr bwMode="auto">
          <a:xfrm>
            <a:off x="288925" y="1403350"/>
            <a:ext cx="5183188" cy="267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1435" tIns="25718" rIns="51435" bIns="25718">
            <a:spAutoFit/>
          </a:bodyPr>
          <a:lstStyle/>
          <a:p>
            <a:r>
              <a:rPr lang="zh-CN" altLang="en-US" sz="1400" dirty="0">
                <a:latin typeface="楷体" pitchFamily="49" charset="-122"/>
                <a:ea typeface="楷体" pitchFamily="49" charset="-122"/>
              </a:rPr>
              <a:t>贵族政治（世卿世禄）</a:t>
            </a:r>
          </a:p>
        </p:txBody>
      </p:sp>
      <p:sp>
        <p:nvSpPr>
          <p:cNvPr id="29711" name="Rectangle 28"/>
          <p:cNvSpPr>
            <a:spLocks noChangeArrowheads="1"/>
          </p:cNvSpPr>
          <p:nvPr/>
        </p:nvSpPr>
        <p:spPr bwMode="auto">
          <a:xfrm>
            <a:off x="2708465" y="1392237"/>
            <a:ext cx="1899238" cy="267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51435" tIns="25718" rIns="51435" bIns="25718">
            <a:spAutoFit/>
          </a:bodyPr>
          <a:lstStyle/>
          <a:p>
            <a:r>
              <a:rPr lang="zh-CN" altLang="en-US" sz="1400" dirty="0">
                <a:latin typeface="楷体" pitchFamily="49" charset="-122"/>
                <a:ea typeface="楷体" pitchFamily="49" charset="-122"/>
              </a:rPr>
              <a:t>官僚政治（中央任免）</a:t>
            </a:r>
          </a:p>
        </p:txBody>
      </p:sp>
      <p:sp>
        <p:nvSpPr>
          <p:cNvPr id="21" name="右箭头 20"/>
          <p:cNvSpPr/>
          <p:nvPr/>
        </p:nvSpPr>
        <p:spPr>
          <a:xfrm>
            <a:off x="1296988" y="900113"/>
            <a:ext cx="590550" cy="222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5" tIns="25718" rIns="51435" bIns="25718" anchor="ctr"/>
          <a:lstStyle/>
          <a:p>
            <a:pPr algn="ctr">
              <a:defRPr/>
            </a:pPr>
            <a:endParaRPr lang="zh-CN" altLang="en-US" sz="140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22" name="右箭头 21"/>
          <p:cNvSpPr/>
          <p:nvPr/>
        </p:nvSpPr>
        <p:spPr>
          <a:xfrm>
            <a:off x="1296988" y="1187450"/>
            <a:ext cx="590550" cy="206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5" tIns="25718" rIns="51435" bIns="25718" anchor="ctr"/>
          <a:lstStyle/>
          <a:p>
            <a:pPr algn="ctr">
              <a:defRPr/>
            </a:pPr>
            <a:endParaRPr lang="zh-CN" altLang="en-US" sz="140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23" name="右箭头 22"/>
          <p:cNvSpPr/>
          <p:nvPr/>
        </p:nvSpPr>
        <p:spPr>
          <a:xfrm>
            <a:off x="2103438" y="1525928"/>
            <a:ext cx="544513" cy="222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5" tIns="25718" rIns="51435" bIns="25718" anchor="ctr"/>
          <a:lstStyle/>
          <a:p>
            <a:pPr algn="ctr">
              <a:defRPr/>
            </a:pPr>
            <a:endParaRPr lang="zh-CN" altLang="en-US" sz="140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29715" name="Rectangle 28"/>
          <p:cNvSpPr>
            <a:spLocks noChangeArrowheads="1"/>
          </p:cNvSpPr>
          <p:nvPr/>
        </p:nvSpPr>
        <p:spPr bwMode="auto">
          <a:xfrm>
            <a:off x="589401" y="755650"/>
            <a:ext cx="642484" cy="267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51435" tIns="25718" rIns="51435" bIns="25718">
            <a:spAutoFit/>
          </a:bodyPr>
          <a:lstStyle/>
          <a:p>
            <a:r>
              <a:rPr lang="zh-CN" altLang="en-US" sz="1400" dirty="0">
                <a:latin typeface="楷体" pitchFamily="49" charset="-122"/>
                <a:ea typeface="楷体" pitchFamily="49" charset="-122"/>
              </a:rPr>
              <a:t>分封制</a:t>
            </a:r>
          </a:p>
        </p:txBody>
      </p:sp>
      <p:sp>
        <p:nvSpPr>
          <p:cNvPr id="29716" name="Rectangle 28"/>
          <p:cNvSpPr>
            <a:spLocks noChangeArrowheads="1"/>
          </p:cNvSpPr>
          <p:nvPr/>
        </p:nvSpPr>
        <p:spPr bwMode="auto">
          <a:xfrm>
            <a:off x="1857545" y="1044575"/>
            <a:ext cx="822020" cy="267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51435" tIns="25718" rIns="51435" bIns="25718">
            <a:spAutoFit/>
          </a:bodyPr>
          <a:lstStyle/>
          <a:p>
            <a:r>
              <a:rPr lang="zh-CN" altLang="en-US" sz="1400" dirty="0">
                <a:latin typeface="楷体" pitchFamily="49" charset="-122"/>
                <a:ea typeface="楷体" pitchFamily="49" charset="-122"/>
              </a:rPr>
              <a:t>中央集权</a:t>
            </a:r>
          </a:p>
        </p:txBody>
      </p:sp>
      <p:sp>
        <p:nvSpPr>
          <p:cNvPr id="20" name="Triangle 201"/>
          <p:cNvSpPr/>
          <p:nvPr/>
        </p:nvSpPr>
        <p:spPr>
          <a:xfrm rot="10800000">
            <a:off x="2680816" y="0"/>
            <a:ext cx="412746" cy="137467"/>
          </a:xfrm>
          <a:prstGeom prst="triangle">
            <a:avLst/>
          </a:prstGeom>
          <a:blipFill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285" tIns="27642" rIns="55285" bIns="27642" rtlCol="0" anchor="ctr"/>
          <a:lstStyle/>
          <a:p>
            <a:pPr algn="ctr"/>
            <a:endParaRPr lang="en-US" sz="1400" dirty="0">
              <a:solidFill>
                <a:schemeClr val="tx1"/>
              </a:solidFill>
              <a:latin typeface="楷体" pitchFamily="49" charset="-122"/>
              <a:ea typeface="楷体" pitchFamily="49" charset="-122"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3992" b="5138"/>
          <a:stretch>
            <a:fillRect/>
          </a:stretch>
        </p:blipFill>
        <p:spPr>
          <a:xfrm>
            <a:off x="-12039" y="3043752"/>
            <a:ext cx="5773077" cy="6581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ext Box 2"/>
          <p:cNvSpPr txBox="1">
            <a:spLocks noChangeArrowheads="1"/>
          </p:cNvSpPr>
          <p:nvPr/>
        </p:nvSpPr>
        <p:spPr bwMode="auto">
          <a:xfrm>
            <a:off x="1188786" y="133629"/>
            <a:ext cx="462947" cy="267382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51435" tIns="25718" rIns="51435" bIns="25718">
            <a:spAutoFit/>
          </a:bodyPr>
          <a:lstStyle/>
          <a:p>
            <a:pPr>
              <a:defRPr/>
            </a:pPr>
            <a:r>
              <a:rPr kumimoji="1" lang="zh-CN" altLang="en-US" sz="1400" dirty="0">
                <a:solidFill>
                  <a:srgbClr val="C00000"/>
                </a:solidFill>
                <a:latin typeface="楷体" pitchFamily="49" charset="-122"/>
                <a:ea typeface="楷体" pitchFamily="49" charset="-122"/>
              </a:rPr>
              <a:t>皇帝</a:t>
            </a:r>
          </a:p>
        </p:txBody>
      </p:sp>
      <p:sp>
        <p:nvSpPr>
          <p:cNvPr id="82947" name="Text Box 3"/>
          <p:cNvSpPr txBox="1">
            <a:spLocks noChangeArrowheads="1"/>
          </p:cNvSpPr>
          <p:nvPr/>
        </p:nvSpPr>
        <p:spPr bwMode="auto">
          <a:xfrm>
            <a:off x="1020423" y="633413"/>
            <a:ext cx="822020" cy="267382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51435" tIns="25718" rIns="51435" bIns="25718">
            <a:spAutoFit/>
          </a:bodyPr>
          <a:lstStyle/>
          <a:p>
            <a:pPr>
              <a:defRPr/>
            </a:pPr>
            <a:r>
              <a:rPr kumimoji="1" lang="zh-CN" altLang="en-US" sz="1400" dirty="0">
                <a:solidFill>
                  <a:srgbClr val="C00000"/>
                </a:solidFill>
                <a:latin typeface="楷体" pitchFamily="49" charset="-122"/>
                <a:ea typeface="楷体" pitchFamily="49" charset="-122"/>
              </a:rPr>
              <a:t>中央机构</a:t>
            </a:r>
          </a:p>
        </p:txBody>
      </p:sp>
      <p:sp>
        <p:nvSpPr>
          <p:cNvPr id="82948" name="Text Box 4"/>
          <p:cNvSpPr txBox="1">
            <a:spLocks noChangeArrowheads="1"/>
          </p:cNvSpPr>
          <p:nvPr/>
        </p:nvSpPr>
        <p:spPr bwMode="auto">
          <a:xfrm>
            <a:off x="2359842" y="633413"/>
            <a:ext cx="815975" cy="267382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51435" tIns="25718" rIns="51435" bIns="25718">
            <a:spAutoFit/>
          </a:bodyPr>
          <a:lstStyle/>
          <a:p>
            <a:pPr>
              <a:defRPr/>
            </a:pPr>
            <a:r>
              <a:rPr kumimoji="1" lang="zh-CN" altLang="en-US" sz="1400" dirty="0">
                <a:latin typeface="楷体" pitchFamily="49" charset="-122"/>
                <a:ea typeface="楷体" pitchFamily="49" charset="-122"/>
              </a:rPr>
              <a:t>三公九卿</a:t>
            </a:r>
          </a:p>
        </p:txBody>
      </p:sp>
      <p:sp>
        <p:nvSpPr>
          <p:cNvPr id="30725" name="Line 5"/>
          <p:cNvSpPr>
            <a:spLocks noChangeShapeType="1"/>
          </p:cNvSpPr>
          <p:nvPr/>
        </p:nvSpPr>
        <p:spPr bwMode="auto">
          <a:xfrm>
            <a:off x="1924216" y="767104"/>
            <a:ext cx="36195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  <p:txBody>
          <a:bodyPr lIns="51435" tIns="25718" rIns="51435" bIns="25718"/>
          <a:lstStyle/>
          <a:p>
            <a:endParaRPr lang="zh-CN" altLang="en-US" sz="140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30726" name="Line 6"/>
          <p:cNvSpPr>
            <a:spLocks noChangeShapeType="1"/>
          </p:cNvSpPr>
          <p:nvPr/>
        </p:nvSpPr>
        <p:spPr bwMode="auto">
          <a:xfrm>
            <a:off x="1428750" y="463550"/>
            <a:ext cx="0" cy="144463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  <p:txBody>
          <a:bodyPr lIns="51435" tIns="25718" rIns="51435" bIns="25718"/>
          <a:lstStyle/>
          <a:p>
            <a:endParaRPr lang="zh-CN" altLang="en-US" sz="140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30727" name="Line 7"/>
          <p:cNvSpPr>
            <a:spLocks noChangeShapeType="1"/>
          </p:cNvSpPr>
          <p:nvPr/>
        </p:nvSpPr>
        <p:spPr bwMode="auto">
          <a:xfrm>
            <a:off x="1428750" y="1008063"/>
            <a:ext cx="0" cy="144462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  <p:txBody>
          <a:bodyPr lIns="51435" tIns="25718" rIns="51435" bIns="25718"/>
          <a:lstStyle/>
          <a:p>
            <a:endParaRPr lang="zh-CN" altLang="en-US" sz="140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82952" name="Text Box 8"/>
          <p:cNvSpPr txBox="1">
            <a:spLocks noChangeArrowheads="1"/>
          </p:cNvSpPr>
          <p:nvPr/>
        </p:nvSpPr>
        <p:spPr bwMode="auto">
          <a:xfrm>
            <a:off x="1250307" y="1177925"/>
            <a:ext cx="283411" cy="267382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51435" tIns="25718" rIns="51435" bIns="25718">
            <a:spAutoFit/>
          </a:bodyPr>
          <a:lstStyle/>
          <a:p>
            <a:pPr>
              <a:defRPr/>
            </a:pPr>
            <a:r>
              <a:rPr kumimoji="1" lang="zh-CN" altLang="en-US" sz="1400" dirty="0">
                <a:latin typeface="楷体" pitchFamily="49" charset="-122"/>
                <a:ea typeface="楷体" pitchFamily="49" charset="-122"/>
              </a:rPr>
              <a:t>郡</a:t>
            </a:r>
          </a:p>
        </p:txBody>
      </p:sp>
      <p:sp>
        <p:nvSpPr>
          <p:cNvPr id="30729" name="Line 9"/>
          <p:cNvSpPr>
            <a:spLocks noChangeShapeType="1"/>
          </p:cNvSpPr>
          <p:nvPr/>
        </p:nvSpPr>
        <p:spPr bwMode="auto">
          <a:xfrm flipH="1">
            <a:off x="1542664" y="1311616"/>
            <a:ext cx="190610" cy="4018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  <p:txBody>
          <a:bodyPr lIns="51435" tIns="25718" rIns="51435" bIns="25718"/>
          <a:lstStyle/>
          <a:p>
            <a:endParaRPr lang="zh-CN" altLang="en-US" sz="140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82954" name="Text Box 10"/>
          <p:cNvSpPr txBox="1">
            <a:spLocks noChangeArrowheads="1"/>
          </p:cNvSpPr>
          <p:nvPr/>
        </p:nvSpPr>
        <p:spPr bwMode="auto">
          <a:xfrm>
            <a:off x="1773948" y="1193060"/>
            <a:ext cx="1561234" cy="267382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51435" tIns="25718" rIns="51435" bIns="25718">
            <a:spAutoFit/>
          </a:bodyPr>
          <a:lstStyle/>
          <a:p>
            <a:pPr>
              <a:defRPr/>
            </a:pPr>
            <a:r>
              <a:rPr kumimoji="1" lang="zh-CN" altLang="en-US" sz="1400" dirty="0">
                <a:latin typeface="楷体" pitchFamily="49" charset="-122"/>
                <a:ea typeface="楷体" pitchFamily="49" charset="-122"/>
              </a:rPr>
              <a:t>郡守、郡丞、郡尉 </a:t>
            </a:r>
          </a:p>
        </p:txBody>
      </p:sp>
      <p:sp>
        <p:nvSpPr>
          <p:cNvPr id="30731" name="Line 11"/>
          <p:cNvSpPr>
            <a:spLocks noChangeShapeType="1"/>
          </p:cNvSpPr>
          <p:nvPr/>
        </p:nvSpPr>
        <p:spPr bwMode="auto">
          <a:xfrm>
            <a:off x="1428750" y="1517650"/>
            <a:ext cx="0" cy="144463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  <p:txBody>
          <a:bodyPr lIns="51435" tIns="25718" rIns="51435" bIns="25718"/>
          <a:lstStyle/>
          <a:p>
            <a:endParaRPr lang="zh-CN" altLang="en-US" sz="140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82956" name="Text Box 12"/>
          <p:cNvSpPr txBox="1">
            <a:spLocks noChangeArrowheads="1"/>
          </p:cNvSpPr>
          <p:nvPr/>
        </p:nvSpPr>
        <p:spPr bwMode="auto">
          <a:xfrm>
            <a:off x="1254598" y="1687513"/>
            <a:ext cx="283411" cy="267382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51435" tIns="25718" rIns="51435" bIns="25718">
            <a:spAutoFit/>
          </a:bodyPr>
          <a:lstStyle/>
          <a:p>
            <a:pPr>
              <a:defRPr/>
            </a:pPr>
            <a:r>
              <a:rPr kumimoji="1" lang="zh-CN" altLang="en-US" sz="1400" dirty="0">
                <a:latin typeface="楷体" pitchFamily="49" charset="-122"/>
                <a:ea typeface="楷体" pitchFamily="49" charset="-122"/>
              </a:rPr>
              <a:t>县</a:t>
            </a:r>
          </a:p>
        </p:txBody>
      </p:sp>
      <p:sp>
        <p:nvSpPr>
          <p:cNvPr id="30733" name="Line 13"/>
          <p:cNvSpPr>
            <a:spLocks noChangeShapeType="1"/>
          </p:cNvSpPr>
          <p:nvPr/>
        </p:nvSpPr>
        <p:spPr bwMode="auto">
          <a:xfrm>
            <a:off x="1428750" y="2028825"/>
            <a:ext cx="0" cy="142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  <p:txBody>
          <a:bodyPr lIns="51435" tIns="25718" rIns="51435" bIns="25718"/>
          <a:lstStyle/>
          <a:p>
            <a:endParaRPr lang="zh-CN" altLang="en-US" sz="140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82958" name="Text Box 14"/>
          <p:cNvSpPr txBox="1">
            <a:spLocks noChangeArrowheads="1"/>
          </p:cNvSpPr>
          <p:nvPr/>
        </p:nvSpPr>
        <p:spPr bwMode="auto">
          <a:xfrm>
            <a:off x="1187504" y="2165350"/>
            <a:ext cx="458415" cy="267382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51435" tIns="25718" rIns="51435" bIns="25718">
            <a:spAutoFit/>
          </a:bodyPr>
          <a:lstStyle/>
          <a:p>
            <a:pPr algn="ctr">
              <a:defRPr/>
            </a:pPr>
            <a:r>
              <a:rPr kumimoji="1" lang="zh-CN" altLang="en-US" sz="1400" dirty="0">
                <a:latin typeface="楷体" pitchFamily="49" charset="-122"/>
                <a:ea typeface="楷体" pitchFamily="49" charset="-122"/>
              </a:rPr>
              <a:t>乡</a:t>
            </a:r>
          </a:p>
        </p:txBody>
      </p:sp>
      <p:sp>
        <p:nvSpPr>
          <p:cNvPr id="30735" name="Line 15"/>
          <p:cNvSpPr>
            <a:spLocks noChangeShapeType="1"/>
          </p:cNvSpPr>
          <p:nvPr/>
        </p:nvSpPr>
        <p:spPr bwMode="auto">
          <a:xfrm>
            <a:off x="1428750" y="2538413"/>
            <a:ext cx="0" cy="144462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  <p:txBody>
          <a:bodyPr lIns="51435" tIns="25718" rIns="51435" bIns="25718"/>
          <a:lstStyle/>
          <a:p>
            <a:endParaRPr lang="zh-CN" altLang="en-US" sz="140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82960" name="Text Box 16"/>
          <p:cNvSpPr txBox="1">
            <a:spLocks noChangeArrowheads="1"/>
          </p:cNvSpPr>
          <p:nvPr/>
        </p:nvSpPr>
        <p:spPr bwMode="auto">
          <a:xfrm>
            <a:off x="1154030" y="2698792"/>
            <a:ext cx="483939" cy="267382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51435" tIns="25718" rIns="51435" bIns="25718">
            <a:spAutoFit/>
          </a:bodyPr>
          <a:lstStyle/>
          <a:p>
            <a:pPr algn="ctr">
              <a:defRPr/>
            </a:pPr>
            <a:r>
              <a:rPr kumimoji="1" lang="zh-CN" altLang="en-US" sz="1400" dirty="0">
                <a:latin typeface="楷体" pitchFamily="49" charset="-122"/>
                <a:ea typeface="楷体" pitchFamily="49" charset="-122"/>
              </a:rPr>
              <a:t>里</a:t>
            </a:r>
          </a:p>
        </p:txBody>
      </p:sp>
      <p:sp>
        <p:nvSpPr>
          <p:cNvPr id="30737" name="Line 17"/>
          <p:cNvSpPr>
            <a:spLocks noChangeShapeType="1"/>
          </p:cNvSpPr>
          <p:nvPr/>
        </p:nvSpPr>
        <p:spPr bwMode="auto">
          <a:xfrm flipH="1">
            <a:off x="1519934" y="1826608"/>
            <a:ext cx="2413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  <p:txBody>
          <a:bodyPr lIns="51435" tIns="25718" rIns="51435" bIns="25718"/>
          <a:lstStyle/>
          <a:p>
            <a:endParaRPr lang="zh-CN" altLang="en-US" sz="140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82962" name="Text Box 18"/>
          <p:cNvSpPr txBox="1">
            <a:spLocks noChangeArrowheads="1"/>
          </p:cNvSpPr>
          <p:nvPr/>
        </p:nvSpPr>
        <p:spPr bwMode="auto">
          <a:xfrm>
            <a:off x="1786842" y="1694977"/>
            <a:ext cx="1548340" cy="267382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51435" tIns="25718" rIns="51435" bIns="25718">
            <a:spAutoFit/>
          </a:bodyPr>
          <a:lstStyle/>
          <a:p>
            <a:pPr>
              <a:defRPr/>
            </a:pPr>
            <a:r>
              <a:rPr kumimoji="1" lang="zh-CN" altLang="en-US" sz="1400" dirty="0">
                <a:latin typeface="楷体" pitchFamily="49" charset="-122"/>
                <a:ea typeface="楷体" pitchFamily="49" charset="-122"/>
              </a:rPr>
              <a:t>县令、县丞、县尉</a:t>
            </a:r>
            <a:r>
              <a:rPr kumimoji="1" lang="zh-CN" altLang="en-US" sz="1400" dirty="0">
                <a:solidFill>
                  <a:schemeClr val="bg1"/>
                </a:solidFill>
                <a:latin typeface="楷体" pitchFamily="49" charset="-122"/>
                <a:ea typeface="楷体" pitchFamily="49" charset="-122"/>
              </a:rPr>
              <a:t> </a:t>
            </a:r>
          </a:p>
        </p:txBody>
      </p:sp>
      <p:sp>
        <p:nvSpPr>
          <p:cNvPr id="30739" name="Line 19"/>
          <p:cNvSpPr>
            <a:spLocks noChangeShapeType="1"/>
          </p:cNvSpPr>
          <p:nvPr/>
        </p:nvSpPr>
        <p:spPr bwMode="auto">
          <a:xfrm flipH="1">
            <a:off x="1661822" y="2367019"/>
            <a:ext cx="198824" cy="247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  <p:txBody>
          <a:bodyPr lIns="51435" tIns="25718" rIns="51435" bIns="25718"/>
          <a:lstStyle/>
          <a:p>
            <a:endParaRPr lang="zh-CN" altLang="en-US" sz="140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82964" name="Text Box 20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1924216" y="2173301"/>
            <a:ext cx="1543104" cy="267382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51435" tIns="25718" rIns="51435" bIns="25718">
            <a:spAutoFit/>
          </a:bodyPr>
          <a:lstStyle/>
          <a:p>
            <a:pPr>
              <a:defRPr/>
            </a:pPr>
            <a:r>
              <a:rPr kumimoji="1" lang="zh-CN" altLang="en-US" sz="1400" dirty="0">
                <a:latin typeface="楷体" pitchFamily="49" charset="-122"/>
                <a:ea typeface="楷体" pitchFamily="49" charset="-122"/>
              </a:rPr>
              <a:t>三老、啬夫、游徼</a:t>
            </a:r>
            <a:r>
              <a:rPr kumimoji="1" lang="zh-CN" altLang="en-US" sz="1400" dirty="0">
                <a:solidFill>
                  <a:srgbClr val="CCFFFF"/>
                </a:solidFill>
                <a:latin typeface="楷体" pitchFamily="49" charset="-122"/>
                <a:ea typeface="楷体" pitchFamily="49" charset="-122"/>
              </a:rPr>
              <a:t> </a:t>
            </a:r>
          </a:p>
        </p:txBody>
      </p:sp>
      <p:sp>
        <p:nvSpPr>
          <p:cNvPr id="30741" name="Line 21"/>
          <p:cNvSpPr>
            <a:spLocks noChangeShapeType="1"/>
          </p:cNvSpPr>
          <p:nvPr/>
        </p:nvSpPr>
        <p:spPr bwMode="auto">
          <a:xfrm flipH="1">
            <a:off x="1654092" y="2876605"/>
            <a:ext cx="239713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  <p:txBody>
          <a:bodyPr lIns="51435" tIns="25718" rIns="51435" bIns="25718"/>
          <a:lstStyle/>
          <a:p>
            <a:endParaRPr lang="zh-CN" altLang="en-US" sz="140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82966" name="Text Box 22"/>
          <p:cNvSpPr txBox="1">
            <a:spLocks noChangeArrowheads="1"/>
          </p:cNvSpPr>
          <p:nvPr/>
        </p:nvSpPr>
        <p:spPr bwMode="auto">
          <a:xfrm>
            <a:off x="1973263" y="2674938"/>
            <a:ext cx="462947" cy="267382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51435" tIns="25718" rIns="51435" bIns="25718">
            <a:spAutoFit/>
          </a:bodyPr>
          <a:lstStyle/>
          <a:p>
            <a:pPr>
              <a:defRPr/>
            </a:pPr>
            <a:r>
              <a:rPr kumimoji="1" lang="zh-CN" altLang="en-US" sz="1400" dirty="0">
                <a:latin typeface="楷体" pitchFamily="49" charset="-122"/>
                <a:ea typeface="楷体" pitchFamily="49" charset="-122"/>
              </a:rPr>
              <a:t>里典</a:t>
            </a:r>
          </a:p>
        </p:txBody>
      </p:sp>
      <p:sp>
        <p:nvSpPr>
          <p:cNvPr id="25" name="Text Box 3"/>
          <p:cNvSpPr txBox="1">
            <a:spLocks noChangeArrowheads="1"/>
          </p:cNvSpPr>
          <p:nvPr/>
        </p:nvSpPr>
        <p:spPr bwMode="auto">
          <a:xfrm>
            <a:off x="766874" y="1190708"/>
            <a:ext cx="283411" cy="913713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51435" tIns="25718" rIns="51435" bIns="25718">
            <a:spAutoFit/>
          </a:bodyPr>
          <a:lstStyle/>
          <a:p>
            <a:pPr>
              <a:defRPr/>
            </a:pPr>
            <a:r>
              <a:rPr kumimoji="1" lang="zh-CN" altLang="en-US" sz="1400" dirty="0">
                <a:solidFill>
                  <a:srgbClr val="C00000"/>
                </a:solidFill>
                <a:latin typeface="楷体" pitchFamily="49" charset="-122"/>
                <a:ea typeface="楷体" pitchFamily="49" charset="-122"/>
              </a:rPr>
              <a:t>地</a:t>
            </a:r>
            <a:endParaRPr kumimoji="1" lang="en-US" altLang="zh-CN" sz="1400" dirty="0">
              <a:solidFill>
                <a:srgbClr val="C00000"/>
              </a:solidFill>
              <a:latin typeface="楷体" pitchFamily="49" charset="-122"/>
              <a:ea typeface="楷体" pitchFamily="49" charset="-122"/>
            </a:endParaRPr>
          </a:p>
          <a:p>
            <a:pPr>
              <a:defRPr/>
            </a:pPr>
            <a:r>
              <a:rPr kumimoji="1" lang="zh-CN" altLang="en-US" sz="1400" dirty="0">
                <a:solidFill>
                  <a:srgbClr val="C00000"/>
                </a:solidFill>
                <a:latin typeface="楷体" pitchFamily="49" charset="-122"/>
                <a:ea typeface="楷体" pitchFamily="49" charset="-122"/>
              </a:rPr>
              <a:t>方</a:t>
            </a:r>
            <a:endParaRPr kumimoji="1" lang="en-US" altLang="zh-CN" sz="1400" dirty="0">
              <a:solidFill>
                <a:srgbClr val="C00000"/>
              </a:solidFill>
              <a:latin typeface="楷体" pitchFamily="49" charset="-122"/>
              <a:ea typeface="楷体" pitchFamily="49" charset="-122"/>
            </a:endParaRPr>
          </a:p>
          <a:p>
            <a:pPr>
              <a:defRPr/>
            </a:pPr>
            <a:r>
              <a:rPr kumimoji="1" lang="zh-CN" altLang="en-US" sz="1400" dirty="0">
                <a:solidFill>
                  <a:srgbClr val="C00000"/>
                </a:solidFill>
                <a:latin typeface="楷体" pitchFamily="49" charset="-122"/>
                <a:ea typeface="楷体" pitchFamily="49" charset="-122"/>
              </a:rPr>
              <a:t>机</a:t>
            </a:r>
            <a:endParaRPr kumimoji="1" lang="en-US" altLang="zh-CN" sz="1400" dirty="0">
              <a:solidFill>
                <a:srgbClr val="C00000"/>
              </a:solidFill>
              <a:latin typeface="楷体" pitchFamily="49" charset="-122"/>
              <a:ea typeface="楷体" pitchFamily="49" charset="-122"/>
            </a:endParaRPr>
          </a:p>
          <a:p>
            <a:pPr>
              <a:defRPr/>
            </a:pPr>
            <a:r>
              <a:rPr kumimoji="1" lang="zh-CN" altLang="en-US" sz="1400" dirty="0">
                <a:solidFill>
                  <a:srgbClr val="C00000"/>
                </a:solidFill>
                <a:latin typeface="楷体" pitchFamily="49" charset="-122"/>
                <a:ea typeface="楷体" pitchFamily="49" charset="-122"/>
              </a:rPr>
              <a:t>构</a:t>
            </a:r>
          </a:p>
        </p:txBody>
      </p:sp>
      <p:sp>
        <p:nvSpPr>
          <p:cNvPr id="26" name="左大括号 25"/>
          <p:cNvSpPr/>
          <p:nvPr/>
        </p:nvSpPr>
        <p:spPr>
          <a:xfrm>
            <a:off x="1111250" y="1211263"/>
            <a:ext cx="90488" cy="681037"/>
          </a:xfrm>
          <a:prstGeom prst="leftBrac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51435" tIns="25718" rIns="51435" bIns="25718" anchor="ctr"/>
          <a:lstStyle/>
          <a:p>
            <a:pPr algn="ctr">
              <a:defRPr/>
            </a:pPr>
            <a:endParaRPr lang="zh-CN" altLang="en-US" sz="140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27" name="Text Box 12"/>
          <p:cNvSpPr txBox="1">
            <a:spLocks noChangeArrowheads="1"/>
          </p:cNvSpPr>
          <p:nvPr/>
        </p:nvSpPr>
        <p:spPr bwMode="auto">
          <a:xfrm>
            <a:off x="300349" y="925638"/>
            <a:ext cx="283411" cy="2206374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lIns="51435" tIns="25718" rIns="51435" bIns="25718">
            <a:spAutoFit/>
          </a:bodyPr>
          <a:lstStyle/>
          <a:p>
            <a:pPr>
              <a:defRPr/>
            </a:pPr>
            <a:r>
              <a:rPr lang="zh-CN" altLang="en-US" sz="1400" dirty="0">
                <a:latin typeface="楷体" pitchFamily="49" charset="-122"/>
                <a:ea typeface="楷体" pitchFamily="49" charset="-122"/>
              </a:rPr>
              <a:t>秦</a:t>
            </a:r>
            <a:endParaRPr lang="en-US" altLang="zh-CN" sz="1400" dirty="0">
              <a:latin typeface="楷体" pitchFamily="49" charset="-122"/>
              <a:ea typeface="楷体" pitchFamily="49" charset="-122"/>
            </a:endParaRPr>
          </a:p>
          <a:p>
            <a:pPr>
              <a:defRPr/>
            </a:pPr>
            <a:r>
              <a:rPr lang="zh-CN" altLang="en-US" sz="1400" dirty="0">
                <a:latin typeface="楷体" pitchFamily="49" charset="-122"/>
                <a:ea typeface="楷体" pitchFamily="49" charset="-122"/>
              </a:rPr>
              <a:t>朝</a:t>
            </a:r>
            <a:endParaRPr lang="en-US" altLang="zh-CN" sz="1400" dirty="0">
              <a:latin typeface="楷体" pitchFamily="49" charset="-122"/>
              <a:ea typeface="楷体" pitchFamily="49" charset="-122"/>
            </a:endParaRPr>
          </a:p>
          <a:p>
            <a:pPr>
              <a:defRPr/>
            </a:pPr>
            <a:r>
              <a:rPr lang="zh-CN" altLang="en-US" sz="1400" dirty="0">
                <a:latin typeface="楷体" pitchFamily="49" charset="-122"/>
                <a:ea typeface="楷体" pitchFamily="49" charset="-122"/>
              </a:rPr>
              <a:t>的</a:t>
            </a:r>
            <a:endParaRPr lang="en-US" altLang="zh-CN" sz="1400" dirty="0">
              <a:latin typeface="楷体" pitchFamily="49" charset="-122"/>
              <a:ea typeface="楷体" pitchFamily="49" charset="-122"/>
            </a:endParaRPr>
          </a:p>
          <a:p>
            <a:pPr>
              <a:defRPr/>
            </a:pPr>
            <a:r>
              <a:rPr lang="zh-CN" altLang="en-US" sz="1400" dirty="0">
                <a:latin typeface="楷体" pitchFamily="49" charset="-122"/>
                <a:ea typeface="楷体" pitchFamily="49" charset="-122"/>
              </a:rPr>
              <a:t>地</a:t>
            </a:r>
            <a:endParaRPr lang="en-US" altLang="zh-CN" sz="1400" dirty="0">
              <a:latin typeface="楷体" pitchFamily="49" charset="-122"/>
              <a:ea typeface="楷体" pitchFamily="49" charset="-122"/>
            </a:endParaRPr>
          </a:p>
          <a:p>
            <a:pPr>
              <a:defRPr/>
            </a:pPr>
            <a:r>
              <a:rPr lang="zh-CN" altLang="en-US" sz="1400" dirty="0">
                <a:latin typeface="楷体" pitchFamily="49" charset="-122"/>
                <a:ea typeface="楷体" pitchFamily="49" charset="-122"/>
              </a:rPr>
              <a:t>方</a:t>
            </a:r>
            <a:endParaRPr lang="en-US" altLang="zh-CN" sz="1400" dirty="0">
              <a:latin typeface="楷体" pitchFamily="49" charset="-122"/>
              <a:ea typeface="楷体" pitchFamily="49" charset="-122"/>
            </a:endParaRPr>
          </a:p>
          <a:p>
            <a:pPr>
              <a:defRPr/>
            </a:pPr>
            <a:r>
              <a:rPr lang="zh-CN" altLang="en-US" sz="1400" dirty="0">
                <a:latin typeface="楷体" pitchFamily="49" charset="-122"/>
                <a:ea typeface="楷体" pitchFamily="49" charset="-122"/>
              </a:rPr>
              <a:t>行</a:t>
            </a:r>
            <a:endParaRPr lang="en-US" altLang="zh-CN" sz="1400" dirty="0">
              <a:latin typeface="楷体" pitchFamily="49" charset="-122"/>
              <a:ea typeface="楷体" pitchFamily="49" charset="-122"/>
            </a:endParaRPr>
          </a:p>
          <a:p>
            <a:pPr>
              <a:defRPr/>
            </a:pPr>
            <a:r>
              <a:rPr lang="zh-CN" altLang="en-US" sz="1400" dirty="0">
                <a:latin typeface="楷体" pitchFamily="49" charset="-122"/>
                <a:ea typeface="楷体" pitchFamily="49" charset="-122"/>
              </a:rPr>
              <a:t>政</a:t>
            </a:r>
            <a:endParaRPr lang="en-US" altLang="zh-CN" sz="1400" dirty="0">
              <a:latin typeface="楷体" pitchFamily="49" charset="-122"/>
              <a:ea typeface="楷体" pitchFamily="49" charset="-122"/>
            </a:endParaRPr>
          </a:p>
          <a:p>
            <a:pPr>
              <a:defRPr/>
            </a:pPr>
            <a:r>
              <a:rPr lang="zh-CN" altLang="en-US" sz="1400" dirty="0">
                <a:latin typeface="楷体" pitchFamily="49" charset="-122"/>
                <a:ea typeface="楷体" pitchFamily="49" charset="-122"/>
              </a:rPr>
              <a:t>区</a:t>
            </a:r>
            <a:endParaRPr lang="en-US" altLang="zh-CN" sz="1400" dirty="0">
              <a:latin typeface="楷体" pitchFamily="49" charset="-122"/>
              <a:ea typeface="楷体" pitchFamily="49" charset="-122"/>
            </a:endParaRPr>
          </a:p>
          <a:p>
            <a:pPr>
              <a:defRPr/>
            </a:pPr>
            <a:r>
              <a:rPr lang="zh-CN" altLang="en-US" sz="1400" dirty="0">
                <a:latin typeface="楷体" pitchFamily="49" charset="-122"/>
                <a:ea typeface="楷体" pitchFamily="49" charset="-122"/>
              </a:rPr>
              <a:t>体</a:t>
            </a:r>
            <a:endParaRPr lang="en-US" altLang="zh-CN" sz="1400" dirty="0">
              <a:latin typeface="楷体" pitchFamily="49" charset="-122"/>
              <a:ea typeface="楷体" pitchFamily="49" charset="-122"/>
            </a:endParaRPr>
          </a:p>
          <a:p>
            <a:pPr>
              <a:defRPr/>
            </a:pPr>
            <a:r>
              <a:rPr lang="zh-CN" altLang="en-US" sz="1400" dirty="0">
                <a:latin typeface="楷体" pitchFamily="49" charset="-122"/>
                <a:ea typeface="楷体" pitchFamily="49" charset="-122"/>
              </a:rPr>
              <a:t>系</a:t>
            </a:r>
          </a:p>
        </p:txBody>
      </p:sp>
      <p:sp>
        <p:nvSpPr>
          <p:cNvPr id="30747" name="TextBox 27"/>
          <p:cNvSpPr txBox="1">
            <a:spLocks noChangeArrowheads="1"/>
          </p:cNvSpPr>
          <p:nvPr/>
        </p:nvSpPr>
        <p:spPr bwMode="auto">
          <a:xfrm>
            <a:off x="2604023" y="2808629"/>
            <a:ext cx="3056800" cy="267382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square" lIns="51435" tIns="25718" rIns="51435" bIns="25718">
            <a:spAutoFit/>
          </a:bodyPr>
          <a:lstStyle/>
          <a:p>
            <a:pPr algn="r"/>
            <a:r>
              <a:rPr lang="zh-CN" altLang="en-US" sz="1400" b="1" dirty="0">
                <a:solidFill>
                  <a:srgbClr val="C00000"/>
                </a:solidFill>
                <a:latin typeface="楷体" pitchFamily="49" charset="-122"/>
                <a:ea typeface="楷体" pitchFamily="49" charset="-122"/>
              </a:rPr>
              <a:t>注意：关注基层组织建设（乡、里）</a:t>
            </a:r>
          </a:p>
        </p:txBody>
      </p:sp>
      <p:sp>
        <p:nvSpPr>
          <p:cNvPr id="30" name="Triangle 201"/>
          <p:cNvSpPr/>
          <p:nvPr/>
        </p:nvSpPr>
        <p:spPr>
          <a:xfrm rot="10800000">
            <a:off x="2688767" y="-3839"/>
            <a:ext cx="412746" cy="137467"/>
          </a:xfrm>
          <a:prstGeom prst="triangle">
            <a:avLst/>
          </a:prstGeom>
          <a:blipFill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a:blip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285" tIns="27642" rIns="55285" bIns="27642" rtlCol="0" anchor="ctr"/>
          <a:lstStyle/>
          <a:p>
            <a:pPr algn="ctr"/>
            <a:endParaRPr lang="en-US" sz="1400" dirty="0">
              <a:solidFill>
                <a:schemeClr val="tx1"/>
              </a:solidFill>
              <a:latin typeface="楷体" pitchFamily="49" charset="-122"/>
              <a:ea typeface="楷体" pitchFamily="49" charset="-122"/>
            </a:endParaRPr>
          </a:p>
        </p:txBody>
      </p:sp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3992" b="5138"/>
          <a:stretch>
            <a:fillRect/>
          </a:stretch>
        </p:blipFill>
        <p:spPr>
          <a:xfrm>
            <a:off x="-12039" y="3174277"/>
            <a:ext cx="5773077" cy="65811"/>
          </a:xfrm>
          <a:prstGeom prst="rect">
            <a:avLst/>
          </a:prstGeom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2" name="Text Box 3"/>
          <p:cNvSpPr txBox="1">
            <a:spLocks noChangeArrowheads="1"/>
          </p:cNvSpPr>
          <p:nvPr/>
        </p:nvSpPr>
        <p:spPr bwMode="auto">
          <a:xfrm>
            <a:off x="758898" y="2241935"/>
            <a:ext cx="283411" cy="913713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51435" tIns="25718" rIns="51435" bIns="25718">
            <a:spAutoFit/>
          </a:bodyPr>
          <a:lstStyle/>
          <a:p>
            <a:pPr>
              <a:defRPr/>
            </a:pPr>
            <a:r>
              <a:rPr kumimoji="1" lang="zh-CN" altLang="en-US" sz="1400" dirty="0" smtClean="0">
                <a:solidFill>
                  <a:srgbClr val="C00000"/>
                </a:solidFill>
                <a:latin typeface="楷体" pitchFamily="49" charset="-122"/>
                <a:ea typeface="楷体" pitchFamily="49" charset="-122"/>
              </a:rPr>
              <a:t>基</a:t>
            </a:r>
            <a:endParaRPr kumimoji="1" lang="en-US" altLang="zh-CN" sz="1400" dirty="0" smtClean="0">
              <a:solidFill>
                <a:srgbClr val="C00000"/>
              </a:solidFill>
              <a:latin typeface="楷体" pitchFamily="49" charset="-122"/>
              <a:ea typeface="楷体" pitchFamily="49" charset="-122"/>
            </a:endParaRPr>
          </a:p>
          <a:p>
            <a:pPr>
              <a:defRPr/>
            </a:pPr>
            <a:r>
              <a:rPr kumimoji="1" lang="zh-CN" altLang="en-US" sz="1400" dirty="0" smtClean="0">
                <a:solidFill>
                  <a:srgbClr val="C00000"/>
                </a:solidFill>
                <a:latin typeface="楷体" pitchFamily="49" charset="-122"/>
                <a:ea typeface="楷体" pitchFamily="49" charset="-122"/>
              </a:rPr>
              <a:t>层</a:t>
            </a:r>
            <a:endParaRPr kumimoji="1" lang="en-US" altLang="zh-CN" sz="1400" dirty="0" smtClean="0">
              <a:solidFill>
                <a:srgbClr val="C00000"/>
              </a:solidFill>
              <a:latin typeface="楷体" pitchFamily="49" charset="-122"/>
              <a:ea typeface="楷体" pitchFamily="49" charset="-122"/>
            </a:endParaRPr>
          </a:p>
          <a:p>
            <a:pPr>
              <a:defRPr/>
            </a:pPr>
            <a:r>
              <a:rPr kumimoji="1" lang="zh-CN" altLang="en-US" sz="1400" dirty="0" smtClean="0">
                <a:solidFill>
                  <a:srgbClr val="C00000"/>
                </a:solidFill>
                <a:latin typeface="楷体" pitchFamily="49" charset="-122"/>
                <a:ea typeface="楷体" pitchFamily="49" charset="-122"/>
              </a:rPr>
              <a:t>组</a:t>
            </a:r>
            <a:endParaRPr kumimoji="1" lang="en-US" altLang="zh-CN" sz="1400" dirty="0" smtClean="0">
              <a:solidFill>
                <a:srgbClr val="C00000"/>
              </a:solidFill>
              <a:latin typeface="楷体" pitchFamily="49" charset="-122"/>
              <a:ea typeface="楷体" pitchFamily="49" charset="-122"/>
            </a:endParaRPr>
          </a:p>
          <a:p>
            <a:pPr>
              <a:defRPr/>
            </a:pPr>
            <a:r>
              <a:rPr kumimoji="1" lang="zh-CN" altLang="en-US" sz="1400" dirty="0" smtClean="0">
                <a:solidFill>
                  <a:srgbClr val="C00000"/>
                </a:solidFill>
                <a:latin typeface="楷体" pitchFamily="49" charset="-122"/>
                <a:ea typeface="楷体" pitchFamily="49" charset="-122"/>
              </a:rPr>
              <a:t>织</a:t>
            </a:r>
            <a:endParaRPr kumimoji="1" lang="zh-CN" altLang="en-US" sz="1400" dirty="0">
              <a:solidFill>
                <a:srgbClr val="C00000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33" name="左大括号 32"/>
          <p:cNvSpPr/>
          <p:nvPr/>
        </p:nvSpPr>
        <p:spPr>
          <a:xfrm>
            <a:off x="1064867" y="2309868"/>
            <a:ext cx="90488" cy="681037"/>
          </a:xfrm>
          <a:prstGeom prst="leftBrac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51435" tIns="25718" rIns="51435" bIns="25718" anchor="ctr"/>
          <a:lstStyle/>
          <a:p>
            <a:pPr algn="ctr">
              <a:defRPr/>
            </a:pPr>
            <a:endParaRPr lang="zh-CN" altLang="en-US" sz="1400">
              <a:latin typeface="楷体" pitchFamily="49" charset="-122"/>
              <a:ea typeface="楷体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图片 77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3992" b="5138"/>
          <a:stretch>
            <a:fillRect/>
          </a:stretch>
        </p:blipFill>
        <p:spPr>
          <a:xfrm>
            <a:off x="-12039" y="3043752"/>
            <a:ext cx="5773077" cy="6581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0" name="Triangle 201"/>
          <p:cNvSpPr/>
          <p:nvPr/>
        </p:nvSpPr>
        <p:spPr>
          <a:xfrm rot="10800000">
            <a:off x="2688767" y="-3839"/>
            <a:ext cx="412746" cy="137467"/>
          </a:xfrm>
          <a:prstGeom prst="triangle">
            <a:avLst/>
          </a:prstGeom>
          <a:blipFill>
            <a:blip r:embed="rId4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285" tIns="27642" rIns="55285" bIns="27642" rtlCol="0" anchor="ctr"/>
          <a:lstStyle/>
          <a:p>
            <a:pPr algn="ctr"/>
            <a:endParaRPr lang="en-US" sz="500" dirty="0">
              <a:solidFill>
                <a:schemeClr val="tx1"/>
              </a:solidFill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295275" y="550395"/>
            <a:ext cx="5170488" cy="1990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lIns="51435" tIns="25718" rIns="51435" bIns="25718" anchor="ctr">
            <a:spAutoFit/>
          </a:bodyPr>
          <a:lstStyle/>
          <a:p>
            <a:pPr eaLnBrk="0" hangingPunct="0">
              <a:lnSpc>
                <a:spcPct val="150000"/>
              </a:lnSpc>
              <a:defRPr/>
            </a:pPr>
            <a:r>
              <a:rPr lang="zh-CN" altLang="en-US" sz="1400" dirty="0">
                <a:latin typeface="楷体" pitchFamily="49" charset="-122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altLang="zh-CN" sz="1400" dirty="0">
                <a:latin typeface="楷体" pitchFamily="49" charset="-122"/>
                <a:ea typeface="楷体" pitchFamily="49" charset="-122"/>
                <a:cs typeface="Times New Roman" pitchFamily="18" charset="0"/>
              </a:rPr>
              <a:t>2015</a:t>
            </a:r>
            <a:r>
              <a:rPr lang="zh-CN" altLang="en-US" sz="1400" dirty="0">
                <a:latin typeface="楷体" pitchFamily="49" charset="-122"/>
                <a:ea typeface="楷体" pitchFamily="49" charset="-122"/>
                <a:cs typeface="Times New Roman" pitchFamily="18" charset="0"/>
              </a:rPr>
              <a:t>朝阳期中</a:t>
            </a:r>
            <a:r>
              <a:rPr lang="zh-CN" altLang="en-US" sz="1400" dirty="0" smtClean="0">
                <a:latin typeface="楷体" pitchFamily="49" charset="-122"/>
                <a:ea typeface="楷体" pitchFamily="49" charset="-122"/>
                <a:cs typeface="Times New Roman" pitchFamily="18" charset="0"/>
              </a:rPr>
              <a:t>）</a:t>
            </a:r>
            <a:endParaRPr lang="en-US" altLang="zh-CN" sz="1400" dirty="0" smtClean="0">
              <a:latin typeface="楷体" pitchFamily="49" charset="-122"/>
              <a:ea typeface="楷体" pitchFamily="49" charset="-122"/>
              <a:cs typeface="Times New Roman" pitchFamily="18" charset="0"/>
            </a:endParaRPr>
          </a:p>
          <a:p>
            <a:pPr indent="358775" eaLnBrk="0" hangingPunct="0">
              <a:lnSpc>
                <a:spcPct val="150000"/>
              </a:lnSpc>
              <a:defRPr/>
            </a:pPr>
            <a:r>
              <a:rPr lang="zh-CN" altLang="en-US" sz="1400" dirty="0" smtClean="0">
                <a:latin typeface="楷体" pitchFamily="49" charset="-122"/>
                <a:ea typeface="楷体" pitchFamily="49" charset="-122"/>
                <a:cs typeface="Times New Roman" pitchFamily="18" charset="0"/>
              </a:rPr>
              <a:t>有</a:t>
            </a:r>
            <a:r>
              <a:rPr lang="zh-CN" altLang="en-US" sz="1400" dirty="0">
                <a:latin typeface="楷体" pitchFamily="49" charset="-122"/>
                <a:ea typeface="楷体" pitchFamily="49" charset="-122"/>
                <a:cs typeface="Times New Roman" pitchFamily="18" charset="0"/>
              </a:rPr>
              <a:t>学者将中国古代的社会统治结构概括为“中央</a:t>
            </a:r>
            <a:r>
              <a:rPr lang="en-US" altLang="zh-CN" sz="1400" dirty="0">
                <a:latin typeface="楷体" pitchFamily="49" charset="-122"/>
                <a:ea typeface="楷体" pitchFamily="49" charset="-122"/>
                <a:cs typeface="Times New Roman" pitchFamily="18" charset="0"/>
              </a:rPr>
              <a:t>——</a:t>
            </a:r>
            <a:r>
              <a:rPr lang="zh-CN" altLang="en-US" sz="1400" dirty="0">
                <a:latin typeface="楷体" pitchFamily="49" charset="-122"/>
                <a:ea typeface="楷体" pitchFamily="49" charset="-122"/>
                <a:cs typeface="Times New Roman" pitchFamily="18" charset="0"/>
              </a:rPr>
              <a:t>地方</a:t>
            </a:r>
            <a:r>
              <a:rPr lang="en-US" altLang="zh-CN" sz="1400" dirty="0">
                <a:latin typeface="楷体" pitchFamily="49" charset="-122"/>
                <a:ea typeface="楷体" pitchFamily="49" charset="-122"/>
                <a:cs typeface="Times New Roman" pitchFamily="18" charset="0"/>
              </a:rPr>
              <a:t>——</a:t>
            </a:r>
            <a:r>
              <a:rPr lang="zh-CN" altLang="en-US" sz="1400" dirty="0">
                <a:latin typeface="楷体" pitchFamily="49" charset="-122"/>
                <a:ea typeface="楷体" pitchFamily="49" charset="-122"/>
                <a:cs typeface="Times New Roman" pitchFamily="18" charset="0"/>
              </a:rPr>
              <a:t>宗族</a:t>
            </a:r>
            <a:r>
              <a:rPr lang="en-US" altLang="zh-CN" sz="1400" dirty="0">
                <a:latin typeface="楷体" pitchFamily="49" charset="-122"/>
                <a:ea typeface="楷体" pitchFamily="49" charset="-122"/>
                <a:cs typeface="Times New Roman" pitchFamily="18" charset="0"/>
              </a:rPr>
              <a:t>——</a:t>
            </a:r>
            <a:r>
              <a:rPr lang="zh-CN" altLang="en-US" sz="1400" dirty="0">
                <a:latin typeface="楷体" pitchFamily="49" charset="-122"/>
                <a:ea typeface="楷体" pitchFamily="49" charset="-122"/>
                <a:cs typeface="Times New Roman" pitchFamily="18" charset="0"/>
              </a:rPr>
              <a:t>农户</a:t>
            </a:r>
            <a:r>
              <a:rPr lang="zh-CN" altLang="en-US" sz="1400" dirty="0" smtClean="0">
                <a:latin typeface="楷体" pitchFamily="49" charset="-122"/>
                <a:ea typeface="楷体" pitchFamily="49" charset="-122"/>
                <a:cs typeface="Times New Roman" pitchFamily="18" charset="0"/>
              </a:rPr>
              <a:t>”，其中</a:t>
            </a:r>
            <a:r>
              <a:rPr lang="zh-CN" altLang="en-US" sz="1400" dirty="0">
                <a:latin typeface="楷体" pitchFamily="49" charset="-122"/>
                <a:ea typeface="楷体" pitchFamily="49" charset="-122"/>
                <a:cs typeface="Times New Roman" pitchFamily="18" charset="0"/>
              </a:rPr>
              <a:t>“宗族”已多带有地域性</a:t>
            </a:r>
            <a:r>
              <a:rPr lang="zh-CN" altLang="en-US" sz="1400" dirty="0" smtClean="0">
                <a:latin typeface="楷体" pitchFamily="49" charset="-122"/>
                <a:ea typeface="楷体" pitchFamily="49" charset="-122"/>
                <a:cs typeface="Times New Roman" pitchFamily="18" charset="0"/>
              </a:rPr>
              <a:t>色彩，管理</a:t>
            </a:r>
            <a:r>
              <a:rPr lang="zh-CN" altLang="en-US" sz="1400" dirty="0">
                <a:latin typeface="楷体" pitchFamily="49" charset="-122"/>
                <a:ea typeface="楷体" pitchFamily="49" charset="-122"/>
                <a:cs typeface="Times New Roman" pitchFamily="18" charset="0"/>
              </a:rPr>
              <a:t>者大多是从当地“能率众”的长者中推荐以掌教化。这些长者在秦汉时期一般被称为</a:t>
            </a:r>
            <a:endParaRPr lang="zh-CN" altLang="en-US" sz="1400" dirty="0">
              <a:latin typeface="楷体" pitchFamily="49" charset="-122"/>
              <a:ea typeface="楷体" pitchFamily="49" charset="-122"/>
            </a:endParaRPr>
          </a:p>
          <a:p>
            <a:pPr algn="ctr" eaLnBrk="0" hangingPunct="0">
              <a:lnSpc>
                <a:spcPct val="150000"/>
              </a:lnSpc>
              <a:defRPr/>
            </a:pPr>
            <a:r>
              <a:rPr lang="en-US" altLang="zh-CN" sz="1400" dirty="0" smtClean="0">
                <a:latin typeface="楷体" pitchFamily="49" charset="-122"/>
                <a:ea typeface="楷体" pitchFamily="49" charset="-122"/>
                <a:cs typeface="Times New Roman" pitchFamily="18" charset="0"/>
              </a:rPr>
              <a:t>A.</a:t>
            </a:r>
            <a:r>
              <a:rPr lang="zh-CN" altLang="en-US" sz="1400" dirty="0" smtClean="0">
                <a:latin typeface="楷体" pitchFamily="49" charset="-122"/>
                <a:ea typeface="楷体" pitchFamily="49" charset="-122"/>
                <a:cs typeface="Times New Roman" pitchFamily="18" charset="0"/>
              </a:rPr>
              <a:t>三</a:t>
            </a:r>
            <a:r>
              <a:rPr lang="zh-CN" altLang="en-US" sz="1400" dirty="0">
                <a:latin typeface="楷体" pitchFamily="49" charset="-122"/>
                <a:ea typeface="楷体" pitchFamily="49" charset="-122"/>
                <a:cs typeface="Times New Roman" pitchFamily="18" charset="0"/>
              </a:rPr>
              <a:t>公            </a:t>
            </a:r>
            <a:r>
              <a:rPr lang="en-US" altLang="zh-CN" sz="1400" dirty="0" smtClean="0">
                <a:latin typeface="楷体" pitchFamily="49" charset="-122"/>
                <a:ea typeface="楷体" pitchFamily="49" charset="-122"/>
                <a:cs typeface="Times New Roman" pitchFamily="18" charset="0"/>
              </a:rPr>
              <a:t>B.</a:t>
            </a:r>
            <a:r>
              <a:rPr lang="zh-CN" altLang="en-US" sz="1400" dirty="0" smtClean="0">
                <a:latin typeface="楷体" pitchFamily="49" charset="-122"/>
                <a:ea typeface="楷体" pitchFamily="49" charset="-122"/>
                <a:cs typeface="Times New Roman" pitchFamily="18" charset="0"/>
              </a:rPr>
              <a:t>三</a:t>
            </a:r>
            <a:r>
              <a:rPr lang="zh-CN" altLang="en-US" sz="1400" dirty="0">
                <a:latin typeface="楷体" pitchFamily="49" charset="-122"/>
                <a:ea typeface="楷体" pitchFamily="49" charset="-122"/>
                <a:cs typeface="Times New Roman" pitchFamily="18" charset="0"/>
              </a:rPr>
              <a:t>司        </a:t>
            </a:r>
            <a:r>
              <a:rPr lang="en-US" altLang="zh-CN" sz="1400" dirty="0" smtClean="0">
                <a:latin typeface="楷体" pitchFamily="49" charset="-122"/>
                <a:ea typeface="楷体" pitchFamily="49" charset="-122"/>
                <a:cs typeface="Times New Roman" pitchFamily="18" charset="0"/>
              </a:rPr>
              <a:t>C.</a:t>
            </a:r>
            <a:r>
              <a:rPr lang="zh-CN" altLang="en-US" sz="1400" dirty="0" smtClean="0">
                <a:latin typeface="楷体" pitchFamily="49" charset="-122"/>
                <a:ea typeface="楷体" pitchFamily="49" charset="-122"/>
                <a:cs typeface="Times New Roman" pitchFamily="18" charset="0"/>
              </a:rPr>
              <a:t>三</a:t>
            </a:r>
            <a:r>
              <a:rPr lang="zh-CN" altLang="en-US" sz="1400" dirty="0">
                <a:latin typeface="楷体" pitchFamily="49" charset="-122"/>
                <a:ea typeface="楷体" pitchFamily="49" charset="-122"/>
                <a:cs typeface="Times New Roman" pitchFamily="18" charset="0"/>
              </a:rPr>
              <a:t>老            </a:t>
            </a:r>
            <a:r>
              <a:rPr lang="en-US" altLang="zh-CN" sz="1400" dirty="0" smtClean="0">
                <a:latin typeface="楷体" pitchFamily="49" charset="-122"/>
                <a:ea typeface="楷体" pitchFamily="49" charset="-122"/>
                <a:cs typeface="Times New Roman" pitchFamily="18" charset="0"/>
              </a:rPr>
              <a:t>D.</a:t>
            </a:r>
            <a:r>
              <a:rPr lang="zh-CN" altLang="en-US" sz="1400" dirty="0" smtClean="0">
                <a:latin typeface="楷体" pitchFamily="49" charset="-122"/>
                <a:ea typeface="楷体" pitchFamily="49" charset="-122"/>
                <a:cs typeface="Times New Roman" pitchFamily="18" charset="0"/>
              </a:rPr>
              <a:t>三</a:t>
            </a:r>
            <a:r>
              <a:rPr lang="zh-CN" altLang="en-US" sz="1400" dirty="0">
                <a:latin typeface="楷体" pitchFamily="49" charset="-122"/>
                <a:ea typeface="楷体" pitchFamily="49" charset="-122"/>
                <a:cs typeface="Times New Roman" pitchFamily="18" charset="0"/>
              </a:rPr>
              <a:t>省</a:t>
            </a:r>
            <a:endParaRPr lang="zh-CN" altLang="en-US" sz="1400" dirty="0">
              <a:latin typeface="楷体" pitchFamily="49" charset="-122"/>
              <a:ea typeface="楷体" pitchFamily="49" charset="-122"/>
            </a:endParaRPr>
          </a:p>
        </p:txBody>
      </p:sp>
    </p:spTree>
  </p:cSld>
  <p:clrMapOvr>
    <a:masterClrMapping/>
  </p:clrMapOvr>
  <p:transition spd="slow" advClick="0" advTm="0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矩形 2"/>
          <p:cNvSpPr>
            <a:spLocks noChangeArrowheads="1"/>
          </p:cNvSpPr>
          <p:nvPr/>
        </p:nvSpPr>
        <p:spPr bwMode="auto">
          <a:xfrm>
            <a:off x="204788" y="128657"/>
            <a:ext cx="2258311" cy="267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51435" tIns="25718" rIns="51435" bIns="25718">
            <a:spAutoFit/>
          </a:bodyPr>
          <a:lstStyle/>
          <a:p>
            <a:r>
              <a:rPr lang="zh-CN" altLang="en-US" sz="1400" b="1" dirty="0" smtClean="0">
                <a:latin typeface="+mj-ea"/>
                <a:ea typeface="+mj-ea"/>
              </a:rPr>
              <a:t>专制主义</a:t>
            </a:r>
            <a:r>
              <a:rPr lang="zh-CN" altLang="en-US" sz="1400" b="1" dirty="0">
                <a:latin typeface="+mj-ea"/>
                <a:ea typeface="+mj-ea"/>
              </a:rPr>
              <a:t>中央集权制度确立</a:t>
            </a:r>
            <a:endParaRPr lang="en-US" altLang="zh-CN" sz="1400" b="1" dirty="0">
              <a:latin typeface="+mj-ea"/>
              <a:ea typeface="+mj-ea"/>
            </a:endParaRPr>
          </a:p>
        </p:txBody>
      </p:sp>
      <p:sp>
        <p:nvSpPr>
          <p:cNvPr id="32772" name="矩形 3"/>
          <p:cNvSpPr>
            <a:spLocks noChangeArrowheads="1"/>
          </p:cNvSpPr>
          <p:nvPr/>
        </p:nvSpPr>
        <p:spPr bwMode="auto">
          <a:xfrm>
            <a:off x="216223" y="611932"/>
            <a:ext cx="642484" cy="267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51435" tIns="25718" rIns="51435" bIns="25718">
            <a:spAutoFit/>
          </a:bodyPr>
          <a:lstStyle/>
          <a:p>
            <a:r>
              <a:rPr lang="en-US" altLang="zh-CN" sz="1400" dirty="0" smtClean="0">
                <a:latin typeface="+mj-ea"/>
                <a:ea typeface="+mj-ea"/>
              </a:rPr>
              <a:t>1.</a:t>
            </a:r>
            <a:r>
              <a:rPr lang="zh-CN" altLang="en-US" sz="1400" dirty="0" smtClean="0">
                <a:latin typeface="+mj-ea"/>
                <a:ea typeface="+mj-ea"/>
              </a:rPr>
              <a:t>背景</a:t>
            </a:r>
            <a:endParaRPr lang="zh-CN" altLang="en-US" sz="1400" dirty="0">
              <a:latin typeface="+mj-ea"/>
              <a:ea typeface="+mj-ea"/>
            </a:endParaRPr>
          </a:p>
        </p:txBody>
      </p:sp>
      <p:sp>
        <p:nvSpPr>
          <p:cNvPr id="32773" name="矩形 4"/>
          <p:cNvSpPr>
            <a:spLocks noChangeArrowheads="1"/>
          </p:cNvSpPr>
          <p:nvPr/>
        </p:nvSpPr>
        <p:spPr bwMode="auto">
          <a:xfrm>
            <a:off x="1031341" y="440488"/>
            <a:ext cx="1001556" cy="267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51435" tIns="25718" rIns="51435" bIns="25718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400" dirty="0">
                <a:latin typeface="+mj-ea"/>
                <a:ea typeface="+mj-ea"/>
              </a:rPr>
              <a:t>秦实现统一</a:t>
            </a:r>
          </a:p>
        </p:txBody>
      </p:sp>
      <p:sp>
        <p:nvSpPr>
          <p:cNvPr id="32774" name="矩形 5"/>
          <p:cNvSpPr>
            <a:spLocks noChangeArrowheads="1"/>
          </p:cNvSpPr>
          <p:nvPr/>
        </p:nvSpPr>
        <p:spPr bwMode="auto">
          <a:xfrm>
            <a:off x="1031341" y="691937"/>
            <a:ext cx="1360629" cy="267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51435" tIns="25718" rIns="51435" bIns="25718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400" dirty="0">
                <a:latin typeface="+mj-ea"/>
                <a:ea typeface="+mj-ea"/>
              </a:rPr>
              <a:t>韩非提供了理论</a:t>
            </a:r>
          </a:p>
        </p:txBody>
      </p:sp>
      <p:sp>
        <p:nvSpPr>
          <p:cNvPr id="32775" name="矩形 6"/>
          <p:cNvSpPr>
            <a:spLocks noChangeArrowheads="1"/>
          </p:cNvSpPr>
          <p:nvPr/>
        </p:nvSpPr>
        <p:spPr bwMode="auto">
          <a:xfrm>
            <a:off x="1031341" y="951322"/>
            <a:ext cx="2880321" cy="267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51435" tIns="25718" rIns="51435" bIns="25718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400" dirty="0">
                <a:latin typeface="+mj-ea"/>
                <a:ea typeface="+mj-ea"/>
              </a:rPr>
              <a:t>中央集权制度的出现和成功</a:t>
            </a:r>
          </a:p>
        </p:txBody>
      </p:sp>
      <p:sp>
        <p:nvSpPr>
          <p:cNvPr id="9" name="左大括号 8"/>
          <p:cNvSpPr/>
          <p:nvPr/>
        </p:nvSpPr>
        <p:spPr>
          <a:xfrm>
            <a:off x="815317" y="539924"/>
            <a:ext cx="182563" cy="544513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51435" tIns="25718" rIns="51435" bIns="25718" anchor="ctr"/>
          <a:lstStyle/>
          <a:p>
            <a:pPr algn="ctr">
              <a:defRPr/>
            </a:pPr>
            <a:endParaRPr lang="zh-CN" altLang="en-US" sz="1400">
              <a:latin typeface="+mj-ea"/>
              <a:ea typeface="+mj-ea"/>
            </a:endParaRPr>
          </a:p>
        </p:txBody>
      </p:sp>
      <p:sp>
        <p:nvSpPr>
          <p:cNvPr id="32777" name="矩形 9"/>
          <p:cNvSpPr>
            <a:spLocks noChangeArrowheads="1"/>
          </p:cNvSpPr>
          <p:nvPr/>
        </p:nvSpPr>
        <p:spPr bwMode="auto">
          <a:xfrm>
            <a:off x="204788" y="1449388"/>
            <a:ext cx="642484" cy="267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51435" tIns="25718" rIns="51435" bIns="25718">
            <a:spAutoFit/>
          </a:bodyPr>
          <a:lstStyle/>
          <a:p>
            <a:r>
              <a:rPr lang="en-US" altLang="zh-CN" sz="1400" dirty="0" smtClean="0">
                <a:latin typeface="+mj-ea"/>
                <a:ea typeface="+mj-ea"/>
              </a:rPr>
              <a:t>2.</a:t>
            </a:r>
            <a:r>
              <a:rPr lang="zh-CN" altLang="en-US" sz="1400" dirty="0" smtClean="0">
                <a:latin typeface="+mj-ea"/>
                <a:ea typeface="+mj-ea"/>
              </a:rPr>
              <a:t>内容</a:t>
            </a:r>
            <a:endParaRPr lang="zh-CN" altLang="en-US" sz="1400" dirty="0">
              <a:latin typeface="+mj-ea"/>
              <a:ea typeface="+mj-ea"/>
            </a:endParaRPr>
          </a:p>
        </p:txBody>
      </p:sp>
      <p:sp>
        <p:nvSpPr>
          <p:cNvPr id="11" name="左大括号 10"/>
          <p:cNvSpPr/>
          <p:nvPr/>
        </p:nvSpPr>
        <p:spPr>
          <a:xfrm>
            <a:off x="795341" y="1347788"/>
            <a:ext cx="182563" cy="54451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51435" tIns="25718" rIns="51435" bIns="25718" anchor="ctr"/>
          <a:lstStyle/>
          <a:p>
            <a:pPr algn="ctr">
              <a:defRPr/>
            </a:pPr>
            <a:endParaRPr lang="zh-CN" altLang="en-US" sz="1400">
              <a:latin typeface="+mj-ea"/>
              <a:ea typeface="+mj-ea"/>
            </a:endParaRPr>
          </a:p>
        </p:txBody>
      </p:sp>
      <p:sp>
        <p:nvSpPr>
          <p:cNvPr id="32779" name="矩形 11"/>
          <p:cNvSpPr>
            <a:spLocks noChangeArrowheads="1"/>
          </p:cNvSpPr>
          <p:nvPr/>
        </p:nvSpPr>
        <p:spPr bwMode="auto">
          <a:xfrm>
            <a:off x="977904" y="1211263"/>
            <a:ext cx="822020" cy="267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51435" tIns="25718" rIns="51435" bIns="25718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400">
                <a:latin typeface="+mj-ea"/>
                <a:ea typeface="+mj-ea"/>
              </a:rPr>
              <a:t>皇帝制度</a:t>
            </a:r>
          </a:p>
        </p:txBody>
      </p:sp>
      <p:sp>
        <p:nvSpPr>
          <p:cNvPr id="32780" name="矩形 12"/>
          <p:cNvSpPr>
            <a:spLocks noChangeArrowheads="1"/>
          </p:cNvSpPr>
          <p:nvPr/>
        </p:nvSpPr>
        <p:spPr bwMode="auto">
          <a:xfrm>
            <a:off x="977904" y="1484313"/>
            <a:ext cx="1899238" cy="267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51435" tIns="25718" rIns="51435" bIns="25718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400">
                <a:latin typeface="+mj-ea"/>
                <a:ea typeface="+mj-ea"/>
              </a:rPr>
              <a:t>中央官制：三公九卿制</a:t>
            </a:r>
          </a:p>
        </p:txBody>
      </p:sp>
      <p:sp>
        <p:nvSpPr>
          <p:cNvPr id="32781" name="矩形 13"/>
          <p:cNvSpPr>
            <a:spLocks noChangeArrowheads="1"/>
          </p:cNvSpPr>
          <p:nvPr/>
        </p:nvSpPr>
        <p:spPr bwMode="auto">
          <a:xfrm>
            <a:off x="977904" y="1755775"/>
            <a:ext cx="1540165" cy="267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51435" tIns="25718" rIns="51435" bIns="25718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400">
                <a:latin typeface="+mj-ea"/>
                <a:ea typeface="+mj-ea"/>
              </a:rPr>
              <a:t>地方官制：郡县制</a:t>
            </a:r>
          </a:p>
        </p:txBody>
      </p:sp>
      <p:sp>
        <p:nvSpPr>
          <p:cNvPr id="32783" name="矩形 15"/>
          <p:cNvSpPr>
            <a:spLocks noChangeArrowheads="1"/>
          </p:cNvSpPr>
          <p:nvPr/>
        </p:nvSpPr>
        <p:spPr bwMode="auto">
          <a:xfrm>
            <a:off x="249238" y="2401888"/>
            <a:ext cx="1001556" cy="267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51435" tIns="25718" rIns="51435" bIns="25718">
            <a:spAutoFit/>
          </a:bodyPr>
          <a:lstStyle/>
          <a:p>
            <a:r>
              <a:rPr lang="en-US" altLang="zh-CN" sz="1400" dirty="0" smtClean="0">
                <a:latin typeface="+mj-ea"/>
                <a:ea typeface="+mj-ea"/>
              </a:rPr>
              <a:t>3.</a:t>
            </a:r>
            <a:r>
              <a:rPr lang="zh-CN" altLang="en-US" sz="1400" dirty="0" smtClean="0">
                <a:latin typeface="+mj-ea"/>
                <a:ea typeface="+mj-ea"/>
              </a:rPr>
              <a:t>历史影响</a:t>
            </a:r>
            <a:endParaRPr lang="zh-CN" altLang="en-US" sz="1400" dirty="0">
              <a:latin typeface="+mj-ea"/>
              <a:ea typeface="+mj-ea"/>
            </a:endParaRPr>
          </a:p>
        </p:txBody>
      </p:sp>
      <p:grpSp>
        <p:nvGrpSpPr>
          <p:cNvPr id="2" name="组合 6"/>
          <p:cNvGrpSpPr>
            <a:grpSpLocks/>
          </p:cNvGrpSpPr>
          <p:nvPr/>
        </p:nvGrpSpPr>
        <p:grpSpPr bwMode="auto">
          <a:xfrm>
            <a:off x="2154238" y="2062163"/>
            <a:ext cx="3069769" cy="611187"/>
            <a:chOff x="3923928" y="620688"/>
            <a:chExt cx="4248472" cy="1295011"/>
          </a:xfrm>
          <a:solidFill>
            <a:schemeClr val="bg2"/>
          </a:solidFill>
        </p:grpSpPr>
        <p:sp>
          <p:nvSpPr>
            <p:cNvPr id="21" name="云形标注 20"/>
            <p:cNvSpPr/>
            <p:nvPr/>
          </p:nvSpPr>
          <p:spPr>
            <a:xfrm>
              <a:off x="3923928" y="620688"/>
              <a:ext cx="4248472" cy="1295011"/>
            </a:xfrm>
            <a:prstGeom prst="cloudCallout">
              <a:avLst>
                <a:gd name="adj1" fmla="val -66730"/>
                <a:gd name="adj2" fmla="val 26347"/>
              </a:avLst>
            </a:prstGeom>
            <a:grpFill/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400">
                <a:latin typeface="+mj-ea"/>
                <a:ea typeface="+mj-ea"/>
              </a:endParaRPr>
            </a:p>
          </p:txBody>
        </p:sp>
        <p:sp>
          <p:nvSpPr>
            <p:cNvPr id="32787" name="TextBox 5"/>
            <p:cNvSpPr txBox="1">
              <a:spLocks noChangeArrowheads="1"/>
            </p:cNvSpPr>
            <p:nvPr/>
          </p:nvSpPr>
          <p:spPr bwMode="auto">
            <a:xfrm>
              <a:off x="4363012" y="1030341"/>
              <a:ext cx="3593365" cy="586918"/>
            </a:xfrm>
            <a:prstGeom prst="rect">
              <a:avLst/>
            </a:prstGeom>
            <a:grpFill/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zh-CN" altLang="en-US" sz="1200" b="1" dirty="0">
                  <a:solidFill>
                    <a:srgbClr val="C00000"/>
                  </a:solidFill>
                  <a:latin typeface="+mj-ea"/>
                  <a:ea typeface="+mj-ea"/>
                </a:rPr>
                <a:t>必修</a:t>
              </a:r>
              <a:r>
                <a:rPr lang="en-US" altLang="zh-CN" sz="1200" b="1" dirty="0" smtClean="0">
                  <a:solidFill>
                    <a:srgbClr val="C00000"/>
                  </a:solidFill>
                  <a:latin typeface="+mj-ea"/>
                  <a:ea typeface="+mj-ea"/>
                </a:rPr>
                <a:t>3 p29</a:t>
              </a:r>
              <a:r>
                <a:rPr lang="zh-CN" altLang="en-US" sz="1200" b="1" dirty="0" smtClean="0">
                  <a:solidFill>
                    <a:srgbClr val="C00000"/>
                  </a:solidFill>
                  <a:latin typeface="+mj-ea"/>
                  <a:ea typeface="+mj-ea"/>
                </a:rPr>
                <a:t>“阅读与思考” 目标</a:t>
              </a:r>
              <a:r>
                <a:rPr lang="en-US" altLang="zh-CN" sz="1200" b="1" dirty="0">
                  <a:solidFill>
                    <a:srgbClr val="C00000"/>
                  </a:solidFill>
                  <a:latin typeface="+mj-ea"/>
                  <a:ea typeface="+mj-ea"/>
                </a:rPr>
                <a:t>p13</a:t>
              </a:r>
              <a:endParaRPr lang="zh-CN" altLang="en-US" sz="1200" b="1" dirty="0">
                <a:solidFill>
                  <a:srgbClr val="C00000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17" name="Triangle 201"/>
          <p:cNvSpPr/>
          <p:nvPr/>
        </p:nvSpPr>
        <p:spPr>
          <a:xfrm rot="10800000">
            <a:off x="2688767" y="-3839"/>
            <a:ext cx="412746" cy="137467"/>
          </a:xfrm>
          <a:prstGeom prst="triangle">
            <a:avLst/>
          </a:prstGeom>
          <a:blipFill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285" tIns="27642" rIns="55285" bIns="27642" rtlCol="0" anchor="ctr"/>
          <a:lstStyle/>
          <a:p>
            <a:pPr algn="ctr"/>
            <a:endParaRPr lang="en-US" sz="1400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3992" b="5138"/>
          <a:stretch>
            <a:fillRect/>
          </a:stretch>
        </p:blipFill>
        <p:spPr>
          <a:xfrm>
            <a:off x="-12039" y="3043752"/>
            <a:ext cx="5773077" cy="6581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riangle 201"/>
          <p:cNvSpPr/>
          <p:nvPr/>
        </p:nvSpPr>
        <p:spPr>
          <a:xfrm rot="10800000">
            <a:off x="2688767" y="-3839"/>
            <a:ext cx="412746" cy="137467"/>
          </a:xfrm>
          <a:prstGeom prst="triangle">
            <a:avLst/>
          </a:prstGeom>
          <a:blipFill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285" tIns="27642" rIns="55285" bIns="27642" rtlCol="0" anchor="ctr"/>
          <a:lstStyle/>
          <a:p>
            <a:pPr algn="ctr"/>
            <a:endParaRPr lang="en-US" sz="500" dirty="0">
              <a:solidFill>
                <a:schemeClr val="tx1"/>
              </a:solidFill>
              <a:latin typeface="+mn-ea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3992" b="5138"/>
          <a:stretch>
            <a:fillRect/>
          </a:stretch>
        </p:blipFill>
        <p:spPr>
          <a:xfrm>
            <a:off x="-12039" y="3043752"/>
            <a:ext cx="5773077" cy="6581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图片 5" descr="秦始皇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712" y="1334325"/>
            <a:ext cx="1402516" cy="1742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矩形 2"/>
          <p:cNvSpPr>
            <a:spLocks noChangeArrowheads="1"/>
          </p:cNvSpPr>
          <p:nvPr/>
        </p:nvSpPr>
        <p:spPr bwMode="auto">
          <a:xfrm>
            <a:off x="1301946" y="1285211"/>
            <a:ext cx="4125809" cy="421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51435" tIns="25718" rIns="51435" bIns="25718">
            <a:spAutoFit/>
          </a:bodyPr>
          <a:lstStyle/>
          <a:p>
            <a:r>
              <a:rPr lang="zh-CN" altLang="en-US" sz="2400" b="1" dirty="0" smtClean="0">
                <a:latin typeface="+mn-ea"/>
              </a:rPr>
              <a:t>专制主义</a:t>
            </a:r>
            <a:r>
              <a:rPr lang="zh-CN" altLang="en-US" sz="2400" b="1" dirty="0">
                <a:latin typeface="+mn-ea"/>
              </a:rPr>
              <a:t>中央集权制度的建立</a:t>
            </a:r>
            <a:endParaRPr lang="en-US" altLang="zh-CN" sz="2400" b="1" dirty="0">
              <a:latin typeface="+mn-ea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27330" y="187002"/>
            <a:ext cx="5494338" cy="561743"/>
            <a:chOff x="127330" y="187002"/>
            <a:chExt cx="5494338" cy="561743"/>
          </a:xfrm>
        </p:grpSpPr>
        <p:sp>
          <p:nvSpPr>
            <p:cNvPr id="9" name="Oval 5"/>
            <p:cNvSpPr>
              <a:spLocks noChangeArrowheads="1"/>
            </p:cNvSpPr>
            <p:nvPr/>
          </p:nvSpPr>
          <p:spPr bwMode="gray">
            <a:xfrm>
              <a:off x="127330" y="187002"/>
              <a:ext cx="5494338" cy="561743"/>
            </a:xfrm>
            <a:prstGeom prst="ellipse">
              <a:avLst/>
            </a:prstGeom>
            <a:blipFill>
              <a:blip r:embed="rId6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a:blipFill>
            <a:ln>
              <a:noFill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lIns="27642" tIns="26874" rIns="27642" bIns="26874" anchor="ctr" anchorCtr="1"/>
            <a:lstStyle/>
            <a:p>
              <a:pPr>
                <a:lnSpc>
                  <a:spcPct val="150000"/>
                </a:lnSpc>
              </a:pPr>
              <a:r>
                <a:rPr lang="zh-CN" altLang="en-US" sz="1000" dirty="0" smtClean="0">
                  <a:latin typeface="楷体" pitchFamily="49" charset="-122"/>
                  <a:ea typeface="楷体" pitchFamily="49" charset="-122"/>
                </a:rPr>
                <a:t>教材必修</a:t>
              </a:r>
              <a:r>
                <a:rPr lang="en-US" altLang="zh-CN" sz="1000" dirty="0" smtClean="0">
                  <a:latin typeface="楷体" pitchFamily="49" charset="-122"/>
                  <a:ea typeface="楷体" pitchFamily="49" charset="-122"/>
                </a:rPr>
                <a:t>1        </a:t>
              </a:r>
              <a:r>
                <a:rPr lang="zh-CN" altLang="en-US" sz="1000" dirty="0" smtClean="0">
                  <a:latin typeface="楷体" pitchFamily="49" charset="-122"/>
                  <a:ea typeface="楷体" pitchFamily="49" charset="-122"/>
                </a:rPr>
                <a:t>第</a:t>
              </a:r>
              <a:r>
                <a:rPr lang="en-US" altLang="zh-CN" sz="1000" dirty="0" smtClean="0">
                  <a:latin typeface="楷体" pitchFamily="49" charset="-122"/>
                  <a:ea typeface="楷体" pitchFamily="49" charset="-122"/>
                </a:rPr>
                <a:t>2</a:t>
              </a:r>
              <a:r>
                <a:rPr lang="zh-CN" altLang="en-US" sz="1000" dirty="0" smtClean="0">
                  <a:latin typeface="楷体" pitchFamily="49" charset="-122"/>
                  <a:ea typeface="楷体" pitchFamily="49" charset="-122"/>
                </a:rPr>
                <a:t>课   中央集权制度的确立</a:t>
              </a:r>
              <a:endParaRPr lang="en-US" altLang="zh-CN" sz="1000" dirty="0" smtClean="0">
                <a:latin typeface="楷体" pitchFamily="49" charset="-122"/>
                <a:ea typeface="楷体" pitchFamily="49" charset="-122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1000" dirty="0" smtClean="0">
                  <a:latin typeface="楷体" pitchFamily="49" charset="-122"/>
                  <a:ea typeface="楷体" pitchFamily="49" charset="-122"/>
                </a:rPr>
                <a:t>教材选修人物     第</a:t>
              </a:r>
              <a:r>
                <a:rPr lang="en-US" altLang="zh-CN" sz="1000" dirty="0" smtClean="0">
                  <a:latin typeface="楷体" pitchFamily="49" charset="-122"/>
                  <a:ea typeface="楷体" pitchFamily="49" charset="-122"/>
                </a:rPr>
                <a:t>4</a:t>
              </a:r>
              <a:r>
                <a:rPr lang="zh-CN" altLang="en-US" sz="1000" dirty="0" smtClean="0">
                  <a:latin typeface="楷体" pitchFamily="49" charset="-122"/>
                  <a:ea typeface="楷体" pitchFamily="49" charset="-122"/>
                </a:rPr>
                <a:t>课   “千古一帝”秦始皇 </a:t>
              </a:r>
              <a:endParaRPr lang="zh-CN" altLang="en-US" sz="1000" dirty="0">
                <a:latin typeface="楷体" pitchFamily="49" charset="-122"/>
                <a:ea typeface="楷体" pitchFamily="49" charset="-122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481321" y="324341"/>
              <a:ext cx="569387" cy="28706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000" dirty="0" smtClean="0">
                  <a:latin typeface="楷体" pitchFamily="49" charset="-122"/>
                  <a:ea typeface="楷体" pitchFamily="49" charset="-122"/>
                </a:rPr>
                <a:t>岳麓版</a:t>
              </a:r>
              <a:endParaRPr lang="zh-CN" altLang="en-US" sz="1000" dirty="0">
                <a:latin typeface="楷体" pitchFamily="49" charset="-122"/>
                <a:ea typeface="楷体" pitchFamily="49" charset="-122"/>
              </a:endParaRPr>
            </a:p>
          </p:txBody>
        </p:sp>
      </p:grp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riangle 201"/>
          <p:cNvSpPr/>
          <p:nvPr/>
        </p:nvSpPr>
        <p:spPr>
          <a:xfrm rot="10800000">
            <a:off x="2688767" y="-3839"/>
            <a:ext cx="412746" cy="137467"/>
          </a:xfrm>
          <a:prstGeom prst="triangle">
            <a:avLst/>
          </a:prstGeom>
          <a:blipFill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285" tIns="27642" rIns="55285" bIns="27642" rtlCol="0" anchor="ctr"/>
          <a:lstStyle/>
          <a:p>
            <a:pPr algn="ctr"/>
            <a:endParaRPr lang="en-US" sz="500" dirty="0">
              <a:solidFill>
                <a:schemeClr val="tx1"/>
              </a:solidFill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3992" b="5138"/>
          <a:stretch>
            <a:fillRect/>
          </a:stretch>
        </p:blipFill>
        <p:spPr>
          <a:xfrm>
            <a:off x="-12039" y="3043752"/>
            <a:ext cx="5773077" cy="6581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矩形 14"/>
          <p:cNvSpPr/>
          <p:nvPr/>
        </p:nvSpPr>
        <p:spPr>
          <a:xfrm>
            <a:off x="77123" y="368426"/>
            <a:ext cx="5583700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1400" dirty="0" smtClean="0">
                <a:latin typeface="楷体" pitchFamily="49" charset="-122"/>
                <a:ea typeface="楷体" pitchFamily="49" charset="-122"/>
              </a:rPr>
              <a:t>    多民族国家的巩固和发展，农耕经济的高度繁荣，是中国古代科技取得辉煌成就的根本保障。造纸技术的改革是在宫廷官员领导下取得，经皇帝下令推广的。张骞、班超、甘英等探险家开辟丝绸之路，促进东西方交流，都是由组织朝廷的。标志航海技术水平的郑和远航，完全是由国家组织领导的。观测研究天文的机构</a:t>
            </a:r>
            <a:r>
              <a:rPr lang="en-US" altLang="zh-CN" sz="1400" dirty="0" smtClean="0">
                <a:latin typeface="楷体" pitchFamily="49" charset="-122"/>
                <a:ea typeface="楷体" pitchFamily="49" charset="-122"/>
              </a:rPr>
              <a:t>——</a:t>
            </a:r>
            <a:r>
              <a:rPr lang="zh-CN" altLang="en-US" sz="1400" dirty="0" smtClean="0">
                <a:latin typeface="楷体" pitchFamily="49" charset="-122"/>
                <a:ea typeface="楷体" pitchFamily="49" charset="-122"/>
              </a:rPr>
              <a:t>司天监由高级官吏太史令直接领导。中国所以有世界上最丰富的天象记录，应该主要归功于中央集权国家的支持和组织。   </a:t>
            </a:r>
            <a:endParaRPr lang="en-US" altLang="zh-CN" sz="1400" dirty="0" smtClean="0">
              <a:latin typeface="楷体" pitchFamily="49" charset="-122"/>
              <a:ea typeface="楷体" pitchFamily="49" charset="-122"/>
            </a:endParaRPr>
          </a:p>
          <a:p>
            <a:pPr>
              <a:defRPr/>
            </a:pPr>
            <a:r>
              <a:rPr lang="en-US" altLang="zh-CN" sz="1400" dirty="0" smtClean="0">
                <a:latin typeface="楷体" pitchFamily="49" charset="-122"/>
                <a:ea typeface="楷体" pitchFamily="49" charset="-122"/>
              </a:rPr>
              <a:t>   </a:t>
            </a:r>
            <a:r>
              <a:rPr lang="zh-CN" altLang="en-US" sz="1400" dirty="0" smtClean="0">
                <a:latin typeface="楷体" pitchFamily="49" charset="-122"/>
                <a:ea typeface="楷体" pitchFamily="49" charset="-122"/>
              </a:rPr>
              <a:t> 公元前</a:t>
            </a:r>
            <a:r>
              <a:rPr lang="en-US" altLang="zh-CN" sz="1400" dirty="0" smtClean="0">
                <a:latin typeface="楷体" pitchFamily="49" charset="-122"/>
                <a:ea typeface="楷体" pitchFamily="49" charset="-122"/>
              </a:rPr>
              <a:t>221</a:t>
            </a:r>
            <a:r>
              <a:rPr lang="zh-CN" altLang="en-US" sz="1400" dirty="0" smtClean="0">
                <a:latin typeface="楷体" pitchFamily="49" charset="-122"/>
                <a:ea typeface="楷体" pitchFamily="49" charset="-122"/>
              </a:rPr>
              <a:t>年秦始皇统一全国以后，各朝代都十分重视交通的发展，修道路，开运河，设驿站。全国四通八达，不但巩固了国家的统一，而且促进了科学技术的交流和传播。</a:t>
            </a:r>
            <a:endParaRPr lang="en-US" altLang="zh-CN" sz="1400" dirty="0" smtClean="0">
              <a:latin typeface="楷体" pitchFamily="49" charset="-122"/>
              <a:ea typeface="楷体" pitchFamily="49" charset="-122"/>
            </a:endParaRPr>
          </a:p>
          <a:p>
            <a:pPr algn="r">
              <a:defRPr/>
            </a:pPr>
            <a:r>
              <a:rPr lang="en-US" altLang="zh-CN" sz="1200" dirty="0" smtClean="0">
                <a:latin typeface="楷体" pitchFamily="49" charset="-122"/>
                <a:ea typeface="楷体" pitchFamily="49" charset="-122"/>
              </a:rPr>
              <a:t>                      ——</a:t>
            </a:r>
            <a:r>
              <a:rPr lang="zh-CN" altLang="en-US" sz="1200" dirty="0" smtClean="0">
                <a:latin typeface="楷体" pitchFamily="49" charset="-122"/>
                <a:ea typeface="楷体" pitchFamily="49" charset="-122"/>
              </a:rPr>
              <a:t>岳麓版必修</a:t>
            </a:r>
            <a:r>
              <a:rPr lang="en-US" altLang="zh-CN" sz="1200" dirty="0" smtClean="0">
                <a:latin typeface="楷体" pitchFamily="49" charset="-122"/>
                <a:ea typeface="楷体" pitchFamily="49" charset="-122"/>
              </a:rPr>
              <a:t>Ⅲ《</a:t>
            </a:r>
            <a:r>
              <a:rPr lang="zh-CN" altLang="en-US" sz="1200" dirty="0" smtClean="0">
                <a:latin typeface="楷体" pitchFamily="49" charset="-122"/>
                <a:ea typeface="楷体" pitchFamily="49" charset="-122"/>
              </a:rPr>
              <a:t>文化发展历程</a:t>
            </a:r>
            <a:r>
              <a:rPr lang="en-US" altLang="zh-CN" sz="1200" dirty="0" smtClean="0">
                <a:latin typeface="楷体" pitchFamily="49" charset="-122"/>
                <a:ea typeface="楷体" pitchFamily="49" charset="-122"/>
              </a:rPr>
              <a:t>》p29-</a:t>
            </a:r>
            <a:r>
              <a:rPr lang="zh-CN" altLang="en-US" sz="1200" dirty="0" smtClean="0">
                <a:latin typeface="楷体" pitchFamily="49" charset="-122"/>
                <a:ea typeface="楷体" pitchFamily="49" charset="-122"/>
              </a:rPr>
              <a:t>阅读与思考</a:t>
            </a:r>
            <a:endParaRPr lang="zh-CN" altLang="en-US" sz="1200" dirty="0">
              <a:latin typeface="楷体" pitchFamily="49" charset="-122"/>
              <a:ea typeface="楷体" pitchFamily="49" charset="-122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图片 77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3992" b="5138"/>
          <a:stretch>
            <a:fillRect/>
          </a:stretch>
        </p:blipFill>
        <p:spPr>
          <a:xfrm>
            <a:off x="-12039" y="3043752"/>
            <a:ext cx="5773077" cy="6581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Triangle 201"/>
          <p:cNvSpPr/>
          <p:nvPr/>
        </p:nvSpPr>
        <p:spPr>
          <a:xfrm rot="10800000">
            <a:off x="2688767" y="-3839"/>
            <a:ext cx="412746" cy="137467"/>
          </a:xfrm>
          <a:prstGeom prst="triangle">
            <a:avLst/>
          </a:prstGeom>
          <a:blipFill>
            <a:blip r:embed="rId4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285" tIns="27642" rIns="55285" bIns="27642" rtlCol="0" anchor="ctr"/>
          <a:lstStyle/>
          <a:p>
            <a:pPr algn="ctr"/>
            <a:endParaRPr lang="en-US" sz="500" dirty="0">
              <a:solidFill>
                <a:schemeClr val="tx1"/>
              </a:solidFill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360363" y="608013"/>
            <a:ext cx="5178425" cy="1990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1435" tIns="25718" rIns="51435" bIns="25718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b="1" dirty="0">
                <a:solidFill>
                  <a:srgbClr val="000066"/>
                </a:solidFill>
                <a:latin typeface="Calibri" pitchFamily="34" charset="0"/>
                <a:ea typeface="黑体" pitchFamily="49" charset="-122"/>
              </a:rPr>
              <a:t> </a:t>
            </a:r>
            <a:endParaRPr lang="zh-CN" altLang="en-US" sz="1400" b="1" dirty="0">
              <a:latin typeface="楷体" pitchFamily="49" charset="-122"/>
              <a:ea typeface="楷体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400" b="1" dirty="0">
                <a:latin typeface="华文楷体" pitchFamily="2" charset="-122"/>
                <a:ea typeface="华文楷体" pitchFamily="2" charset="-122"/>
              </a:rPr>
              <a:t>    </a:t>
            </a:r>
            <a:r>
              <a:rPr lang="zh-CN" altLang="en-US" sz="1400" b="1" dirty="0" smtClean="0">
                <a:latin typeface="华文楷体" pitchFamily="2" charset="-122"/>
                <a:ea typeface="华文楷体" pitchFamily="2" charset="-122"/>
              </a:rPr>
              <a:t>     </a:t>
            </a:r>
            <a:r>
              <a:rPr lang="zh-CN" altLang="en-US" sz="1400" dirty="0" smtClean="0">
                <a:latin typeface="华文楷体" pitchFamily="2" charset="-122"/>
                <a:ea typeface="华文楷体" pitchFamily="2" charset="-122"/>
              </a:rPr>
              <a:t>能</a:t>
            </a:r>
            <a:r>
              <a:rPr lang="zh-CN" altLang="en-US" sz="1400" dirty="0">
                <a:latin typeface="华文楷体" pitchFamily="2" charset="-122"/>
                <a:ea typeface="华文楷体" pitchFamily="2" charset="-122"/>
              </a:rPr>
              <a:t>创建优良的政治制度来完成其大一统之</a:t>
            </a:r>
            <a:r>
              <a:rPr lang="zh-CN" altLang="en-US" sz="1400" dirty="0" smtClean="0">
                <a:latin typeface="华文楷体" pitchFamily="2" charset="-122"/>
                <a:ea typeface="华文楷体" pitchFamily="2" charset="-122"/>
              </a:rPr>
              <a:t>局面，且</a:t>
            </a:r>
            <a:r>
              <a:rPr lang="zh-CN" altLang="en-US" sz="1400" dirty="0">
                <a:latin typeface="华文楷体" pitchFamily="2" charset="-122"/>
                <a:ea typeface="华文楷体" pitchFamily="2" charset="-122"/>
              </a:rPr>
              <a:t>能维持此大一统之局面历数千年之久而不败。直到</a:t>
            </a:r>
            <a:r>
              <a:rPr lang="zh-CN" altLang="en-US" sz="1400" dirty="0" smtClean="0">
                <a:latin typeface="华文楷体" pitchFamily="2" charset="-122"/>
                <a:ea typeface="华文楷体" pitchFamily="2" charset="-122"/>
              </a:rPr>
              <a:t>今天，我们</a:t>
            </a:r>
            <a:r>
              <a:rPr lang="zh-CN" altLang="en-US" sz="1400" dirty="0">
                <a:latin typeface="华文楷体" pitchFamily="2" charset="-122"/>
                <a:ea typeface="华文楷体" pitchFamily="2" charset="-122"/>
              </a:rPr>
              <a:t>得拥有这样一个广土众民的大</a:t>
            </a:r>
            <a:r>
              <a:rPr lang="zh-CN" altLang="en-US" sz="1400" dirty="0" smtClean="0">
                <a:latin typeface="华文楷体" pitchFamily="2" charset="-122"/>
                <a:ea typeface="华文楷体" pitchFamily="2" charset="-122"/>
              </a:rPr>
              <a:t>国家，举世</a:t>
            </a:r>
            <a:r>
              <a:rPr lang="zh-CN" altLang="en-US" sz="1400" dirty="0">
                <a:latin typeface="华文楷体" pitchFamily="2" charset="-122"/>
                <a:ea typeface="华文楷体" pitchFamily="2" charset="-122"/>
              </a:rPr>
              <a:t>莫</a:t>
            </a:r>
            <a:r>
              <a:rPr lang="zh-CN" altLang="en-US" sz="1400" dirty="0" smtClean="0">
                <a:latin typeface="华文楷体" pitchFamily="2" charset="-122"/>
                <a:ea typeface="华文楷体" pitchFamily="2" charset="-122"/>
              </a:rPr>
              <a:t>匹，这</a:t>
            </a:r>
            <a:r>
              <a:rPr lang="zh-CN" altLang="en-US" sz="1400" dirty="0">
                <a:latin typeface="华文楷体" pitchFamily="2" charset="-122"/>
                <a:ea typeface="华文楷体" pitchFamily="2" charset="-122"/>
              </a:rPr>
              <a:t>是中国历史之结晶</a:t>
            </a:r>
            <a:r>
              <a:rPr lang="zh-CN" altLang="en-US" sz="1400" dirty="0" smtClean="0">
                <a:latin typeface="华文楷体" pitchFamily="2" charset="-122"/>
                <a:ea typeface="华文楷体" pitchFamily="2" charset="-122"/>
              </a:rPr>
              <a:t>品，是</a:t>
            </a:r>
            <a:r>
              <a:rPr lang="zh-CN" altLang="en-US" sz="1400" dirty="0">
                <a:latin typeface="华文楷体" pitchFamily="2" charset="-122"/>
                <a:ea typeface="华文楷体" pitchFamily="2" charset="-122"/>
              </a:rPr>
              <a:t>中国历史之无上成绩。               </a:t>
            </a:r>
            <a:endParaRPr lang="en-US" altLang="zh-CN" sz="1400" dirty="0">
              <a:latin typeface="华文楷体" pitchFamily="2" charset="-122"/>
              <a:ea typeface="华文楷体" pitchFamily="2" charset="-122"/>
            </a:endParaRPr>
          </a:p>
          <a:p>
            <a:pPr algn="r">
              <a:lnSpc>
                <a:spcPct val="150000"/>
              </a:lnSpc>
            </a:pPr>
            <a:r>
              <a:rPr lang="en-US" altLang="zh-CN" sz="1400" dirty="0">
                <a:latin typeface="华文楷体" pitchFamily="2" charset="-122"/>
                <a:ea typeface="华文楷体" pitchFamily="2" charset="-122"/>
              </a:rPr>
              <a:t>                 </a:t>
            </a:r>
            <a:r>
              <a:rPr lang="en-US" altLang="zh-CN" sz="1400" dirty="0" smtClean="0">
                <a:latin typeface="华文楷体" pitchFamily="2" charset="-122"/>
                <a:ea typeface="华文楷体" pitchFamily="2" charset="-122"/>
              </a:rPr>
              <a:t>                         </a:t>
            </a:r>
            <a:r>
              <a:rPr lang="zh-CN" altLang="en-US" sz="1400" dirty="0" smtClean="0">
                <a:latin typeface="华文楷体" pitchFamily="2" charset="-122"/>
                <a:ea typeface="华文楷体" pitchFamily="2" charset="-122"/>
              </a:rPr>
              <a:t>——</a:t>
            </a:r>
            <a:r>
              <a:rPr lang="zh-CN" altLang="en-US" sz="1400" dirty="0">
                <a:latin typeface="华文楷体" pitchFamily="2" charset="-122"/>
                <a:ea typeface="华文楷体" pitchFamily="2" charset="-122"/>
              </a:rPr>
              <a:t>史学家</a:t>
            </a:r>
            <a:r>
              <a:rPr lang="zh-CN" altLang="en-US" sz="1400" dirty="0" smtClean="0">
                <a:latin typeface="华文楷体" pitchFamily="2" charset="-122"/>
                <a:ea typeface="华文楷体" pitchFamily="2" charset="-122"/>
              </a:rPr>
              <a:t>钱穆</a:t>
            </a:r>
            <a:endParaRPr lang="zh-CN" altLang="en-US" sz="1400" dirty="0">
              <a:latin typeface="华文楷体" pitchFamily="2" charset="-122"/>
              <a:ea typeface="华文楷体" pitchFamily="2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图片 77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3992" b="5138"/>
          <a:stretch>
            <a:fillRect/>
          </a:stretch>
        </p:blipFill>
        <p:spPr>
          <a:xfrm>
            <a:off x="-12039" y="3043752"/>
            <a:ext cx="5773077" cy="6581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Triangle 201"/>
          <p:cNvSpPr/>
          <p:nvPr/>
        </p:nvSpPr>
        <p:spPr>
          <a:xfrm rot="10800000">
            <a:off x="2688767" y="-3839"/>
            <a:ext cx="412746" cy="137467"/>
          </a:xfrm>
          <a:prstGeom prst="triangle">
            <a:avLst/>
          </a:prstGeom>
          <a:blipFill>
            <a:blip r:embed="rId4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285" tIns="27642" rIns="55285" bIns="27642" rtlCol="0" anchor="ctr"/>
          <a:lstStyle/>
          <a:p>
            <a:pPr algn="ctr"/>
            <a:endParaRPr lang="en-US" sz="500" dirty="0">
              <a:solidFill>
                <a:schemeClr val="tx1"/>
              </a:solidFill>
            </a:endParaRPr>
          </a:p>
        </p:txBody>
      </p:sp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115396" y="64894"/>
            <a:ext cx="5518205" cy="1990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51435" tIns="25718" rIns="51435" bIns="25718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latin typeface="华文楷体" pitchFamily="2" charset="-122"/>
                <a:ea typeface="华文楷体" pitchFamily="2" charset="-122"/>
              </a:rPr>
              <a:t>       与早期国家</a:t>
            </a:r>
            <a:r>
              <a:rPr lang="zh-CN" altLang="en-US" sz="1400" dirty="0" smtClean="0">
                <a:latin typeface="华文楷体" pitchFamily="2" charset="-122"/>
                <a:ea typeface="华文楷体" pitchFamily="2" charset="-122"/>
              </a:rPr>
              <a:t>相比，大一统</a:t>
            </a:r>
            <a:r>
              <a:rPr lang="zh-CN" altLang="en-US" sz="1400" dirty="0">
                <a:latin typeface="华文楷体" pitchFamily="2" charset="-122"/>
                <a:ea typeface="华文楷体" pitchFamily="2" charset="-122"/>
              </a:rPr>
              <a:t>国家国力更加</a:t>
            </a:r>
            <a:r>
              <a:rPr lang="zh-CN" altLang="en-US" sz="1400" dirty="0" smtClean="0">
                <a:latin typeface="华文楷体" pitchFamily="2" charset="-122"/>
                <a:ea typeface="华文楷体" pitchFamily="2" charset="-122"/>
              </a:rPr>
              <a:t>强盛，对</a:t>
            </a:r>
            <a:r>
              <a:rPr lang="zh-CN" altLang="en-US" sz="1400" dirty="0">
                <a:latin typeface="华文楷体" pitchFamily="2" charset="-122"/>
                <a:ea typeface="华文楷体" pitchFamily="2" charset="-122"/>
              </a:rPr>
              <a:t>社会的控制更加</a:t>
            </a:r>
            <a:r>
              <a:rPr lang="zh-CN" altLang="en-US" sz="1400" dirty="0" smtClean="0">
                <a:latin typeface="华文楷体" pitchFamily="2" charset="-122"/>
                <a:ea typeface="华文楷体" pitchFamily="2" charset="-122"/>
              </a:rPr>
              <a:t>紧密，政权</a:t>
            </a:r>
            <a:r>
              <a:rPr lang="zh-CN" altLang="en-US" sz="1400" dirty="0">
                <a:latin typeface="华文楷体" pitchFamily="2" charset="-122"/>
                <a:ea typeface="华文楷体" pitchFamily="2" charset="-122"/>
              </a:rPr>
              <a:t>组织结构更加</a:t>
            </a:r>
            <a:r>
              <a:rPr lang="zh-CN" altLang="en-US" sz="1400" dirty="0" smtClean="0">
                <a:latin typeface="华文楷体" pitchFamily="2" charset="-122"/>
                <a:ea typeface="华文楷体" pitchFamily="2" charset="-122"/>
              </a:rPr>
              <a:t>紧密，管理</a:t>
            </a:r>
            <a:r>
              <a:rPr lang="zh-CN" altLang="en-US" sz="1400" dirty="0">
                <a:latin typeface="华文楷体" pitchFamily="2" charset="-122"/>
                <a:ea typeface="华文楷体" pitchFamily="2" charset="-122"/>
              </a:rPr>
              <a:t>力度更为</a:t>
            </a:r>
            <a:r>
              <a:rPr lang="zh-CN" altLang="en-US" sz="1400" dirty="0" smtClean="0">
                <a:latin typeface="华文楷体" pitchFamily="2" charset="-122"/>
                <a:ea typeface="华文楷体" pitchFamily="2" charset="-122"/>
              </a:rPr>
              <a:t>强化，但</a:t>
            </a:r>
            <a:r>
              <a:rPr lang="zh-CN" altLang="en-US" sz="1400" dirty="0">
                <a:latin typeface="华文楷体" pitchFamily="2" charset="-122"/>
                <a:ea typeface="华文楷体" pitchFamily="2" charset="-122"/>
              </a:rPr>
              <a:t>缺乏</a:t>
            </a:r>
            <a:r>
              <a:rPr lang="zh-CN" altLang="en-US" sz="1400" dirty="0" smtClean="0">
                <a:latin typeface="华文楷体" pitchFamily="2" charset="-122"/>
                <a:ea typeface="华文楷体" pitchFamily="2" charset="-122"/>
              </a:rPr>
              <a:t>弹性，平均寿命</a:t>
            </a:r>
            <a:r>
              <a:rPr lang="zh-CN" altLang="en-US" sz="1400" dirty="0">
                <a:latin typeface="华文楷体" pitchFamily="2" charset="-122"/>
                <a:ea typeface="华文楷体" pitchFamily="2" charset="-122"/>
              </a:rPr>
              <a:t>短。</a:t>
            </a:r>
            <a:endParaRPr lang="en-US" altLang="zh-CN" sz="1400" dirty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400" dirty="0">
                <a:latin typeface="华文楷体" pitchFamily="2" charset="-122"/>
                <a:ea typeface="华文楷体" pitchFamily="2" charset="-122"/>
              </a:rPr>
              <a:t>      </a:t>
            </a:r>
            <a:r>
              <a:rPr lang="en-US" altLang="zh-CN" sz="1400" dirty="0" smtClean="0">
                <a:latin typeface="华文楷体" pitchFamily="2" charset="-122"/>
                <a:ea typeface="华文楷体" pitchFamily="2" charset="-122"/>
              </a:rPr>
              <a:t>   </a:t>
            </a:r>
            <a:r>
              <a:rPr lang="zh-CN" altLang="en-US" sz="1400" dirty="0" smtClean="0">
                <a:latin typeface="华文楷体" pitchFamily="2" charset="-122"/>
                <a:ea typeface="华文楷体" pitchFamily="2" charset="-122"/>
              </a:rPr>
              <a:t>秦朝</a:t>
            </a:r>
            <a:r>
              <a:rPr lang="zh-CN" altLang="en-US" sz="1400" dirty="0">
                <a:latin typeface="华文楷体" pitchFamily="2" charset="-122"/>
                <a:ea typeface="华文楷体" pitchFamily="2" charset="-122"/>
              </a:rPr>
              <a:t>虽然建立了大一统</a:t>
            </a:r>
            <a:r>
              <a:rPr lang="zh-CN" altLang="en-US" sz="1400" dirty="0" smtClean="0">
                <a:latin typeface="华文楷体" pitchFamily="2" charset="-122"/>
                <a:ea typeface="华文楷体" pitchFamily="2" charset="-122"/>
              </a:rPr>
              <a:t>国家，但</a:t>
            </a:r>
            <a:r>
              <a:rPr lang="zh-CN" altLang="en-US" sz="1400" dirty="0">
                <a:latin typeface="华文楷体" pitchFamily="2" charset="-122"/>
                <a:ea typeface="华文楷体" pitchFamily="2" charset="-122"/>
              </a:rPr>
              <a:t>随着秦朝的</a:t>
            </a:r>
            <a:r>
              <a:rPr lang="zh-CN" altLang="en-US" sz="1400" dirty="0" smtClean="0">
                <a:latin typeface="华文楷体" pitchFamily="2" charset="-122"/>
                <a:ea typeface="华文楷体" pitchFamily="2" charset="-122"/>
              </a:rPr>
              <a:t>灭亡，其</a:t>
            </a:r>
            <a:r>
              <a:rPr lang="zh-CN" altLang="en-US" sz="1400" dirty="0">
                <a:latin typeface="华文楷体" pitchFamily="2" charset="-122"/>
                <a:ea typeface="华文楷体" pitchFamily="2" charset="-122"/>
              </a:rPr>
              <a:t>很多举措被质疑和</a:t>
            </a:r>
            <a:r>
              <a:rPr lang="zh-CN" altLang="en-US" sz="1400" dirty="0" smtClean="0">
                <a:latin typeface="华文楷体" pitchFamily="2" charset="-122"/>
                <a:ea typeface="华文楷体" pitchFamily="2" charset="-122"/>
              </a:rPr>
              <a:t>否定，导致</a:t>
            </a:r>
            <a:r>
              <a:rPr lang="zh-CN" altLang="en-US" sz="1400" dirty="0">
                <a:latin typeface="华文楷体" pitchFamily="2" charset="-122"/>
                <a:ea typeface="华文楷体" pitchFamily="2" charset="-122"/>
              </a:rPr>
              <a:t>大一统国家的发展也受到影响</a:t>
            </a:r>
            <a:r>
              <a:rPr lang="zh-CN" altLang="en-US" sz="1400" dirty="0" smtClean="0">
                <a:latin typeface="华文楷体" pitchFamily="2" charset="-122"/>
                <a:ea typeface="华文楷体" pitchFamily="2" charset="-122"/>
              </a:rPr>
              <a:t>。</a:t>
            </a:r>
            <a:r>
              <a:rPr lang="en-US" altLang="zh-CN" sz="1400" dirty="0" smtClean="0">
                <a:latin typeface="华文楷体" pitchFamily="2" charset="-122"/>
                <a:ea typeface="华文楷体" pitchFamily="2" charset="-122"/>
              </a:rPr>
              <a:t> </a:t>
            </a:r>
          </a:p>
          <a:p>
            <a:pPr algn="r">
              <a:lnSpc>
                <a:spcPct val="150000"/>
              </a:lnSpc>
            </a:pPr>
            <a:r>
              <a:rPr lang="en-US" altLang="zh-CN" sz="1200" dirty="0" smtClean="0">
                <a:latin typeface="华文楷体" pitchFamily="2" charset="-122"/>
                <a:ea typeface="华文楷体" pitchFamily="2" charset="-122"/>
              </a:rPr>
              <a:t>                ——《</a:t>
            </a:r>
            <a:r>
              <a:rPr lang="zh-CN" altLang="en-US" sz="1200" dirty="0" smtClean="0">
                <a:latin typeface="华文楷体" pitchFamily="2" charset="-122"/>
                <a:ea typeface="华文楷体" pitchFamily="2" charset="-122"/>
              </a:rPr>
              <a:t>普通高中历史课程标准（</a:t>
            </a:r>
            <a:r>
              <a:rPr lang="en-US" altLang="zh-CN" sz="1200" dirty="0" smtClean="0">
                <a:latin typeface="华文楷体" pitchFamily="2" charset="-122"/>
                <a:ea typeface="华文楷体" pitchFamily="2" charset="-122"/>
              </a:rPr>
              <a:t>2017</a:t>
            </a:r>
            <a:r>
              <a:rPr lang="zh-CN" altLang="en-US" sz="1200" dirty="0" smtClean="0">
                <a:latin typeface="华文楷体" pitchFamily="2" charset="-122"/>
                <a:ea typeface="华文楷体" pitchFamily="2" charset="-122"/>
              </a:rPr>
              <a:t>年版）解读</a:t>
            </a:r>
            <a:r>
              <a:rPr lang="en-US" altLang="zh-CN" sz="1200" dirty="0" smtClean="0">
                <a:latin typeface="华文楷体" pitchFamily="2" charset="-122"/>
                <a:ea typeface="华文楷体" pitchFamily="2" charset="-122"/>
              </a:rPr>
              <a:t>》</a:t>
            </a:r>
            <a:endParaRPr lang="zh-CN" altLang="en-US" sz="1200" dirty="0">
              <a:latin typeface="华文楷体" pitchFamily="2" charset="-122"/>
              <a:ea typeface="华文楷体" pitchFamily="2" charset="-122"/>
            </a:endParaRPr>
          </a:p>
        </p:txBody>
      </p:sp>
      <p:grpSp>
        <p:nvGrpSpPr>
          <p:cNvPr id="8" name="组合 6"/>
          <p:cNvGrpSpPr>
            <a:grpSpLocks/>
          </p:cNvGrpSpPr>
          <p:nvPr/>
        </p:nvGrpSpPr>
        <p:grpSpPr bwMode="auto">
          <a:xfrm>
            <a:off x="270345" y="1979876"/>
            <a:ext cx="5311472" cy="972875"/>
            <a:chOff x="271067" y="1979954"/>
            <a:chExt cx="5310206" cy="972503"/>
          </a:xfrm>
        </p:grpSpPr>
        <p:pic>
          <p:nvPicPr>
            <p:cNvPr id="9" name="图片 4" descr="微信图片_20190318162014.jpg"/>
            <p:cNvPicPr>
              <a:picLocks noChangeAspect="1"/>
            </p:cNvPicPr>
            <p:nvPr/>
          </p:nvPicPr>
          <p:blipFill>
            <a:blip r:embed="rId5" cstate="print"/>
            <a:srcRect l="2502" t="11560"/>
            <a:stretch>
              <a:fillRect/>
            </a:stretch>
          </p:blipFill>
          <p:spPr bwMode="auto">
            <a:xfrm>
              <a:off x="271067" y="1979954"/>
              <a:ext cx="5310206" cy="9725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softEdge rad="63500"/>
            </a:effectLst>
          </p:spPr>
        </p:pic>
        <p:sp>
          <p:nvSpPr>
            <p:cNvPr id="10" name="TextBox 5"/>
            <p:cNvSpPr txBox="1">
              <a:spLocks noChangeArrowheads="1"/>
            </p:cNvSpPr>
            <p:nvPr/>
          </p:nvSpPr>
          <p:spPr bwMode="auto">
            <a:xfrm>
              <a:off x="1095755" y="1996926"/>
              <a:ext cx="1080119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CN" sz="1000" dirty="0"/>
                <a:t>(</a:t>
              </a:r>
              <a:r>
                <a:rPr lang="zh-CN" altLang="en-US" sz="1000" dirty="0"/>
                <a:t>目标</a:t>
              </a:r>
              <a:r>
                <a:rPr lang="en-US" altLang="zh-CN" sz="1000" dirty="0"/>
                <a:t>p13)</a:t>
              </a:r>
              <a:endParaRPr lang="zh-CN" altLang="en-US" sz="1000" dirty="0"/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图片 77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3992" b="5138"/>
          <a:stretch>
            <a:fillRect/>
          </a:stretch>
        </p:blipFill>
        <p:spPr>
          <a:xfrm>
            <a:off x="-12039" y="3043752"/>
            <a:ext cx="5773077" cy="6581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Triangle 201"/>
          <p:cNvSpPr/>
          <p:nvPr/>
        </p:nvSpPr>
        <p:spPr>
          <a:xfrm rot="10800000">
            <a:off x="2688767" y="-3839"/>
            <a:ext cx="412746" cy="137467"/>
          </a:xfrm>
          <a:prstGeom prst="triangle">
            <a:avLst/>
          </a:prstGeom>
          <a:blipFill>
            <a:blip r:embed="rId4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285" tIns="27642" rIns="55285" bIns="27642" rtlCol="0" anchor="ctr"/>
          <a:lstStyle/>
          <a:p>
            <a:pPr algn="ctr"/>
            <a:endParaRPr lang="en-US" sz="500" dirty="0">
              <a:solidFill>
                <a:schemeClr val="tx1"/>
              </a:solidFill>
            </a:endParaRP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166128" y="428729"/>
            <a:ext cx="5416742" cy="1667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51435" tIns="25718" rIns="51435" bIns="25718" anchor="ctr">
            <a:spAutoFit/>
          </a:bodyPr>
          <a:lstStyle/>
          <a:p>
            <a:pPr eaLnBrk="0" hangingPunct="0">
              <a:lnSpc>
                <a:spcPct val="150000"/>
              </a:lnSpc>
              <a:defRPr/>
            </a:pPr>
            <a:r>
              <a:rPr lang="zh-CN" altLang="en-US" sz="1400" dirty="0" smtClean="0">
                <a:latin typeface="华文楷体" pitchFamily="2" charset="-122"/>
                <a:ea typeface="华文楷体" pitchFamily="2" charset="-122"/>
                <a:cs typeface="Calibri" pitchFamily="34" charset="0"/>
              </a:rPr>
              <a:t>四川省</a:t>
            </a:r>
            <a:r>
              <a:rPr lang="zh-CN" altLang="en-US" sz="1400" dirty="0">
                <a:latin typeface="华文楷体" pitchFamily="2" charset="-122"/>
                <a:ea typeface="华文楷体" pitchFamily="2" charset="-122"/>
                <a:cs typeface="Calibri" pitchFamily="34" charset="0"/>
              </a:rPr>
              <a:t>博物馆藏有一块文字残缺的</a:t>
            </a:r>
            <a:r>
              <a:rPr lang="en-US" altLang="zh-CN" sz="1400" dirty="0">
                <a:latin typeface="华文楷体" pitchFamily="2" charset="-122"/>
                <a:ea typeface="华文楷体" pitchFamily="2" charset="-122"/>
                <a:cs typeface="Calibri" pitchFamily="34" charset="0"/>
              </a:rPr>
              <a:t>《</a:t>
            </a:r>
            <a:r>
              <a:rPr lang="zh-CN" altLang="en-US" sz="1400" dirty="0">
                <a:latin typeface="华文楷体" pitchFamily="2" charset="-122"/>
                <a:ea typeface="华文楷体" pitchFamily="2" charset="-122"/>
                <a:cs typeface="Calibri" pitchFamily="34" charset="0"/>
              </a:rPr>
              <a:t>九域守令图</a:t>
            </a:r>
            <a:r>
              <a:rPr lang="en-US" altLang="zh-CN" sz="1400" dirty="0">
                <a:latin typeface="华文楷体" pitchFamily="2" charset="-122"/>
                <a:ea typeface="华文楷体" pitchFamily="2" charset="-122"/>
                <a:cs typeface="Calibri" pitchFamily="34" charset="0"/>
              </a:rPr>
              <a:t>》</a:t>
            </a:r>
            <a:r>
              <a:rPr lang="zh-CN" altLang="en-US" sz="1400" dirty="0" smtClean="0">
                <a:latin typeface="华文楷体" pitchFamily="2" charset="-122"/>
                <a:ea typeface="华文楷体" pitchFamily="2" charset="-122"/>
                <a:cs typeface="Calibri" pitchFamily="34" charset="0"/>
              </a:rPr>
              <a:t>石碑，其中</a:t>
            </a:r>
            <a:r>
              <a:rPr lang="zh-CN" altLang="en-US" sz="1400" dirty="0">
                <a:latin typeface="华文楷体" pitchFamily="2" charset="-122"/>
                <a:ea typeface="华文楷体" pitchFamily="2" charset="-122"/>
                <a:cs typeface="Calibri" pitchFamily="34" charset="0"/>
              </a:rPr>
              <a:t>一段碑文是：“至于□</a:t>
            </a:r>
            <a:r>
              <a:rPr lang="zh-CN" altLang="en-US" sz="1400" dirty="0" smtClean="0">
                <a:latin typeface="华文楷体" pitchFamily="2" charset="-122"/>
                <a:ea typeface="华文楷体" pitchFamily="2" charset="-122"/>
                <a:cs typeface="Calibri" pitchFamily="34" charset="0"/>
              </a:rPr>
              <a:t>国，天下</a:t>
            </a:r>
            <a:r>
              <a:rPr lang="zh-CN" altLang="en-US" sz="1400" dirty="0">
                <a:latin typeface="华文楷体" pitchFamily="2" charset="-122"/>
                <a:ea typeface="华文楷体" pitchFamily="2" charset="-122"/>
                <a:cs typeface="Calibri" pitchFamily="34" charset="0"/>
              </a:rPr>
              <a:t>分而为七。</a:t>
            </a:r>
            <a:r>
              <a:rPr lang="zh-CN" altLang="en-US" sz="1400" u="sng" dirty="0">
                <a:latin typeface="华文楷体" pitchFamily="2" charset="-122"/>
                <a:ea typeface="华文楷体" pitchFamily="2" charset="-122"/>
                <a:cs typeface="Calibri" pitchFamily="34" charset="0"/>
              </a:rPr>
              <a:t>□</a:t>
            </a:r>
            <a:r>
              <a:rPr lang="zh-CN" altLang="en-US" sz="1400" dirty="0">
                <a:latin typeface="华文楷体" pitchFamily="2" charset="-122"/>
                <a:ea typeface="华文楷体" pitchFamily="2" charset="-122"/>
                <a:cs typeface="Calibri" pitchFamily="34" charset="0"/>
              </a:rPr>
              <a:t>并</a:t>
            </a:r>
            <a:r>
              <a:rPr lang="zh-CN" altLang="en-US" sz="1400" dirty="0" smtClean="0">
                <a:latin typeface="华文楷体" pitchFamily="2" charset="-122"/>
                <a:ea typeface="华文楷体" pitchFamily="2" charset="-122"/>
                <a:cs typeface="Calibri" pitchFamily="34" charset="0"/>
              </a:rPr>
              <a:t>四海，变易</a:t>
            </a:r>
            <a:r>
              <a:rPr lang="zh-CN" altLang="en-US" sz="1400" dirty="0">
                <a:latin typeface="华文楷体" pitchFamily="2" charset="-122"/>
                <a:ea typeface="华文楷体" pitchFamily="2" charset="-122"/>
                <a:cs typeface="Calibri" pitchFamily="34" charset="0"/>
              </a:rPr>
              <a:t>古</a:t>
            </a:r>
            <a:r>
              <a:rPr lang="zh-CN" altLang="en-US" sz="1400" dirty="0" smtClean="0">
                <a:latin typeface="华文楷体" pitchFamily="2" charset="-122"/>
                <a:ea typeface="华文楷体" pitchFamily="2" charset="-122"/>
                <a:cs typeface="Calibri" pitchFamily="34" charset="0"/>
              </a:rPr>
              <a:t>制，始</a:t>
            </a:r>
            <a:r>
              <a:rPr lang="zh-CN" altLang="en-US" sz="1400" dirty="0">
                <a:latin typeface="华文楷体" pitchFamily="2" charset="-122"/>
                <a:ea typeface="华文楷体" pitchFamily="2" charset="-122"/>
                <a:cs typeface="Calibri" pitchFamily="34" charset="0"/>
              </a:rPr>
              <a:t>为□</a:t>
            </a:r>
            <a:r>
              <a:rPr lang="zh-CN" altLang="en-US" sz="1400" dirty="0" smtClean="0">
                <a:latin typeface="华文楷体" pitchFamily="2" charset="-122"/>
                <a:ea typeface="华文楷体" pitchFamily="2" charset="-122"/>
                <a:cs typeface="Calibri" pitchFamily="34" charset="0"/>
              </a:rPr>
              <a:t>县，更</a:t>
            </a:r>
            <a:r>
              <a:rPr lang="zh-CN" altLang="en-US" sz="1400" dirty="0">
                <a:latin typeface="华文楷体" pitchFamily="2" charset="-122"/>
                <a:ea typeface="华文楷体" pitchFamily="2" charset="-122"/>
                <a:cs typeface="Calibri" pitchFamily="34" charset="0"/>
              </a:rPr>
              <a:t>□、□</a:t>
            </a:r>
            <a:r>
              <a:rPr lang="zh-CN" altLang="en-US" sz="1400" dirty="0" smtClean="0">
                <a:latin typeface="华文楷体" pitchFamily="2" charset="-122"/>
                <a:ea typeface="华文楷体" pitchFamily="2" charset="-122"/>
                <a:cs typeface="Calibri" pitchFamily="34" charset="0"/>
              </a:rPr>
              <a:t>分裂，至</a:t>
            </a:r>
            <a:r>
              <a:rPr lang="zh-CN" altLang="en-US" sz="1400" dirty="0">
                <a:latin typeface="华文楷体" pitchFamily="2" charset="-122"/>
                <a:ea typeface="华文楷体" pitchFamily="2" charset="-122"/>
                <a:cs typeface="Calibri" pitchFamily="34" charset="0"/>
              </a:rPr>
              <a:t>□灭</a:t>
            </a:r>
            <a:r>
              <a:rPr lang="zh-CN" altLang="en-US" sz="1400" dirty="0" smtClean="0">
                <a:latin typeface="华文楷体" pitchFamily="2" charset="-122"/>
                <a:ea typeface="华文楷体" pitchFamily="2" charset="-122"/>
                <a:cs typeface="Calibri" pitchFamily="34" charset="0"/>
              </a:rPr>
              <a:t>陈，天</a:t>
            </a:r>
            <a:r>
              <a:rPr lang="zh-CN" altLang="en-US" sz="1400" dirty="0">
                <a:latin typeface="华文楷体" pitchFamily="2" charset="-122"/>
                <a:ea typeface="华文楷体" pitchFamily="2" charset="-122"/>
                <a:cs typeface="Calibri" pitchFamily="34" charset="0"/>
              </a:rPr>
              <a:t>下方合为一。” “</a:t>
            </a:r>
            <a:r>
              <a:rPr lang="zh-CN" altLang="en-US" sz="1400" u="sng" dirty="0">
                <a:latin typeface="华文楷体" pitchFamily="2" charset="-122"/>
                <a:ea typeface="华文楷体" pitchFamily="2" charset="-122"/>
                <a:cs typeface="Calibri" pitchFamily="34" charset="0"/>
              </a:rPr>
              <a:t>□</a:t>
            </a:r>
            <a:r>
              <a:rPr lang="zh-CN" altLang="en-US" sz="1400" dirty="0">
                <a:latin typeface="华文楷体" pitchFamily="2" charset="-122"/>
                <a:ea typeface="华文楷体" pitchFamily="2" charset="-122"/>
                <a:cs typeface="Calibri" pitchFamily="34" charset="0"/>
              </a:rPr>
              <a:t>”处缺失的文字应该是</a:t>
            </a:r>
            <a:endParaRPr lang="zh-CN" altLang="en-US" sz="1400" dirty="0">
              <a:latin typeface="华文楷体" pitchFamily="2" charset="-122"/>
              <a:ea typeface="华文楷体" pitchFamily="2" charset="-122"/>
            </a:endParaRPr>
          </a:p>
          <a:p>
            <a:pPr indent="171450" algn="ctr" eaLnBrk="0" hangingPunct="0">
              <a:lnSpc>
                <a:spcPct val="150000"/>
              </a:lnSpc>
              <a:defRPr/>
            </a:pPr>
            <a:r>
              <a:rPr lang="en-US" altLang="zh-CN" sz="1400" dirty="0" smtClean="0">
                <a:latin typeface="华文楷体" pitchFamily="2" charset="-122"/>
                <a:ea typeface="华文楷体" pitchFamily="2" charset="-122"/>
                <a:cs typeface="Calibri" pitchFamily="34" charset="0"/>
              </a:rPr>
              <a:t>A.</a:t>
            </a:r>
            <a:r>
              <a:rPr lang="zh-CN" altLang="en-US" sz="1400" dirty="0" smtClean="0">
                <a:latin typeface="华文楷体" pitchFamily="2" charset="-122"/>
                <a:ea typeface="华文楷体" pitchFamily="2" charset="-122"/>
                <a:cs typeface="Calibri" pitchFamily="34" charset="0"/>
              </a:rPr>
              <a:t>周          </a:t>
            </a:r>
            <a:r>
              <a:rPr lang="en-US" altLang="zh-CN" sz="1400" dirty="0" smtClean="0">
                <a:latin typeface="华文楷体" pitchFamily="2" charset="-122"/>
                <a:ea typeface="华文楷体" pitchFamily="2" charset="-122"/>
                <a:cs typeface="Calibri" pitchFamily="34" charset="0"/>
              </a:rPr>
              <a:t>B.</a:t>
            </a:r>
            <a:r>
              <a:rPr lang="zh-CN" altLang="en-US" sz="1400" dirty="0" smtClean="0">
                <a:latin typeface="华文楷体" pitchFamily="2" charset="-122"/>
                <a:ea typeface="华文楷体" pitchFamily="2" charset="-122"/>
                <a:cs typeface="Calibri" pitchFamily="34" charset="0"/>
              </a:rPr>
              <a:t>秦         </a:t>
            </a:r>
            <a:r>
              <a:rPr lang="en-US" altLang="zh-CN" sz="1400" dirty="0" smtClean="0">
                <a:latin typeface="华文楷体" pitchFamily="2" charset="-122"/>
                <a:ea typeface="华文楷体" pitchFamily="2" charset="-122"/>
                <a:cs typeface="Calibri" pitchFamily="34" charset="0"/>
              </a:rPr>
              <a:t>C.</a:t>
            </a:r>
            <a:r>
              <a:rPr lang="zh-CN" altLang="en-US" sz="1400" dirty="0" smtClean="0">
                <a:latin typeface="华文楷体" pitchFamily="2" charset="-122"/>
                <a:ea typeface="华文楷体" pitchFamily="2" charset="-122"/>
                <a:cs typeface="Calibri" pitchFamily="34" charset="0"/>
              </a:rPr>
              <a:t>汉          </a:t>
            </a:r>
            <a:r>
              <a:rPr lang="en-US" altLang="zh-CN" sz="1400" dirty="0" smtClean="0">
                <a:latin typeface="华文楷体" pitchFamily="2" charset="-122"/>
                <a:ea typeface="华文楷体" pitchFamily="2" charset="-122"/>
                <a:cs typeface="Calibri" pitchFamily="34" charset="0"/>
              </a:rPr>
              <a:t>D.</a:t>
            </a:r>
            <a:r>
              <a:rPr lang="zh-CN" altLang="en-US" sz="1400" dirty="0" smtClean="0">
                <a:latin typeface="华文楷体" pitchFamily="2" charset="-122"/>
                <a:ea typeface="华文楷体" pitchFamily="2" charset="-122"/>
                <a:cs typeface="Calibri" pitchFamily="34" charset="0"/>
              </a:rPr>
              <a:t>唐</a:t>
            </a:r>
            <a:endParaRPr lang="zh-CN" altLang="en-US" sz="1400" dirty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11" name="矩形 7"/>
          <p:cNvSpPr>
            <a:spLocks noChangeArrowheads="1"/>
          </p:cNvSpPr>
          <p:nvPr/>
        </p:nvSpPr>
        <p:spPr bwMode="auto">
          <a:xfrm>
            <a:off x="1536093" y="2769560"/>
            <a:ext cx="4053674" cy="267382"/>
          </a:xfrm>
          <a:prstGeom prst="rect">
            <a:avLst/>
          </a:prstGeom>
          <a:noFill/>
          <a:ln w="9525">
            <a:noFill/>
            <a:prstDash val="sysDot"/>
            <a:miter lim="800000"/>
            <a:headEnd/>
            <a:tailEnd/>
          </a:ln>
        </p:spPr>
        <p:txBody>
          <a:bodyPr wrap="none" lIns="51435" tIns="25718" rIns="51435" bIns="25718">
            <a:spAutoFit/>
          </a:bodyPr>
          <a:lstStyle/>
          <a:p>
            <a:r>
              <a:rPr lang="zh-CN" altLang="en-US" sz="1400" dirty="0" smtClean="0"/>
              <a:t>考查春秋</a:t>
            </a:r>
            <a:r>
              <a:rPr lang="zh-CN" altLang="en-US" sz="1400" dirty="0"/>
              <a:t>战国割据到秦的统一局面形成及郡县制度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图片 77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3992" b="5138"/>
          <a:stretch>
            <a:fillRect/>
          </a:stretch>
        </p:blipFill>
        <p:spPr>
          <a:xfrm>
            <a:off x="0" y="3005652"/>
            <a:ext cx="5773077" cy="6581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Triangle 201"/>
          <p:cNvSpPr/>
          <p:nvPr/>
        </p:nvSpPr>
        <p:spPr>
          <a:xfrm rot="10800000">
            <a:off x="2688767" y="-3839"/>
            <a:ext cx="412746" cy="137467"/>
          </a:xfrm>
          <a:prstGeom prst="triangle">
            <a:avLst/>
          </a:prstGeom>
          <a:blipFill>
            <a:blip r:embed="rId4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285" tIns="27642" rIns="55285" bIns="27642" rtlCol="0" anchor="ctr"/>
          <a:lstStyle/>
          <a:p>
            <a:pPr algn="ctr"/>
            <a:endParaRPr lang="en-US" sz="500" dirty="0">
              <a:solidFill>
                <a:schemeClr val="tx1"/>
              </a:solidFill>
            </a:endParaRP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195564" y="389319"/>
            <a:ext cx="5442203" cy="231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51435" tIns="25718" rIns="51435" bIns="25718" anchor="ctr">
            <a:spAutoFit/>
          </a:bodyPr>
          <a:lstStyle/>
          <a:p>
            <a:pPr eaLnBrk="0" hangingPunct="0">
              <a:lnSpc>
                <a:spcPct val="150000"/>
              </a:lnSpc>
              <a:defRPr/>
            </a:pPr>
            <a:r>
              <a:rPr lang="zh-CN" altLang="en-US" sz="1400" dirty="0" smtClean="0">
                <a:latin typeface="华文楷体" pitchFamily="2" charset="-122"/>
                <a:ea typeface="华文楷体" pitchFamily="2" charset="-122"/>
                <a:cs typeface="Calibri" pitchFamily="34" charset="0"/>
              </a:rPr>
              <a:t>在</a:t>
            </a:r>
            <a:r>
              <a:rPr lang="zh-CN" altLang="en-US" sz="1400" dirty="0">
                <a:latin typeface="华文楷体" pitchFamily="2" charset="-122"/>
                <a:ea typeface="华文楷体" pitchFamily="2" charset="-122"/>
                <a:cs typeface="Calibri" pitchFamily="34" charset="0"/>
              </a:rPr>
              <a:t>周代分封制</a:t>
            </a:r>
            <a:r>
              <a:rPr lang="zh-CN" altLang="en-US" sz="1400" dirty="0" smtClean="0">
                <a:latin typeface="华文楷体" pitchFamily="2" charset="-122"/>
                <a:ea typeface="华文楷体" pitchFamily="2" charset="-122"/>
                <a:cs typeface="Calibri" pitchFamily="34" charset="0"/>
              </a:rPr>
              <a:t>下，墓葬</a:t>
            </a:r>
            <a:r>
              <a:rPr lang="zh-CN" altLang="en-US" sz="1400" dirty="0">
                <a:latin typeface="华文楷体" pitchFamily="2" charset="-122"/>
                <a:ea typeface="华文楷体" pitchFamily="2" charset="-122"/>
                <a:cs typeface="Calibri" pitchFamily="34" charset="0"/>
              </a:rPr>
              <a:t>有严格的等级规定。考古</a:t>
            </a:r>
            <a:r>
              <a:rPr lang="zh-CN" altLang="en-US" sz="1400" dirty="0" smtClean="0">
                <a:latin typeface="华文楷体" pitchFamily="2" charset="-122"/>
                <a:ea typeface="华文楷体" pitchFamily="2" charset="-122"/>
                <a:cs typeface="Calibri" pitchFamily="34" charset="0"/>
              </a:rPr>
              <a:t>显示，战国时期，秦国</a:t>
            </a:r>
            <a:r>
              <a:rPr lang="zh-CN" altLang="en-US" sz="1400" dirty="0">
                <a:latin typeface="华文楷体" pitchFamily="2" charset="-122"/>
                <a:ea typeface="华文楷体" pitchFamily="2" charset="-122"/>
                <a:cs typeface="Calibri" pitchFamily="34" charset="0"/>
              </a:rPr>
              <a:t>地区君王墓葬规模</a:t>
            </a:r>
            <a:r>
              <a:rPr lang="zh-CN" altLang="en-US" sz="1400" dirty="0" smtClean="0">
                <a:latin typeface="华文楷体" pitchFamily="2" charset="-122"/>
                <a:ea typeface="华文楷体" pitchFamily="2" charset="-122"/>
                <a:cs typeface="Calibri" pitchFamily="34" charset="0"/>
              </a:rPr>
              <a:t>宏大，其余</a:t>
            </a:r>
            <a:r>
              <a:rPr lang="zh-CN" altLang="en-US" sz="1400" dirty="0">
                <a:latin typeface="华文楷体" pitchFamily="2" charset="-122"/>
                <a:ea typeface="华文楷体" pitchFamily="2" charset="-122"/>
                <a:cs typeface="Calibri" pitchFamily="34" charset="0"/>
              </a:rPr>
              <a:t>墓葬无明显等级差别；在经济发达的东方六国</a:t>
            </a:r>
            <a:r>
              <a:rPr lang="zh-CN" altLang="en-US" sz="1400" dirty="0" smtClean="0">
                <a:latin typeface="华文楷体" pitchFamily="2" charset="-122"/>
                <a:ea typeface="华文楷体" pitchFamily="2" charset="-122"/>
                <a:cs typeface="Calibri" pitchFamily="34" charset="0"/>
              </a:rPr>
              <a:t>地区，君王</a:t>
            </a:r>
            <a:r>
              <a:rPr lang="zh-CN" altLang="en-US" sz="1400" dirty="0">
                <a:latin typeface="华文楷体" pitchFamily="2" charset="-122"/>
                <a:ea typeface="华文楷体" pitchFamily="2" charset="-122"/>
                <a:cs typeface="Calibri" pitchFamily="34" charset="0"/>
              </a:rPr>
              <a:t>、卿大夫、士的墓葬等级差别明显。这表明 </a:t>
            </a:r>
            <a:endParaRPr lang="en-US" altLang="zh-CN" sz="1400" dirty="0">
              <a:latin typeface="华文楷体" pitchFamily="2" charset="-122"/>
              <a:ea typeface="华文楷体" pitchFamily="2" charset="-122"/>
              <a:cs typeface="Calibri" pitchFamily="34" charset="0"/>
            </a:endParaRPr>
          </a:p>
          <a:p>
            <a:pPr algn="ctr" eaLnBrk="0" hangingPunct="0">
              <a:lnSpc>
                <a:spcPct val="150000"/>
              </a:lnSpc>
              <a:defRPr/>
            </a:pPr>
            <a:r>
              <a:rPr lang="en-US" altLang="zh-CN" sz="1400" dirty="0">
                <a:latin typeface="华文楷体" pitchFamily="2" charset="-122"/>
                <a:ea typeface="华文楷体" pitchFamily="2" charset="-122"/>
                <a:cs typeface="Calibri" pitchFamily="34" charset="0"/>
              </a:rPr>
              <a:t>     </a:t>
            </a:r>
            <a:r>
              <a:rPr lang="en-US" altLang="zh-CN" sz="1400" dirty="0" smtClean="0">
                <a:latin typeface="华文楷体" pitchFamily="2" charset="-122"/>
                <a:ea typeface="华文楷体" pitchFamily="2" charset="-122"/>
                <a:cs typeface="Calibri" pitchFamily="34" charset="0"/>
              </a:rPr>
              <a:t>A.</a:t>
            </a:r>
            <a:r>
              <a:rPr lang="zh-CN" altLang="en-US" sz="1400" dirty="0" smtClean="0">
                <a:latin typeface="华文楷体" pitchFamily="2" charset="-122"/>
                <a:ea typeface="华文楷体" pitchFamily="2" charset="-122"/>
                <a:cs typeface="Calibri" pitchFamily="34" charset="0"/>
              </a:rPr>
              <a:t>经济</a:t>
            </a:r>
            <a:r>
              <a:rPr lang="zh-CN" altLang="en-US" sz="1400" dirty="0">
                <a:latin typeface="华文楷体" pitchFamily="2" charset="-122"/>
                <a:ea typeface="华文楷体" pitchFamily="2" charset="-122"/>
                <a:cs typeface="Calibri" pitchFamily="34" charset="0"/>
              </a:rPr>
              <a:t>发展是分封制度得以维系的关键</a:t>
            </a:r>
            <a:endParaRPr lang="en-US" altLang="zh-CN" sz="1400" dirty="0">
              <a:latin typeface="华文楷体" pitchFamily="2" charset="-122"/>
              <a:ea typeface="华文楷体" pitchFamily="2" charset="-122"/>
              <a:cs typeface="Calibri" pitchFamily="34" charset="0"/>
            </a:endParaRPr>
          </a:p>
          <a:p>
            <a:pPr algn="ctr" eaLnBrk="0" hangingPunct="0">
              <a:lnSpc>
                <a:spcPct val="150000"/>
              </a:lnSpc>
              <a:defRPr/>
            </a:pPr>
            <a:r>
              <a:rPr lang="en-US" altLang="zh-CN" sz="1400" dirty="0">
                <a:latin typeface="华文楷体" pitchFamily="2" charset="-122"/>
                <a:ea typeface="华文楷体" pitchFamily="2" charset="-122"/>
                <a:cs typeface="Calibri" pitchFamily="34" charset="0"/>
              </a:rPr>
              <a:t>     </a:t>
            </a:r>
            <a:r>
              <a:rPr lang="en-US" altLang="zh-CN" sz="1400" dirty="0" smtClean="0">
                <a:latin typeface="华文楷体" pitchFamily="2" charset="-122"/>
                <a:ea typeface="华文楷体" pitchFamily="2" charset="-122"/>
                <a:cs typeface="Calibri" pitchFamily="34" charset="0"/>
              </a:rPr>
              <a:t>B.</a:t>
            </a:r>
            <a:r>
              <a:rPr lang="zh-CN" altLang="en-US" sz="1400" dirty="0" smtClean="0">
                <a:latin typeface="华文楷体" pitchFamily="2" charset="-122"/>
                <a:ea typeface="华文楷体" pitchFamily="2" charset="-122"/>
                <a:cs typeface="Calibri" pitchFamily="34" charset="0"/>
              </a:rPr>
              <a:t>分封制</a:t>
            </a:r>
            <a:r>
              <a:rPr lang="zh-CN" altLang="en-US" sz="1400" dirty="0">
                <a:latin typeface="华文楷体" pitchFamily="2" charset="-122"/>
                <a:ea typeface="华文楷体" pitchFamily="2" charset="-122"/>
                <a:cs typeface="Calibri" pitchFamily="34" charset="0"/>
              </a:rPr>
              <a:t>中的等级规定凸显了君主集权</a:t>
            </a:r>
            <a:endParaRPr lang="zh-CN" altLang="en-US" sz="1400" dirty="0">
              <a:latin typeface="华文楷体" pitchFamily="2" charset="-122"/>
              <a:ea typeface="华文楷体" pitchFamily="2" charset="-122"/>
            </a:endParaRPr>
          </a:p>
          <a:p>
            <a:pPr algn="ctr" eaLnBrk="0" hangingPunct="0">
              <a:lnSpc>
                <a:spcPct val="150000"/>
              </a:lnSpc>
              <a:defRPr/>
            </a:pPr>
            <a:r>
              <a:rPr lang="en-US" altLang="zh-CN" sz="1400" dirty="0">
                <a:latin typeface="华文楷体" pitchFamily="2" charset="-122"/>
                <a:ea typeface="华文楷体" pitchFamily="2" charset="-122"/>
                <a:cs typeface="Calibri" pitchFamily="34" charset="0"/>
              </a:rPr>
              <a:t>     </a:t>
            </a:r>
            <a:r>
              <a:rPr lang="en-US" altLang="zh-CN" sz="1400" dirty="0" smtClean="0">
                <a:latin typeface="华文楷体" pitchFamily="2" charset="-122"/>
                <a:ea typeface="华文楷体" pitchFamily="2" charset="-122"/>
                <a:cs typeface="Calibri" pitchFamily="34" charset="0"/>
              </a:rPr>
              <a:t>C.</a:t>
            </a:r>
            <a:r>
              <a:rPr lang="zh-CN" altLang="en-US" sz="1400" dirty="0" smtClean="0">
                <a:latin typeface="华文楷体" pitchFamily="2" charset="-122"/>
                <a:ea typeface="华文楷体" pitchFamily="2" charset="-122"/>
                <a:cs typeface="Calibri" pitchFamily="34" charset="0"/>
              </a:rPr>
              <a:t>秦国</a:t>
            </a:r>
            <a:r>
              <a:rPr lang="zh-CN" altLang="en-US" sz="1400" dirty="0">
                <a:latin typeface="华文楷体" pitchFamily="2" charset="-122"/>
                <a:ea typeface="华文楷体" pitchFamily="2" charset="-122"/>
                <a:cs typeface="Calibri" pitchFamily="34" charset="0"/>
              </a:rPr>
              <a:t>率先消除分封体制走向集权统治</a:t>
            </a:r>
            <a:endParaRPr lang="zh-CN" altLang="en-US" sz="1400" dirty="0">
              <a:latin typeface="华文楷体" pitchFamily="2" charset="-122"/>
              <a:ea typeface="华文楷体" pitchFamily="2" charset="-122"/>
            </a:endParaRPr>
          </a:p>
          <a:p>
            <a:pPr algn="ctr" eaLnBrk="0" hangingPunct="0">
              <a:lnSpc>
                <a:spcPct val="150000"/>
              </a:lnSpc>
              <a:defRPr/>
            </a:pPr>
            <a:r>
              <a:rPr lang="en-US" altLang="zh-CN" sz="1400" dirty="0">
                <a:latin typeface="华文楷体" pitchFamily="2" charset="-122"/>
                <a:ea typeface="华文楷体" pitchFamily="2" charset="-122"/>
                <a:cs typeface="Calibri" pitchFamily="34" charset="0"/>
              </a:rPr>
              <a:t>     </a:t>
            </a:r>
            <a:r>
              <a:rPr lang="en-US" altLang="zh-CN" sz="1400" dirty="0" smtClean="0">
                <a:latin typeface="华文楷体" pitchFamily="2" charset="-122"/>
                <a:ea typeface="华文楷体" pitchFamily="2" charset="-122"/>
                <a:cs typeface="Calibri" pitchFamily="34" charset="0"/>
              </a:rPr>
              <a:t>D.</a:t>
            </a:r>
            <a:r>
              <a:rPr lang="zh-CN" altLang="en-US" sz="1400" dirty="0" smtClean="0">
                <a:latin typeface="华文楷体" pitchFamily="2" charset="-122"/>
                <a:ea typeface="华文楷体" pitchFamily="2" charset="-122"/>
                <a:cs typeface="Calibri" pitchFamily="34" charset="0"/>
              </a:rPr>
              <a:t>东方</a:t>
            </a:r>
            <a:r>
              <a:rPr lang="zh-CN" altLang="en-US" sz="1400" dirty="0">
                <a:latin typeface="华文楷体" pitchFamily="2" charset="-122"/>
                <a:ea typeface="华文楷体" pitchFamily="2" charset="-122"/>
                <a:cs typeface="Calibri" pitchFamily="34" charset="0"/>
              </a:rPr>
              <a:t>六国仍严格遵循西周的分封制度</a:t>
            </a:r>
            <a:endParaRPr lang="zh-CN" altLang="en-US" sz="1400" dirty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9" name="矩形 6"/>
          <p:cNvSpPr>
            <a:spLocks noChangeArrowheads="1"/>
          </p:cNvSpPr>
          <p:nvPr/>
        </p:nvSpPr>
        <p:spPr bwMode="auto">
          <a:xfrm>
            <a:off x="2986932" y="2757621"/>
            <a:ext cx="2650837" cy="267382"/>
          </a:xfrm>
          <a:prstGeom prst="rect">
            <a:avLst/>
          </a:prstGeom>
          <a:noFill/>
          <a:ln w="9525">
            <a:noFill/>
            <a:prstDash val="sysDot"/>
            <a:miter lim="800000"/>
            <a:headEnd/>
            <a:tailEnd/>
          </a:ln>
        </p:spPr>
        <p:txBody>
          <a:bodyPr wrap="square" lIns="51435" tIns="25718" rIns="51435" bIns="25718">
            <a:spAutoFit/>
          </a:bodyPr>
          <a:lstStyle/>
          <a:p>
            <a:r>
              <a:rPr lang="zh-CN" altLang="en-US" sz="1400" dirty="0" smtClean="0"/>
              <a:t>考查周到</a:t>
            </a:r>
            <a:r>
              <a:rPr lang="zh-CN" altLang="en-US" sz="1400" dirty="0"/>
              <a:t>秦的制度特点及变迁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3992" b="5138"/>
          <a:stretch>
            <a:fillRect/>
          </a:stretch>
        </p:blipFill>
        <p:spPr>
          <a:xfrm>
            <a:off x="-12039" y="3043752"/>
            <a:ext cx="5773077" cy="6581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图片 5" descr="秦始皇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9508" y="805755"/>
            <a:ext cx="1558003" cy="1935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矩形 2"/>
          <p:cNvSpPr>
            <a:spLocks noChangeArrowheads="1"/>
          </p:cNvSpPr>
          <p:nvPr/>
        </p:nvSpPr>
        <p:spPr bwMode="auto">
          <a:xfrm>
            <a:off x="1938325" y="1563494"/>
            <a:ext cx="3458960" cy="359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51435" tIns="25718" rIns="51435" bIns="25718">
            <a:spAutoFit/>
          </a:bodyPr>
          <a:lstStyle/>
          <a:p>
            <a:r>
              <a:rPr lang="zh-CN" altLang="en-US" sz="2000" b="1" dirty="0" smtClean="0">
                <a:latin typeface="+mn-ea"/>
              </a:rPr>
              <a:t>秦始皇治理国家的措施及影响</a:t>
            </a:r>
            <a:endParaRPr lang="en-US" altLang="zh-CN" sz="2000" b="1" dirty="0">
              <a:latin typeface="+mn-ea"/>
            </a:endParaRPr>
          </a:p>
        </p:txBody>
      </p:sp>
      <p:sp>
        <p:nvSpPr>
          <p:cNvPr id="9" name="Oval 5"/>
          <p:cNvSpPr>
            <a:spLocks noChangeArrowheads="1"/>
          </p:cNvSpPr>
          <p:nvPr/>
        </p:nvSpPr>
        <p:spPr bwMode="gray">
          <a:xfrm>
            <a:off x="155382" y="188434"/>
            <a:ext cx="5494338" cy="561743"/>
          </a:xfrm>
          <a:prstGeom prst="ellipse">
            <a:avLst/>
          </a:prstGeom>
          <a:blipFill>
            <a:blip r:embed="rId5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a:blip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27642" tIns="26874" rIns="27642" bIns="26874" anchor="ctr" anchorCtr="1"/>
          <a:lstStyle/>
          <a:p>
            <a:pPr>
              <a:lnSpc>
                <a:spcPct val="150000"/>
              </a:lnSpc>
            </a:pPr>
            <a:r>
              <a:rPr lang="zh-CN" altLang="en-US" sz="1100" dirty="0" smtClean="0">
                <a:latin typeface="楷体" pitchFamily="49" charset="-122"/>
                <a:ea typeface="楷体" pitchFamily="49" charset="-122"/>
              </a:rPr>
              <a:t>教材必修</a:t>
            </a:r>
            <a:r>
              <a:rPr lang="en-US" altLang="zh-CN" sz="1100" dirty="0" smtClean="0">
                <a:latin typeface="楷体" pitchFamily="49" charset="-122"/>
                <a:ea typeface="楷体" pitchFamily="49" charset="-122"/>
              </a:rPr>
              <a:t>1        </a:t>
            </a:r>
            <a:r>
              <a:rPr lang="zh-CN" altLang="en-US" sz="1100" dirty="0" smtClean="0">
                <a:latin typeface="楷体" pitchFamily="49" charset="-122"/>
                <a:ea typeface="楷体" pitchFamily="49" charset="-122"/>
              </a:rPr>
              <a:t>第</a:t>
            </a:r>
            <a:r>
              <a:rPr lang="en-US" altLang="zh-CN" sz="1100" dirty="0" smtClean="0">
                <a:latin typeface="楷体" pitchFamily="49" charset="-122"/>
                <a:ea typeface="楷体" pitchFamily="49" charset="-122"/>
              </a:rPr>
              <a:t>2</a:t>
            </a:r>
            <a:r>
              <a:rPr lang="zh-CN" altLang="en-US" sz="1100" dirty="0" smtClean="0">
                <a:latin typeface="楷体" pitchFamily="49" charset="-122"/>
                <a:ea typeface="楷体" pitchFamily="49" charset="-122"/>
              </a:rPr>
              <a:t>课   中央集权制度的确立</a:t>
            </a:r>
            <a:endParaRPr lang="en-US" altLang="zh-CN" sz="1100" dirty="0" smtClean="0">
              <a:latin typeface="楷体" pitchFamily="49" charset="-122"/>
              <a:ea typeface="楷体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100" dirty="0" smtClean="0">
                <a:latin typeface="楷体" pitchFamily="49" charset="-122"/>
                <a:ea typeface="楷体" pitchFamily="49" charset="-122"/>
              </a:rPr>
              <a:t>教材选修人物     第</a:t>
            </a:r>
            <a:r>
              <a:rPr lang="en-US" altLang="zh-CN" sz="1100" dirty="0" smtClean="0">
                <a:latin typeface="楷体" pitchFamily="49" charset="-122"/>
                <a:ea typeface="楷体" pitchFamily="49" charset="-122"/>
              </a:rPr>
              <a:t>4</a:t>
            </a:r>
            <a:r>
              <a:rPr lang="zh-CN" altLang="en-US" sz="1100" dirty="0" smtClean="0">
                <a:latin typeface="楷体" pitchFamily="49" charset="-122"/>
                <a:ea typeface="楷体" pitchFamily="49" charset="-122"/>
              </a:rPr>
              <a:t>课   “千古一帝”秦始皇 </a:t>
            </a:r>
            <a:endParaRPr lang="zh-CN" altLang="en-US" sz="1100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70749" y="316025"/>
            <a:ext cx="607859" cy="3065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100" dirty="0" smtClean="0">
                <a:latin typeface="楷体" pitchFamily="49" charset="-122"/>
                <a:ea typeface="楷体" pitchFamily="49" charset="-122"/>
              </a:rPr>
              <a:t>岳麓版</a:t>
            </a:r>
            <a:endParaRPr lang="zh-CN" altLang="en-US" sz="1100" dirty="0">
              <a:latin typeface="楷体" pitchFamily="49" charset="-122"/>
              <a:ea typeface="楷体" pitchFamily="49" charset="-122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矩形 17"/>
          <p:cNvSpPr>
            <a:spLocks noChangeArrowheads="1"/>
          </p:cNvSpPr>
          <p:nvPr/>
        </p:nvSpPr>
        <p:spPr bwMode="auto">
          <a:xfrm>
            <a:off x="2874499" y="197056"/>
            <a:ext cx="2771271" cy="298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51435" tIns="25718" rIns="51435" bIns="25718">
            <a:spAutoFit/>
          </a:bodyPr>
          <a:lstStyle/>
          <a:p>
            <a:r>
              <a:rPr lang="zh-CN" altLang="en-US" sz="1600" dirty="0" smtClean="0">
                <a:latin typeface="+mj-ea"/>
                <a:ea typeface="+mj-ea"/>
              </a:rPr>
              <a:t>秦始皇</a:t>
            </a:r>
            <a:r>
              <a:rPr lang="zh-CN" altLang="en-US" sz="1600" dirty="0">
                <a:latin typeface="+mj-ea"/>
                <a:ea typeface="+mj-ea"/>
              </a:rPr>
              <a:t>治理国家的措施及影响</a:t>
            </a:r>
            <a:endParaRPr lang="en-US" altLang="zh-CN" sz="1600" dirty="0">
              <a:latin typeface="+mj-ea"/>
              <a:ea typeface="+mj-ea"/>
            </a:endParaRPr>
          </a:p>
        </p:txBody>
      </p:sp>
      <p:sp>
        <p:nvSpPr>
          <p:cNvPr id="37892" name="TextBox 16"/>
          <p:cNvSpPr txBox="1">
            <a:spLocks noChangeArrowheads="1"/>
          </p:cNvSpPr>
          <p:nvPr/>
        </p:nvSpPr>
        <p:spPr bwMode="auto">
          <a:xfrm>
            <a:off x="180976" y="133629"/>
            <a:ext cx="5580062" cy="2972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1435" tIns="25718" rIns="51435" bIns="25718">
            <a:spAutoFit/>
          </a:bodyPr>
          <a:lstStyle/>
          <a:p>
            <a:pPr>
              <a:lnSpc>
                <a:spcPct val="114000"/>
              </a:lnSpc>
            </a:pPr>
            <a:r>
              <a:rPr lang="en-US" altLang="zh-CN" sz="1200" b="1" dirty="0" smtClean="0">
                <a:latin typeface="+mj-ea"/>
                <a:ea typeface="+mj-ea"/>
              </a:rPr>
              <a:t>1</a:t>
            </a:r>
            <a:r>
              <a:rPr lang="en-US" altLang="zh-CN" sz="1200" b="1" dirty="0">
                <a:latin typeface="+mj-ea"/>
                <a:ea typeface="+mj-ea"/>
              </a:rPr>
              <a:t>.</a:t>
            </a:r>
            <a:r>
              <a:rPr lang="zh-CN" altLang="en-US" sz="1200" b="1" dirty="0" smtClean="0">
                <a:latin typeface="+mj-ea"/>
                <a:ea typeface="+mj-ea"/>
              </a:rPr>
              <a:t>政治上</a:t>
            </a:r>
            <a:endParaRPr lang="en-US" altLang="zh-CN" sz="1200" b="1" dirty="0">
              <a:latin typeface="+mj-ea"/>
              <a:ea typeface="+mj-ea"/>
            </a:endParaRPr>
          </a:p>
          <a:p>
            <a:pPr>
              <a:lnSpc>
                <a:spcPct val="114000"/>
              </a:lnSpc>
            </a:pPr>
            <a:r>
              <a:rPr lang="zh-CN" altLang="en-US" sz="1200" dirty="0" smtClean="0">
                <a:latin typeface="+mj-ea"/>
                <a:ea typeface="+mj-ea"/>
              </a:rPr>
              <a:t>（</a:t>
            </a:r>
            <a:r>
              <a:rPr lang="en-US" altLang="zh-CN" sz="1200" dirty="0" smtClean="0">
                <a:latin typeface="+mj-ea"/>
                <a:ea typeface="+mj-ea"/>
              </a:rPr>
              <a:t>1</a:t>
            </a:r>
            <a:r>
              <a:rPr lang="zh-CN" altLang="en-US" sz="1200" dirty="0" smtClean="0">
                <a:latin typeface="+mj-ea"/>
                <a:ea typeface="+mj-ea"/>
              </a:rPr>
              <a:t>）政治</a:t>
            </a:r>
            <a:r>
              <a:rPr lang="zh-CN" altLang="en-US" sz="1200" dirty="0">
                <a:latin typeface="+mj-ea"/>
                <a:ea typeface="+mj-ea"/>
              </a:rPr>
              <a:t>制度（略）</a:t>
            </a:r>
            <a:endParaRPr lang="en-US" altLang="zh-CN" sz="1200" dirty="0">
              <a:latin typeface="+mj-ea"/>
              <a:ea typeface="+mj-ea"/>
            </a:endParaRPr>
          </a:p>
          <a:p>
            <a:pPr>
              <a:lnSpc>
                <a:spcPct val="114000"/>
              </a:lnSpc>
            </a:pPr>
            <a:r>
              <a:rPr lang="zh-CN" altLang="en-US" sz="1200" dirty="0" smtClean="0">
                <a:latin typeface="+mj-ea"/>
                <a:ea typeface="+mj-ea"/>
              </a:rPr>
              <a:t>（</a:t>
            </a:r>
            <a:r>
              <a:rPr lang="en-US" altLang="zh-CN" sz="1200" dirty="0" smtClean="0">
                <a:latin typeface="+mj-ea"/>
                <a:ea typeface="+mj-ea"/>
              </a:rPr>
              <a:t>2</a:t>
            </a:r>
            <a:r>
              <a:rPr lang="zh-CN" altLang="en-US" sz="1200" dirty="0" smtClean="0">
                <a:latin typeface="+mj-ea"/>
                <a:ea typeface="+mj-ea"/>
              </a:rPr>
              <a:t>）法律</a:t>
            </a:r>
            <a:r>
              <a:rPr lang="zh-CN" altLang="en-US" sz="1200" dirty="0">
                <a:latin typeface="+mj-ea"/>
                <a:ea typeface="+mj-ea"/>
              </a:rPr>
              <a:t>制度：秦</a:t>
            </a:r>
            <a:r>
              <a:rPr lang="zh-CN" altLang="en-US" sz="1200" dirty="0" smtClean="0">
                <a:latin typeface="+mj-ea"/>
                <a:ea typeface="+mj-ea"/>
              </a:rPr>
              <a:t>律  特点</a:t>
            </a:r>
            <a:r>
              <a:rPr lang="zh-CN" altLang="en-US" sz="1200" dirty="0">
                <a:latin typeface="楷体" pitchFamily="49" charset="-122"/>
                <a:ea typeface="楷体" pitchFamily="49" charset="-122"/>
              </a:rPr>
              <a:t>（结合教材必修</a:t>
            </a:r>
            <a:r>
              <a:rPr lang="en-US" altLang="zh-CN" sz="1200" dirty="0">
                <a:latin typeface="楷体" pitchFamily="49" charset="-122"/>
                <a:ea typeface="楷体" pitchFamily="49" charset="-122"/>
              </a:rPr>
              <a:t>1p8</a:t>
            </a:r>
            <a:r>
              <a:rPr lang="zh-CN" altLang="en-US" sz="1200" dirty="0">
                <a:latin typeface="楷体" pitchFamily="49" charset="-122"/>
                <a:ea typeface="楷体" pitchFamily="49" charset="-122"/>
              </a:rPr>
              <a:t>楷体字体会）</a:t>
            </a:r>
            <a:r>
              <a:rPr lang="zh-CN" altLang="en-US" sz="1200" dirty="0">
                <a:latin typeface="+mj-ea"/>
                <a:ea typeface="+mj-ea"/>
              </a:rPr>
              <a:t>；实质；影响</a:t>
            </a:r>
            <a:endParaRPr lang="en-US" altLang="zh-CN" sz="1200" dirty="0">
              <a:latin typeface="+mj-ea"/>
              <a:ea typeface="+mj-ea"/>
            </a:endParaRPr>
          </a:p>
          <a:p>
            <a:pPr>
              <a:lnSpc>
                <a:spcPct val="114000"/>
              </a:lnSpc>
            </a:pPr>
            <a:r>
              <a:rPr lang="zh-CN" altLang="en-US" sz="1200" dirty="0" smtClean="0">
                <a:latin typeface="+mj-ea"/>
                <a:ea typeface="+mj-ea"/>
              </a:rPr>
              <a:t>（</a:t>
            </a:r>
            <a:r>
              <a:rPr lang="en-US" altLang="zh-CN" sz="1200" dirty="0" smtClean="0">
                <a:latin typeface="+mj-ea"/>
                <a:ea typeface="+mj-ea"/>
              </a:rPr>
              <a:t>3</a:t>
            </a:r>
            <a:r>
              <a:rPr lang="zh-CN" altLang="en-US" sz="1200" dirty="0" smtClean="0">
                <a:latin typeface="+mj-ea"/>
                <a:ea typeface="+mj-ea"/>
              </a:rPr>
              <a:t>）选拔</a:t>
            </a:r>
            <a:r>
              <a:rPr lang="zh-CN" altLang="en-US" sz="1200" dirty="0">
                <a:latin typeface="+mj-ea"/>
                <a:ea typeface="+mj-ea"/>
              </a:rPr>
              <a:t>与考察</a:t>
            </a:r>
            <a:r>
              <a:rPr lang="zh-CN" altLang="en-US" sz="1200" dirty="0" smtClean="0">
                <a:latin typeface="+mj-ea"/>
                <a:ea typeface="+mj-ea"/>
              </a:rPr>
              <a:t>制度</a:t>
            </a:r>
            <a:r>
              <a:rPr lang="zh-CN" altLang="en-US" sz="1200" dirty="0" smtClean="0">
                <a:latin typeface="楷体" pitchFamily="49" charset="-122"/>
                <a:ea typeface="楷体" pitchFamily="49" charset="-122"/>
              </a:rPr>
              <a:t>  （</a:t>
            </a:r>
            <a:r>
              <a:rPr lang="zh-CN" altLang="en-US" sz="1200" dirty="0">
                <a:latin typeface="楷体" pitchFamily="49" charset="-122"/>
                <a:ea typeface="楷体" pitchFamily="49" charset="-122"/>
              </a:rPr>
              <a:t>结合教材必修</a:t>
            </a:r>
            <a:r>
              <a:rPr lang="en-US" altLang="zh-CN" sz="1200" dirty="0">
                <a:latin typeface="楷体" pitchFamily="49" charset="-122"/>
                <a:ea typeface="楷体" pitchFamily="49" charset="-122"/>
              </a:rPr>
              <a:t>1p8</a:t>
            </a:r>
            <a:r>
              <a:rPr lang="zh-CN" altLang="en-US" sz="1200" dirty="0">
                <a:latin typeface="楷体" pitchFamily="49" charset="-122"/>
                <a:ea typeface="楷体" pitchFamily="49" charset="-122"/>
              </a:rPr>
              <a:t>楷体字体会）</a:t>
            </a:r>
            <a:endParaRPr lang="en-US" altLang="zh-CN" sz="1200" dirty="0">
              <a:latin typeface="楷体" pitchFamily="49" charset="-122"/>
              <a:ea typeface="楷体" pitchFamily="49" charset="-122"/>
            </a:endParaRPr>
          </a:p>
          <a:p>
            <a:pPr>
              <a:lnSpc>
                <a:spcPct val="114000"/>
              </a:lnSpc>
            </a:pPr>
            <a:r>
              <a:rPr lang="zh-CN" altLang="en-US" sz="1200" dirty="0" smtClean="0">
                <a:latin typeface="+mj-ea"/>
                <a:ea typeface="+mj-ea"/>
              </a:rPr>
              <a:t>（</a:t>
            </a:r>
            <a:r>
              <a:rPr lang="en-US" altLang="zh-CN" sz="1200" dirty="0" smtClean="0">
                <a:latin typeface="+mj-ea"/>
                <a:ea typeface="+mj-ea"/>
              </a:rPr>
              <a:t>4</a:t>
            </a:r>
            <a:r>
              <a:rPr lang="zh-CN" altLang="en-US" sz="1200" dirty="0" smtClean="0">
                <a:latin typeface="+mj-ea"/>
                <a:ea typeface="+mj-ea"/>
              </a:rPr>
              <a:t>）民族</a:t>
            </a:r>
            <a:r>
              <a:rPr lang="zh-CN" altLang="en-US" sz="1200" dirty="0">
                <a:latin typeface="+mj-ea"/>
                <a:ea typeface="+mj-ea"/>
              </a:rPr>
              <a:t>关系与开疆拓土</a:t>
            </a:r>
            <a:r>
              <a:rPr lang="en-US" altLang="zh-CN" sz="1200" dirty="0">
                <a:latin typeface="+mj-ea"/>
                <a:ea typeface="+mj-ea"/>
              </a:rPr>
              <a:t>(</a:t>
            </a:r>
            <a:r>
              <a:rPr lang="zh-CN" altLang="en-US" sz="1200" dirty="0">
                <a:latin typeface="+mj-ea"/>
                <a:ea typeface="+mj-ea"/>
              </a:rPr>
              <a:t>略</a:t>
            </a:r>
            <a:r>
              <a:rPr lang="zh-CN" altLang="en-US" sz="1200" dirty="0" smtClean="0">
                <a:latin typeface="+mj-ea"/>
                <a:ea typeface="+mj-ea"/>
              </a:rPr>
              <a:t>） </a:t>
            </a:r>
            <a:endParaRPr lang="en-US" altLang="zh-CN" sz="1200" dirty="0">
              <a:latin typeface="+mj-ea"/>
              <a:ea typeface="+mj-ea"/>
            </a:endParaRPr>
          </a:p>
          <a:p>
            <a:pPr>
              <a:lnSpc>
                <a:spcPct val="114000"/>
              </a:lnSpc>
            </a:pPr>
            <a:r>
              <a:rPr lang="en-US" altLang="zh-CN" sz="1200" b="1" dirty="0" smtClean="0">
                <a:latin typeface="+mj-ea"/>
                <a:ea typeface="+mj-ea"/>
              </a:rPr>
              <a:t>2.</a:t>
            </a:r>
            <a:r>
              <a:rPr lang="zh-CN" altLang="en-US" sz="1200" b="1" dirty="0" smtClean="0">
                <a:latin typeface="+mj-ea"/>
                <a:ea typeface="+mj-ea"/>
              </a:rPr>
              <a:t>经济上</a:t>
            </a:r>
            <a:endParaRPr lang="en-US" altLang="zh-CN" sz="1200" b="1" dirty="0">
              <a:latin typeface="+mj-ea"/>
              <a:ea typeface="+mj-ea"/>
            </a:endParaRPr>
          </a:p>
          <a:p>
            <a:pPr>
              <a:lnSpc>
                <a:spcPct val="114000"/>
              </a:lnSpc>
            </a:pPr>
            <a:r>
              <a:rPr lang="zh-CN" altLang="en-US" sz="1200" dirty="0" smtClean="0">
                <a:latin typeface="+mj-ea"/>
                <a:ea typeface="+mj-ea"/>
              </a:rPr>
              <a:t>（</a:t>
            </a:r>
            <a:r>
              <a:rPr lang="en-US" altLang="zh-CN" sz="1200" dirty="0" smtClean="0">
                <a:latin typeface="+mj-ea"/>
                <a:ea typeface="+mj-ea"/>
              </a:rPr>
              <a:t>1</a:t>
            </a:r>
            <a:r>
              <a:rPr lang="zh-CN" altLang="en-US" sz="1200" dirty="0" smtClean="0">
                <a:latin typeface="+mj-ea"/>
                <a:ea typeface="+mj-ea"/>
              </a:rPr>
              <a:t>）“</a:t>
            </a:r>
            <a:r>
              <a:rPr lang="zh-CN" altLang="en-US" sz="1200" dirty="0">
                <a:latin typeface="+mj-ea"/>
                <a:ea typeface="+mj-ea"/>
              </a:rPr>
              <a:t>使黔首自食田”</a:t>
            </a:r>
            <a:r>
              <a:rPr lang="zh-CN" altLang="en-US" sz="1200" dirty="0">
                <a:latin typeface="楷体" pitchFamily="49" charset="-122"/>
                <a:ea typeface="楷体" pitchFamily="49" charset="-122"/>
              </a:rPr>
              <a:t>（结合教材选修人物</a:t>
            </a:r>
            <a:r>
              <a:rPr lang="en-US" altLang="zh-CN" sz="1200" dirty="0">
                <a:latin typeface="楷体" pitchFamily="49" charset="-122"/>
                <a:ea typeface="楷体" pitchFamily="49" charset="-122"/>
              </a:rPr>
              <a:t>p21</a:t>
            </a:r>
            <a:r>
              <a:rPr lang="zh-CN" altLang="en-US" sz="1200" dirty="0">
                <a:latin typeface="楷体" pitchFamily="49" charset="-122"/>
                <a:ea typeface="楷体" pitchFamily="49" charset="-122"/>
              </a:rPr>
              <a:t>“知识链接”）</a:t>
            </a:r>
            <a:endParaRPr lang="en-US" altLang="zh-CN" sz="1200" dirty="0">
              <a:latin typeface="楷体" pitchFamily="49" charset="-122"/>
              <a:ea typeface="楷体" pitchFamily="49" charset="-122"/>
            </a:endParaRPr>
          </a:p>
          <a:p>
            <a:pPr>
              <a:lnSpc>
                <a:spcPct val="114000"/>
              </a:lnSpc>
            </a:pPr>
            <a:r>
              <a:rPr lang="zh-CN" altLang="en-US" sz="1200" dirty="0" smtClean="0">
                <a:latin typeface="+mj-ea"/>
                <a:ea typeface="+mj-ea"/>
              </a:rPr>
              <a:t>（</a:t>
            </a:r>
            <a:r>
              <a:rPr lang="en-US" altLang="zh-CN" sz="1200" dirty="0" smtClean="0">
                <a:latin typeface="+mj-ea"/>
                <a:ea typeface="+mj-ea"/>
              </a:rPr>
              <a:t>2</a:t>
            </a:r>
            <a:r>
              <a:rPr lang="zh-CN" altLang="en-US" sz="1200" dirty="0" smtClean="0">
                <a:latin typeface="+mj-ea"/>
                <a:ea typeface="+mj-ea"/>
              </a:rPr>
              <a:t>）奖励</a:t>
            </a:r>
            <a:r>
              <a:rPr lang="zh-CN" altLang="en-US" sz="1200" dirty="0">
                <a:latin typeface="+mj-ea"/>
                <a:ea typeface="+mj-ea"/>
              </a:rPr>
              <a:t>移民垦荒</a:t>
            </a:r>
            <a:endParaRPr lang="en-US" altLang="zh-CN" sz="1200" dirty="0">
              <a:latin typeface="+mj-ea"/>
              <a:ea typeface="+mj-ea"/>
            </a:endParaRPr>
          </a:p>
          <a:p>
            <a:pPr>
              <a:lnSpc>
                <a:spcPct val="114000"/>
              </a:lnSpc>
            </a:pPr>
            <a:r>
              <a:rPr lang="zh-CN" altLang="en-US" sz="1200" dirty="0" smtClean="0">
                <a:latin typeface="+mj-ea"/>
                <a:ea typeface="+mj-ea"/>
              </a:rPr>
              <a:t>（</a:t>
            </a:r>
            <a:r>
              <a:rPr lang="en-US" altLang="zh-CN" sz="1200" dirty="0" smtClean="0">
                <a:latin typeface="+mj-ea"/>
                <a:ea typeface="+mj-ea"/>
              </a:rPr>
              <a:t>3</a:t>
            </a:r>
            <a:r>
              <a:rPr lang="zh-CN" altLang="en-US" sz="1200" dirty="0" smtClean="0">
                <a:latin typeface="+mj-ea"/>
                <a:ea typeface="+mj-ea"/>
              </a:rPr>
              <a:t>）统一</a:t>
            </a:r>
            <a:r>
              <a:rPr lang="zh-CN" altLang="en-US" sz="1200" dirty="0">
                <a:latin typeface="+mj-ea"/>
                <a:ea typeface="+mj-ea"/>
              </a:rPr>
              <a:t>币制和度量衡：原因</a:t>
            </a:r>
            <a:r>
              <a:rPr lang="zh-CN" altLang="en-US" sz="1200" dirty="0">
                <a:latin typeface="楷体" pitchFamily="49" charset="-122"/>
                <a:ea typeface="楷体" pitchFamily="49" charset="-122"/>
              </a:rPr>
              <a:t>（结合选修人物</a:t>
            </a:r>
            <a:r>
              <a:rPr lang="en-US" altLang="zh-CN" sz="1200" dirty="0">
                <a:latin typeface="楷体" pitchFamily="49" charset="-122"/>
                <a:ea typeface="楷体" pitchFamily="49" charset="-122"/>
              </a:rPr>
              <a:t>p18</a:t>
            </a:r>
            <a:r>
              <a:rPr lang="zh-CN" altLang="en-US" sz="1200" dirty="0">
                <a:latin typeface="楷体" pitchFamily="49" charset="-122"/>
                <a:ea typeface="楷体" pitchFamily="49" charset="-122"/>
              </a:rPr>
              <a:t>宋体字）</a:t>
            </a:r>
            <a:r>
              <a:rPr lang="zh-CN" altLang="en-US" sz="1200" dirty="0">
                <a:latin typeface="+mj-ea"/>
                <a:ea typeface="+mj-ea"/>
              </a:rPr>
              <a:t>；措施；意义</a:t>
            </a:r>
            <a:endParaRPr lang="en-US" altLang="zh-CN" sz="1200" dirty="0">
              <a:latin typeface="+mj-ea"/>
              <a:ea typeface="+mj-ea"/>
            </a:endParaRPr>
          </a:p>
          <a:p>
            <a:pPr>
              <a:lnSpc>
                <a:spcPct val="114000"/>
              </a:lnSpc>
            </a:pPr>
            <a:r>
              <a:rPr lang="zh-CN" altLang="en-US" sz="1200" dirty="0" smtClean="0">
                <a:latin typeface="+mj-ea"/>
                <a:ea typeface="+mj-ea"/>
              </a:rPr>
              <a:t>（</a:t>
            </a:r>
            <a:r>
              <a:rPr lang="en-US" altLang="zh-CN" sz="1200" dirty="0" smtClean="0">
                <a:latin typeface="+mj-ea"/>
                <a:ea typeface="+mj-ea"/>
              </a:rPr>
              <a:t>4</a:t>
            </a:r>
            <a:r>
              <a:rPr lang="zh-CN" altLang="en-US" sz="1200" dirty="0" smtClean="0">
                <a:latin typeface="+mj-ea"/>
                <a:ea typeface="+mj-ea"/>
              </a:rPr>
              <a:t>）建设</a:t>
            </a:r>
            <a:r>
              <a:rPr lang="zh-CN" altLang="en-US" sz="1200" dirty="0">
                <a:latin typeface="+mj-ea"/>
                <a:ea typeface="+mj-ea"/>
              </a:rPr>
              <a:t>交通网道、统一车轨</a:t>
            </a:r>
          </a:p>
          <a:p>
            <a:pPr>
              <a:lnSpc>
                <a:spcPct val="114000"/>
              </a:lnSpc>
            </a:pPr>
            <a:r>
              <a:rPr lang="en-US" altLang="zh-CN" sz="1200" b="1" dirty="0" smtClean="0">
                <a:latin typeface="+mj-ea"/>
                <a:ea typeface="+mj-ea"/>
              </a:rPr>
              <a:t>3.</a:t>
            </a:r>
            <a:r>
              <a:rPr lang="zh-CN" altLang="en-US" sz="1200" b="1" dirty="0" smtClean="0">
                <a:latin typeface="+mj-ea"/>
                <a:ea typeface="+mj-ea"/>
              </a:rPr>
              <a:t>思想文化 </a:t>
            </a:r>
            <a:endParaRPr lang="en-US" altLang="zh-CN" sz="1200" b="1" dirty="0">
              <a:latin typeface="+mj-ea"/>
              <a:ea typeface="+mj-ea"/>
            </a:endParaRPr>
          </a:p>
          <a:p>
            <a:pPr>
              <a:lnSpc>
                <a:spcPct val="114000"/>
              </a:lnSpc>
            </a:pPr>
            <a:r>
              <a:rPr lang="zh-CN" altLang="en-US" sz="1200" dirty="0" smtClean="0">
                <a:latin typeface="+mj-ea"/>
                <a:ea typeface="+mj-ea"/>
              </a:rPr>
              <a:t>（</a:t>
            </a:r>
            <a:r>
              <a:rPr lang="en-US" altLang="zh-CN" sz="1200" dirty="0" smtClean="0">
                <a:latin typeface="+mj-ea"/>
                <a:ea typeface="+mj-ea"/>
              </a:rPr>
              <a:t>1</a:t>
            </a:r>
            <a:r>
              <a:rPr lang="zh-CN" altLang="en-US" sz="1200" dirty="0" smtClean="0">
                <a:latin typeface="+mj-ea"/>
                <a:ea typeface="+mj-ea"/>
              </a:rPr>
              <a:t>）统一</a:t>
            </a:r>
            <a:r>
              <a:rPr lang="zh-CN" altLang="en-US" sz="1200" dirty="0">
                <a:latin typeface="+mj-ea"/>
                <a:ea typeface="+mj-ea"/>
              </a:rPr>
              <a:t>文字</a:t>
            </a:r>
            <a:endParaRPr lang="en-US" altLang="zh-CN" sz="1200" dirty="0">
              <a:latin typeface="+mj-ea"/>
              <a:ea typeface="+mj-ea"/>
            </a:endParaRPr>
          </a:p>
          <a:p>
            <a:pPr>
              <a:lnSpc>
                <a:spcPct val="114000"/>
              </a:lnSpc>
            </a:pPr>
            <a:r>
              <a:rPr lang="zh-CN" altLang="en-US" sz="1200" dirty="0" smtClean="0">
                <a:latin typeface="+mj-ea"/>
                <a:ea typeface="+mj-ea"/>
              </a:rPr>
              <a:t>（</a:t>
            </a:r>
            <a:r>
              <a:rPr lang="en-US" altLang="zh-CN" sz="1200" dirty="0" smtClean="0">
                <a:latin typeface="+mj-ea"/>
                <a:ea typeface="+mj-ea"/>
              </a:rPr>
              <a:t>2</a:t>
            </a:r>
            <a:r>
              <a:rPr lang="zh-CN" altLang="en-US" sz="1200" dirty="0" smtClean="0">
                <a:latin typeface="+mj-ea"/>
                <a:ea typeface="+mj-ea"/>
              </a:rPr>
              <a:t>）焚书坑儒</a:t>
            </a:r>
            <a:endParaRPr lang="en-US" altLang="zh-CN" sz="1200" dirty="0">
              <a:latin typeface="+mj-ea"/>
              <a:ea typeface="+mj-ea"/>
            </a:endParaRPr>
          </a:p>
          <a:p>
            <a:pPr>
              <a:lnSpc>
                <a:spcPct val="114000"/>
              </a:lnSpc>
            </a:pPr>
            <a:r>
              <a:rPr lang="en-US" altLang="zh-CN" sz="1200" b="1" dirty="0" smtClean="0">
                <a:latin typeface="+mj-ea"/>
                <a:ea typeface="+mj-ea"/>
              </a:rPr>
              <a:t>4.</a:t>
            </a:r>
            <a:r>
              <a:rPr lang="zh-CN" altLang="en-US" sz="1200" b="1" dirty="0" smtClean="0">
                <a:latin typeface="+mj-ea"/>
                <a:ea typeface="+mj-ea"/>
              </a:rPr>
              <a:t>社会习俗</a:t>
            </a:r>
            <a:endParaRPr lang="en-US" altLang="zh-CN" sz="1200" dirty="0">
              <a:latin typeface="+mj-ea"/>
              <a:ea typeface="+mj-ea"/>
            </a:endParaRPr>
          </a:p>
        </p:txBody>
      </p:sp>
      <p:sp>
        <p:nvSpPr>
          <p:cNvPr id="4" name="Triangle 201"/>
          <p:cNvSpPr/>
          <p:nvPr/>
        </p:nvSpPr>
        <p:spPr>
          <a:xfrm rot="10800000">
            <a:off x="2688767" y="-3839"/>
            <a:ext cx="412746" cy="137467"/>
          </a:xfrm>
          <a:prstGeom prst="triangle">
            <a:avLst/>
          </a:prstGeom>
          <a:blipFill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285" tIns="27642" rIns="55285" bIns="27642" rtlCol="0" anchor="ctr"/>
          <a:lstStyle/>
          <a:p>
            <a:pPr algn="ctr"/>
            <a:endParaRPr lang="en-US" sz="500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3992" b="5138"/>
          <a:stretch>
            <a:fillRect/>
          </a:stretch>
        </p:blipFill>
        <p:spPr>
          <a:xfrm>
            <a:off x="-12039" y="3174277"/>
            <a:ext cx="5773077" cy="6581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图片 77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3992" b="5138"/>
          <a:stretch>
            <a:fillRect/>
          </a:stretch>
        </p:blipFill>
        <p:spPr>
          <a:xfrm>
            <a:off x="-12039" y="3043752"/>
            <a:ext cx="5773077" cy="6581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Triangle 201"/>
          <p:cNvSpPr/>
          <p:nvPr/>
        </p:nvSpPr>
        <p:spPr>
          <a:xfrm rot="10800000">
            <a:off x="2688767" y="-3839"/>
            <a:ext cx="412746" cy="137467"/>
          </a:xfrm>
          <a:prstGeom prst="triangle">
            <a:avLst/>
          </a:prstGeom>
          <a:blipFill>
            <a:blip r:embed="rId4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285" tIns="27642" rIns="55285" bIns="27642" rtlCol="0" anchor="ctr"/>
          <a:lstStyle/>
          <a:p>
            <a:pPr algn="ctr"/>
            <a:endParaRPr lang="en-US" sz="500" dirty="0">
              <a:solidFill>
                <a:schemeClr val="tx1"/>
              </a:solidFill>
            </a:endParaRPr>
          </a:p>
        </p:txBody>
      </p:sp>
      <p:pic>
        <p:nvPicPr>
          <p:cNvPr id="7" name="图片 1" descr="73355312669734795.jpg">
            <a:hlinkClick r:id="" action="ppaction://noaction"/>
          </p:cNvPr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8888" y="504460"/>
            <a:ext cx="4692503" cy="1991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sp>
        <p:nvSpPr>
          <p:cNvPr id="8" name="椭圆 7"/>
          <p:cNvSpPr/>
          <p:nvPr/>
        </p:nvSpPr>
        <p:spPr>
          <a:xfrm>
            <a:off x="3152775" y="531813"/>
            <a:ext cx="952500" cy="203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5" tIns="25718" rIns="51435" bIns="25718"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2562225" y="995459"/>
            <a:ext cx="954088" cy="203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5" tIns="25718" rIns="51435" bIns="25718"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3995861" y="1500395"/>
            <a:ext cx="815975" cy="20478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5" tIns="25718" rIns="51435" bIns="25718"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1" name="TextBox 6"/>
          <p:cNvSpPr txBox="1">
            <a:spLocks noChangeArrowheads="1"/>
          </p:cNvSpPr>
          <p:nvPr/>
        </p:nvSpPr>
        <p:spPr bwMode="auto">
          <a:xfrm>
            <a:off x="4306985" y="2680322"/>
            <a:ext cx="1400810" cy="267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51435" tIns="25718" rIns="51435" bIns="25718">
            <a:spAutoFit/>
          </a:bodyPr>
          <a:lstStyle/>
          <a:p>
            <a:pPr algn="r"/>
            <a:r>
              <a:rPr lang="zh-CN" altLang="en-US" sz="1400" dirty="0" smtClean="0">
                <a:latin typeface="华文楷体" pitchFamily="2" charset="-122"/>
                <a:ea typeface="华文楷体" pitchFamily="2" charset="-122"/>
              </a:rPr>
              <a:t>特点？认识？</a:t>
            </a:r>
            <a:endParaRPr lang="zh-CN" altLang="en-US" sz="1400" dirty="0">
              <a:latin typeface="华文楷体" pitchFamily="2" charset="-122"/>
              <a:ea typeface="华文楷体" pitchFamily="2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微信图片_2020020117150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91649" y="500066"/>
            <a:ext cx="777740" cy="770421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1497470" y="1486840"/>
            <a:ext cx="2935329" cy="580816"/>
          </a:xfrm>
          <a:prstGeom prst="rect">
            <a:avLst/>
          </a:prstGeom>
        </p:spPr>
        <p:txBody>
          <a:bodyPr wrap="square" lIns="57607" tIns="28804" rIns="57607" bIns="28804">
            <a:spAutoFit/>
          </a:bodyPr>
          <a:lstStyle/>
          <a:p>
            <a:pPr algn="r"/>
            <a:r>
              <a:rPr lang="zh-CN" altLang="en-US" sz="3400" b="1" spc="189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谢谢您的观看</a:t>
            </a:r>
          </a:p>
        </p:txBody>
      </p:sp>
      <p:sp>
        <p:nvSpPr>
          <p:cNvPr id="7" name="矩形 6"/>
          <p:cNvSpPr/>
          <p:nvPr/>
        </p:nvSpPr>
        <p:spPr>
          <a:xfrm>
            <a:off x="2588956" y="2584934"/>
            <a:ext cx="2649556" cy="213982"/>
          </a:xfrm>
          <a:prstGeom prst="rect">
            <a:avLst/>
          </a:prstGeom>
        </p:spPr>
        <p:txBody>
          <a:bodyPr wrap="square" lIns="57607" tIns="28804" rIns="57607" bIns="28804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pc="142" dirty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</a:rPr>
              <a:t>北京市朝阳区教育研究中心  制作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图片 77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3992" b="5138"/>
          <a:stretch>
            <a:fillRect/>
          </a:stretch>
        </p:blipFill>
        <p:spPr>
          <a:xfrm>
            <a:off x="-12039" y="3043752"/>
            <a:ext cx="5773077" cy="6581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0" name="Triangle 201"/>
          <p:cNvSpPr/>
          <p:nvPr/>
        </p:nvSpPr>
        <p:spPr>
          <a:xfrm rot="10800000">
            <a:off x="2688767" y="-3839"/>
            <a:ext cx="412746" cy="137467"/>
          </a:xfrm>
          <a:prstGeom prst="triangle">
            <a:avLst/>
          </a:prstGeom>
          <a:blipFill>
            <a:blip r:embed="rId4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285" tIns="27642" rIns="55285" bIns="27642" rtlCol="0" anchor="ctr"/>
          <a:lstStyle/>
          <a:p>
            <a:pPr algn="ctr"/>
            <a:endParaRPr lang="en-US" sz="500" dirty="0">
              <a:solidFill>
                <a:schemeClr val="tx1"/>
              </a:solidFill>
            </a:endParaRPr>
          </a:p>
        </p:txBody>
      </p:sp>
      <p:sp>
        <p:nvSpPr>
          <p:cNvPr id="6" name="矩形 2"/>
          <p:cNvSpPr>
            <a:spLocks noChangeArrowheads="1"/>
          </p:cNvSpPr>
          <p:nvPr/>
        </p:nvSpPr>
        <p:spPr bwMode="auto">
          <a:xfrm>
            <a:off x="158750" y="141440"/>
            <a:ext cx="3438121" cy="359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51435" tIns="25718" rIns="51435" bIns="25718">
            <a:spAutoFit/>
          </a:bodyPr>
          <a:lstStyle/>
          <a:p>
            <a:r>
              <a:rPr lang="zh-CN" altLang="en-US" sz="2000" b="1" dirty="0" smtClean="0">
                <a:latin typeface="+mn-ea"/>
              </a:rPr>
              <a:t>专制主义</a:t>
            </a:r>
            <a:r>
              <a:rPr lang="zh-CN" altLang="en-US" sz="2000" b="1" dirty="0">
                <a:latin typeface="+mn-ea"/>
              </a:rPr>
              <a:t>中央集权制度的建立</a:t>
            </a:r>
            <a:endParaRPr lang="en-US" altLang="zh-CN" sz="2000" b="1" dirty="0">
              <a:latin typeface="+mn-ea"/>
            </a:endParaRPr>
          </a:p>
        </p:txBody>
      </p:sp>
      <p:sp>
        <p:nvSpPr>
          <p:cNvPr id="9" name="矩形 11"/>
          <p:cNvSpPr>
            <a:spLocks noChangeArrowheads="1"/>
          </p:cNvSpPr>
          <p:nvPr/>
        </p:nvSpPr>
        <p:spPr bwMode="auto">
          <a:xfrm>
            <a:off x="110248" y="703629"/>
            <a:ext cx="5528501" cy="1990931"/>
          </a:xfrm>
          <a:prstGeom prst="rect">
            <a:avLst/>
          </a:prstGeom>
          <a:noFill/>
          <a:ln w="9525">
            <a:noFill/>
            <a:prstDash val="sysDot"/>
            <a:miter lim="800000"/>
            <a:headEnd/>
            <a:tailEnd/>
          </a:ln>
        </p:spPr>
        <p:txBody>
          <a:bodyPr wrap="square" lIns="51435" tIns="25718" rIns="51435" bIns="25718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 smtClean="0">
                <a:latin typeface="楷体" pitchFamily="49" charset="-122"/>
                <a:ea typeface="楷体" pitchFamily="49" charset="-122"/>
              </a:rPr>
              <a:t>    这个</a:t>
            </a:r>
            <a:r>
              <a:rPr lang="zh-CN" altLang="en-US" sz="1400" dirty="0">
                <a:latin typeface="楷体" pitchFamily="49" charset="-122"/>
                <a:ea typeface="楷体" pitchFamily="49" charset="-122"/>
              </a:rPr>
              <a:t>学习要点的关键之处在于理解“大一统国家”这个概念。与早期国家”</a:t>
            </a:r>
            <a:r>
              <a:rPr lang="zh-CN" altLang="en-US" sz="1400" dirty="0" smtClean="0">
                <a:latin typeface="楷体" pitchFamily="49" charset="-122"/>
                <a:ea typeface="楷体" pitchFamily="49" charset="-122"/>
              </a:rPr>
              <a:t>相比，“大一统国家”</a:t>
            </a:r>
            <a:r>
              <a:rPr lang="zh-CN" altLang="en-US" sz="1400" dirty="0">
                <a:latin typeface="楷体" pitchFamily="49" charset="-122"/>
                <a:ea typeface="楷体" pitchFamily="49" charset="-122"/>
              </a:rPr>
              <a:t>相当于中国古代国家的“升级版”。其“升级的表现不仅在于版图覆盖范围更</a:t>
            </a:r>
            <a:r>
              <a:rPr lang="zh-CN" altLang="en-US" sz="1400" dirty="0" smtClean="0">
                <a:latin typeface="楷体" pitchFamily="49" charset="-122"/>
                <a:ea typeface="楷体" pitchFamily="49" charset="-122"/>
              </a:rPr>
              <a:t>大，更</a:t>
            </a:r>
            <a:r>
              <a:rPr lang="zh-CN" altLang="en-US" sz="1400" dirty="0">
                <a:latin typeface="楷体" pitchFamily="49" charset="-122"/>
                <a:ea typeface="楷体" pitchFamily="49" charset="-122"/>
              </a:rPr>
              <a:t>在于建立了封建君主专制中央集权的官僚制</a:t>
            </a:r>
            <a:r>
              <a:rPr lang="zh-CN" altLang="en-US" sz="1400" dirty="0" smtClean="0">
                <a:latin typeface="楷体" pitchFamily="49" charset="-122"/>
                <a:ea typeface="楷体" pitchFamily="49" charset="-122"/>
              </a:rPr>
              <a:t>统治，政权</a:t>
            </a:r>
            <a:r>
              <a:rPr lang="zh-CN" altLang="en-US" sz="1400" dirty="0">
                <a:latin typeface="楷体" pitchFamily="49" charset="-122"/>
                <a:ea typeface="楷体" pitchFamily="49" charset="-122"/>
              </a:rPr>
              <a:t>组织结构更加</a:t>
            </a:r>
            <a:r>
              <a:rPr lang="zh-CN" altLang="en-US" sz="1400" dirty="0" smtClean="0">
                <a:latin typeface="楷体" pitchFamily="49" charset="-122"/>
                <a:ea typeface="楷体" pitchFamily="49" charset="-122"/>
              </a:rPr>
              <a:t>紧密，管理</a:t>
            </a:r>
            <a:r>
              <a:rPr lang="zh-CN" altLang="en-US" sz="1400" dirty="0">
                <a:latin typeface="楷体" pitchFamily="49" charset="-122"/>
                <a:ea typeface="楷体" pitchFamily="49" charset="-122"/>
              </a:rPr>
              <a:t>力度更为强化</a:t>
            </a:r>
            <a:r>
              <a:rPr lang="zh-CN" altLang="en-US" sz="1400" dirty="0" smtClean="0">
                <a:latin typeface="楷体" pitchFamily="49" charset="-122"/>
                <a:ea typeface="楷体" pitchFamily="49" charset="-122"/>
              </a:rPr>
              <a:t>。</a:t>
            </a:r>
            <a:endParaRPr lang="en-US" altLang="zh-CN" sz="1400" dirty="0" smtClean="0">
              <a:latin typeface="楷体" pitchFamily="49" charset="-122"/>
              <a:ea typeface="楷体" pitchFamily="49" charset="-122"/>
            </a:endParaRPr>
          </a:p>
          <a:p>
            <a:pPr algn="r">
              <a:lnSpc>
                <a:spcPct val="150000"/>
              </a:lnSpc>
            </a:pPr>
            <a:r>
              <a:rPr lang="en-US" altLang="zh-CN" sz="1400" dirty="0" smtClean="0">
                <a:latin typeface="楷体" pitchFamily="49" charset="-122"/>
                <a:ea typeface="楷体" pitchFamily="49" charset="-122"/>
              </a:rPr>
              <a:t>           ——《</a:t>
            </a:r>
            <a:r>
              <a:rPr lang="zh-CN" altLang="en-US" sz="1400" dirty="0" smtClean="0">
                <a:latin typeface="楷体" pitchFamily="49" charset="-122"/>
                <a:ea typeface="楷体" pitchFamily="49" charset="-122"/>
              </a:rPr>
              <a:t>普通高中历史课程标准（</a:t>
            </a:r>
            <a:r>
              <a:rPr lang="en-US" altLang="zh-CN" sz="1400" dirty="0" smtClean="0">
                <a:latin typeface="楷体" pitchFamily="49" charset="-122"/>
                <a:ea typeface="楷体" pitchFamily="49" charset="-122"/>
              </a:rPr>
              <a:t>2017</a:t>
            </a:r>
            <a:r>
              <a:rPr lang="zh-CN" altLang="en-US" sz="1400" dirty="0" smtClean="0">
                <a:latin typeface="楷体" pitchFamily="49" charset="-122"/>
                <a:ea typeface="楷体" pitchFamily="49" charset="-122"/>
              </a:rPr>
              <a:t>年版）解读</a:t>
            </a:r>
            <a:r>
              <a:rPr lang="en-US" altLang="zh-CN" sz="1400" dirty="0" smtClean="0">
                <a:latin typeface="楷体" pitchFamily="49" charset="-122"/>
                <a:ea typeface="楷体" pitchFamily="49" charset="-122"/>
              </a:rPr>
              <a:t>》</a:t>
            </a:r>
            <a:endParaRPr lang="zh-CN" altLang="en-US" sz="1400" dirty="0">
              <a:latin typeface="楷体" pitchFamily="49" charset="-122"/>
              <a:ea typeface="楷体" pitchFamily="49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图片 77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3992" b="5138"/>
          <a:stretch>
            <a:fillRect/>
          </a:stretch>
        </p:blipFill>
        <p:spPr>
          <a:xfrm>
            <a:off x="-12039" y="3043752"/>
            <a:ext cx="5773077" cy="6581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0" name="Triangle 201"/>
          <p:cNvSpPr/>
          <p:nvPr/>
        </p:nvSpPr>
        <p:spPr>
          <a:xfrm rot="10800000">
            <a:off x="2688767" y="-3839"/>
            <a:ext cx="412746" cy="137467"/>
          </a:xfrm>
          <a:prstGeom prst="triangle">
            <a:avLst/>
          </a:prstGeom>
          <a:blipFill>
            <a:blip r:embed="rId4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285" tIns="27642" rIns="55285" bIns="27642" rtlCol="0" anchor="ctr"/>
          <a:lstStyle/>
          <a:p>
            <a:pPr algn="ctr">
              <a:lnSpc>
                <a:spcPct val="150000"/>
              </a:lnSpc>
            </a:pPr>
            <a:endParaRPr lang="en-US" sz="1400" dirty="0">
              <a:solidFill>
                <a:schemeClr val="tx1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5" name="矩形 1"/>
          <p:cNvSpPr>
            <a:spLocks noChangeArrowheads="1"/>
          </p:cNvSpPr>
          <p:nvPr/>
        </p:nvSpPr>
        <p:spPr bwMode="auto">
          <a:xfrm>
            <a:off x="132139" y="295669"/>
            <a:ext cx="5607967" cy="1021434"/>
          </a:xfrm>
          <a:prstGeom prst="rect">
            <a:avLst/>
          </a:prstGeom>
          <a:noFill/>
          <a:ln w="9525">
            <a:noFill/>
            <a:prstDash val="sysDot"/>
            <a:miter lim="800000"/>
            <a:headEnd/>
            <a:tailEnd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txBody>
          <a:bodyPr wrap="square" lIns="51435" tIns="25718" rIns="51435" bIns="25718">
            <a:spAutoFit/>
          </a:bodyPr>
          <a:lstStyle/>
          <a:p>
            <a:pPr indent="269875">
              <a:lnSpc>
                <a:spcPct val="150000"/>
              </a:lnSpc>
            </a:pPr>
            <a:r>
              <a:rPr lang="zh-CN" altLang="en-US" sz="1400" dirty="0">
                <a:latin typeface="楷体" pitchFamily="49" charset="-122"/>
                <a:ea typeface="楷体" pitchFamily="49" charset="-122"/>
              </a:rPr>
              <a:t> </a:t>
            </a:r>
            <a:r>
              <a:rPr lang="zh-CN" altLang="en-US" sz="1400" dirty="0" smtClean="0">
                <a:latin typeface="楷体" pitchFamily="49" charset="-122"/>
                <a:ea typeface="楷体" pitchFamily="49" charset="-122"/>
              </a:rPr>
              <a:t>“大一统”</a:t>
            </a:r>
            <a:r>
              <a:rPr lang="zh-CN" altLang="en-US" sz="1400" dirty="0">
                <a:latin typeface="楷体" pitchFamily="49" charset="-122"/>
                <a:ea typeface="楷体" pitchFamily="49" charset="-122"/>
              </a:rPr>
              <a:t>一词最早出自</a:t>
            </a:r>
            <a:r>
              <a:rPr lang="en-US" altLang="zh-CN" sz="1400" dirty="0">
                <a:latin typeface="楷体" pitchFamily="49" charset="-122"/>
                <a:ea typeface="楷体" pitchFamily="49" charset="-122"/>
              </a:rPr>
              <a:t>《</a:t>
            </a:r>
            <a:r>
              <a:rPr lang="zh-CN" altLang="en-US" sz="1400" dirty="0">
                <a:latin typeface="楷体" pitchFamily="49" charset="-122"/>
                <a:ea typeface="楷体" pitchFamily="49" charset="-122"/>
              </a:rPr>
              <a:t>春秋公羊传</a:t>
            </a:r>
            <a:r>
              <a:rPr lang="en-US" altLang="zh-CN" sz="1400" dirty="0">
                <a:latin typeface="楷体" pitchFamily="49" charset="-122"/>
                <a:ea typeface="楷体" pitchFamily="49" charset="-122"/>
              </a:rPr>
              <a:t>》</a:t>
            </a:r>
            <a:r>
              <a:rPr lang="zh-CN" altLang="en-US" sz="1400" dirty="0">
                <a:latin typeface="楷体" pitchFamily="49" charset="-122"/>
                <a:ea typeface="楷体" pitchFamily="49" charset="-122"/>
              </a:rPr>
              <a:t>隐公元年：元年春王正月。元年者</a:t>
            </a:r>
            <a:r>
              <a:rPr lang="zh-CN" altLang="en-US" sz="1400" dirty="0" smtClean="0">
                <a:latin typeface="楷体" pitchFamily="49" charset="-122"/>
                <a:ea typeface="楷体" pitchFamily="49" charset="-122"/>
              </a:rPr>
              <a:t>何？君</a:t>
            </a:r>
            <a:r>
              <a:rPr lang="zh-CN" altLang="en-US" sz="1400" dirty="0">
                <a:latin typeface="楷体" pitchFamily="49" charset="-122"/>
                <a:ea typeface="楷体" pitchFamily="49" charset="-122"/>
              </a:rPr>
              <a:t>之始年也。春者</a:t>
            </a:r>
            <a:r>
              <a:rPr lang="zh-CN" altLang="en-US" sz="1400" dirty="0" smtClean="0">
                <a:latin typeface="楷体" pitchFamily="49" charset="-122"/>
                <a:ea typeface="楷体" pitchFamily="49" charset="-122"/>
              </a:rPr>
              <a:t>何？岁</a:t>
            </a:r>
            <a:r>
              <a:rPr lang="zh-CN" altLang="en-US" sz="1400" dirty="0">
                <a:latin typeface="楷体" pitchFamily="49" charset="-122"/>
                <a:ea typeface="楷体" pitchFamily="49" charset="-122"/>
              </a:rPr>
              <a:t>之始也。王者孰</a:t>
            </a:r>
            <a:r>
              <a:rPr lang="zh-CN" altLang="en-US" sz="1400" dirty="0" smtClean="0">
                <a:latin typeface="楷体" pitchFamily="49" charset="-122"/>
                <a:ea typeface="楷体" pitchFamily="49" charset="-122"/>
              </a:rPr>
              <a:t>谓？谓</a:t>
            </a:r>
            <a:r>
              <a:rPr lang="zh-CN" altLang="en-US" sz="1400" dirty="0">
                <a:latin typeface="楷体" pitchFamily="49" charset="-122"/>
                <a:ea typeface="楷体" pitchFamily="49" charset="-122"/>
              </a:rPr>
              <a:t>文王也。曷为先言王而后言</a:t>
            </a:r>
            <a:r>
              <a:rPr lang="zh-CN" altLang="en-US" sz="1400" dirty="0" smtClean="0">
                <a:latin typeface="楷体" pitchFamily="49" charset="-122"/>
                <a:ea typeface="楷体" pitchFamily="49" charset="-122"/>
              </a:rPr>
              <a:t>正月？王</a:t>
            </a:r>
            <a:r>
              <a:rPr lang="zh-CN" altLang="en-US" sz="1400" dirty="0">
                <a:latin typeface="楷体" pitchFamily="49" charset="-122"/>
                <a:ea typeface="楷体" pitchFamily="49" charset="-122"/>
              </a:rPr>
              <a:t>正月也。何言乎王</a:t>
            </a:r>
            <a:r>
              <a:rPr lang="zh-CN" altLang="en-US" sz="1400" dirty="0" smtClean="0">
                <a:latin typeface="楷体" pitchFamily="49" charset="-122"/>
                <a:ea typeface="楷体" pitchFamily="49" charset="-122"/>
              </a:rPr>
              <a:t>正月？大一统</a:t>
            </a:r>
            <a:r>
              <a:rPr lang="zh-CN" altLang="en-US" sz="1400" dirty="0">
                <a:latin typeface="楷体" pitchFamily="49" charset="-122"/>
                <a:ea typeface="楷体" pitchFamily="49" charset="-122"/>
              </a:rPr>
              <a:t>也。</a:t>
            </a:r>
          </a:p>
        </p:txBody>
      </p:sp>
      <p:sp>
        <p:nvSpPr>
          <p:cNvPr id="6" name="矩形 6"/>
          <p:cNvSpPr>
            <a:spLocks noChangeArrowheads="1"/>
          </p:cNvSpPr>
          <p:nvPr/>
        </p:nvSpPr>
        <p:spPr bwMode="auto">
          <a:xfrm>
            <a:off x="132139" y="1388643"/>
            <a:ext cx="5500705" cy="1344600"/>
          </a:xfrm>
          <a:prstGeom prst="rect">
            <a:avLst/>
          </a:prstGeom>
          <a:noFill/>
          <a:ln w="9525">
            <a:noFill/>
            <a:prstDash val="sysDot"/>
            <a:miter lim="800000"/>
            <a:headEnd/>
            <a:tailEnd/>
          </a:ln>
        </p:spPr>
        <p:txBody>
          <a:bodyPr wrap="square" lIns="51435" tIns="25718" rIns="51435" bIns="25718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 smtClean="0">
                <a:latin typeface="楷体" pitchFamily="49" charset="-122"/>
                <a:ea typeface="楷体" pitchFamily="49" charset="-122"/>
              </a:rPr>
              <a:t>    翻译</a:t>
            </a:r>
            <a:r>
              <a:rPr lang="zh-CN" altLang="en-US" sz="1400" dirty="0">
                <a:latin typeface="楷体" pitchFamily="49" charset="-122"/>
                <a:ea typeface="楷体" pitchFamily="49" charset="-122"/>
              </a:rPr>
              <a:t>：</a:t>
            </a:r>
            <a:r>
              <a:rPr lang="en-US" altLang="zh-CN" sz="1400" dirty="0">
                <a:latin typeface="楷体" pitchFamily="49" charset="-122"/>
                <a:ea typeface="楷体" pitchFamily="49" charset="-122"/>
              </a:rPr>
              <a:t>"</a:t>
            </a:r>
            <a:r>
              <a:rPr lang="zh-CN" altLang="en-US" sz="1400" dirty="0">
                <a:latin typeface="楷体" pitchFamily="49" charset="-122"/>
                <a:ea typeface="楷体" pitchFamily="49" charset="-122"/>
              </a:rPr>
              <a:t>元年</a:t>
            </a:r>
            <a:r>
              <a:rPr lang="en-US" altLang="zh-CN" sz="1400" dirty="0">
                <a:latin typeface="楷体" pitchFamily="49" charset="-122"/>
                <a:ea typeface="楷体" pitchFamily="49" charset="-122"/>
              </a:rPr>
              <a:t>"</a:t>
            </a:r>
            <a:r>
              <a:rPr lang="zh-CN" altLang="en-US" sz="1400" dirty="0">
                <a:latin typeface="楷体" pitchFamily="49" charset="-122"/>
                <a:ea typeface="楷体" pitchFamily="49" charset="-122"/>
              </a:rPr>
              <a:t>两个字是什么</a:t>
            </a:r>
            <a:r>
              <a:rPr lang="zh-CN" altLang="en-US" sz="1400" dirty="0" smtClean="0">
                <a:latin typeface="楷体" pitchFamily="49" charset="-122"/>
                <a:ea typeface="楷体" pitchFamily="49" charset="-122"/>
              </a:rPr>
              <a:t>意思？是</a:t>
            </a:r>
            <a:r>
              <a:rPr lang="zh-CN" altLang="en-US" sz="1400" dirty="0">
                <a:latin typeface="楷体" pitchFamily="49" charset="-122"/>
                <a:ea typeface="楷体" pitchFamily="49" charset="-122"/>
              </a:rPr>
              <a:t>指国君即位的头一年。</a:t>
            </a:r>
            <a:r>
              <a:rPr lang="en-US" altLang="zh-CN" sz="1400" dirty="0">
                <a:latin typeface="楷体" pitchFamily="49" charset="-122"/>
                <a:ea typeface="楷体" pitchFamily="49" charset="-122"/>
              </a:rPr>
              <a:t>"</a:t>
            </a:r>
            <a:r>
              <a:rPr lang="zh-CN" altLang="en-US" sz="1400" dirty="0">
                <a:latin typeface="楷体" pitchFamily="49" charset="-122"/>
                <a:ea typeface="楷体" pitchFamily="49" charset="-122"/>
              </a:rPr>
              <a:t>春</a:t>
            </a:r>
            <a:r>
              <a:rPr lang="en-US" altLang="zh-CN" sz="1400" dirty="0">
                <a:latin typeface="楷体" pitchFamily="49" charset="-122"/>
                <a:ea typeface="楷体" pitchFamily="49" charset="-122"/>
              </a:rPr>
              <a:t>"</a:t>
            </a:r>
            <a:r>
              <a:rPr lang="zh-CN" altLang="en-US" sz="1400" dirty="0">
                <a:latin typeface="楷体" pitchFamily="49" charset="-122"/>
                <a:ea typeface="楷体" pitchFamily="49" charset="-122"/>
              </a:rPr>
              <a:t>字是什么</a:t>
            </a:r>
            <a:r>
              <a:rPr lang="zh-CN" altLang="en-US" sz="1400" dirty="0" smtClean="0">
                <a:latin typeface="楷体" pitchFamily="49" charset="-122"/>
                <a:ea typeface="楷体" pitchFamily="49" charset="-122"/>
              </a:rPr>
              <a:t>意思？是</a:t>
            </a:r>
            <a:r>
              <a:rPr lang="zh-CN" altLang="en-US" sz="1400" dirty="0">
                <a:latin typeface="楷体" pitchFamily="49" charset="-122"/>
                <a:ea typeface="楷体" pitchFamily="49" charset="-122"/>
              </a:rPr>
              <a:t>一年的开始。</a:t>
            </a:r>
            <a:r>
              <a:rPr lang="en-US" altLang="zh-CN" sz="1400" dirty="0">
                <a:latin typeface="楷体" pitchFamily="49" charset="-122"/>
                <a:ea typeface="楷体" pitchFamily="49" charset="-122"/>
              </a:rPr>
              <a:t>"</a:t>
            </a:r>
            <a:r>
              <a:rPr lang="zh-CN" altLang="en-US" sz="1400" dirty="0">
                <a:latin typeface="楷体" pitchFamily="49" charset="-122"/>
                <a:ea typeface="楷体" pitchFamily="49" charset="-122"/>
              </a:rPr>
              <a:t>王</a:t>
            </a:r>
            <a:r>
              <a:rPr lang="en-US" altLang="zh-CN" sz="1400" dirty="0">
                <a:latin typeface="楷体" pitchFamily="49" charset="-122"/>
                <a:ea typeface="楷体" pitchFamily="49" charset="-122"/>
              </a:rPr>
              <a:t>"</a:t>
            </a:r>
            <a:r>
              <a:rPr lang="zh-CN" altLang="en-US" sz="1400" dirty="0">
                <a:latin typeface="楷体" pitchFamily="49" charset="-122"/>
                <a:ea typeface="楷体" pitchFamily="49" charset="-122"/>
              </a:rPr>
              <a:t>指的是</a:t>
            </a:r>
            <a:r>
              <a:rPr lang="zh-CN" altLang="en-US" sz="1400" dirty="0" smtClean="0">
                <a:latin typeface="楷体" pitchFamily="49" charset="-122"/>
                <a:ea typeface="楷体" pitchFamily="49" charset="-122"/>
              </a:rPr>
              <a:t>谁？是</a:t>
            </a:r>
            <a:r>
              <a:rPr lang="zh-CN" altLang="en-US" sz="1400" dirty="0">
                <a:latin typeface="楷体" pitchFamily="49" charset="-122"/>
                <a:ea typeface="楷体" pitchFamily="49" charset="-122"/>
              </a:rPr>
              <a:t>指周文王。为什么先说王而后说</a:t>
            </a:r>
            <a:r>
              <a:rPr lang="zh-CN" altLang="en-US" sz="1400" dirty="0" smtClean="0">
                <a:latin typeface="楷体" pitchFamily="49" charset="-122"/>
                <a:ea typeface="楷体" pitchFamily="49" charset="-122"/>
              </a:rPr>
              <a:t>正月，这</a:t>
            </a:r>
            <a:r>
              <a:rPr lang="zh-CN" altLang="en-US" sz="1400" dirty="0">
                <a:latin typeface="楷体" pitchFamily="49" charset="-122"/>
                <a:ea typeface="楷体" pitchFamily="49" charset="-122"/>
              </a:rPr>
              <a:t>是为了说明是周王朝的正月。为什么说周王朝的</a:t>
            </a:r>
            <a:r>
              <a:rPr lang="zh-CN" altLang="en-US" sz="1400" dirty="0" smtClean="0">
                <a:latin typeface="楷体" pitchFamily="49" charset="-122"/>
                <a:ea typeface="楷体" pitchFamily="49" charset="-122"/>
              </a:rPr>
              <a:t>正月？是</a:t>
            </a:r>
            <a:r>
              <a:rPr lang="zh-CN" altLang="en-US" sz="1400" dirty="0">
                <a:latin typeface="楷体" pitchFamily="49" charset="-122"/>
                <a:ea typeface="楷体" pitchFamily="49" charset="-122"/>
              </a:rPr>
              <a:t>为了尊重周天子的一统天下。</a:t>
            </a:r>
          </a:p>
        </p:txBody>
      </p:sp>
      <p:sp>
        <p:nvSpPr>
          <p:cNvPr id="7" name="矩形 7"/>
          <p:cNvSpPr>
            <a:spLocks noChangeArrowheads="1"/>
          </p:cNvSpPr>
          <p:nvPr/>
        </p:nvSpPr>
        <p:spPr bwMode="auto">
          <a:xfrm>
            <a:off x="2865832" y="2635671"/>
            <a:ext cx="2767012" cy="37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1435" tIns="25718" rIns="51435" bIns="25718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400" b="1" dirty="0">
                <a:solidFill>
                  <a:srgbClr val="C00000"/>
                </a:solidFill>
                <a:latin typeface="+mn-ea"/>
              </a:rPr>
              <a:t>尊周大一统思想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图片 77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3992" b="5138"/>
          <a:stretch>
            <a:fillRect/>
          </a:stretch>
        </p:blipFill>
        <p:spPr>
          <a:xfrm>
            <a:off x="-12039" y="3043752"/>
            <a:ext cx="5773077" cy="6581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0" name="Triangle 201"/>
          <p:cNvSpPr/>
          <p:nvPr/>
        </p:nvSpPr>
        <p:spPr>
          <a:xfrm rot="10800000">
            <a:off x="2688767" y="-3839"/>
            <a:ext cx="412746" cy="137467"/>
          </a:xfrm>
          <a:prstGeom prst="triangle">
            <a:avLst/>
          </a:prstGeom>
          <a:blipFill>
            <a:blip r:embed="rId4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285" tIns="27642" rIns="55285" bIns="27642" rtlCol="0" anchor="ctr"/>
          <a:lstStyle/>
          <a:p>
            <a:pPr algn="ctr"/>
            <a:endParaRPr lang="en-US" sz="500" dirty="0">
              <a:solidFill>
                <a:schemeClr val="tx1"/>
              </a:solidFill>
            </a:endParaRPr>
          </a:p>
        </p:txBody>
      </p:sp>
      <p:sp>
        <p:nvSpPr>
          <p:cNvPr id="7" name="矩形 4"/>
          <p:cNvSpPr>
            <a:spLocks noChangeArrowheads="1"/>
          </p:cNvSpPr>
          <p:nvPr/>
        </p:nvSpPr>
        <p:spPr bwMode="auto">
          <a:xfrm>
            <a:off x="167894" y="563123"/>
            <a:ext cx="5413210" cy="1944764"/>
          </a:xfrm>
          <a:prstGeom prst="rect">
            <a:avLst/>
          </a:prstGeom>
          <a:noFill/>
          <a:ln w="9525">
            <a:noFill/>
            <a:prstDash val="sysDot"/>
            <a:miter lim="800000"/>
            <a:headEnd/>
            <a:tailEnd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txBody>
          <a:bodyPr wrap="square" lIns="51435" tIns="25718" rIns="51435" bIns="25718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latin typeface="楷体" pitchFamily="49" charset="-122"/>
                <a:ea typeface="楷体" pitchFamily="49" charset="-122"/>
              </a:rPr>
              <a:t>     “大一统”“包括第一部分是术语（思想）的演变；第二部分是从实践的角度</a:t>
            </a:r>
            <a:r>
              <a:rPr lang="zh-CN" altLang="en-US" sz="1400" dirty="0" smtClean="0">
                <a:latin typeface="楷体" pitchFamily="49" charset="-122"/>
                <a:ea typeface="楷体" pitchFamily="49" charset="-122"/>
              </a:rPr>
              <a:t>来看，大一统</a:t>
            </a:r>
            <a:r>
              <a:rPr lang="zh-CN" altLang="en-US" sz="1400" dirty="0">
                <a:latin typeface="楷体" pitchFamily="49" charset="-122"/>
                <a:ea typeface="楷体" pitchFamily="49" charset="-122"/>
              </a:rPr>
              <a:t>在社会、地方治理、基层和政治制度等方面的效果。“大一统”集合了地理观、正统观、政教观等历史</a:t>
            </a:r>
            <a:r>
              <a:rPr lang="zh-CN" altLang="en-US" sz="1400" dirty="0" smtClean="0">
                <a:latin typeface="楷体" pitchFamily="49" charset="-122"/>
                <a:ea typeface="楷体" pitchFamily="49" charset="-122"/>
              </a:rPr>
              <a:t>要素，其</a:t>
            </a:r>
            <a:r>
              <a:rPr lang="zh-CN" altLang="en-US" sz="1400" dirty="0">
                <a:latin typeface="楷体" pitchFamily="49" charset="-122"/>
                <a:ea typeface="楷体" pitchFamily="49" charset="-122"/>
              </a:rPr>
              <a:t>内涵的丰富度远远超越了“中国”与“天下”等观念。尤为重要的</a:t>
            </a:r>
            <a:r>
              <a:rPr lang="zh-CN" altLang="en-US" sz="1400" dirty="0" smtClean="0">
                <a:latin typeface="楷体" pitchFamily="49" charset="-122"/>
                <a:ea typeface="楷体" pitchFamily="49" charset="-122"/>
              </a:rPr>
              <a:t>是，“大一统”</a:t>
            </a:r>
            <a:r>
              <a:rPr lang="zh-CN" altLang="en-US" sz="1400" dirty="0">
                <a:latin typeface="楷体" pitchFamily="49" charset="-122"/>
                <a:ea typeface="楷体" pitchFamily="49" charset="-122"/>
              </a:rPr>
              <a:t>不仅是一种思想</a:t>
            </a:r>
            <a:r>
              <a:rPr lang="zh-CN" altLang="en-US" sz="1400" dirty="0" smtClean="0">
                <a:latin typeface="楷体" pitchFamily="49" charset="-122"/>
                <a:ea typeface="楷体" pitchFamily="49" charset="-122"/>
              </a:rPr>
              <a:t>形态，还是</a:t>
            </a:r>
            <a:r>
              <a:rPr lang="zh-CN" altLang="en-US" sz="1400" dirty="0">
                <a:latin typeface="楷体" pitchFamily="49" charset="-122"/>
                <a:ea typeface="楷体" pitchFamily="49" charset="-122"/>
              </a:rPr>
              <a:t>一套行为实践。</a:t>
            </a:r>
            <a:endParaRPr lang="en-US" altLang="zh-CN" sz="1400" dirty="0">
              <a:latin typeface="楷体" pitchFamily="49" charset="-122"/>
              <a:ea typeface="楷体" pitchFamily="49" charset="-122"/>
            </a:endParaRPr>
          </a:p>
          <a:p>
            <a:pPr algn="r">
              <a:lnSpc>
                <a:spcPct val="150000"/>
              </a:lnSpc>
            </a:pPr>
            <a:r>
              <a:rPr lang="en-US" altLang="zh-CN" sz="1200" dirty="0" smtClean="0">
                <a:latin typeface="楷体" pitchFamily="49" charset="-122"/>
                <a:ea typeface="楷体" pitchFamily="49" charset="-122"/>
              </a:rPr>
              <a:t>——</a:t>
            </a:r>
            <a:r>
              <a:rPr lang="zh-CN" altLang="en-US" sz="1200" dirty="0">
                <a:latin typeface="楷体" pitchFamily="49" charset="-122"/>
                <a:ea typeface="楷体" pitchFamily="49" charset="-122"/>
              </a:rPr>
              <a:t>杨念群</a:t>
            </a:r>
            <a:r>
              <a:rPr lang="en-US" altLang="zh-CN" sz="1200" dirty="0">
                <a:latin typeface="楷体" pitchFamily="49" charset="-122"/>
                <a:ea typeface="楷体" pitchFamily="49" charset="-122"/>
              </a:rPr>
              <a:t>《</a:t>
            </a:r>
            <a:r>
              <a:rPr lang="zh-CN" altLang="en-US" sz="1200" dirty="0">
                <a:latin typeface="楷体" pitchFamily="49" charset="-122"/>
                <a:ea typeface="楷体" pitchFamily="49" charset="-122"/>
              </a:rPr>
              <a:t>什么是</a:t>
            </a:r>
            <a:r>
              <a:rPr lang="zh-CN" altLang="en-US" sz="1200" dirty="0" smtClean="0">
                <a:latin typeface="楷体" pitchFamily="49" charset="-122"/>
                <a:ea typeface="楷体" pitchFamily="49" charset="-122"/>
              </a:rPr>
              <a:t>“大一统”？</a:t>
            </a:r>
            <a:r>
              <a:rPr lang="en-US" altLang="zh-CN" sz="1200" dirty="0" smtClean="0">
                <a:latin typeface="楷体" pitchFamily="49" charset="-122"/>
                <a:ea typeface="楷体" pitchFamily="49" charset="-122"/>
              </a:rPr>
              <a:t>—</a:t>
            </a:r>
            <a:r>
              <a:rPr lang="zh-CN" altLang="en-US" sz="1200" dirty="0">
                <a:latin typeface="楷体" pitchFamily="49" charset="-122"/>
                <a:ea typeface="楷体" pitchFamily="49" charset="-122"/>
              </a:rPr>
              <a:t>（以明清若干观念与制度演变为例）</a:t>
            </a:r>
            <a:r>
              <a:rPr lang="en-US" altLang="zh-CN" sz="1200" dirty="0" smtClean="0">
                <a:latin typeface="楷体" pitchFamily="49" charset="-122"/>
                <a:ea typeface="楷体" pitchFamily="49" charset="-122"/>
              </a:rPr>
              <a:t>》</a:t>
            </a:r>
            <a:endParaRPr lang="zh-CN" altLang="en-US" sz="1200" dirty="0">
              <a:latin typeface="楷体" pitchFamily="49" charset="-122"/>
              <a:ea typeface="楷体" pitchFamily="49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图片 77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3992" b="5138"/>
          <a:stretch>
            <a:fillRect/>
          </a:stretch>
        </p:blipFill>
        <p:spPr>
          <a:xfrm>
            <a:off x="-12039" y="3043752"/>
            <a:ext cx="5773077" cy="6581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0" name="Triangle 201"/>
          <p:cNvSpPr/>
          <p:nvPr/>
        </p:nvSpPr>
        <p:spPr>
          <a:xfrm rot="10800000">
            <a:off x="2688767" y="-3839"/>
            <a:ext cx="412746" cy="137467"/>
          </a:xfrm>
          <a:prstGeom prst="triangle">
            <a:avLst/>
          </a:prstGeom>
          <a:blipFill>
            <a:blip r:embed="rId4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285" tIns="27642" rIns="55285" bIns="27642" rtlCol="0" anchor="ctr"/>
          <a:lstStyle/>
          <a:p>
            <a:pPr algn="ctr"/>
            <a:endParaRPr lang="en-US" sz="1400" dirty="0">
              <a:solidFill>
                <a:schemeClr val="tx1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9" name="矩形 3"/>
          <p:cNvSpPr>
            <a:spLocks noChangeArrowheads="1"/>
          </p:cNvSpPr>
          <p:nvPr/>
        </p:nvSpPr>
        <p:spPr bwMode="auto">
          <a:xfrm>
            <a:off x="312849" y="852750"/>
            <a:ext cx="642484" cy="267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51435" tIns="25718" rIns="51435" bIns="25718">
            <a:spAutoFit/>
          </a:bodyPr>
          <a:lstStyle/>
          <a:p>
            <a:r>
              <a:rPr lang="en-US" altLang="zh-CN" sz="1400" dirty="0" smtClean="0">
                <a:latin typeface="楷体" pitchFamily="49" charset="-122"/>
                <a:ea typeface="楷体" pitchFamily="49" charset="-122"/>
              </a:rPr>
              <a:t>1.</a:t>
            </a:r>
            <a:r>
              <a:rPr lang="zh-CN" altLang="en-US" sz="1400" dirty="0" smtClean="0">
                <a:latin typeface="楷体" pitchFamily="49" charset="-122"/>
                <a:ea typeface="楷体" pitchFamily="49" charset="-122"/>
              </a:rPr>
              <a:t>背景</a:t>
            </a:r>
            <a:endParaRPr lang="zh-CN" altLang="en-US" sz="1400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0" name="左大括号 9"/>
          <p:cNvSpPr/>
          <p:nvPr/>
        </p:nvSpPr>
        <p:spPr>
          <a:xfrm>
            <a:off x="1130158" y="606673"/>
            <a:ext cx="136525" cy="884238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51435" tIns="25718" rIns="51435" bIns="25718" anchor="ctr"/>
          <a:lstStyle/>
          <a:p>
            <a:pPr algn="ctr">
              <a:defRPr/>
            </a:pPr>
            <a:endParaRPr lang="zh-CN" altLang="en-US" sz="140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1" name="矩形 9"/>
          <p:cNvSpPr>
            <a:spLocks noChangeArrowheads="1"/>
          </p:cNvSpPr>
          <p:nvPr/>
        </p:nvSpPr>
        <p:spPr bwMode="auto">
          <a:xfrm>
            <a:off x="341630" y="2091082"/>
            <a:ext cx="642484" cy="267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51435" tIns="25718" rIns="51435" bIns="25718">
            <a:spAutoFit/>
          </a:bodyPr>
          <a:lstStyle/>
          <a:p>
            <a:r>
              <a:rPr lang="en-US" altLang="zh-CN" sz="1400" dirty="0" smtClean="0">
                <a:latin typeface="楷体" pitchFamily="49" charset="-122"/>
                <a:ea typeface="楷体" pitchFamily="49" charset="-122"/>
              </a:rPr>
              <a:t>2.</a:t>
            </a:r>
            <a:r>
              <a:rPr lang="zh-CN" altLang="en-US" sz="1400" dirty="0" smtClean="0">
                <a:latin typeface="楷体" pitchFamily="49" charset="-122"/>
                <a:ea typeface="楷体" pitchFamily="49" charset="-122"/>
              </a:rPr>
              <a:t>内容</a:t>
            </a:r>
            <a:endParaRPr lang="zh-CN" altLang="en-US" sz="1400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2" name="左大括号 11"/>
          <p:cNvSpPr/>
          <p:nvPr/>
        </p:nvSpPr>
        <p:spPr>
          <a:xfrm>
            <a:off x="1116161" y="1949726"/>
            <a:ext cx="143704" cy="713961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51435" tIns="25718" rIns="51435" bIns="25718" anchor="ctr"/>
          <a:lstStyle/>
          <a:p>
            <a:pPr algn="ctr">
              <a:defRPr/>
            </a:pPr>
            <a:endParaRPr lang="zh-CN" altLang="en-US" sz="140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3" name="矩形 4"/>
          <p:cNvSpPr>
            <a:spLocks noChangeArrowheads="1"/>
          </p:cNvSpPr>
          <p:nvPr/>
        </p:nvSpPr>
        <p:spPr bwMode="auto">
          <a:xfrm>
            <a:off x="1213599" y="486480"/>
            <a:ext cx="1001556" cy="267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51435" tIns="25718" rIns="51435" bIns="25718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400" dirty="0">
                <a:latin typeface="楷体" pitchFamily="49" charset="-122"/>
                <a:ea typeface="楷体" pitchFamily="49" charset="-122"/>
              </a:rPr>
              <a:t>秦实现统一</a:t>
            </a:r>
          </a:p>
        </p:txBody>
      </p:sp>
      <p:sp>
        <p:nvSpPr>
          <p:cNvPr id="14" name="矩形 5"/>
          <p:cNvSpPr>
            <a:spLocks noChangeArrowheads="1"/>
          </p:cNvSpPr>
          <p:nvPr/>
        </p:nvSpPr>
        <p:spPr bwMode="auto">
          <a:xfrm>
            <a:off x="1155676" y="915101"/>
            <a:ext cx="4420577" cy="267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51435" tIns="25718" rIns="51435" bIns="25718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400" dirty="0">
                <a:latin typeface="楷体" pitchFamily="49" charset="-122"/>
                <a:ea typeface="楷体" pitchFamily="49" charset="-122"/>
              </a:rPr>
              <a:t>“大一统”治国</a:t>
            </a:r>
            <a:r>
              <a:rPr lang="zh-CN" altLang="en-US" sz="1400" dirty="0" smtClean="0">
                <a:latin typeface="楷体" pitchFamily="49" charset="-122"/>
                <a:ea typeface="楷体" pitchFamily="49" charset="-122"/>
              </a:rPr>
              <a:t>理念        韩非</a:t>
            </a:r>
            <a:r>
              <a:rPr lang="zh-CN" altLang="en-US" sz="1400" dirty="0">
                <a:latin typeface="楷体" pitchFamily="49" charset="-122"/>
                <a:ea typeface="楷体" pitchFamily="49" charset="-122"/>
              </a:rPr>
              <a:t>法家思想为治国方针</a:t>
            </a:r>
          </a:p>
        </p:txBody>
      </p:sp>
      <p:sp>
        <p:nvSpPr>
          <p:cNvPr id="15" name="矩形 6"/>
          <p:cNvSpPr>
            <a:spLocks noChangeArrowheads="1"/>
          </p:cNvSpPr>
          <p:nvPr/>
        </p:nvSpPr>
        <p:spPr bwMode="auto">
          <a:xfrm>
            <a:off x="1212021" y="1357220"/>
            <a:ext cx="2258311" cy="267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51435" tIns="25718" rIns="51435" bIns="25718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400" dirty="0">
                <a:latin typeface="楷体" pitchFamily="49" charset="-122"/>
                <a:ea typeface="楷体" pitchFamily="49" charset="-122"/>
              </a:rPr>
              <a:t>中央集权制度的出现和成功</a:t>
            </a:r>
          </a:p>
        </p:txBody>
      </p:sp>
      <p:sp>
        <p:nvSpPr>
          <p:cNvPr id="16" name="矩形 11"/>
          <p:cNvSpPr>
            <a:spLocks noChangeArrowheads="1"/>
          </p:cNvSpPr>
          <p:nvPr/>
        </p:nvSpPr>
        <p:spPr bwMode="auto">
          <a:xfrm>
            <a:off x="1208670" y="1837054"/>
            <a:ext cx="822020" cy="267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51435" tIns="25718" rIns="51435" bIns="25718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400" dirty="0">
                <a:latin typeface="楷体" pitchFamily="49" charset="-122"/>
                <a:ea typeface="楷体" pitchFamily="49" charset="-122"/>
              </a:rPr>
              <a:t>皇帝制度</a:t>
            </a:r>
          </a:p>
        </p:txBody>
      </p:sp>
      <p:sp>
        <p:nvSpPr>
          <p:cNvPr id="17" name="矩形 12"/>
          <p:cNvSpPr>
            <a:spLocks noChangeArrowheads="1"/>
          </p:cNvSpPr>
          <p:nvPr/>
        </p:nvSpPr>
        <p:spPr bwMode="auto">
          <a:xfrm>
            <a:off x="1200718" y="2143442"/>
            <a:ext cx="1899238" cy="267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51435" tIns="25718" rIns="51435" bIns="25718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400" dirty="0">
                <a:latin typeface="楷体" pitchFamily="49" charset="-122"/>
                <a:ea typeface="楷体" pitchFamily="49" charset="-122"/>
              </a:rPr>
              <a:t>中央官制：三公九卿制</a:t>
            </a:r>
          </a:p>
        </p:txBody>
      </p:sp>
      <p:sp>
        <p:nvSpPr>
          <p:cNvPr id="18" name="矩形 13"/>
          <p:cNvSpPr>
            <a:spLocks noChangeArrowheads="1"/>
          </p:cNvSpPr>
          <p:nvPr/>
        </p:nvSpPr>
        <p:spPr bwMode="auto">
          <a:xfrm>
            <a:off x="1208670" y="2469032"/>
            <a:ext cx="1540165" cy="267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51435" tIns="25718" rIns="51435" bIns="25718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400" dirty="0">
                <a:latin typeface="楷体" pitchFamily="49" charset="-122"/>
                <a:ea typeface="楷体" pitchFamily="49" charset="-122"/>
              </a:rPr>
              <a:t>地方官制：郡县制</a:t>
            </a:r>
          </a:p>
        </p:txBody>
      </p:sp>
      <p:sp>
        <p:nvSpPr>
          <p:cNvPr id="19" name="矩形 2"/>
          <p:cNvSpPr>
            <a:spLocks noChangeArrowheads="1"/>
          </p:cNvSpPr>
          <p:nvPr/>
        </p:nvSpPr>
        <p:spPr bwMode="auto">
          <a:xfrm>
            <a:off x="2748835" y="277736"/>
            <a:ext cx="2873864" cy="32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51435" tIns="25718" rIns="51435" bIns="25718">
            <a:spAutoFit/>
          </a:bodyPr>
          <a:lstStyle/>
          <a:p>
            <a:r>
              <a:rPr lang="zh-CN" altLang="en-US" sz="1800" b="1" dirty="0" smtClean="0">
                <a:latin typeface="+mj-ea"/>
                <a:ea typeface="+mj-ea"/>
              </a:rPr>
              <a:t>专制主义</a:t>
            </a:r>
            <a:r>
              <a:rPr lang="zh-CN" altLang="en-US" sz="1800" b="1" dirty="0">
                <a:latin typeface="+mj-ea"/>
                <a:ea typeface="+mj-ea"/>
              </a:rPr>
              <a:t>中央集权制度确立</a:t>
            </a:r>
            <a:endParaRPr lang="en-US" altLang="zh-CN" sz="1800" b="1" dirty="0">
              <a:latin typeface="+mj-ea"/>
              <a:ea typeface="+mj-ea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2" descr="c0200"/>
          <p:cNvSpPr txBox="1">
            <a:spLocks noChangeArrowheads="1"/>
          </p:cNvSpPr>
          <p:nvPr/>
        </p:nvSpPr>
        <p:spPr bwMode="auto">
          <a:xfrm>
            <a:off x="294079" y="62926"/>
            <a:ext cx="5409029" cy="1055687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square" lIns="202500" tIns="202500" rIns="202500" bIns="202500">
            <a:spAutoFit/>
          </a:bodyPr>
          <a:lstStyle/>
          <a:p>
            <a:r>
              <a:rPr kumimoji="1" lang="zh-CN" altLang="en-US" sz="1400" dirty="0">
                <a:solidFill>
                  <a:srgbClr val="990000"/>
                </a:solidFill>
                <a:latin typeface="楷体" pitchFamily="49" charset="-122"/>
                <a:ea typeface="楷体" pitchFamily="49" charset="-122"/>
              </a:rPr>
              <a:t>　</a:t>
            </a:r>
            <a:r>
              <a:rPr kumimoji="1" lang="zh-CN" altLang="en-US" sz="1400" dirty="0">
                <a:latin typeface="楷体" pitchFamily="49" charset="-122"/>
                <a:ea typeface="楷体" pitchFamily="49" charset="-122"/>
              </a:rPr>
              <a:t>（秦王嬴政）规定：只有皇帝一人称 “朕”。皇帝的命令称“制”或</a:t>
            </a:r>
            <a:r>
              <a:rPr kumimoji="1" lang="zh-CN" altLang="en-US" sz="1400" dirty="0" smtClean="0">
                <a:latin typeface="楷体" pitchFamily="49" charset="-122"/>
                <a:ea typeface="楷体" pitchFamily="49" charset="-122"/>
              </a:rPr>
              <a:t>“诏”，皇帝</a:t>
            </a:r>
            <a:r>
              <a:rPr kumimoji="1" lang="zh-CN" altLang="en-US" sz="1400" dirty="0">
                <a:latin typeface="楷体" pitchFamily="49" charset="-122"/>
                <a:ea typeface="楷体" pitchFamily="49" charset="-122"/>
              </a:rPr>
              <a:t>所用的玉印称“玺”。</a:t>
            </a:r>
          </a:p>
          <a:p>
            <a:r>
              <a:rPr kumimoji="1" lang="zh-CN" altLang="en-US" sz="1400" b="1" dirty="0">
                <a:latin typeface="楷体" pitchFamily="49" charset="-122"/>
                <a:ea typeface="楷体" pitchFamily="49" charset="-122"/>
              </a:rPr>
              <a:t>                          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823501" y="700115"/>
            <a:ext cx="180022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1600" b="1" dirty="0">
                <a:latin typeface="楷体" pitchFamily="49" charset="-122"/>
                <a:ea typeface="楷体" pitchFamily="49" charset="-122"/>
              </a:rPr>
              <a:t>权威性、独占性</a:t>
            </a:r>
          </a:p>
        </p:txBody>
      </p:sp>
      <p:sp>
        <p:nvSpPr>
          <p:cNvPr id="10" name="Text Box 7" descr="c0200"/>
          <p:cNvSpPr txBox="1">
            <a:spLocks noChangeArrowheads="1"/>
          </p:cNvSpPr>
          <p:nvPr/>
        </p:nvSpPr>
        <p:spPr bwMode="auto">
          <a:xfrm>
            <a:off x="292491" y="1151951"/>
            <a:ext cx="5410617" cy="839787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square" lIns="202500" tIns="202500" rIns="202500" bIns="202500">
            <a:spAutoFit/>
          </a:bodyPr>
          <a:lstStyle/>
          <a:p>
            <a:r>
              <a:rPr kumimoji="1" lang="zh-CN" altLang="en-US" sz="1400" dirty="0">
                <a:solidFill>
                  <a:srgbClr val="990000"/>
                </a:solidFill>
                <a:latin typeface="楷体" pitchFamily="49" charset="-122"/>
                <a:ea typeface="楷体" pitchFamily="49" charset="-122"/>
              </a:rPr>
              <a:t>　</a:t>
            </a:r>
            <a:r>
              <a:rPr kumimoji="1" lang="zh-CN" altLang="en-US" sz="1400" dirty="0">
                <a:latin typeface="楷体" pitchFamily="49" charset="-122"/>
                <a:ea typeface="楷体" pitchFamily="49" charset="-122"/>
              </a:rPr>
              <a:t>“天下之</a:t>
            </a:r>
            <a:r>
              <a:rPr kumimoji="1" lang="zh-CN" altLang="en-US" sz="1400" dirty="0" smtClean="0">
                <a:latin typeface="楷体" pitchFamily="49" charset="-122"/>
                <a:ea typeface="楷体" pitchFamily="49" charset="-122"/>
              </a:rPr>
              <a:t>事无大小，皆</a:t>
            </a:r>
            <a:r>
              <a:rPr kumimoji="1" lang="zh-CN" altLang="en-US" sz="1400" dirty="0">
                <a:latin typeface="楷体" pitchFamily="49" charset="-122"/>
                <a:ea typeface="楷体" pitchFamily="49" charset="-122"/>
              </a:rPr>
              <a:t>决于上” “丞相诸大臣皆受</a:t>
            </a:r>
            <a:r>
              <a:rPr kumimoji="1" lang="zh-CN" altLang="en-US" sz="1400" dirty="0" smtClean="0">
                <a:latin typeface="楷体" pitchFamily="49" charset="-122"/>
                <a:ea typeface="楷体" pitchFamily="49" charset="-122"/>
              </a:rPr>
              <a:t>成事，倚</a:t>
            </a:r>
            <a:r>
              <a:rPr kumimoji="1" lang="zh-CN" altLang="en-US" sz="1400" dirty="0">
                <a:latin typeface="楷体" pitchFamily="49" charset="-122"/>
                <a:ea typeface="楷体" pitchFamily="49" charset="-122"/>
              </a:rPr>
              <a:t>办于上”。</a:t>
            </a:r>
            <a:r>
              <a:rPr kumimoji="1" lang="zh-CN" altLang="en-US" sz="1400" b="1" dirty="0">
                <a:latin typeface="楷体" pitchFamily="49" charset="-122"/>
                <a:ea typeface="楷体" pitchFamily="49" charset="-122"/>
              </a:rPr>
              <a:t> 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4611895" y="1603473"/>
            <a:ext cx="93662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1600" b="1" dirty="0">
                <a:latin typeface="楷体" pitchFamily="49" charset="-122"/>
                <a:ea typeface="楷体" pitchFamily="49" charset="-122"/>
              </a:rPr>
              <a:t>至上性</a:t>
            </a:r>
          </a:p>
        </p:txBody>
      </p:sp>
      <p:sp>
        <p:nvSpPr>
          <p:cNvPr id="12" name="Text Box 8" descr="c0200"/>
          <p:cNvSpPr txBox="1">
            <a:spLocks noChangeArrowheads="1"/>
          </p:cNvSpPr>
          <p:nvPr/>
        </p:nvSpPr>
        <p:spPr bwMode="auto">
          <a:xfrm>
            <a:off x="292491" y="2053858"/>
            <a:ext cx="5410617" cy="839788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square" lIns="202500" tIns="202500" rIns="202500" bIns="202500">
            <a:spAutoFit/>
          </a:bodyPr>
          <a:lstStyle/>
          <a:p>
            <a:r>
              <a:rPr kumimoji="1" lang="zh-CN" altLang="en-US" sz="1400" dirty="0">
                <a:solidFill>
                  <a:srgbClr val="990000"/>
                </a:solidFill>
                <a:latin typeface="楷体" pitchFamily="49" charset="-122"/>
                <a:ea typeface="楷体" pitchFamily="49" charset="-122"/>
              </a:rPr>
              <a:t>　</a:t>
            </a:r>
            <a:r>
              <a:rPr kumimoji="1" lang="zh-CN" altLang="en-US" sz="1400" dirty="0">
                <a:latin typeface="楷体" pitchFamily="49" charset="-122"/>
                <a:ea typeface="楷体" pitchFamily="49" charset="-122"/>
              </a:rPr>
              <a:t>始皇曰：“朕为始皇帝。后世以</a:t>
            </a:r>
            <a:r>
              <a:rPr kumimoji="1" lang="zh-CN" altLang="en-US" sz="1400" dirty="0" smtClean="0">
                <a:latin typeface="楷体" pitchFamily="49" charset="-122"/>
                <a:ea typeface="楷体" pitchFamily="49" charset="-122"/>
              </a:rPr>
              <a:t>计数，二</a:t>
            </a:r>
            <a:r>
              <a:rPr kumimoji="1" lang="zh-CN" altLang="en-US" sz="1400" dirty="0">
                <a:latin typeface="楷体" pitchFamily="49" charset="-122"/>
                <a:ea typeface="楷体" pitchFamily="49" charset="-122"/>
              </a:rPr>
              <a:t>世三世至于</a:t>
            </a:r>
            <a:r>
              <a:rPr kumimoji="1" lang="zh-CN" altLang="en-US" sz="1400" dirty="0" smtClean="0">
                <a:latin typeface="楷体" pitchFamily="49" charset="-122"/>
                <a:ea typeface="楷体" pitchFamily="49" charset="-122"/>
              </a:rPr>
              <a:t>万世，传</a:t>
            </a:r>
            <a:r>
              <a:rPr kumimoji="1" lang="zh-CN" altLang="en-US" sz="1400" dirty="0">
                <a:latin typeface="楷体" pitchFamily="49" charset="-122"/>
                <a:ea typeface="楷体" pitchFamily="49" charset="-122"/>
              </a:rPr>
              <a:t>之无穷。”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4580089" y="2483099"/>
            <a:ext cx="9366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1600" b="1" dirty="0">
                <a:latin typeface="楷体" pitchFamily="49" charset="-122"/>
                <a:ea typeface="楷体" pitchFamily="49" charset="-122"/>
              </a:rPr>
              <a:t>世袭性</a:t>
            </a:r>
          </a:p>
        </p:txBody>
      </p:sp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1845400" y="2928062"/>
            <a:ext cx="3956202" cy="298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square" lIns="51435" tIns="25718" rIns="51435" bIns="25718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sz="1600" dirty="0" smtClean="0">
                <a:latin typeface="楷体" pitchFamily="49" charset="-122"/>
                <a:ea typeface="楷体" pitchFamily="49" charset="-122"/>
              </a:rPr>
              <a:t>以上材料</a:t>
            </a:r>
            <a:r>
              <a:rPr lang="zh-CN" altLang="en-US" sz="1600" dirty="0">
                <a:latin typeface="楷体" pitchFamily="49" charset="-122"/>
                <a:ea typeface="楷体" pitchFamily="49" charset="-122"/>
              </a:rPr>
              <a:t>表达了怎样的历史</a:t>
            </a:r>
            <a:r>
              <a:rPr lang="zh-CN" altLang="en-US" sz="1600" dirty="0" smtClean="0">
                <a:latin typeface="楷体" pitchFamily="49" charset="-122"/>
                <a:ea typeface="楷体" pitchFamily="49" charset="-122"/>
              </a:rPr>
              <a:t>信息？</a:t>
            </a:r>
            <a:endParaRPr lang="zh-CN" altLang="en-US" sz="1600" dirty="0">
              <a:latin typeface="楷体" pitchFamily="49" charset="-122"/>
              <a:ea typeface="楷体" pitchFamily="49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图片 77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3992" b="5138"/>
          <a:stretch>
            <a:fillRect/>
          </a:stretch>
        </p:blipFill>
        <p:spPr>
          <a:xfrm>
            <a:off x="-12039" y="3043752"/>
            <a:ext cx="5773077" cy="6581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0" name="Triangle 201"/>
          <p:cNvSpPr/>
          <p:nvPr/>
        </p:nvSpPr>
        <p:spPr>
          <a:xfrm rot="10800000">
            <a:off x="2688767" y="-3839"/>
            <a:ext cx="412746" cy="137467"/>
          </a:xfrm>
          <a:prstGeom prst="triangle">
            <a:avLst/>
          </a:prstGeom>
          <a:blipFill>
            <a:blip r:embed="rId4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285" tIns="27642" rIns="55285" bIns="27642" rtlCol="0" anchor="ctr"/>
          <a:lstStyle/>
          <a:p>
            <a:pPr algn="ctr"/>
            <a:endParaRPr lang="en-US" sz="1600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95275" y="122238"/>
            <a:ext cx="4848225" cy="298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1435" tIns="25718" rIns="51435" bIns="25718">
            <a:spAutoFit/>
          </a:bodyPr>
          <a:lstStyle/>
          <a:p>
            <a:r>
              <a:rPr lang="en-US" altLang="zh-CN" sz="1600" b="1" dirty="0" smtClean="0">
                <a:latin typeface="+mj-ea"/>
                <a:ea typeface="+mj-ea"/>
              </a:rPr>
              <a:t>1.</a:t>
            </a:r>
            <a:r>
              <a:rPr lang="zh-CN" altLang="en-US" sz="1600" b="1" dirty="0" smtClean="0">
                <a:latin typeface="+mj-ea"/>
                <a:ea typeface="+mj-ea"/>
              </a:rPr>
              <a:t>皇帝制</a:t>
            </a:r>
            <a:endParaRPr lang="en-US" altLang="zh-CN" sz="1600" b="1" dirty="0">
              <a:solidFill>
                <a:srgbClr val="C00000"/>
              </a:solidFill>
              <a:latin typeface="+mj-ea"/>
              <a:ea typeface="+mj-ea"/>
            </a:endParaRPr>
          </a:p>
        </p:txBody>
      </p:sp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241287" y="644663"/>
            <a:ext cx="5408965" cy="1667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51435" tIns="25718" rIns="51435" bIns="25718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 smtClean="0">
                <a:latin typeface="+mj-ea"/>
                <a:ea typeface="+mj-ea"/>
              </a:rPr>
              <a:t>    </a:t>
            </a:r>
            <a:r>
              <a:rPr lang="zh-CN" altLang="en-US" sz="1400" dirty="0" smtClean="0">
                <a:latin typeface="楷体" pitchFamily="49" charset="-122"/>
                <a:ea typeface="楷体" pitchFamily="49" charset="-122"/>
              </a:rPr>
              <a:t>周王又</a:t>
            </a:r>
            <a:r>
              <a:rPr lang="zh-CN" altLang="en-US" sz="1400" dirty="0">
                <a:latin typeface="楷体" pitchFamily="49" charset="-122"/>
                <a:ea typeface="楷体" pitchFamily="49" charset="-122"/>
              </a:rPr>
              <a:t>称</a:t>
            </a:r>
            <a:r>
              <a:rPr lang="zh-CN" altLang="en-US" sz="1400" dirty="0" smtClean="0">
                <a:latin typeface="楷体" pitchFamily="49" charset="-122"/>
                <a:ea typeface="楷体" pitchFamily="49" charset="-122"/>
              </a:rPr>
              <a:t>“天子”，意</a:t>
            </a:r>
            <a:r>
              <a:rPr lang="zh-CN" altLang="en-US" sz="1400" dirty="0">
                <a:latin typeface="楷体" pitchFamily="49" charset="-122"/>
                <a:ea typeface="楷体" pitchFamily="49" charset="-122"/>
              </a:rPr>
              <a:t>即“天帝之子”。在周人</a:t>
            </a:r>
            <a:r>
              <a:rPr lang="zh-CN" altLang="en-US" sz="1400" dirty="0" smtClean="0">
                <a:latin typeface="楷体" pitchFamily="49" charset="-122"/>
                <a:ea typeface="楷体" pitchFamily="49" charset="-122"/>
              </a:rPr>
              <a:t>看来，宇宙</a:t>
            </a:r>
            <a:r>
              <a:rPr lang="zh-CN" altLang="en-US" sz="1400" dirty="0">
                <a:latin typeface="楷体" pitchFamily="49" charset="-122"/>
                <a:ea typeface="楷体" pitchFamily="49" charset="-122"/>
              </a:rPr>
              <a:t>间的最高统治者是</a:t>
            </a:r>
            <a:r>
              <a:rPr lang="zh-CN" altLang="en-US" sz="1400" dirty="0" smtClean="0">
                <a:latin typeface="楷体" pitchFamily="49" charset="-122"/>
                <a:ea typeface="楷体" pitchFamily="49" charset="-122"/>
              </a:rPr>
              <a:t>“天帝”，周</a:t>
            </a:r>
            <a:r>
              <a:rPr lang="zh-CN" altLang="en-US" sz="1400" dirty="0">
                <a:latin typeface="楷体" pitchFamily="49" charset="-122"/>
                <a:ea typeface="楷体" pitchFamily="49" charset="-122"/>
              </a:rPr>
              <a:t>王则是天帝的</a:t>
            </a:r>
            <a:r>
              <a:rPr lang="zh-CN" altLang="en-US" sz="1400" dirty="0" smtClean="0">
                <a:latin typeface="楷体" pitchFamily="49" charset="-122"/>
                <a:ea typeface="楷体" pitchFamily="49" charset="-122"/>
              </a:rPr>
              <a:t>使者，秉承</a:t>
            </a:r>
            <a:r>
              <a:rPr lang="zh-CN" altLang="en-US" sz="1400" dirty="0">
                <a:latin typeface="楷体" pitchFamily="49" charset="-122"/>
                <a:ea typeface="楷体" pitchFamily="49" charset="-122"/>
              </a:rPr>
              <a:t>天意君临天下。基于这种</a:t>
            </a:r>
            <a:r>
              <a:rPr lang="zh-CN" altLang="en-US" sz="1400" dirty="0" smtClean="0">
                <a:latin typeface="楷体" pitchFamily="49" charset="-122"/>
                <a:ea typeface="楷体" pitchFamily="49" charset="-122"/>
              </a:rPr>
              <a:t>认识，周</a:t>
            </a:r>
            <a:r>
              <a:rPr lang="zh-CN" altLang="en-US" sz="1400" dirty="0">
                <a:latin typeface="楷体" pitchFamily="49" charset="-122"/>
                <a:ea typeface="楷体" pitchFamily="49" charset="-122"/>
              </a:rPr>
              <a:t>王在人们心目中的地位至高无上。</a:t>
            </a:r>
            <a:r>
              <a:rPr lang="en-US" altLang="zh-CN" sz="1400" dirty="0">
                <a:latin typeface="楷体" pitchFamily="49" charset="-122"/>
                <a:ea typeface="楷体" pitchFamily="49" charset="-122"/>
              </a:rPr>
              <a:t>……</a:t>
            </a:r>
            <a:r>
              <a:rPr lang="zh-CN" altLang="en-US" sz="1400" dirty="0">
                <a:latin typeface="楷体" pitchFamily="49" charset="-122"/>
                <a:ea typeface="楷体" pitchFamily="49" charset="-122"/>
              </a:rPr>
              <a:t>周王被视为天下的共主。</a:t>
            </a:r>
            <a:endParaRPr lang="en-US" altLang="zh-CN" sz="1400" dirty="0">
              <a:latin typeface="楷体" pitchFamily="49" charset="-122"/>
              <a:ea typeface="楷体" pitchFamily="49" charset="-122"/>
            </a:endParaRPr>
          </a:p>
          <a:p>
            <a:pPr algn="r">
              <a:lnSpc>
                <a:spcPct val="150000"/>
              </a:lnSpc>
            </a:pPr>
            <a:r>
              <a:rPr lang="en-US" altLang="zh-CN" sz="1400" dirty="0" smtClean="0">
                <a:latin typeface="楷体" pitchFamily="49" charset="-122"/>
                <a:ea typeface="楷体" pitchFamily="49" charset="-122"/>
              </a:rPr>
              <a:t>——《</a:t>
            </a:r>
            <a:r>
              <a:rPr lang="zh-CN" altLang="en-US" sz="1400" dirty="0">
                <a:latin typeface="楷体" pitchFamily="49" charset="-122"/>
                <a:ea typeface="楷体" pitchFamily="49" charset="-122"/>
              </a:rPr>
              <a:t>中国</a:t>
            </a:r>
            <a:r>
              <a:rPr lang="zh-CN" altLang="en-US" sz="1400" dirty="0" smtClean="0">
                <a:latin typeface="楷体" pitchFamily="49" charset="-122"/>
                <a:ea typeface="楷体" pitchFamily="49" charset="-122"/>
              </a:rPr>
              <a:t>历史</a:t>
            </a:r>
            <a:r>
              <a:rPr lang="en-US" altLang="zh-CN" sz="1400" dirty="0" smtClean="0">
                <a:latin typeface="楷体" pitchFamily="49" charset="-122"/>
                <a:ea typeface="楷体" pitchFamily="49" charset="-122"/>
              </a:rPr>
              <a:t>·</a:t>
            </a:r>
            <a:r>
              <a:rPr lang="zh-CN" altLang="en-US" sz="1400" dirty="0" smtClean="0">
                <a:latin typeface="楷体" pitchFamily="49" charset="-122"/>
                <a:ea typeface="楷体" pitchFamily="49" charset="-122"/>
              </a:rPr>
              <a:t>先秦</a:t>
            </a:r>
            <a:r>
              <a:rPr lang="zh-CN" altLang="en-US" sz="1400" dirty="0">
                <a:latin typeface="楷体" pitchFamily="49" charset="-122"/>
                <a:ea typeface="楷体" pitchFamily="49" charset="-122"/>
              </a:rPr>
              <a:t>卷</a:t>
            </a:r>
            <a:r>
              <a:rPr lang="en-US" altLang="zh-CN" sz="1400" dirty="0">
                <a:latin typeface="楷体" pitchFamily="49" charset="-122"/>
                <a:ea typeface="楷体" pitchFamily="49" charset="-122"/>
              </a:rPr>
              <a:t>》</a:t>
            </a:r>
            <a:endParaRPr lang="zh-CN" altLang="en-US" sz="1400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8" name="TextBox 5"/>
          <p:cNvSpPr txBox="1">
            <a:spLocks noChangeArrowheads="1"/>
          </p:cNvSpPr>
          <p:nvPr/>
        </p:nvSpPr>
        <p:spPr bwMode="auto">
          <a:xfrm>
            <a:off x="160900" y="1973764"/>
            <a:ext cx="2825436" cy="970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51435" tIns="25718" rIns="51435" bIns="25718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b="1" dirty="0">
                <a:latin typeface="+mj-ea"/>
                <a:ea typeface="+mj-ea"/>
              </a:rPr>
              <a:t>王</a:t>
            </a:r>
            <a:r>
              <a:rPr lang="en-US" altLang="zh-CN" sz="1400" b="1" dirty="0">
                <a:latin typeface="+mj-ea"/>
                <a:ea typeface="+mj-ea"/>
              </a:rPr>
              <a:t>——</a:t>
            </a:r>
            <a:r>
              <a:rPr lang="zh-CN" altLang="en-US" sz="1400" b="1" dirty="0">
                <a:latin typeface="+mj-ea"/>
                <a:ea typeface="+mj-ea"/>
              </a:rPr>
              <a:t>皇帝；</a:t>
            </a:r>
            <a:endParaRPr lang="en-US" altLang="zh-CN" sz="1400" b="1" dirty="0">
              <a:latin typeface="+mj-ea"/>
              <a:ea typeface="+mj-ea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400" b="1" dirty="0">
                <a:latin typeface="+mj-ea"/>
                <a:ea typeface="+mj-ea"/>
              </a:rPr>
              <a:t>皇（王）权至上：观念</a:t>
            </a:r>
            <a:r>
              <a:rPr lang="en-US" altLang="zh-CN" sz="1400" b="1" dirty="0">
                <a:latin typeface="+mj-ea"/>
                <a:ea typeface="+mj-ea"/>
              </a:rPr>
              <a:t>——</a:t>
            </a:r>
            <a:r>
              <a:rPr lang="zh-CN" altLang="en-US" sz="1400" b="1" dirty="0">
                <a:latin typeface="+mj-ea"/>
                <a:ea typeface="+mj-ea"/>
              </a:rPr>
              <a:t>制度；</a:t>
            </a:r>
            <a:endParaRPr lang="en-US" altLang="zh-CN" sz="1400" b="1" dirty="0">
              <a:latin typeface="+mj-ea"/>
              <a:ea typeface="+mj-ea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400" b="1" dirty="0">
                <a:latin typeface="+mj-ea"/>
                <a:ea typeface="+mj-ea"/>
              </a:rPr>
              <a:t>权力高度集中</a:t>
            </a:r>
          </a:p>
        </p:txBody>
      </p:sp>
    </p:spTree>
  </p:cSld>
  <p:clrMapOvr>
    <a:masterClrMapping/>
  </p:clrMapOvr>
  <p:transition spd="slow" advClick="0" advTm="0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2665556" y="119263"/>
            <a:ext cx="616836" cy="359715"/>
          </a:xfrm>
          <a:prstGeom prst="rect">
            <a:avLst/>
          </a:prstGeom>
          <a:solidFill>
            <a:schemeClr val="bg1"/>
          </a:solidFill>
          <a:ln w="19050" cmpd="sng">
            <a:solidFill>
              <a:schemeClr val="bg1">
                <a:lumMod val="95000"/>
              </a:schemeClr>
            </a:solidFill>
            <a:prstDash val="sysDash"/>
            <a:miter lim="800000"/>
            <a:headEnd/>
            <a:tailEnd/>
          </a:ln>
          <a:effectLst/>
        </p:spPr>
        <p:txBody>
          <a:bodyPr wrap="none" lIns="51435" tIns="25718" rIns="51435" bIns="25718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>
                <a:latin typeface="+mn-ea"/>
              </a:rPr>
              <a:t>皇帝</a:t>
            </a:r>
          </a:p>
        </p:txBody>
      </p:sp>
      <p:sp>
        <p:nvSpPr>
          <p:cNvPr id="24579" name="TextBox 37"/>
          <p:cNvSpPr txBox="1">
            <a:spLocks noChangeArrowheads="1"/>
          </p:cNvSpPr>
          <p:nvPr/>
        </p:nvSpPr>
        <p:spPr bwMode="auto">
          <a:xfrm>
            <a:off x="436563" y="787400"/>
            <a:ext cx="1500187" cy="359715"/>
          </a:xfrm>
          <a:prstGeom prst="rect">
            <a:avLst/>
          </a:prstGeom>
          <a:gradFill rotWithShape="1">
            <a:gsLst>
              <a:gs pos="0">
                <a:srgbClr val="979774"/>
              </a:gs>
              <a:gs pos="50000">
                <a:srgbClr val="DADAA8"/>
              </a:gs>
              <a:gs pos="100000">
                <a:srgbClr val="FFFFC8"/>
              </a:gs>
            </a:gsLst>
            <a:lin ang="8100000" scaled="1"/>
          </a:gradFill>
          <a:ln w="19050">
            <a:solidFill>
              <a:schemeClr val="bg1">
                <a:lumMod val="95000"/>
              </a:schemeClr>
            </a:solidFill>
            <a:prstDash val="sysDash"/>
            <a:miter lim="800000"/>
            <a:headEnd/>
            <a:tailEnd/>
          </a:ln>
        </p:spPr>
        <p:txBody>
          <a:bodyPr lIns="51435" tIns="25718" rIns="51435" bIns="25718">
            <a:spAutoFit/>
          </a:bodyPr>
          <a:lstStyle/>
          <a:p>
            <a:pPr algn="ctr"/>
            <a:r>
              <a:rPr lang="zh-CN" altLang="en-US" sz="2000" b="1" dirty="0">
                <a:latin typeface="+mn-ea"/>
              </a:rPr>
              <a:t>御史大夫</a:t>
            </a:r>
          </a:p>
        </p:txBody>
      </p:sp>
      <p:sp>
        <p:nvSpPr>
          <p:cNvPr id="24580" name="TextBox 38"/>
          <p:cNvSpPr txBox="1">
            <a:spLocks noChangeArrowheads="1"/>
          </p:cNvSpPr>
          <p:nvPr/>
        </p:nvSpPr>
        <p:spPr bwMode="auto">
          <a:xfrm>
            <a:off x="2447925" y="787400"/>
            <a:ext cx="1049338" cy="359715"/>
          </a:xfrm>
          <a:prstGeom prst="rect">
            <a:avLst/>
          </a:prstGeom>
          <a:gradFill rotWithShape="1">
            <a:gsLst>
              <a:gs pos="0">
                <a:srgbClr val="979774"/>
              </a:gs>
              <a:gs pos="50000">
                <a:srgbClr val="DADAA8"/>
              </a:gs>
              <a:gs pos="100000">
                <a:srgbClr val="FFFFC8"/>
              </a:gs>
            </a:gsLst>
            <a:lin ang="8100000" scaled="1"/>
          </a:gradFill>
          <a:ln w="19050">
            <a:solidFill>
              <a:schemeClr val="bg1">
                <a:lumMod val="95000"/>
              </a:schemeClr>
            </a:solidFill>
            <a:prstDash val="sysDash"/>
            <a:miter lim="800000"/>
            <a:headEnd/>
            <a:tailEnd/>
          </a:ln>
        </p:spPr>
        <p:txBody>
          <a:bodyPr lIns="51435" tIns="25718" rIns="51435" bIns="25718">
            <a:spAutoFit/>
          </a:bodyPr>
          <a:lstStyle/>
          <a:p>
            <a:pPr algn="ctr"/>
            <a:r>
              <a:rPr lang="zh-CN" altLang="en-US" sz="2000" b="1" dirty="0" smtClean="0">
                <a:latin typeface="+mn-ea"/>
              </a:rPr>
              <a:t>丞 </a:t>
            </a:r>
            <a:r>
              <a:rPr lang="zh-CN" altLang="en-US" sz="2000" b="1" dirty="0">
                <a:latin typeface="+mn-ea"/>
              </a:rPr>
              <a:t>相</a:t>
            </a:r>
          </a:p>
        </p:txBody>
      </p:sp>
      <p:sp>
        <p:nvSpPr>
          <p:cNvPr id="24581" name="TextBox 39"/>
          <p:cNvSpPr txBox="1">
            <a:spLocks noChangeArrowheads="1"/>
          </p:cNvSpPr>
          <p:nvPr/>
        </p:nvSpPr>
        <p:spPr bwMode="auto">
          <a:xfrm>
            <a:off x="4083050" y="787400"/>
            <a:ext cx="971550" cy="359715"/>
          </a:xfrm>
          <a:prstGeom prst="rect">
            <a:avLst/>
          </a:prstGeom>
          <a:gradFill rotWithShape="1">
            <a:gsLst>
              <a:gs pos="0">
                <a:srgbClr val="979774"/>
              </a:gs>
              <a:gs pos="50000">
                <a:srgbClr val="DADAA8"/>
              </a:gs>
              <a:gs pos="100000">
                <a:srgbClr val="FFFFC8"/>
              </a:gs>
            </a:gsLst>
            <a:lin ang="8100000" scaled="1"/>
          </a:gradFill>
          <a:ln w="19050">
            <a:solidFill>
              <a:schemeClr val="bg1">
                <a:lumMod val="95000"/>
              </a:schemeClr>
            </a:solidFill>
            <a:prstDash val="sysDash"/>
            <a:miter lim="800000"/>
            <a:headEnd/>
            <a:tailEnd/>
          </a:ln>
        </p:spPr>
        <p:txBody>
          <a:bodyPr lIns="51435" tIns="25718" rIns="51435" bIns="25718">
            <a:spAutoFit/>
          </a:bodyPr>
          <a:lstStyle/>
          <a:p>
            <a:pPr algn="ctr"/>
            <a:r>
              <a:rPr lang="zh-CN" altLang="en-US" sz="2000" b="1" dirty="0">
                <a:latin typeface="+mn-ea"/>
              </a:rPr>
              <a:t> </a:t>
            </a:r>
            <a:r>
              <a:rPr lang="zh-CN" altLang="en-US" sz="2000" b="1" dirty="0" smtClean="0">
                <a:latin typeface="+mn-ea"/>
              </a:rPr>
              <a:t>太 尉</a:t>
            </a:r>
            <a:endParaRPr lang="zh-CN" altLang="en-US" sz="2000" b="1" dirty="0">
              <a:latin typeface="+mn-ea"/>
            </a:endParaRPr>
          </a:p>
        </p:txBody>
      </p:sp>
      <p:sp>
        <p:nvSpPr>
          <p:cNvPr id="24582" name="TextBox 40"/>
          <p:cNvSpPr txBox="1">
            <a:spLocks noChangeArrowheads="1"/>
          </p:cNvSpPr>
          <p:nvPr/>
        </p:nvSpPr>
        <p:spPr bwMode="auto">
          <a:xfrm>
            <a:off x="280566" y="1198563"/>
            <a:ext cx="1852613" cy="222250"/>
          </a:xfrm>
          <a:prstGeom prst="rect">
            <a:avLst/>
          </a:prstGeom>
          <a:noFill/>
          <a:ln w="19050">
            <a:solidFill>
              <a:schemeClr val="bg1">
                <a:lumMod val="95000"/>
              </a:schemeClr>
            </a:solidFill>
            <a:prstDash val="sysDash"/>
            <a:miter lim="800000"/>
            <a:headEnd/>
            <a:tailEnd/>
          </a:ln>
        </p:spPr>
        <p:txBody>
          <a:bodyPr lIns="51435" tIns="25718" rIns="51435" bIns="25718">
            <a:spAutoFit/>
          </a:bodyPr>
          <a:lstStyle/>
          <a:p>
            <a:pPr algn="ctr"/>
            <a:r>
              <a:rPr lang="zh-CN" altLang="en-US" sz="1100" dirty="0">
                <a:latin typeface="+mn-ea"/>
              </a:rPr>
              <a:t>掌律令</a:t>
            </a:r>
            <a:r>
              <a:rPr lang="zh-CN" altLang="en-US" sz="1100" dirty="0" smtClean="0">
                <a:latin typeface="+mn-ea"/>
              </a:rPr>
              <a:t>图籍，监察</a:t>
            </a:r>
            <a:r>
              <a:rPr lang="zh-CN" altLang="en-US" sz="1100" dirty="0">
                <a:latin typeface="+mn-ea"/>
              </a:rPr>
              <a:t>百官</a:t>
            </a:r>
          </a:p>
        </p:txBody>
      </p:sp>
      <p:sp>
        <p:nvSpPr>
          <p:cNvPr id="24583" name="TextBox 41"/>
          <p:cNvSpPr txBox="1">
            <a:spLocks noChangeArrowheads="1"/>
          </p:cNvSpPr>
          <p:nvPr/>
        </p:nvSpPr>
        <p:spPr bwMode="auto">
          <a:xfrm>
            <a:off x="2359026" y="1191419"/>
            <a:ext cx="1700212" cy="222250"/>
          </a:xfrm>
          <a:prstGeom prst="rect">
            <a:avLst/>
          </a:prstGeom>
          <a:noFill/>
          <a:ln w="19050">
            <a:solidFill>
              <a:schemeClr val="bg1">
                <a:lumMod val="95000"/>
              </a:schemeClr>
            </a:solidFill>
            <a:prstDash val="sysDash"/>
            <a:miter lim="800000"/>
            <a:headEnd/>
            <a:tailEnd/>
          </a:ln>
        </p:spPr>
        <p:txBody>
          <a:bodyPr lIns="51435" tIns="25718" rIns="51435" bIns="25718">
            <a:spAutoFit/>
          </a:bodyPr>
          <a:lstStyle/>
          <a:p>
            <a:pPr algn="ctr"/>
            <a:r>
              <a:rPr lang="zh-CN" altLang="en-US" sz="1100">
                <a:latin typeface="+mn-ea"/>
              </a:rPr>
              <a:t>“百官之首” 政务</a:t>
            </a:r>
          </a:p>
        </p:txBody>
      </p:sp>
      <p:sp>
        <p:nvSpPr>
          <p:cNvPr id="24584" name="TextBox 42"/>
          <p:cNvSpPr txBox="1">
            <a:spLocks noChangeArrowheads="1"/>
          </p:cNvSpPr>
          <p:nvPr/>
        </p:nvSpPr>
        <p:spPr bwMode="auto">
          <a:xfrm>
            <a:off x="4286250" y="1177925"/>
            <a:ext cx="620713" cy="220663"/>
          </a:xfrm>
          <a:prstGeom prst="rect">
            <a:avLst/>
          </a:prstGeom>
          <a:noFill/>
          <a:ln w="19050">
            <a:solidFill>
              <a:schemeClr val="bg1">
                <a:lumMod val="95000"/>
              </a:schemeClr>
            </a:solidFill>
            <a:prstDash val="sysDash"/>
            <a:miter lim="800000"/>
            <a:headEnd/>
            <a:tailEnd/>
          </a:ln>
        </p:spPr>
        <p:txBody>
          <a:bodyPr lIns="51435" tIns="25718" rIns="51435" bIns="25718">
            <a:spAutoFit/>
          </a:bodyPr>
          <a:lstStyle/>
          <a:p>
            <a:pPr algn="ctr"/>
            <a:r>
              <a:rPr lang="zh-CN" altLang="en-US" sz="1100">
                <a:latin typeface="+mn-ea"/>
              </a:rPr>
              <a:t> 军务</a:t>
            </a:r>
          </a:p>
        </p:txBody>
      </p:sp>
      <p:cxnSp>
        <p:nvCxnSpPr>
          <p:cNvPr id="24585" name="直接连接符 43"/>
          <p:cNvCxnSpPr>
            <a:cxnSpLocks noChangeShapeType="1"/>
          </p:cNvCxnSpPr>
          <p:nvPr/>
        </p:nvCxnSpPr>
        <p:spPr bwMode="auto">
          <a:xfrm>
            <a:off x="236538" y="1704975"/>
            <a:ext cx="5073650" cy="0"/>
          </a:xfrm>
          <a:prstGeom prst="line">
            <a:avLst/>
          </a:prstGeom>
          <a:noFill/>
          <a:ln w="19050" algn="ctr">
            <a:solidFill>
              <a:schemeClr val="bg1">
                <a:lumMod val="95000"/>
              </a:schemeClr>
            </a:solidFill>
            <a:prstDash val="sysDash"/>
            <a:round/>
            <a:headEnd/>
            <a:tailEnd/>
          </a:ln>
        </p:spPr>
      </p:cxnSp>
      <p:cxnSp>
        <p:nvCxnSpPr>
          <p:cNvPr id="24586" name="直接连接符 45"/>
          <p:cNvCxnSpPr>
            <a:cxnSpLocks noChangeShapeType="1"/>
          </p:cNvCxnSpPr>
          <p:nvPr/>
        </p:nvCxnSpPr>
        <p:spPr bwMode="auto">
          <a:xfrm rot="5400000">
            <a:off x="2718594" y="1413669"/>
            <a:ext cx="582612" cy="0"/>
          </a:xfrm>
          <a:prstGeom prst="line">
            <a:avLst/>
          </a:prstGeom>
          <a:noFill/>
          <a:ln w="19050" algn="ctr">
            <a:solidFill>
              <a:schemeClr val="bg1">
                <a:lumMod val="95000"/>
              </a:schemeClr>
            </a:solidFill>
            <a:prstDash val="sysDash"/>
            <a:round/>
            <a:headEnd/>
            <a:tailEnd/>
          </a:ln>
        </p:spPr>
      </p:cxnSp>
      <p:cxnSp>
        <p:nvCxnSpPr>
          <p:cNvPr id="24587" name="直接连接符 48"/>
          <p:cNvCxnSpPr>
            <a:cxnSpLocks noChangeShapeType="1"/>
          </p:cNvCxnSpPr>
          <p:nvPr/>
        </p:nvCxnSpPr>
        <p:spPr bwMode="auto">
          <a:xfrm rot="16200000" flipH="1">
            <a:off x="252413" y="1825625"/>
            <a:ext cx="241300" cy="0"/>
          </a:xfrm>
          <a:prstGeom prst="line">
            <a:avLst/>
          </a:prstGeom>
          <a:noFill/>
          <a:ln w="19050" algn="ctr">
            <a:solidFill>
              <a:schemeClr val="bg1">
                <a:lumMod val="95000"/>
              </a:schemeClr>
            </a:solidFill>
            <a:prstDash val="sysDash"/>
            <a:round/>
            <a:headEnd/>
            <a:tailEnd/>
          </a:ln>
        </p:spPr>
      </p:cxnSp>
      <p:sp>
        <p:nvSpPr>
          <p:cNvPr id="53" name="TextBox 52"/>
          <p:cNvSpPr txBox="1"/>
          <p:nvPr/>
        </p:nvSpPr>
        <p:spPr>
          <a:xfrm>
            <a:off x="216642" y="1946275"/>
            <a:ext cx="350096" cy="544513"/>
          </a:xfrm>
          <a:prstGeom prst="rect">
            <a:avLst/>
          </a:prstGeom>
          <a:noFill/>
          <a:ln w="19050">
            <a:solidFill>
              <a:schemeClr val="bg1">
                <a:lumMod val="95000"/>
              </a:schemeClr>
            </a:solidFill>
            <a:prstDash val="sysDash"/>
          </a:ln>
        </p:spPr>
        <p:txBody>
          <a:bodyPr vert="eaVert" lIns="51435" tIns="25718" rIns="51435" bIns="25718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latin typeface="+mn-ea"/>
              </a:rPr>
              <a:t>奉常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710354" y="1939925"/>
            <a:ext cx="350096" cy="750888"/>
          </a:xfrm>
          <a:prstGeom prst="rect">
            <a:avLst/>
          </a:prstGeom>
          <a:noFill/>
          <a:ln w="19050">
            <a:solidFill>
              <a:schemeClr val="bg1">
                <a:lumMod val="95000"/>
              </a:schemeClr>
            </a:solidFill>
            <a:prstDash val="sysDash"/>
          </a:ln>
        </p:spPr>
        <p:txBody>
          <a:bodyPr vert="eaVert" lIns="51435" tIns="25718" rIns="51435" bIns="25718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latin typeface="+mn-ea"/>
              </a:rPr>
              <a:t>郎中令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1223117" y="1939925"/>
            <a:ext cx="350096" cy="581025"/>
          </a:xfrm>
          <a:prstGeom prst="rect">
            <a:avLst/>
          </a:prstGeom>
          <a:noFill/>
          <a:ln w="19050">
            <a:solidFill>
              <a:schemeClr val="bg1">
                <a:lumMod val="95000"/>
              </a:schemeClr>
            </a:solidFill>
            <a:prstDash val="sysDash"/>
          </a:ln>
        </p:spPr>
        <p:txBody>
          <a:bodyPr vert="eaVert" lIns="51435" tIns="25718" rIns="51435" bIns="25718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latin typeface="+mn-ea"/>
              </a:rPr>
              <a:t>卫尉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1883517" y="1966913"/>
            <a:ext cx="350096" cy="490537"/>
          </a:xfrm>
          <a:prstGeom prst="rect">
            <a:avLst/>
          </a:prstGeom>
          <a:noFill/>
          <a:ln w="19050">
            <a:solidFill>
              <a:schemeClr val="bg1">
                <a:lumMod val="95000"/>
              </a:schemeClr>
            </a:solidFill>
            <a:prstDash val="sysDash"/>
          </a:ln>
        </p:spPr>
        <p:txBody>
          <a:bodyPr vert="eaVert" lIns="51435" tIns="25718" rIns="51435" bIns="25718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latin typeface="+mn-ea"/>
              </a:rPr>
              <a:t>廷尉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2486767" y="1939925"/>
            <a:ext cx="350096" cy="671513"/>
          </a:xfrm>
          <a:prstGeom prst="rect">
            <a:avLst/>
          </a:prstGeom>
          <a:noFill/>
          <a:ln w="19050">
            <a:solidFill>
              <a:schemeClr val="bg1">
                <a:lumMod val="95000"/>
              </a:schemeClr>
            </a:solidFill>
            <a:prstDash val="sysDash"/>
          </a:ln>
        </p:spPr>
        <p:txBody>
          <a:bodyPr vert="eaVert" lIns="51435" tIns="25718" rIns="51435" bIns="25718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latin typeface="+mn-ea"/>
              </a:rPr>
              <a:t>典客</a:t>
            </a:r>
            <a:endParaRPr lang="zh-CN" altLang="en-US" sz="1400" dirty="0">
              <a:latin typeface="+mn-ea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3147167" y="1946275"/>
            <a:ext cx="350096" cy="600075"/>
          </a:xfrm>
          <a:prstGeom prst="rect">
            <a:avLst/>
          </a:prstGeom>
          <a:noFill/>
          <a:ln w="19050">
            <a:solidFill>
              <a:schemeClr val="bg1">
                <a:lumMod val="95000"/>
              </a:schemeClr>
            </a:solidFill>
            <a:prstDash val="sysDash"/>
          </a:ln>
        </p:spPr>
        <p:txBody>
          <a:bodyPr vert="eaVert" lIns="51435" tIns="25718" rIns="51435" bIns="25718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latin typeface="+mn-ea"/>
              </a:rPr>
              <a:t>宗正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3801217" y="1898650"/>
            <a:ext cx="350096" cy="1019175"/>
          </a:xfrm>
          <a:prstGeom prst="rect">
            <a:avLst/>
          </a:prstGeom>
          <a:noFill/>
          <a:ln w="19050">
            <a:solidFill>
              <a:schemeClr val="bg1">
                <a:lumMod val="95000"/>
              </a:schemeClr>
            </a:solidFill>
            <a:prstDash val="sysDash"/>
          </a:ln>
        </p:spPr>
        <p:txBody>
          <a:bodyPr vert="eaVert" lIns="51435" tIns="25718" rIns="51435" bIns="25718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latin typeface="+mn-ea"/>
              </a:rPr>
              <a:t>治粟内史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4393354" y="1898650"/>
            <a:ext cx="350096" cy="584200"/>
          </a:xfrm>
          <a:prstGeom prst="rect">
            <a:avLst/>
          </a:prstGeom>
          <a:noFill/>
          <a:ln w="19050">
            <a:solidFill>
              <a:schemeClr val="bg1">
                <a:lumMod val="95000"/>
              </a:schemeClr>
            </a:solidFill>
            <a:prstDash val="sysDash"/>
          </a:ln>
        </p:spPr>
        <p:txBody>
          <a:bodyPr vert="eaVert" lIns="51435" tIns="25718" rIns="51435" bIns="25718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latin typeface="+mn-ea"/>
              </a:rPr>
              <a:t>少府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4960092" y="1895475"/>
            <a:ext cx="350096" cy="587375"/>
          </a:xfrm>
          <a:prstGeom prst="rect">
            <a:avLst/>
          </a:prstGeom>
          <a:noFill/>
          <a:ln w="19050">
            <a:solidFill>
              <a:schemeClr val="bg1">
                <a:lumMod val="95000"/>
              </a:schemeClr>
            </a:solidFill>
            <a:prstDash val="sysDash"/>
          </a:ln>
        </p:spPr>
        <p:txBody>
          <a:bodyPr vert="eaVert" lIns="51435" tIns="25718" rIns="51435" bIns="25718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latin typeface="+mn-ea"/>
              </a:rPr>
              <a:t>太仆</a:t>
            </a:r>
          </a:p>
        </p:txBody>
      </p:sp>
      <p:cxnSp>
        <p:nvCxnSpPr>
          <p:cNvPr id="24597" name="直接连接符 63"/>
          <p:cNvCxnSpPr>
            <a:cxnSpLocks noChangeShapeType="1"/>
            <a:endCxn id="54" idx="0"/>
          </p:cNvCxnSpPr>
          <p:nvPr/>
        </p:nvCxnSpPr>
        <p:spPr bwMode="auto">
          <a:xfrm>
            <a:off x="868364" y="1693863"/>
            <a:ext cx="17038" cy="246062"/>
          </a:xfrm>
          <a:prstGeom prst="line">
            <a:avLst/>
          </a:prstGeom>
          <a:noFill/>
          <a:ln w="19050" algn="ctr">
            <a:solidFill>
              <a:schemeClr val="bg1">
                <a:lumMod val="95000"/>
              </a:schemeClr>
            </a:solidFill>
            <a:prstDash val="sysDash"/>
            <a:round/>
            <a:headEnd/>
            <a:tailEnd/>
          </a:ln>
        </p:spPr>
      </p:cxnSp>
      <p:cxnSp>
        <p:nvCxnSpPr>
          <p:cNvPr id="24598" name="直接连接符 64"/>
          <p:cNvCxnSpPr>
            <a:cxnSpLocks noChangeShapeType="1"/>
          </p:cNvCxnSpPr>
          <p:nvPr/>
        </p:nvCxnSpPr>
        <p:spPr bwMode="auto">
          <a:xfrm rot="5400000">
            <a:off x="1270794" y="1824831"/>
            <a:ext cx="241300" cy="1588"/>
          </a:xfrm>
          <a:prstGeom prst="line">
            <a:avLst/>
          </a:prstGeom>
          <a:noFill/>
          <a:ln w="19050" algn="ctr">
            <a:solidFill>
              <a:schemeClr val="bg1">
                <a:lumMod val="95000"/>
              </a:schemeClr>
            </a:solidFill>
            <a:prstDash val="sysDash"/>
            <a:round/>
            <a:headEnd/>
            <a:tailEnd/>
          </a:ln>
        </p:spPr>
      </p:cxnSp>
      <p:cxnSp>
        <p:nvCxnSpPr>
          <p:cNvPr id="24599" name="直接连接符 65"/>
          <p:cNvCxnSpPr>
            <a:cxnSpLocks noChangeShapeType="1"/>
          </p:cNvCxnSpPr>
          <p:nvPr/>
        </p:nvCxnSpPr>
        <p:spPr bwMode="auto">
          <a:xfrm rot="5400000">
            <a:off x="1896269" y="1835944"/>
            <a:ext cx="260350" cy="1588"/>
          </a:xfrm>
          <a:prstGeom prst="line">
            <a:avLst/>
          </a:prstGeom>
          <a:noFill/>
          <a:ln w="19050" algn="ctr">
            <a:solidFill>
              <a:schemeClr val="bg1">
                <a:lumMod val="95000"/>
              </a:schemeClr>
            </a:solidFill>
            <a:prstDash val="sysDash"/>
            <a:round/>
            <a:headEnd/>
            <a:tailEnd/>
          </a:ln>
        </p:spPr>
      </p:cxnSp>
      <p:cxnSp>
        <p:nvCxnSpPr>
          <p:cNvPr id="24600" name="直接连接符 66"/>
          <p:cNvCxnSpPr>
            <a:cxnSpLocks noChangeShapeType="1"/>
          </p:cNvCxnSpPr>
          <p:nvPr/>
        </p:nvCxnSpPr>
        <p:spPr bwMode="auto">
          <a:xfrm rot="5400000">
            <a:off x="2521744" y="1824831"/>
            <a:ext cx="241300" cy="1588"/>
          </a:xfrm>
          <a:prstGeom prst="line">
            <a:avLst/>
          </a:prstGeom>
          <a:noFill/>
          <a:ln w="19050" algn="ctr">
            <a:solidFill>
              <a:schemeClr val="bg1">
                <a:lumMod val="95000"/>
              </a:schemeClr>
            </a:solidFill>
            <a:prstDash val="sysDash"/>
            <a:round/>
            <a:headEnd/>
            <a:tailEnd/>
          </a:ln>
        </p:spPr>
      </p:cxnSp>
      <p:cxnSp>
        <p:nvCxnSpPr>
          <p:cNvPr id="24601" name="直接连接符 67"/>
          <p:cNvCxnSpPr>
            <a:cxnSpLocks noChangeShapeType="1"/>
          </p:cNvCxnSpPr>
          <p:nvPr/>
        </p:nvCxnSpPr>
        <p:spPr bwMode="auto">
          <a:xfrm rot="16200000" flipH="1">
            <a:off x="3164682" y="1820069"/>
            <a:ext cx="252412" cy="0"/>
          </a:xfrm>
          <a:prstGeom prst="line">
            <a:avLst/>
          </a:prstGeom>
          <a:noFill/>
          <a:ln w="19050" algn="ctr">
            <a:solidFill>
              <a:schemeClr val="bg1">
                <a:lumMod val="95000"/>
              </a:schemeClr>
            </a:solidFill>
            <a:prstDash val="sysDash"/>
            <a:round/>
            <a:headEnd/>
            <a:tailEnd/>
          </a:ln>
        </p:spPr>
      </p:cxnSp>
      <p:cxnSp>
        <p:nvCxnSpPr>
          <p:cNvPr id="24602" name="直接连接符 68"/>
          <p:cNvCxnSpPr>
            <a:cxnSpLocks noChangeShapeType="1"/>
          </p:cNvCxnSpPr>
          <p:nvPr/>
        </p:nvCxnSpPr>
        <p:spPr bwMode="auto">
          <a:xfrm rot="5400000">
            <a:off x="3873500" y="1808163"/>
            <a:ext cx="204787" cy="1588"/>
          </a:xfrm>
          <a:prstGeom prst="line">
            <a:avLst/>
          </a:prstGeom>
          <a:noFill/>
          <a:ln w="19050" algn="ctr">
            <a:solidFill>
              <a:schemeClr val="bg1">
                <a:lumMod val="95000"/>
              </a:schemeClr>
            </a:solidFill>
            <a:prstDash val="sysDash"/>
            <a:round/>
            <a:headEnd/>
            <a:tailEnd/>
          </a:ln>
        </p:spPr>
      </p:cxnSp>
      <p:cxnSp>
        <p:nvCxnSpPr>
          <p:cNvPr id="24603" name="直接连接符 69"/>
          <p:cNvCxnSpPr>
            <a:cxnSpLocks noChangeShapeType="1"/>
          </p:cNvCxnSpPr>
          <p:nvPr/>
        </p:nvCxnSpPr>
        <p:spPr bwMode="auto">
          <a:xfrm rot="5400000">
            <a:off x="4475163" y="1800225"/>
            <a:ext cx="188912" cy="1588"/>
          </a:xfrm>
          <a:prstGeom prst="line">
            <a:avLst/>
          </a:prstGeom>
          <a:noFill/>
          <a:ln w="19050" algn="ctr">
            <a:solidFill>
              <a:schemeClr val="bg1">
                <a:lumMod val="95000"/>
              </a:schemeClr>
            </a:solidFill>
            <a:prstDash val="sysDash"/>
            <a:round/>
            <a:headEnd/>
            <a:tailEnd/>
          </a:ln>
        </p:spPr>
      </p:cxnSp>
      <p:cxnSp>
        <p:nvCxnSpPr>
          <p:cNvPr id="24604" name="直接连接符 70"/>
          <p:cNvCxnSpPr>
            <a:cxnSpLocks noChangeShapeType="1"/>
          </p:cNvCxnSpPr>
          <p:nvPr/>
        </p:nvCxnSpPr>
        <p:spPr bwMode="auto">
          <a:xfrm rot="5400000">
            <a:off x="4999038" y="1801813"/>
            <a:ext cx="217487" cy="1587"/>
          </a:xfrm>
          <a:prstGeom prst="line">
            <a:avLst/>
          </a:prstGeom>
          <a:noFill/>
          <a:ln w="19050" algn="ctr">
            <a:solidFill>
              <a:schemeClr val="bg1">
                <a:lumMod val="95000"/>
              </a:schemeClr>
            </a:solidFill>
            <a:prstDash val="sysDash"/>
            <a:round/>
            <a:headEnd/>
            <a:tailEnd/>
          </a:ln>
        </p:spPr>
      </p:cxnSp>
      <p:cxnSp>
        <p:nvCxnSpPr>
          <p:cNvPr id="24605" name="直接连接符 85"/>
          <p:cNvCxnSpPr>
            <a:cxnSpLocks noChangeShapeType="1"/>
          </p:cNvCxnSpPr>
          <p:nvPr/>
        </p:nvCxnSpPr>
        <p:spPr bwMode="auto">
          <a:xfrm>
            <a:off x="1157288" y="573088"/>
            <a:ext cx="3413125" cy="0"/>
          </a:xfrm>
          <a:prstGeom prst="line">
            <a:avLst/>
          </a:prstGeom>
          <a:noFill/>
          <a:ln w="19050" algn="ctr">
            <a:solidFill>
              <a:schemeClr val="bg1">
                <a:lumMod val="95000"/>
              </a:schemeClr>
            </a:solidFill>
            <a:prstDash val="sysDash"/>
            <a:round/>
            <a:headEnd/>
            <a:tailEnd/>
          </a:ln>
        </p:spPr>
      </p:cxnSp>
      <p:cxnSp>
        <p:nvCxnSpPr>
          <p:cNvPr id="24606" name="直接连接符 88"/>
          <p:cNvCxnSpPr>
            <a:cxnSpLocks noChangeShapeType="1"/>
          </p:cNvCxnSpPr>
          <p:nvPr/>
        </p:nvCxnSpPr>
        <p:spPr bwMode="auto">
          <a:xfrm rot="5400000">
            <a:off x="1077119" y="680244"/>
            <a:ext cx="217488" cy="0"/>
          </a:xfrm>
          <a:prstGeom prst="line">
            <a:avLst/>
          </a:prstGeom>
          <a:noFill/>
          <a:ln w="19050" algn="ctr">
            <a:solidFill>
              <a:schemeClr val="bg1">
                <a:lumMod val="95000"/>
              </a:schemeClr>
            </a:solidFill>
            <a:prstDash val="sysDash"/>
            <a:round/>
            <a:headEnd/>
            <a:tailEnd/>
          </a:ln>
        </p:spPr>
      </p:cxnSp>
      <p:cxnSp>
        <p:nvCxnSpPr>
          <p:cNvPr id="24607" name="直接连接符 89"/>
          <p:cNvCxnSpPr>
            <a:cxnSpLocks noChangeShapeType="1"/>
          </p:cNvCxnSpPr>
          <p:nvPr/>
        </p:nvCxnSpPr>
        <p:spPr bwMode="auto">
          <a:xfrm rot="5400000">
            <a:off x="4460876" y="677862"/>
            <a:ext cx="215900" cy="3175"/>
          </a:xfrm>
          <a:prstGeom prst="line">
            <a:avLst/>
          </a:prstGeom>
          <a:noFill/>
          <a:ln w="19050" algn="ctr">
            <a:solidFill>
              <a:schemeClr val="bg1">
                <a:lumMod val="95000"/>
              </a:schemeClr>
            </a:solidFill>
            <a:prstDash val="sysDash"/>
            <a:round/>
            <a:headEnd/>
            <a:tailEnd/>
          </a:ln>
        </p:spPr>
      </p:cxnSp>
      <p:cxnSp>
        <p:nvCxnSpPr>
          <p:cNvPr id="24608" name="直接连接符 90"/>
          <p:cNvCxnSpPr>
            <a:cxnSpLocks noChangeShapeType="1"/>
          </p:cNvCxnSpPr>
          <p:nvPr/>
        </p:nvCxnSpPr>
        <p:spPr bwMode="auto">
          <a:xfrm rot="5400000">
            <a:off x="2901157" y="678656"/>
            <a:ext cx="215900" cy="1587"/>
          </a:xfrm>
          <a:prstGeom prst="line">
            <a:avLst/>
          </a:prstGeom>
          <a:noFill/>
          <a:ln w="19050" algn="ctr">
            <a:solidFill>
              <a:schemeClr val="bg1">
                <a:lumMod val="95000"/>
              </a:schemeClr>
            </a:solidFill>
            <a:prstDash val="sysDash"/>
            <a:round/>
            <a:headEnd/>
            <a:tailEnd/>
          </a:ln>
        </p:spPr>
      </p:cxnSp>
      <p:sp>
        <p:nvSpPr>
          <p:cNvPr id="24609" name="矩形 32"/>
          <p:cNvSpPr>
            <a:spLocks noChangeArrowheads="1"/>
          </p:cNvSpPr>
          <p:nvPr/>
        </p:nvSpPr>
        <p:spPr bwMode="auto">
          <a:xfrm>
            <a:off x="112713" y="88900"/>
            <a:ext cx="1653979" cy="359715"/>
          </a:xfrm>
          <a:prstGeom prst="rect">
            <a:avLst/>
          </a:prstGeom>
          <a:noFill/>
          <a:ln w="19050">
            <a:noFill/>
            <a:prstDash val="sysDash"/>
            <a:miter lim="800000"/>
            <a:headEnd/>
            <a:tailEnd/>
          </a:ln>
        </p:spPr>
        <p:txBody>
          <a:bodyPr wrap="none" lIns="51435" tIns="25718" rIns="51435" bIns="25718">
            <a:spAutoFit/>
          </a:bodyPr>
          <a:lstStyle/>
          <a:p>
            <a:r>
              <a:rPr lang="en-US" altLang="zh-CN" sz="2000" dirty="0" smtClean="0">
                <a:latin typeface="+mn-ea"/>
              </a:rPr>
              <a:t>2.</a:t>
            </a:r>
            <a:r>
              <a:rPr lang="zh-CN" altLang="en-US" sz="2000" dirty="0" smtClean="0">
                <a:latin typeface="+mn-ea"/>
              </a:rPr>
              <a:t>三</a:t>
            </a:r>
            <a:r>
              <a:rPr lang="zh-CN" altLang="en-US" sz="2000" dirty="0">
                <a:latin typeface="+mn-ea"/>
              </a:rPr>
              <a:t>公九卿制</a:t>
            </a:r>
          </a:p>
        </p:txBody>
      </p:sp>
      <p:sp>
        <p:nvSpPr>
          <p:cNvPr id="34" name="TextBox 9"/>
          <p:cNvSpPr txBox="1">
            <a:spLocks noChangeArrowheads="1"/>
          </p:cNvSpPr>
          <p:nvPr/>
        </p:nvSpPr>
        <p:spPr bwMode="auto">
          <a:xfrm>
            <a:off x="216642" y="2768600"/>
            <a:ext cx="5487987" cy="298450"/>
          </a:xfrm>
          <a:prstGeom prst="rect">
            <a:avLst/>
          </a:prstGeom>
          <a:noFill/>
          <a:ln w="19050">
            <a:noFill/>
            <a:prstDash val="sysDash"/>
            <a:miter lim="800000"/>
            <a:headEnd/>
            <a:tailEnd/>
          </a:ln>
        </p:spPr>
        <p:txBody>
          <a:bodyPr lIns="51435" tIns="25718" rIns="51435" bIns="25718">
            <a:spAutoFit/>
          </a:bodyPr>
          <a:lstStyle/>
          <a:p>
            <a:r>
              <a:rPr lang="en-US" altLang="zh-CN" sz="1600" dirty="0" smtClean="0">
                <a:latin typeface="+mn-ea"/>
              </a:rPr>
              <a:t>1.</a:t>
            </a:r>
            <a:r>
              <a:rPr lang="zh-CN" altLang="en-US" sz="1600" dirty="0" smtClean="0">
                <a:latin typeface="+mn-ea"/>
              </a:rPr>
              <a:t>秦始皇</a:t>
            </a:r>
            <a:r>
              <a:rPr lang="zh-CN" altLang="en-US" sz="1600" dirty="0">
                <a:latin typeface="+mn-ea"/>
              </a:rPr>
              <a:t>在中央是如何设职授官</a:t>
            </a:r>
            <a:r>
              <a:rPr lang="zh-CN" altLang="en-US" sz="1600" dirty="0" smtClean="0">
                <a:latin typeface="+mn-ea"/>
              </a:rPr>
              <a:t>的？</a:t>
            </a:r>
            <a:endParaRPr lang="zh-CN" altLang="en-US" sz="1600" dirty="0">
              <a:latin typeface="+mn-ea"/>
            </a:endParaRPr>
          </a:p>
        </p:txBody>
      </p:sp>
      <p:sp>
        <p:nvSpPr>
          <p:cNvPr id="38" name="矩形 37"/>
          <p:cNvSpPr>
            <a:spLocks noChangeArrowheads="1"/>
          </p:cNvSpPr>
          <p:nvPr/>
        </p:nvSpPr>
        <p:spPr bwMode="auto">
          <a:xfrm>
            <a:off x="4489450" y="2594655"/>
            <a:ext cx="1130300" cy="544512"/>
          </a:xfrm>
          <a:prstGeom prst="rect">
            <a:avLst/>
          </a:prstGeom>
          <a:noFill/>
          <a:ln w="19050">
            <a:solidFill>
              <a:schemeClr val="bg1">
                <a:lumMod val="95000"/>
              </a:schemeClr>
            </a:solidFill>
            <a:prstDash val="sysDash"/>
            <a:miter lim="800000"/>
            <a:headEnd/>
            <a:tailEnd/>
          </a:ln>
        </p:spPr>
        <p:txBody>
          <a:bodyPr wrap="none" lIns="51435" tIns="25718" rIns="51435" bIns="25718">
            <a:spAutoFit/>
          </a:bodyPr>
          <a:lstStyle/>
          <a:p>
            <a:pPr algn="ctr"/>
            <a:r>
              <a:rPr lang="zh-CN" altLang="en-US" sz="1600" dirty="0">
                <a:latin typeface="楷体" pitchFamily="49" charset="-122"/>
                <a:ea typeface="楷体" pitchFamily="49" charset="-122"/>
              </a:rPr>
              <a:t>“家天下”</a:t>
            </a:r>
            <a:endParaRPr lang="en-US" altLang="zh-CN" sz="1600" dirty="0">
              <a:latin typeface="楷体" pitchFamily="49" charset="-122"/>
              <a:ea typeface="楷体" pitchFamily="49" charset="-122"/>
            </a:endParaRPr>
          </a:p>
          <a:p>
            <a:pPr algn="ctr"/>
            <a:r>
              <a:rPr lang="zh-CN" altLang="en-US" sz="1600" dirty="0">
                <a:latin typeface="楷体" pitchFamily="49" charset="-122"/>
                <a:ea typeface="楷体" pitchFamily="49" charset="-122"/>
              </a:rPr>
              <a:t>家国同治</a:t>
            </a:r>
          </a:p>
        </p:txBody>
      </p:sp>
      <p:sp>
        <p:nvSpPr>
          <p:cNvPr id="49" name="Triangle 201"/>
          <p:cNvSpPr/>
          <p:nvPr/>
        </p:nvSpPr>
        <p:spPr>
          <a:xfrm rot="10800000">
            <a:off x="2688767" y="-3839"/>
            <a:ext cx="412746" cy="137467"/>
          </a:xfrm>
          <a:prstGeom prst="triangle">
            <a:avLst/>
          </a:prstGeom>
          <a:blipFill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a:blipFill>
          <a:ln w="19050">
            <a:solidFill>
              <a:schemeClr val="bg1">
                <a:lumMod val="9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285" tIns="27642" rIns="55285" bIns="27642" rtlCol="0" anchor="ctr"/>
          <a:lstStyle/>
          <a:p>
            <a:pPr algn="ctr"/>
            <a:endParaRPr lang="en-US" sz="500" dirty="0">
              <a:solidFill>
                <a:schemeClr val="tx1"/>
              </a:solidFill>
              <a:latin typeface="+mn-ea"/>
            </a:endParaRPr>
          </a:p>
        </p:txBody>
      </p:sp>
      <p:pic>
        <p:nvPicPr>
          <p:cNvPr id="50" name="图片 49"/>
          <p:cNvPicPr>
            <a:picLocks noChangeAspect="1"/>
          </p:cNvPicPr>
          <p:nvPr/>
        </p:nvPicPr>
        <p:blipFill rotWithShape="1"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3992" b="5138"/>
          <a:stretch>
            <a:fillRect/>
          </a:stretch>
        </p:blipFill>
        <p:spPr>
          <a:xfrm>
            <a:off x="0" y="3174277"/>
            <a:ext cx="5773077" cy="65811"/>
          </a:xfrm>
          <a:prstGeom prst="rect">
            <a:avLst/>
          </a:prstGeom>
          <a:ln w="19050">
            <a:solidFill>
              <a:schemeClr val="bg1">
                <a:lumMod val="95000"/>
              </a:schemeClr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926,&quot;width&quot;:1944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4538"/>
  <p:tag name="KSO_WM_TAG_VERSION" val="1.0"/>
  <p:tag name="KSO_WM_SLIDE_ID" val="custom20186579_1"/>
  <p:tag name="KSO_WM_SLIDE_INDEX" val="1"/>
  <p:tag name="KSO_WM_SLIDE_ITEM_CNT" val="0"/>
  <p:tag name="KSO_WM_SLIDE_LAYOUT" val="a_b"/>
  <p:tag name="KSO_WM_SLIDE_LAYOUT_CNT" val="1_1"/>
  <p:tag name="KSO_WM_SLIDE_TYPE" val="title"/>
  <p:tag name="KSO_WM_SLIDE_SUBTYPE" val="pureTxt"/>
  <p:tag name="KSO_WM_TEMPLATE_THUMBS_INDEX" val="1、5、6、7、8、10、13、14、16、17、18、19"/>
  <p:tag name="KSO_WM_BEAUTIFY_FLAG" val="#wm#"/>
  <p:tag name="KSO_WM_TEMPLATE_TOPIC_ID" val="2869567"/>
  <p:tag name="KSO_WM_TEMPLATE_OUTLINE_ID" val="6"/>
  <p:tag name="KSO_WM_TEMPLATE_SCENE_ID" val="1"/>
  <p:tag name="KSO_WM_TEMPLATE_JOB_ID" val="6"/>
  <p:tag name="KSO_WM_TEMPLATE_TOPIC_DEFAULT" val="0"/>
  <p:tag name="KSO_WM_TEMPLATE_SUBCATEGORY" val="0"/>
  <p:tag name="KSO_WM_TEMPLATE_MASTER_TYPE" val="1"/>
  <p:tag name="KSO_WM_TEMPLATE_COLOR_TYPE" val="1"/>
  <p:tag name="KSO_WM_TEMPLATE_MASTER_THUMB_INDEX" val="1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2515</TotalTime>
  <Words>2260</Words>
  <Application>Microsoft Office PowerPoint</Application>
  <PresentationFormat>自定义</PresentationFormat>
  <Paragraphs>204</Paragraphs>
  <Slides>28</Slides>
  <Notes>20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28</vt:i4>
      </vt:variant>
    </vt:vector>
  </HeadingPairs>
  <TitlesOfParts>
    <vt:vector size="29" baseType="lpstr">
      <vt:lpstr>Office 主题</vt:lpstr>
      <vt:lpstr>高三年级历史学科第8课时《中国古代通史专题8》  秦朝中央集权制度确立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  <vt:lpstr>幻灯片 25</vt:lpstr>
      <vt:lpstr>幻灯片 26</vt:lpstr>
      <vt:lpstr>幻灯片 27</vt:lpstr>
      <vt:lpstr>幻灯片 28</vt:lpstr>
    </vt:vector>
  </TitlesOfParts>
  <Company>China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User</dc:creator>
  <cp:lastModifiedBy>Skyfree</cp:lastModifiedBy>
  <cp:revision>284</cp:revision>
  <dcterms:created xsi:type="dcterms:W3CDTF">2016-10-06T06:02:00Z</dcterms:created>
  <dcterms:modified xsi:type="dcterms:W3CDTF">2020-02-11T01:35:13Z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2052-11.1.0.9339</vt:lpwstr>
  </property>
</Properties>
</file>