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95" r:id="rId3"/>
    <p:sldId id="258" r:id="rId4"/>
    <p:sldId id="299" r:id="rId5"/>
    <p:sldId id="300" r:id="rId6"/>
    <p:sldId id="263" r:id="rId7"/>
    <p:sldId id="308" r:id="rId8"/>
    <p:sldId id="309" r:id="rId9"/>
    <p:sldId id="310" r:id="rId10"/>
    <p:sldId id="328" r:id="rId11"/>
    <p:sldId id="329" r:id="rId12"/>
    <p:sldId id="327" r:id="rId13"/>
    <p:sldId id="311" r:id="rId14"/>
    <p:sldId id="266" r:id="rId15"/>
    <p:sldId id="268" r:id="rId16"/>
    <p:sldId id="303" r:id="rId17"/>
    <p:sldId id="269" r:id="rId18"/>
    <p:sldId id="312" r:id="rId19"/>
    <p:sldId id="271" r:id="rId20"/>
    <p:sldId id="339" r:id="rId21"/>
    <p:sldId id="320" r:id="rId22"/>
    <p:sldId id="277" r:id="rId23"/>
    <p:sldId id="280" r:id="rId24"/>
    <p:sldId id="349" r:id="rId25"/>
    <p:sldId id="281" r:id="rId26"/>
    <p:sldId id="351" r:id="rId27"/>
    <p:sldId id="282" r:id="rId28"/>
    <p:sldId id="353" r:id="rId29"/>
    <p:sldId id="292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A1422"/>
    <a:srgbClr val="7CBF33"/>
    <a:srgbClr val="A6D86E"/>
    <a:srgbClr val="70BDD2"/>
    <a:srgbClr val="EEEAF2"/>
    <a:srgbClr val="F3F0F6"/>
    <a:srgbClr val="2B2137"/>
    <a:srgbClr val="ECE7F1"/>
    <a:srgbClr val="C5B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8BCB1-BE22-42AA-A9D8-FB35E939D17B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C852-B0A4-46F1-86C2-3FF036B23D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619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b="0" dirty="0" smtClean="0">
                <a:latin typeface="+mn-ea"/>
                <a:ea typeface="+mn-ea"/>
                <a:cs typeface="Arial" panose="020B0604020202020204" pitchFamily="34" charset="0"/>
              </a:rPr>
              <a:t>本章前四节为相互作用的内容，第五节涉及运动与相互作用关系的知识。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6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8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8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6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6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6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4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61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1C852-B0A4-46F1-86C2-3FF036B23DC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25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"/>
          <a:stretch/>
        </p:blipFill>
        <p:spPr>
          <a:xfrm>
            <a:off x="-3824" y="20662"/>
            <a:ext cx="9144000" cy="5122837"/>
          </a:xfrm>
          <a:prstGeom prst="rect">
            <a:avLst/>
          </a:prstGeom>
        </p:spPr>
      </p:pic>
      <p:sp>
        <p:nvSpPr>
          <p:cNvPr id="9" name="标题 14"/>
          <p:cNvSpPr txBox="1">
            <a:spLocks/>
          </p:cNvSpPr>
          <p:nvPr/>
        </p:nvSpPr>
        <p:spPr>
          <a:xfrm>
            <a:off x="3324225" y="1918980"/>
            <a:ext cx="5757538" cy="728345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第三章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相互作用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力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知识梳理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物理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11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 刘亦工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06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．弹力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）方向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31840" y="2499180"/>
            <a:ext cx="4464496" cy="1080120"/>
          </a:xfrm>
        </p:spPr>
        <p:txBody>
          <a:bodyPr>
            <a:noAutofit/>
          </a:bodyPr>
          <a:lstStyle/>
          <a:p>
            <a:pPr marL="6350" indent="0">
              <a:buNone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与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形变方向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相反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与形变恢复方向相同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907704" y="3693435"/>
            <a:ext cx="51845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>
              <a:buFont typeface="Arial" pitchFamily="34" charset="0"/>
              <a:buNone/>
            </a:pPr>
            <a:r>
              <a:rPr lang="zh-CN" altLang="en-US" sz="26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分三种情况：接触面、轻绳、轻杆</a:t>
            </a:r>
            <a:endParaRPr lang="en-US" altLang="zh-CN" sz="26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．弹力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8163" indent="0">
              <a:buNone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）方向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2"/>
          <a:srcRect l="10842" t="54868" r="70099" b="20004"/>
          <a:stretch/>
        </p:blipFill>
        <p:spPr bwMode="auto">
          <a:xfrm>
            <a:off x="3779912" y="3003798"/>
            <a:ext cx="2083859" cy="1545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图片 8"/>
          <p:cNvPicPr/>
          <p:nvPr/>
        </p:nvPicPr>
        <p:blipFill rotWithShape="1">
          <a:blip r:embed="rId3"/>
          <a:srcRect l="15913" t="40586" r="64472" b="31623"/>
          <a:stretch/>
        </p:blipFill>
        <p:spPr bwMode="auto">
          <a:xfrm>
            <a:off x="1619672" y="3030933"/>
            <a:ext cx="1872208" cy="1490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内容占位符 2"/>
          <p:cNvSpPr txBox="1">
            <a:spLocks/>
          </p:cNvSpPr>
          <p:nvPr/>
        </p:nvSpPr>
        <p:spPr>
          <a:xfrm>
            <a:off x="3103568" y="2561751"/>
            <a:ext cx="5733120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0"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① 接触面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垂直于接触面指向受力物体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/>
          <p:nvPr/>
        </p:nvPicPr>
        <p:blipFill rotWithShape="1">
          <a:blip r:embed="rId2"/>
          <a:srcRect l="32025" t="54868" r="49094" b="20004"/>
          <a:stretch/>
        </p:blipFill>
        <p:spPr bwMode="auto">
          <a:xfrm>
            <a:off x="6116813" y="2976661"/>
            <a:ext cx="2064344" cy="1545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01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．弹力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）方向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6329" y="3020385"/>
            <a:ext cx="6779096" cy="864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② 轻绳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绳的拉力总是沿绳并指向绳收缩方向。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60475" indent="0"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绳只提供拉力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/>
          <p:nvPr/>
        </p:nvPicPr>
        <p:blipFill rotWithShape="1">
          <a:blip r:embed="rId2"/>
          <a:srcRect l="52518" t="57139" r="29028" b="15745"/>
          <a:stretch/>
        </p:blipFill>
        <p:spPr bwMode="auto">
          <a:xfrm>
            <a:off x="6084168" y="1292647"/>
            <a:ext cx="2108443" cy="1742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403733" y="3851047"/>
            <a:ext cx="8076909" cy="1149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 algn="just">
              <a:buFont typeface="Arial" pitchFamily="34" charset="0"/>
              <a:buNone/>
            </a:pPr>
            <a:r>
              <a:rPr lang="zh-CN" altLang="en-US" sz="2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思考：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如图所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示情景中，请仿照老师的思路，分析细绳与电灯之间的作用力，它们是如何产生的？从效果上、性质上分别叫什么力？</a:t>
            </a:r>
            <a:endParaRPr lang="en-US" altLang="zh-CN" sz="24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．弹力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）方向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7542" y="3013647"/>
            <a:ext cx="6737737" cy="1446809"/>
          </a:xfrm>
        </p:spPr>
        <p:txBody>
          <a:bodyPr>
            <a:noAutofit/>
          </a:bodyPr>
          <a:lstStyle/>
          <a:p>
            <a:pPr marL="79375" indent="0"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③ 轻杆：</a:t>
            </a:r>
            <a:r>
              <a:rPr lang="zh-CN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弹力</a:t>
            </a:r>
            <a:r>
              <a:rPr lang="zh-CN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方向不一定沿杆的</a:t>
            </a:r>
            <a:r>
              <a:rPr lang="zh-CN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方向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260475" indent="0">
              <a:buNone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杆既可产生拉力，也可产生压力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6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且能产生不同方向的力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24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849313" lvl="1" indent="0">
              <a:buNone/>
            </a:pP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00192" y="1347614"/>
            <a:ext cx="2215088" cy="1684981"/>
            <a:chOff x="6300192" y="1347614"/>
            <a:chExt cx="2215088" cy="1684981"/>
          </a:xfrm>
        </p:grpSpPr>
        <p:pic>
          <p:nvPicPr>
            <p:cNvPr id="10" name="图片 9"/>
            <p:cNvPicPr/>
            <p:nvPr/>
          </p:nvPicPr>
          <p:blipFill rotWithShape="1">
            <a:blip r:embed="rId3"/>
            <a:srcRect l="46010" t="42193" r="43872" b="44118"/>
            <a:stretch/>
          </p:blipFill>
          <p:spPr bwMode="auto">
            <a:xfrm>
              <a:off x="6300192" y="1347614"/>
              <a:ext cx="2215088" cy="16849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6877136" y="1912266"/>
              <a:ext cx="144000" cy="144000"/>
            </a:xfrm>
            <a:prstGeom prst="ellipse">
              <a:avLst/>
            </a:prstGeom>
            <a:pattFill prst="pct8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blipFill dpi="0" rotWithShape="1">
                  <a:blip r:embed="rId4"/>
                  <a:srcRect/>
                  <a:stretch>
                    <a:fillRect/>
                  </a:stretch>
                </a:blipFill>
              </a:endParaRPr>
            </a:p>
          </p:txBody>
        </p:sp>
      </p:grpSp>
      <p:sp>
        <p:nvSpPr>
          <p:cNvPr id="9" name="内容占位符 2"/>
          <p:cNvSpPr txBox="1">
            <a:spLocks/>
          </p:cNvSpPr>
          <p:nvPr/>
        </p:nvSpPr>
        <p:spPr>
          <a:xfrm>
            <a:off x="403733" y="4162629"/>
            <a:ext cx="8076909" cy="857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 algn="just">
              <a:buFont typeface="Arial" pitchFamily="34" charset="0"/>
              <a:buNone/>
            </a:pPr>
            <a:r>
              <a:rPr lang="zh-CN" altLang="en-US" sz="2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思考：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如图，小球用支架固定在小车上，当小球随车匀速运动时，支架对小球的作用力如何？</a:t>
            </a:r>
            <a:endParaRPr lang="en-US" altLang="zh-CN" sz="24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926483" y="1984266"/>
            <a:ext cx="351378" cy="731500"/>
            <a:chOff x="5917499" y="1984266"/>
            <a:chExt cx="351378" cy="731500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5940152" y="1984266"/>
              <a:ext cx="0" cy="648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17499" y="234643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zh-CN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51861" y="1200151"/>
            <a:ext cx="343611" cy="780596"/>
            <a:chOff x="5940152" y="1851670"/>
            <a:chExt cx="343611" cy="780596"/>
          </a:xfrm>
        </p:grpSpPr>
        <p:cxnSp>
          <p:nvCxnSpPr>
            <p:cNvPr id="18" name="直接箭头连接符 17"/>
            <p:cNvCxnSpPr/>
            <p:nvPr/>
          </p:nvCxnSpPr>
          <p:spPr>
            <a:xfrm flipV="1">
              <a:off x="5940152" y="1984266"/>
              <a:ext cx="0" cy="6480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945209" y="1851670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5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．弹力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）大小：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3047210"/>
            <a:ext cx="4824536" cy="1103250"/>
          </a:xfrm>
        </p:spPr>
        <p:txBody>
          <a:bodyPr>
            <a:normAutofit/>
          </a:bodyPr>
          <a:lstStyle/>
          <a:p>
            <a:pPr marL="4763" lvl="1" indent="0">
              <a:buNone/>
            </a:pPr>
            <a:r>
              <a:rPr lang="zh-CN" altLang="en-US" sz="2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① 弹簧弹力 </a:t>
            </a:r>
            <a:r>
              <a:rPr lang="en-US" altLang="zh-CN" sz="2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 </a:t>
            </a:r>
            <a:r>
              <a:rPr lang="zh-CN" altLang="en-US" sz="2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胡克定律</a:t>
            </a:r>
            <a:endParaRPr lang="en-US" altLang="zh-CN" sz="2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1071563" lvl="1" indent="0">
              <a:buNone/>
            </a:pPr>
            <a:r>
              <a:rPr lang="en-US" altLang="zh-C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在弹性限度内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b="1" i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2195736" y="4000533"/>
            <a:ext cx="6635080" cy="106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0" defTabSz="261938">
              <a:buFont typeface="Arial" pitchFamily="34" charset="0"/>
              <a:buNone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弹簧劲度系数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跟弹簧的材料、粗细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</a:t>
            </a: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有关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 </a:t>
            </a:r>
            <a:endParaRPr lang="zh-CN" altLang="zh-CN" sz="24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84138" indent="0" defTabSz="261938">
              <a:buFont typeface="Arial" pitchFamily="34" charset="0"/>
              <a:buNone/>
            </a:pPr>
            <a:r>
              <a:rPr lang="en-US" altLang="zh-CN" sz="24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弹簧的形变量（</a:t>
            </a:r>
            <a:r>
              <a:rPr lang="zh-CN" altLang="en-US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伸长量</a:t>
            </a:r>
            <a:r>
              <a:rPr lang="zh-CN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或压缩量）</a:t>
            </a:r>
            <a:endParaRPr lang="en-US" altLang="zh-CN" sz="2800" b="1" i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3120718" y="2524719"/>
            <a:ext cx="4257464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138" indent="0">
              <a:buNone/>
            </a:pP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跟形变的大小有关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18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7738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45804" y="1200151"/>
            <a:ext cx="5256000" cy="338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例题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</a:p>
          <a:p>
            <a:pPr marL="0" lvl="1" indent="0" algn="just">
              <a:buNone/>
            </a:pP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某同学利用如图甲所示的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装置做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探究弹力和弹簧伸长的关系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验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通过实验得到如图乙所示的弹力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大小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弹簧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长度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图线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图线可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弹簧</a:t>
            </a:r>
            <a:r>
              <a:rPr lang="zh-CN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原长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= ________ cm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弹力大小为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时弹簧伸长量为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 cm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zh-CN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弹簧的劲度系数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k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________ N/m;</a:t>
            </a:r>
          </a:p>
          <a:p>
            <a:pPr marL="0" lvl="1" indent="0" algn="just">
              <a:buFont typeface="Arial" pitchFamily="34" charset="0"/>
              <a:buNone/>
            </a:pPr>
            <a:endParaRPr lang="en-US" altLang="zh-CN" sz="2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76225" lvl="1" indent="620713" algn="just">
              <a:buFont typeface="Arial" pitchFamily="34" charset="0"/>
              <a:buNone/>
            </a:pPr>
            <a:endParaRPr lang="en-US" altLang="zh-CN" b="1" i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2"/>
          <a:srcRect r="22416"/>
          <a:stretch/>
        </p:blipFill>
        <p:spPr>
          <a:xfrm>
            <a:off x="5796136" y="1851670"/>
            <a:ext cx="2902496" cy="2047875"/>
          </a:xfrm>
          <a:prstGeom prst="rect">
            <a:avLst/>
          </a:prstGeom>
        </p:spPr>
      </p:pic>
      <p:sp>
        <p:nvSpPr>
          <p:cNvPr id="12" name="内容占位符 2"/>
          <p:cNvSpPr txBox="1">
            <a:spLocks/>
          </p:cNvSpPr>
          <p:nvPr/>
        </p:nvSpPr>
        <p:spPr>
          <a:xfrm>
            <a:off x="5364088" y="4083918"/>
            <a:ext cx="3024336" cy="61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0"/>
              </a:spcBef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；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50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；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10</a:t>
            </a:r>
            <a:endParaRPr lang="en-US" altLang="zh-CN" sz="26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76225" lvl="1" indent="620713" algn="just">
              <a:spcBef>
                <a:spcPts val="0"/>
              </a:spcBef>
              <a:buFont typeface="Arial" pitchFamily="34" charset="0"/>
              <a:buNone/>
            </a:pPr>
            <a:endParaRPr lang="en-US" altLang="zh-CN" b="1" i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18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7738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．弹力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）大小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763688" y="3047210"/>
            <a:ext cx="6923112" cy="53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>
              <a:buFont typeface="Arial" pitchFamily="34" charset="0"/>
              <a:buNone/>
            </a:pPr>
            <a:r>
              <a:rPr lang="zh-CN" altLang="en-US" sz="2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② 其他弹力</a:t>
            </a:r>
            <a:endParaRPr lang="en-US" altLang="zh-CN" sz="2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763688" y="3469813"/>
            <a:ext cx="6923112" cy="1006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1" indent="0">
              <a:buNone/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根据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物体所处的运动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状态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47675" lvl="1" indent="0">
              <a:buNone/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利用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平衡条件或牛顿定律来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6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7472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7738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（三）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摩擦力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5" y="3768332"/>
            <a:ext cx="8229600" cy="598152"/>
          </a:xfrm>
        </p:spPr>
        <p:txBody>
          <a:bodyPr>
            <a:normAutofit/>
          </a:bodyPr>
          <a:lstStyle/>
          <a:p>
            <a:pPr marL="88900" indent="717550" algn="just"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相应的称为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静摩擦力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滑动摩擦力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83568" y="2098137"/>
            <a:ext cx="7776864" cy="16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717550" algn="just">
              <a:lnSpc>
                <a:spcPct val="114000"/>
              </a:lnSpc>
              <a:buFont typeface="Arial" pitchFamily="34" charset="0"/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相互接触的物体，当它们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发生相对运动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或相对运动趋势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时，在接触面上产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生阻碍相对运动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或相对运动趋势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的力，叫作摩擦力。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9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7472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9838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（三）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摩擦力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．滑动摩擦力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75791"/>
            <a:ext cx="8229600" cy="514152"/>
          </a:xfrm>
        </p:spPr>
        <p:txBody>
          <a:bodyPr>
            <a:normAutofit/>
          </a:bodyPr>
          <a:lstStyle/>
          <a:p>
            <a:pPr marL="1706563" lvl="2" indent="-45720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产生条件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90463" y="1627286"/>
            <a:ext cx="2440092" cy="1188198"/>
            <a:chOff x="4522687" y="1280831"/>
            <a:chExt cx="2440092" cy="1188198"/>
          </a:xfrm>
        </p:grpSpPr>
        <p:sp>
          <p:nvSpPr>
            <p:cNvPr id="2" name="圆角矩形标注 1"/>
            <p:cNvSpPr/>
            <p:nvPr/>
          </p:nvSpPr>
          <p:spPr>
            <a:xfrm>
              <a:off x="4522687" y="1280831"/>
              <a:ext cx="2440092" cy="1144656"/>
            </a:xfrm>
            <a:prstGeom prst="wedgeRoundRectCallout">
              <a:avLst>
                <a:gd name="adj1" fmla="val -69653"/>
                <a:gd name="adj2" fmla="val 31146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内容占位符 2"/>
            <p:cNvSpPr txBox="1">
              <a:spLocks/>
            </p:cNvSpPr>
            <p:nvPr/>
          </p:nvSpPr>
          <p:spPr>
            <a:xfrm>
              <a:off x="4572001" y="1281287"/>
              <a:ext cx="2376264" cy="11877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接触面粗糙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接触且存在弹力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有相对运动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u"/>
              </a:pP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" name="内容占位符 2"/>
          <p:cNvSpPr txBox="1">
            <a:spLocks/>
          </p:cNvSpPr>
          <p:nvPr/>
        </p:nvSpPr>
        <p:spPr>
          <a:xfrm>
            <a:off x="457200" y="2880226"/>
            <a:ext cx="8229600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6563" lvl="2" indent="-45720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方向：跟</a:t>
            </a:r>
            <a:r>
              <a:rPr lang="zh-CN" altLang="en-US" b="1" i="1" dirty="0" smtClean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相对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运动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的方向相反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469358" y="3312255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6563" lvl="2" indent="-45720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大小：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= </a:t>
            </a:r>
            <a:r>
              <a:rPr lang="el-GR" altLang="zh-CN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</a:t>
            </a:r>
            <a:r>
              <a:rPr lang="en-US" altLang="zh-CN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压</a:t>
            </a:r>
            <a:endParaRPr lang="en-US" altLang="zh-CN" b="1" baseline="-250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3090673" y="3779220"/>
            <a:ext cx="6053327" cy="102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itchFamily="34" charset="0"/>
              <a:buNone/>
            </a:pPr>
            <a:r>
              <a:rPr lang="en-US" altLang="zh-CN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压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为正压力，即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两物体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接触</a:t>
            </a:r>
            <a:r>
              <a:rPr lang="zh-CN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面间的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弹力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lvl="2" indent="0">
              <a:buFont typeface="Arial" pitchFamily="34" charset="0"/>
              <a:buNone/>
            </a:pPr>
            <a:r>
              <a:rPr lang="el-GR" altLang="zh-CN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μ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为动摩擦因数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,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跟接触面的粗糙程度等有关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026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9838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（三）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摩擦力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．静摩擦力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2489646"/>
            <a:ext cx="8229600" cy="51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6563" lvl="2" indent="-45720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产生条件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65768" y="1599576"/>
            <a:ext cx="2440092" cy="1188198"/>
            <a:chOff x="4522687" y="1280831"/>
            <a:chExt cx="2440092" cy="1188198"/>
          </a:xfrm>
          <a:solidFill>
            <a:srgbClr val="92D050"/>
          </a:solidFill>
        </p:grpSpPr>
        <p:sp>
          <p:nvSpPr>
            <p:cNvPr id="12" name="圆角矩形标注 11"/>
            <p:cNvSpPr/>
            <p:nvPr/>
          </p:nvSpPr>
          <p:spPr>
            <a:xfrm>
              <a:off x="4522687" y="1280831"/>
              <a:ext cx="2440092" cy="1144656"/>
            </a:xfrm>
            <a:prstGeom prst="wedgeRoundRectCallout">
              <a:avLst>
                <a:gd name="adj1" fmla="val -66814"/>
                <a:gd name="adj2" fmla="val 38407"/>
                <a:gd name="adj3" fmla="val 16667"/>
              </a:avLst>
            </a:prstGeom>
            <a:solidFill>
              <a:srgbClr val="A6D86E"/>
            </a:solidFill>
            <a:ln>
              <a:solidFill>
                <a:srgbClr val="7CB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内容占位符 2"/>
            <p:cNvSpPr txBox="1">
              <a:spLocks/>
            </p:cNvSpPr>
            <p:nvPr/>
          </p:nvSpPr>
          <p:spPr>
            <a:xfrm>
              <a:off x="4572001" y="1281287"/>
              <a:ext cx="2376264" cy="11877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接触面粗糙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接触且存在弹力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有相对运动趋势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>
                <a:buFont typeface="Wingdings" panose="05000000000000000000" pitchFamily="2" charset="2"/>
                <a:buChar char="u"/>
              </a:pP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内容占位符 2"/>
          <p:cNvSpPr txBox="1">
            <a:spLocks/>
          </p:cNvSpPr>
          <p:nvPr/>
        </p:nvSpPr>
        <p:spPr>
          <a:xfrm>
            <a:off x="457200" y="2935646"/>
            <a:ext cx="6563072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6563" lvl="2" indent="-45720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方向：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跟相对运动</a:t>
            </a:r>
            <a:r>
              <a:rPr lang="zh-CN" altLang="en-US" b="1" i="1" dirty="0" smtClean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趋势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的方向相反</a:t>
            </a:r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06193" y="3402726"/>
            <a:ext cx="3300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2" indent="-127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大小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≤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≤ 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max</a:t>
            </a:r>
            <a:endParaRPr lang="en-US" altLang="zh-CN" sz="2400" b="1" baseline="-25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72781" y="2193903"/>
            <a:ext cx="1219697" cy="504000"/>
            <a:chOff x="7349092" y="3596995"/>
            <a:chExt cx="1353369" cy="612648"/>
          </a:xfrm>
        </p:grpSpPr>
        <p:sp>
          <p:nvSpPr>
            <p:cNvPr id="19" name="椭圆形标注 18"/>
            <p:cNvSpPr/>
            <p:nvPr/>
          </p:nvSpPr>
          <p:spPr>
            <a:xfrm>
              <a:off x="7349092" y="3596995"/>
              <a:ext cx="1353369" cy="612648"/>
            </a:xfrm>
            <a:prstGeom prst="wedgeEllipseCallout">
              <a:avLst>
                <a:gd name="adj1" fmla="val -38203"/>
                <a:gd name="adj2" fmla="val 94538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03967" y="3682806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350" indent="0">
                <a:buFont typeface="Arial" pitchFamily="34" charset="0"/>
                <a:buNone/>
              </a:pPr>
              <a:r>
                <a:rPr lang="zh-CN" altLang="en-US" sz="2000" b="1" dirty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假设法</a:t>
              </a:r>
              <a:endParaRPr lang="en-US" altLang="zh-CN" sz="20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236297" y="3341196"/>
            <a:ext cx="1619999" cy="705473"/>
            <a:chOff x="6876256" y="3602581"/>
            <a:chExt cx="1341650" cy="631881"/>
          </a:xfrm>
        </p:grpSpPr>
        <p:sp>
          <p:nvSpPr>
            <p:cNvPr id="23" name="椭圆形标注 22"/>
            <p:cNvSpPr/>
            <p:nvPr/>
          </p:nvSpPr>
          <p:spPr>
            <a:xfrm>
              <a:off x="6876256" y="3621814"/>
              <a:ext cx="1341650" cy="612648"/>
            </a:xfrm>
            <a:prstGeom prst="wedgeEllipseCallout">
              <a:avLst>
                <a:gd name="adj1" fmla="val -76900"/>
                <a:gd name="adj2" fmla="val -942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4072" y="3602581"/>
              <a:ext cx="1210328" cy="582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350" indent="0" algn="ctr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力的</a:t>
              </a:r>
              <a:endParaRPr lang="en-US" altLang="zh-CN" sz="2000" b="1" dirty="0" smtClean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6350" indent="0" algn="ctr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平衡条件</a:t>
              </a:r>
              <a:endParaRPr lang="en-US" altLang="zh-CN" sz="20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5" name="内容占位符 2"/>
          <p:cNvSpPr txBox="1">
            <a:spLocks/>
          </p:cNvSpPr>
          <p:nvPr/>
        </p:nvSpPr>
        <p:spPr>
          <a:xfrm>
            <a:off x="6891532" y="2934523"/>
            <a:ext cx="1594520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2" indent="0"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 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判断</a:t>
            </a:r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5006700" y="3389554"/>
            <a:ext cx="1594520" cy="471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2" indent="0"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 </a:t>
            </a: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判断</a:t>
            </a:r>
            <a:endParaRPr lang="en-US" altLang="zh-CN" b="1" dirty="0" smtClean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77829" y="1106310"/>
            <a:ext cx="2856265" cy="1654489"/>
            <a:chOff x="3777829" y="1106310"/>
            <a:chExt cx="2856265" cy="1654489"/>
          </a:xfrm>
        </p:grpSpPr>
        <p:pic>
          <p:nvPicPr>
            <p:cNvPr id="27" name="图片 26"/>
            <p:cNvPicPr/>
            <p:nvPr/>
          </p:nvPicPr>
          <p:blipFill rotWithShape="1">
            <a:blip r:embed="rId2"/>
            <a:srcRect l="40369" t="41312" r="48564" b="46631"/>
            <a:stretch/>
          </p:blipFill>
          <p:spPr bwMode="auto">
            <a:xfrm>
              <a:off x="3777829" y="1106310"/>
              <a:ext cx="2854504" cy="147690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779294" y="2453022"/>
              <a:ext cx="2854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zh-CN" altLang="en-US" sz="1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物块</a:t>
              </a:r>
              <a:r>
                <a:rPr lang="en-US" altLang="zh-CN" sz="1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A</a:t>
              </a:r>
              <a:r>
                <a:rPr lang="zh-CN" altLang="en-US" sz="1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静止在斜面上</a:t>
              </a:r>
              <a:endParaRPr lang="zh-CN" altLang="en-US" sz="1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内容占位符 2"/>
          <p:cNvSpPr txBox="1">
            <a:spLocks/>
          </p:cNvSpPr>
          <p:nvPr/>
        </p:nvSpPr>
        <p:spPr>
          <a:xfrm>
            <a:off x="2123433" y="3944584"/>
            <a:ext cx="6668256" cy="859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US" altLang="zh-CN" sz="2200" b="1" i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200" b="1" baseline="-25000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max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为最大静摩擦力，严格地讲</a:t>
            </a:r>
            <a:r>
              <a:rPr lang="en-US" altLang="zh-CN" sz="2200" b="1" i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200" b="1" baseline="-25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max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略大于相应的滑动摩擦力，不过没有特殊说明可认为等于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滑动摩擦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力。</a:t>
            </a:r>
            <a:endParaRPr lang="en-US" altLang="zh-CN" sz="22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  <p:bldP spid="4" grpId="0"/>
      <p:bldP spid="25" grpId="0"/>
      <p:bldP spid="26" grpId="0"/>
      <p:bldP spid="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719138">
              <a:lnSpc>
                <a:spcPct val="150000"/>
              </a:lnSpc>
              <a:buNone/>
            </a:pPr>
            <a:r>
              <a:rPr lang="zh-CN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本章</a:t>
            </a: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主要内容</a:t>
            </a:r>
            <a:r>
              <a:rPr lang="zh-CN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包括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力学</a:t>
            </a:r>
            <a:r>
              <a:rPr lang="zh-CN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中常见的三种力、力的合成与分解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、共点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力的平衡。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53000">
                <a:srgbClr val="F0ECF4"/>
              </a:gs>
              <a:gs pos="0">
                <a:srgbClr val="CFC4DA"/>
              </a:gs>
              <a:gs pos="100000">
                <a:srgbClr val="CFC4DA"/>
              </a:gs>
            </a:gsLst>
            <a:lin ang="108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全 章 概 述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15767"/>
            <a:ext cx="754826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026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jia</a:t>
            </a:r>
            <a:endParaRPr lang="zh-CN" altLang="en-US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49838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（三）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摩擦力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12417" y="2178431"/>
            <a:ext cx="7865082" cy="46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）静止的物体受到的摩擦力一定是静摩擦力吗</a:t>
            </a: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？</a:t>
            </a:r>
            <a:endParaRPr lang="en-US" altLang="zh-CN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96439" y="1187694"/>
            <a:ext cx="2178318" cy="755999"/>
            <a:chOff x="6876257" y="3596993"/>
            <a:chExt cx="1303570" cy="356718"/>
          </a:xfrm>
        </p:grpSpPr>
        <p:sp>
          <p:nvSpPr>
            <p:cNvPr id="8" name="椭圆形标注 7"/>
            <p:cNvSpPr/>
            <p:nvPr/>
          </p:nvSpPr>
          <p:spPr>
            <a:xfrm>
              <a:off x="6876257" y="3596993"/>
              <a:ext cx="1303570" cy="356718"/>
            </a:xfrm>
            <a:prstGeom prst="wedgeEllipseCallout">
              <a:avLst>
                <a:gd name="adj1" fmla="val -48505"/>
                <a:gd name="adj2" fmla="val 57704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4815" y="3615473"/>
              <a:ext cx="1088020" cy="304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350" indent="0" algn="just"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   区分：</a:t>
              </a:r>
              <a:endParaRPr lang="en-US" altLang="zh-CN" b="1" dirty="0" smtClean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6350" indent="0" algn="just"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静止</a:t>
              </a:r>
              <a:r>
                <a:rPr lang="zh-CN" altLang="en-US" b="1" dirty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、</a:t>
              </a:r>
              <a:r>
                <a:rPr lang="zh-CN" altLang="en-US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相对静止</a:t>
              </a:r>
              <a:endParaRPr lang="en-US" altLang="zh-CN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1" name="内容占位符 2"/>
          <p:cNvSpPr txBox="1">
            <a:spLocks/>
          </p:cNvSpPr>
          <p:nvPr/>
        </p:nvSpPr>
        <p:spPr>
          <a:xfrm>
            <a:off x="512417" y="2613272"/>
            <a:ext cx="7865082" cy="46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itchFamily="34" charset="0"/>
              <a:buNone/>
            </a:pP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）滑动摩擦力的方向一定与物体运动方向相反？</a:t>
            </a:r>
            <a:endParaRPr lang="en-US" altLang="zh-CN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986823" y="3314075"/>
            <a:ext cx="4539020" cy="1324898"/>
            <a:chOff x="986823" y="3314075"/>
            <a:chExt cx="4539020" cy="1324898"/>
          </a:xfrm>
        </p:grpSpPr>
        <p:sp>
          <p:nvSpPr>
            <p:cNvPr id="14" name="TextBox 13"/>
            <p:cNvSpPr txBox="1"/>
            <p:nvPr/>
          </p:nvSpPr>
          <p:spPr>
            <a:xfrm>
              <a:off x="3048584" y="426964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甲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986823" y="3314075"/>
              <a:ext cx="4539020" cy="1016310"/>
              <a:chOff x="986823" y="3314075"/>
              <a:chExt cx="4539020" cy="1016310"/>
            </a:xfrm>
          </p:grpSpPr>
          <p:pic>
            <p:nvPicPr>
              <p:cNvPr id="5" name="图片 4"/>
              <p:cNvPicPr/>
              <p:nvPr/>
            </p:nvPicPr>
            <p:blipFill rotWithShape="1">
              <a:blip r:embed="rId2"/>
              <a:srcRect l="35938" t="35048" r="39954" b="52982"/>
              <a:stretch/>
            </p:blipFill>
            <p:spPr bwMode="auto">
              <a:xfrm>
                <a:off x="986823" y="3314075"/>
                <a:ext cx="4539020" cy="10163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2" name="圆角矩形 21"/>
              <p:cNvSpPr/>
              <p:nvPr/>
            </p:nvSpPr>
            <p:spPr>
              <a:xfrm>
                <a:off x="1115616" y="3559538"/>
                <a:ext cx="1080000" cy="1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064889" y="3646848"/>
                <a:ext cx="1314000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组合 29"/>
          <p:cNvGrpSpPr/>
          <p:nvPr/>
        </p:nvGrpSpPr>
        <p:grpSpPr>
          <a:xfrm>
            <a:off x="2987824" y="3426554"/>
            <a:ext cx="1312803" cy="369332"/>
            <a:chOff x="2932333" y="3444031"/>
            <a:chExt cx="1312803" cy="369332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2932333" y="3711828"/>
              <a:ext cx="9645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855286" y="344403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34868" y="3258655"/>
            <a:ext cx="2178318" cy="755999"/>
            <a:chOff x="6876257" y="3596993"/>
            <a:chExt cx="1303570" cy="356718"/>
          </a:xfrm>
        </p:grpSpPr>
        <p:sp>
          <p:nvSpPr>
            <p:cNvPr id="19" name="椭圆形标注 18"/>
            <p:cNvSpPr/>
            <p:nvPr/>
          </p:nvSpPr>
          <p:spPr>
            <a:xfrm>
              <a:off x="6876257" y="3596993"/>
              <a:ext cx="1303570" cy="356718"/>
            </a:xfrm>
            <a:prstGeom prst="wedgeEllipseCallout">
              <a:avLst>
                <a:gd name="adj1" fmla="val 30362"/>
                <a:gd name="adj2" fmla="val -81575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84815" y="3615473"/>
              <a:ext cx="1088020" cy="304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350" indent="0" algn="just">
                <a:buFont typeface="Arial" pitchFamily="34" charset="0"/>
                <a:buNone/>
              </a:pPr>
              <a:r>
                <a:rPr lang="zh-CN" altLang="en-US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   区分：</a:t>
              </a:r>
              <a:endParaRPr lang="en-US" altLang="zh-CN" b="1" dirty="0" smtClean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6350" indent="0" algn="just">
                <a:buFont typeface="Arial" pitchFamily="34" charset="0"/>
                <a:buNone/>
              </a:pPr>
              <a:r>
                <a:rPr lang="zh-CN" altLang="en-US" b="1" dirty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运动</a:t>
              </a:r>
              <a:r>
                <a:rPr lang="zh-CN" altLang="en-US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、相对运动</a:t>
              </a:r>
              <a:endParaRPr lang="en-US" altLang="zh-CN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55129" y="3064394"/>
            <a:ext cx="2374105" cy="1574579"/>
            <a:chOff x="6055129" y="3064394"/>
            <a:chExt cx="2374105" cy="1574579"/>
          </a:xfrm>
        </p:grpSpPr>
        <p:sp>
          <p:nvSpPr>
            <p:cNvPr id="15" name="TextBox 14"/>
            <p:cNvSpPr txBox="1"/>
            <p:nvPr/>
          </p:nvSpPr>
          <p:spPr>
            <a:xfrm>
              <a:off x="6904936" y="4269641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乙</a:t>
              </a:r>
            </a:p>
          </p:txBody>
        </p:sp>
        <p:pic>
          <p:nvPicPr>
            <p:cNvPr id="1026" name="Picture 2" descr="https://timgsa.baidu.com/timg?image&amp;quality=80&amp;size=b9999_10000&amp;sec=1580917895760&amp;di=680b2fc709a59697af29a2db3a21e0f0&amp;imgtype=0&amp;src=http%3A%2F%2Fpic.1010jiajiao.com%2Fpic7%2Fpages%2F61A1%2F0003%2F0401%2Fc69e372122ff73190caec9dc4486f957%2FA%2FImage44592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5"/>
            <a:stretch/>
          </p:blipFill>
          <p:spPr bwMode="auto">
            <a:xfrm>
              <a:off x="6055129" y="3451537"/>
              <a:ext cx="2374105" cy="878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直接箭头连接符 40"/>
            <p:cNvCxnSpPr/>
            <p:nvPr/>
          </p:nvCxnSpPr>
          <p:spPr>
            <a:xfrm>
              <a:off x="7009489" y="3955672"/>
              <a:ext cx="5040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444270" y="3736957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 smtClean="0"/>
                <a:t>0</a:t>
              </a:r>
              <a:endParaRPr lang="zh-CN" altLang="en-US" b="1" baseline="-25000" dirty="0"/>
            </a:p>
          </p:txBody>
        </p:sp>
        <p:cxnSp>
          <p:nvCxnSpPr>
            <p:cNvPr id="52" name="直接箭头连接符 51"/>
            <p:cNvCxnSpPr/>
            <p:nvPr/>
          </p:nvCxnSpPr>
          <p:spPr>
            <a:xfrm>
              <a:off x="7118600" y="3355640"/>
              <a:ext cx="3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105579" y="3064394"/>
              <a:ext cx="504946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dirty="0" smtClean="0"/>
                <a:t> &lt; </a:t>
              </a:r>
              <a:r>
                <a:rPr lang="en-US" altLang="zh-CN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zh-CN" b="1" baseline="-25000" dirty="0" smtClean="0"/>
                <a:t>0</a:t>
              </a:r>
              <a:endParaRPr lang="zh-CN" altLang="en-US" b="1" baseline="-25000" dirty="0"/>
            </a:p>
            <a:p>
              <a:endParaRPr lang="zh-CN" altLang="en-US" b="1" baseline="-25000" dirty="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42741" y="3229939"/>
            <a:ext cx="737518" cy="422847"/>
            <a:chOff x="8659018" y="3219822"/>
            <a:chExt cx="737518" cy="422847"/>
          </a:xfrm>
        </p:grpSpPr>
        <p:cxnSp>
          <p:nvCxnSpPr>
            <p:cNvPr id="35" name="直接箭头连接符 34"/>
            <p:cNvCxnSpPr/>
            <p:nvPr/>
          </p:nvCxnSpPr>
          <p:spPr>
            <a:xfrm>
              <a:off x="8659018" y="3642669"/>
              <a:ext cx="70770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006686" y="321982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b="1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内容占位符 2"/>
          <p:cNvSpPr txBox="1">
            <a:spLocks/>
          </p:cNvSpPr>
          <p:nvPr/>
        </p:nvSpPr>
        <p:spPr>
          <a:xfrm>
            <a:off x="512417" y="1793573"/>
            <a:ext cx="1866472" cy="50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思考：</a:t>
            </a:r>
            <a:endParaRPr lang="en-US" altLang="zh-CN" b="1" dirty="0" smtClean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0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9838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四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zh-CN" altLang="en-US" b="1" dirty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基本</a:t>
            </a:r>
            <a:r>
              <a:rPr lang="zh-CN" altLang="en-US" b="1" dirty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概念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995686"/>
            <a:ext cx="4474840" cy="504000"/>
          </a:xfrm>
        </p:spPr>
        <p:txBody>
          <a:bodyPr>
            <a:normAutofit lnSpcReduction="10000"/>
          </a:bodyPr>
          <a:lstStyle/>
          <a:p>
            <a:pPr marL="6350" indent="0">
              <a:buNone/>
            </a:pPr>
            <a:r>
              <a:rPr lang="en-US" altLang="zh-CN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．力</a:t>
            </a:r>
            <a:r>
              <a:rPr lang="zh-CN" altLang="zh-CN" sz="2800" b="1" dirty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是物体</a:t>
            </a:r>
            <a:r>
              <a:rPr lang="zh-CN" altLang="en-US" sz="2800" b="1" dirty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对物体的</a:t>
            </a:r>
            <a:r>
              <a:rPr lang="zh-CN" altLang="en-US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作用</a:t>
            </a:r>
            <a:endParaRPr lang="en-US" altLang="zh-CN" sz="2800" b="1" dirty="0" smtClean="0">
              <a:solidFill>
                <a:srgbClr val="1A142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0952" y="1593354"/>
            <a:ext cx="1296000" cy="792000"/>
            <a:chOff x="5580112" y="1427094"/>
            <a:chExt cx="2440092" cy="1144656"/>
          </a:xfrm>
        </p:grpSpPr>
        <p:sp>
          <p:nvSpPr>
            <p:cNvPr id="11" name="圆角矩形标注 10"/>
            <p:cNvSpPr/>
            <p:nvPr/>
          </p:nvSpPr>
          <p:spPr>
            <a:xfrm>
              <a:off x="5580112" y="1427094"/>
              <a:ext cx="2440092" cy="1144656"/>
            </a:xfrm>
            <a:prstGeom prst="wedgeRoundRectCallout">
              <a:avLst>
                <a:gd name="adj1" fmla="val -77136"/>
                <a:gd name="adj2" fmla="val 25898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内容占位符 2"/>
            <p:cNvSpPr txBox="1">
              <a:spLocks/>
            </p:cNvSpPr>
            <p:nvPr/>
          </p:nvSpPr>
          <p:spPr>
            <a:xfrm>
              <a:off x="5618774" y="1439428"/>
              <a:ext cx="2376264" cy="1116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施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力</a:t>
              </a:r>
              <a:r>
                <a:rPr lang="zh-CN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物体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zh-CN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受</a:t>
              </a:r>
              <a:r>
                <a:rPr lang="zh-CN" altLang="zh-CN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力物体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内容占位符 2"/>
          <p:cNvSpPr txBox="1">
            <a:spLocks/>
          </p:cNvSpPr>
          <p:nvPr/>
        </p:nvSpPr>
        <p:spPr>
          <a:xfrm>
            <a:off x="899592" y="2516330"/>
            <a:ext cx="4474840" cy="50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en-US" altLang="zh-CN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zh-CN" altLang="en-US" sz="2800" b="1" dirty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力的作用是相互的</a:t>
            </a:r>
            <a:endParaRPr lang="en-US" altLang="zh-CN" sz="2800" b="1" dirty="0" smtClean="0">
              <a:solidFill>
                <a:srgbClr val="1A142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572000" y="2483457"/>
            <a:ext cx="3096344" cy="550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Font typeface="Arial" pitchFamily="34" charset="0"/>
              <a:buNone/>
            </a:pP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 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牛顿第三定律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08455" y="3126274"/>
            <a:ext cx="3420001" cy="1682801"/>
            <a:chOff x="4934961" y="1378647"/>
            <a:chExt cx="2495515" cy="1176781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8" name="圆角矩形标注 17"/>
            <p:cNvSpPr/>
            <p:nvPr/>
          </p:nvSpPr>
          <p:spPr>
            <a:xfrm>
              <a:off x="4961377" y="1410772"/>
              <a:ext cx="2440092" cy="1144656"/>
            </a:xfrm>
            <a:prstGeom prst="wedgeRoundRectCallout">
              <a:avLst>
                <a:gd name="adj1" fmla="val -31156"/>
                <a:gd name="adj2" fmla="val -64045"/>
                <a:gd name="adj3" fmla="val 16667"/>
              </a:avLst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内容占位符 2"/>
            <p:cNvSpPr txBox="1">
              <a:spLocks/>
            </p:cNvSpPr>
            <p:nvPr/>
          </p:nvSpPr>
          <p:spPr>
            <a:xfrm>
              <a:off x="4934961" y="1378647"/>
              <a:ext cx="2495515" cy="1158038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525" lvl="3" indent="-257175"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内容：两个物体之间的作用力和反作用力总是大小相等， 方向相反， 作用在同一条直线上。</a:t>
              </a:r>
              <a:endPara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263525" indent="-257175"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表达式：</a:t>
              </a:r>
              <a:r>
                <a:rPr lang="en-US" altLang="zh-CN" sz="1600" b="1" i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en-US" altLang="zh-CN" sz="1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16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= -</a:t>
              </a:r>
              <a:r>
                <a:rPr lang="en-US" altLang="zh-CN" sz="1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b="1" i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 </a:t>
              </a:r>
              <a:r>
                <a:rPr lang="en-US" altLang="zh-CN" sz="16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ʹ</a:t>
              </a:r>
            </a:p>
            <a:p>
              <a:pPr marL="263525" indent="-257175"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作用力、反作用力</a:t>
              </a:r>
              <a:endPara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263525" indent="0" defTabSz="1341438">
                <a:buNone/>
              </a:pPr>
              <a:r>
                <a:rPr lang="zh-CN" altLang="en-US" sz="1600" b="1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同时产生、同时消失、同种性质</a:t>
              </a:r>
              <a:endParaRPr lang="en-US" altLang="zh-CN" sz="16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内容占位符 2"/>
          <p:cNvSpPr txBox="1">
            <a:spLocks/>
          </p:cNvSpPr>
          <p:nvPr/>
        </p:nvSpPr>
        <p:spPr>
          <a:xfrm>
            <a:off x="899592" y="3062333"/>
            <a:ext cx="4474840" cy="50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en-US" altLang="zh-CN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力的作用效果</a:t>
            </a:r>
            <a:endParaRPr lang="en-US" altLang="zh-CN" sz="2800" b="1" dirty="0" smtClean="0">
              <a:solidFill>
                <a:srgbClr val="1A142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899592" y="3583629"/>
            <a:ext cx="2664296" cy="50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en-US" altLang="zh-CN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力的分类</a:t>
            </a:r>
            <a:endParaRPr lang="en-US" altLang="zh-CN" sz="2800" b="1" dirty="0" smtClean="0">
              <a:solidFill>
                <a:srgbClr val="1A142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283968" y="2923573"/>
            <a:ext cx="1080000" cy="728297"/>
            <a:chOff x="7114804" y="3809967"/>
            <a:chExt cx="894432" cy="65232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6" name="椭圆形标注 25"/>
            <p:cNvSpPr/>
            <p:nvPr/>
          </p:nvSpPr>
          <p:spPr>
            <a:xfrm>
              <a:off x="7114804" y="3849642"/>
              <a:ext cx="894432" cy="612648"/>
            </a:xfrm>
            <a:prstGeom prst="wedgeEllipseCallout">
              <a:avLst>
                <a:gd name="adj1" fmla="val -71769"/>
                <a:gd name="adj2" fmla="val -3351"/>
              </a:avLst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55439" y="3809967"/>
              <a:ext cx="794155" cy="634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形变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加速度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19026" y="3393533"/>
            <a:ext cx="5184000" cy="1584000"/>
            <a:chOff x="4934961" y="1427092"/>
            <a:chExt cx="2495515" cy="1233564"/>
          </a:xfrm>
          <a:solidFill>
            <a:srgbClr val="A6D86E"/>
          </a:solidFill>
        </p:grpSpPr>
        <p:sp>
          <p:nvSpPr>
            <p:cNvPr id="29" name="圆角矩形标注 28"/>
            <p:cNvSpPr/>
            <p:nvPr/>
          </p:nvSpPr>
          <p:spPr>
            <a:xfrm>
              <a:off x="4961377" y="1449527"/>
              <a:ext cx="2440092" cy="1183214"/>
            </a:xfrm>
            <a:prstGeom prst="wedgeRoundRectCallout">
              <a:avLst>
                <a:gd name="adj1" fmla="val -58882"/>
                <a:gd name="adj2" fmla="val -27979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ysClr val="windowText" lastClr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" name="内容占位符 2"/>
            <p:cNvSpPr txBox="1">
              <a:spLocks/>
            </p:cNvSpPr>
            <p:nvPr/>
          </p:nvSpPr>
          <p:spPr>
            <a:xfrm>
              <a:off x="4934961" y="1427092"/>
              <a:ext cx="2495515" cy="12335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3525" lvl="3" indent="-257175">
                <a:buFont typeface="Wingdings" panose="05000000000000000000" pitchFamily="2" charset="2"/>
                <a:buChar char="u"/>
              </a:pP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按性质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分：</a:t>
              </a: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重力、弹力、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摩擦力</a:t>
              </a:r>
              <a:endPara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lvl="2" indent="-285750">
                <a:buFont typeface="Wingdings" panose="05000000000000000000" pitchFamily="2" charset="2"/>
                <a:buChar char="u"/>
              </a:pP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按效果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分：</a:t>
              </a:r>
              <a:r>
                <a:rPr lang="zh-CN" altLang="en-US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推力</a:t>
              </a:r>
              <a:r>
                <a:rPr lang="zh-CN" altLang="en-US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拉力、压力、支持力、动力、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阻力</a:t>
              </a:r>
              <a:endPara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lvl="2" indent="-285750">
                <a:buFont typeface="Wingdings" panose="05000000000000000000" pitchFamily="2" charset="2"/>
                <a:buChar char="u"/>
              </a:pP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按研究对象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分：</a:t>
              </a: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内力</a:t>
              </a:r>
              <a:r>
                <a:rPr lang="zh-CN" altLang="en-US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外力</a:t>
              </a:r>
              <a:endPara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lvl="2" indent="-285750">
                <a:buFont typeface="Wingdings" panose="05000000000000000000" pitchFamily="2" charset="2"/>
                <a:buChar char="u"/>
              </a:pP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按作用方式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分：接触力</a:t>
              </a:r>
              <a:r>
                <a:rPr lang="zh-CN" altLang="en-US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zh-CN" altLang="zh-CN" sz="16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非</a:t>
              </a:r>
              <a:r>
                <a:rPr lang="zh-CN" altLang="zh-CN" sz="1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接触力</a:t>
              </a:r>
              <a:endPara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lvl="2" indent="-285750"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本质上</a:t>
              </a:r>
              <a:r>
                <a:rPr lang="en-US" altLang="zh-CN" sz="1600" b="1" dirty="0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——</a:t>
              </a:r>
              <a:r>
                <a:rPr lang="zh-CN" altLang="en-US" sz="1600" b="1" dirty="0"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四种基本相互作用</a:t>
              </a:r>
              <a:endParaRPr lang="en-US" altLang="zh-CN" sz="1600" b="1" dirty="0" smtClean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285750" lvl="2" indent="-285750">
                <a:buFont typeface="Wingdings" panose="05000000000000000000" pitchFamily="2" charset="2"/>
                <a:buChar char="u"/>
              </a:pPr>
              <a:endParaRPr lang="en-US" altLang="zh-CN" sz="16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内容占位符 2"/>
          <p:cNvSpPr txBox="1">
            <a:spLocks/>
          </p:cNvSpPr>
          <p:nvPr/>
        </p:nvSpPr>
        <p:spPr>
          <a:xfrm>
            <a:off x="899592" y="4102013"/>
            <a:ext cx="2664296" cy="50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en-US" altLang="zh-CN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800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力是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矢量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350" indent="0">
              <a:buNone/>
            </a:pPr>
            <a:endParaRPr lang="en-US" altLang="zh-CN" sz="2800" b="1" dirty="0" smtClean="0">
              <a:solidFill>
                <a:srgbClr val="1A1422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2987824" y="4072986"/>
            <a:ext cx="3096344" cy="550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Font typeface="Arial" pitchFamily="34" charset="0"/>
              <a:buNone/>
            </a:pPr>
            <a:r>
              <a:rPr lang="en-US" altLang="zh-CN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 </a:t>
            </a:r>
            <a:r>
              <a:rPr lang="zh-CN" altLang="en-US" sz="24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力的三要素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012160" y="3867974"/>
            <a:ext cx="1404000" cy="720000"/>
            <a:chOff x="5580112" y="1427094"/>
            <a:chExt cx="2440092" cy="1144656"/>
          </a:xfrm>
        </p:grpSpPr>
        <p:sp>
          <p:nvSpPr>
            <p:cNvPr id="34" name="圆角矩形标注 33"/>
            <p:cNvSpPr/>
            <p:nvPr/>
          </p:nvSpPr>
          <p:spPr>
            <a:xfrm>
              <a:off x="5580112" y="1427094"/>
              <a:ext cx="2440092" cy="1144656"/>
            </a:xfrm>
            <a:prstGeom prst="wedgeRoundRectCallout">
              <a:avLst>
                <a:gd name="adj1" fmla="val -77136"/>
                <a:gd name="adj2" fmla="val 25898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00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内容占位符 2"/>
            <p:cNvSpPr txBox="1">
              <a:spLocks/>
            </p:cNvSpPr>
            <p:nvPr/>
          </p:nvSpPr>
          <p:spPr>
            <a:xfrm>
              <a:off x="5618774" y="1439428"/>
              <a:ext cx="2376264" cy="111600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力的图示</a:t>
              </a:r>
              <a:endPara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zh-CN" altLang="en-US" sz="20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力的示意图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5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20" grpId="0"/>
      <p:bldP spid="24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053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二、共点力的平衡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9838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</a:t>
            </a:r>
            <a:r>
              <a:rPr lang="zh-CN" altLang="en-US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力的合成与分解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6936" y="2052132"/>
            <a:ext cx="2684984" cy="65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．合力与分力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59088" y="2624437"/>
            <a:ext cx="4735817" cy="18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546100" algn="just">
              <a:lnSpc>
                <a:spcPct val="114000"/>
              </a:lnSpc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如果一个力单独作用的效果跟某几个力共同作用的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效果相同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，这个力就叫作那几个力的合力；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那几个力就叫作这个力的分力。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5725" indent="546100" algn="just">
              <a:buFont typeface="Arial" pitchFamily="34" charset="0"/>
              <a:buNone/>
            </a:pP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5506643" y="4020280"/>
            <a:ext cx="3048265" cy="68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1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图甲中的</a:t>
            </a:r>
            <a:r>
              <a:rPr lang="en-US" altLang="zh-CN" sz="1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1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的合力，图乙中的</a:t>
            </a:r>
            <a:r>
              <a:rPr lang="en-US" altLang="zh-CN" sz="1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800" b="1" baseline="-25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1800" b="1" i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en-US" sz="1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的分力。</a:t>
            </a:r>
            <a:endParaRPr lang="en-US" altLang="zh-CN" sz="1800" b="1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5" t="44417" r="62908" b="34063"/>
          <a:stretch/>
        </p:blipFill>
        <p:spPr bwMode="auto">
          <a:xfrm>
            <a:off x="5333456" y="2105065"/>
            <a:ext cx="3394640" cy="188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605176" y="1707726"/>
            <a:ext cx="1260000" cy="648000"/>
            <a:chOff x="7349092" y="3596997"/>
            <a:chExt cx="1353369" cy="612648"/>
          </a:xfrm>
        </p:grpSpPr>
        <p:sp>
          <p:nvSpPr>
            <p:cNvPr id="15" name="椭圆形标注 14"/>
            <p:cNvSpPr/>
            <p:nvPr/>
          </p:nvSpPr>
          <p:spPr>
            <a:xfrm>
              <a:off x="7349092" y="3596997"/>
              <a:ext cx="1353369" cy="612648"/>
            </a:xfrm>
            <a:prstGeom prst="wedgeEllipseCallout">
              <a:avLst>
                <a:gd name="adj1" fmla="val -58155"/>
                <a:gd name="adj2" fmla="val 73546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84913" y="3722103"/>
              <a:ext cx="1179294" cy="425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350" indent="0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等效思想</a:t>
              </a:r>
              <a:endParaRPr lang="en-US" altLang="zh-CN" sz="20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0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53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二、共点力的平衡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7067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</a:t>
            </a:r>
            <a:r>
              <a:rPr lang="zh-CN" altLang="en-US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力的合成与分解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1166936" y="1913582"/>
            <a:ext cx="2684984" cy="65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．力的合成：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27584" y="2437103"/>
            <a:ext cx="3312368" cy="58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平行四边形定则：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3563888" y="1957880"/>
            <a:ext cx="3456384" cy="514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Font typeface="Arial" pitchFamily="34" charset="0"/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已知分力求合力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1045" r="26461" b="31536"/>
          <a:stretch/>
        </p:blipFill>
        <p:spPr bwMode="auto">
          <a:xfrm>
            <a:off x="5984632" y="2499742"/>
            <a:ext cx="2761955" cy="15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702889" y="3413874"/>
            <a:ext cx="5101628" cy="149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617538">
              <a:buFont typeface="Arial" pitchFamily="34" charset="0"/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以表示这两个力的有向线段为邻边作平行四边形，这两个邻边之间的对角线就代表合力的大小和方向。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1134937" y="2974707"/>
            <a:ext cx="3312368" cy="64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几何作图法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1134937" y="3443915"/>
            <a:ext cx="3312368" cy="64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计算法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9"/>
          <a:stretch/>
        </p:blipFill>
        <p:spPr bwMode="auto">
          <a:xfrm>
            <a:off x="1536542" y="3795696"/>
            <a:ext cx="6852064" cy="8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内容占位符 2"/>
          <p:cNvSpPr txBox="1">
            <a:spLocks/>
          </p:cNvSpPr>
          <p:nvPr/>
        </p:nvSpPr>
        <p:spPr>
          <a:xfrm>
            <a:off x="1412757" y="4438358"/>
            <a:ext cx="7119683" cy="50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两个共点力合力的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范围为：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|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 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≤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  <p:bldP spid="17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53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二、共点力的平衡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7067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</a:t>
            </a:r>
            <a:r>
              <a:rPr lang="zh-CN" altLang="en-US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力的合成与分解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578194" y="1967689"/>
            <a:ext cx="1296144" cy="61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练习：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839492" y="1983862"/>
            <a:ext cx="4964756" cy="46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两个共点力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=3N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=4N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55664" y="2631909"/>
            <a:ext cx="8160724" cy="61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这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两个共点力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合力的最大值为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，最小值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655664" y="3699640"/>
            <a:ext cx="7660752" cy="100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4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若有三个共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点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力，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=3N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=4N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F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=5N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合力的最大值为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，最小值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523246" y="3072699"/>
            <a:ext cx="756592" cy="61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5N</a:t>
            </a: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5192358" y="2534924"/>
            <a:ext cx="756592" cy="61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7N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7677859" y="2548779"/>
            <a:ext cx="756592" cy="61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1N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00429" y="4095541"/>
            <a:ext cx="980402" cy="61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12N</a:t>
            </a: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5322786" y="4101424"/>
            <a:ext cx="756592" cy="61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681417" y="3176136"/>
            <a:ext cx="7130943" cy="4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这两个力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夹角为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90°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时，其合力大小为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4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3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053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二、共点力的平衡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7067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</a:t>
            </a:r>
            <a:r>
              <a:rPr lang="zh-CN" altLang="en-US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力的合成与分解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66936" y="1913582"/>
            <a:ext cx="2684984" cy="65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．力的分解：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89255" y="1889506"/>
            <a:ext cx="2880320" cy="540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已知合力求分力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83568" y="3120378"/>
            <a:ext cx="5544616" cy="67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力的分解也遵从平行四边形定则</a:t>
            </a:r>
            <a:endParaRPr lang="en-US" altLang="zh-CN" sz="2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29569" r="64128" b="37647"/>
          <a:stretch/>
        </p:blipFill>
        <p:spPr bwMode="auto">
          <a:xfrm>
            <a:off x="6426770" y="1478139"/>
            <a:ext cx="2305438" cy="25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467544" y="3988317"/>
            <a:ext cx="8280920" cy="5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将一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力分解为两个力时，如果没有</a:t>
            </a:r>
            <a:r>
              <a:rPr lang="zh-CN" altLang="zh-CN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限制，可以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zh-CN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无数</a:t>
            </a:r>
            <a:r>
              <a:rPr lang="zh-CN" altLang="en-US" sz="24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组解。</a:t>
            </a:r>
            <a:endParaRPr lang="en-US" altLang="zh-CN" sz="24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83568" y="2567701"/>
            <a:ext cx="4987460" cy="675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力的分解是力的合成的逆运算</a:t>
            </a:r>
            <a:endParaRPr lang="en-US" altLang="zh-CN" sz="2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168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053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二、共点力的平衡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7067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</a:t>
            </a:r>
            <a:r>
              <a:rPr lang="zh-CN" altLang="en-US" b="1" dirty="0" smtClean="0">
                <a:solidFill>
                  <a:srgbClr val="1A142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力的合成与分解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66936" y="1913582"/>
            <a:ext cx="2684984" cy="65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．力的分解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683568" y="2430748"/>
            <a:ext cx="3456384" cy="50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None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力的分解的典型问题：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395536" y="2815301"/>
            <a:ext cx="8496944" cy="480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已知合力（大小、方向）及两个分力的方向，求两个分力的大小</a:t>
            </a:r>
            <a:endParaRPr lang="en-US" altLang="zh-CN" sz="2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395536" y="3567340"/>
            <a:ext cx="8496944" cy="696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>
              <a:buFont typeface="Wingdings" panose="05000000000000000000" pitchFamily="2" charset="2"/>
              <a:buChar char="Ø"/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已知合力（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大小、方向</a:t>
            </a:r>
            <a:r>
              <a:rPr lang="en-US" altLang="zh-CN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及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分力的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大小、方向，求另一个分力大小、方向</a:t>
            </a:r>
            <a:endParaRPr lang="en-US" altLang="zh-CN" sz="2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395536" y="3188932"/>
            <a:ext cx="8496944" cy="480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已知合力（大小、方向）及两个分力的大小，求两个分力的方向</a:t>
            </a:r>
            <a:endParaRPr lang="en-US" altLang="zh-CN" sz="2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395536" y="4247699"/>
            <a:ext cx="8496944" cy="4806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已知合力（大小、方向）及一个分力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的方向，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另一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个分力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9250">
              <a:buFont typeface="Wingdings" panose="05000000000000000000" pitchFamily="2" charset="2"/>
              <a:buChar char="Ø"/>
            </a:pPr>
            <a:endParaRPr lang="en-US" altLang="zh-CN" sz="2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776480" y="3984033"/>
            <a:ext cx="1116000" cy="504000"/>
            <a:chOff x="7349092" y="3596998"/>
            <a:chExt cx="1353369" cy="61264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椭圆形标注 25"/>
            <p:cNvSpPr/>
            <p:nvPr/>
          </p:nvSpPr>
          <p:spPr>
            <a:xfrm>
              <a:off x="7349092" y="3596998"/>
              <a:ext cx="1353369" cy="612648"/>
            </a:xfrm>
            <a:prstGeom prst="wedgeEllipseCallout">
              <a:avLst>
                <a:gd name="adj1" fmla="val -51797"/>
                <a:gd name="adj2" fmla="val -60051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35318" y="3671578"/>
              <a:ext cx="1170651" cy="4863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6350" indent="0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唯一解</a:t>
              </a:r>
              <a:endPara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70732" y="4596553"/>
            <a:ext cx="1365564" cy="504000"/>
            <a:chOff x="6849539" y="3596998"/>
            <a:chExt cx="1353369" cy="612648"/>
          </a:xfrm>
          <a:solidFill>
            <a:srgbClr val="92D050"/>
          </a:solidFill>
        </p:grpSpPr>
        <p:sp>
          <p:nvSpPr>
            <p:cNvPr id="29" name="椭圆形标注 28"/>
            <p:cNvSpPr/>
            <p:nvPr/>
          </p:nvSpPr>
          <p:spPr>
            <a:xfrm>
              <a:off x="6849539" y="3596998"/>
              <a:ext cx="1353369" cy="612648"/>
            </a:xfrm>
            <a:prstGeom prst="wedgeEllipseCallout">
              <a:avLst>
                <a:gd name="adj1" fmla="val -40769"/>
                <a:gd name="adj2" fmla="val -68545"/>
              </a:avLst>
            </a:prstGeom>
            <a:grpFill/>
            <a:ln>
              <a:solidFill>
                <a:srgbClr val="7CBF33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07173" y="3637895"/>
              <a:ext cx="1177391" cy="4863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6350" indent="0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有极小值</a:t>
              </a:r>
              <a:endPara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1045" r="26461" b="31536"/>
          <a:stretch/>
        </p:blipFill>
        <p:spPr bwMode="auto">
          <a:xfrm>
            <a:off x="6213940" y="1271151"/>
            <a:ext cx="2116307" cy="11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5499525" y="2356335"/>
            <a:ext cx="1116000" cy="504000"/>
            <a:chOff x="7349092" y="3596998"/>
            <a:chExt cx="1353369" cy="61264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椭圆形标注 19"/>
            <p:cNvSpPr/>
            <p:nvPr/>
          </p:nvSpPr>
          <p:spPr>
            <a:xfrm>
              <a:off x="7349092" y="3596998"/>
              <a:ext cx="1353369" cy="612648"/>
            </a:xfrm>
            <a:prstGeom prst="wedgeEllipseCallout">
              <a:avLst>
                <a:gd name="adj1" fmla="val 35668"/>
                <a:gd name="adj2" fmla="val 70176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35318" y="3671578"/>
              <a:ext cx="1170651" cy="48636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6350" indent="0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唯一解</a:t>
              </a:r>
              <a:endPara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72964" y="2336405"/>
            <a:ext cx="1116000" cy="504000"/>
            <a:chOff x="7349092" y="3596997"/>
            <a:chExt cx="1353369" cy="612648"/>
          </a:xfrm>
        </p:grpSpPr>
        <p:sp>
          <p:nvSpPr>
            <p:cNvPr id="23" name="椭圆形标注 22"/>
            <p:cNvSpPr/>
            <p:nvPr/>
          </p:nvSpPr>
          <p:spPr>
            <a:xfrm>
              <a:off x="7349092" y="3596997"/>
              <a:ext cx="1353369" cy="612648"/>
            </a:xfrm>
            <a:prstGeom prst="wedgeEllipseCallout">
              <a:avLst>
                <a:gd name="adj1" fmla="val -56001"/>
                <a:gd name="adj2" fmla="val 144372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18516" y="3688414"/>
              <a:ext cx="1036863" cy="437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350" indent="0">
                <a:buFont typeface="Arial" pitchFamily="34" charset="0"/>
                <a:buNone/>
              </a:pPr>
              <a:r>
                <a:rPr lang="zh-CN" altLang="en-US" sz="2000" b="1" dirty="0" smtClean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两组解</a:t>
              </a:r>
              <a:endParaRPr lang="en-US" altLang="zh-CN" sz="20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4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53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7067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（二）共点力平衡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985590"/>
            <a:ext cx="1872208" cy="606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共点力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二、共点力的平衡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572728" y="2888709"/>
            <a:ext cx="7911524" cy="984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itchFamily="34" charset="0"/>
              <a:buNone/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几个力如果都作用在物体的同一点，或者它们的作用线相交于一点，这几个力叫作共点力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83568" y="2428950"/>
            <a:ext cx="2304256" cy="60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．平衡态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683568" y="2829148"/>
            <a:ext cx="3528392" cy="60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共点力平衡条件：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1259632" y="2864749"/>
            <a:ext cx="6120680" cy="559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物体保持静止或匀速直线运动的状态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1187624" y="3360391"/>
            <a:ext cx="7374868" cy="651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1088">
              <a:buFont typeface="Arial" pitchFamily="34" charset="0"/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共点力作用下物体平衡的条件是合力为零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78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0" grpId="1"/>
      <p:bldP spid="12" grpId="0"/>
      <p:bldP spid="13" grpId="0"/>
      <p:bldP spid="14" grpId="0"/>
      <p:bldP spid="14" grpId="1"/>
      <p:bldP spid="15" grpId="0"/>
      <p:bldP spid="1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538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二、共点力的平衡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70676" y="1196098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（二）共点力平衡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620713" indent="0">
              <a:buNone/>
            </a:pP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2139702"/>
            <a:ext cx="4664956" cy="651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求解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共点力平衡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的主要方法：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t="38487" r="67612" b="38593"/>
          <a:stretch/>
        </p:blipFill>
        <p:spPr bwMode="auto">
          <a:xfrm>
            <a:off x="5348524" y="1985590"/>
            <a:ext cx="3359224" cy="25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896859" y="2817190"/>
            <a:ext cx="2664296" cy="56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合成法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896859" y="3351689"/>
            <a:ext cx="2664296" cy="56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解法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896859" y="3886188"/>
            <a:ext cx="3096344" cy="56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正交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分解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合成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 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092296" y="1923678"/>
            <a:ext cx="843938" cy="1111708"/>
            <a:chOff x="6772972" y="1923678"/>
            <a:chExt cx="843938" cy="1111708"/>
          </a:xfrm>
        </p:grpSpPr>
        <p:sp>
          <p:nvSpPr>
            <p:cNvPr id="6" name="矩形 5"/>
            <p:cNvSpPr>
              <a:spLocks/>
            </p:cNvSpPr>
            <p:nvPr/>
          </p:nvSpPr>
          <p:spPr>
            <a:xfrm rot="19800000">
              <a:off x="6772972" y="2259472"/>
              <a:ext cx="414000" cy="720000"/>
            </a:xfrm>
            <a:prstGeom prst="rect">
              <a:avLst/>
            </a:prstGeom>
            <a:noFill/>
            <a:ln w="28575">
              <a:solidFill>
                <a:srgbClr val="1A14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V="1">
              <a:off x="6979524" y="2189386"/>
              <a:ext cx="0" cy="846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20272" y="1923678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4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合</a:t>
              </a:r>
              <a:endPara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55856" y="2996763"/>
            <a:ext cx="1516268" cy="819235"/>
            <a:chOff x="6555856" y="2996763"/>
            <a:chExt cx="1516268" cy="819235"/>
          </a:xfrm>
        </p:grpSpPr>
        <p:sp>
          <p:nvSpPr>
            <p:cNvPr id="20" name="矩形 19"/>
            <p:cNvSpPr>
              <a:spLocks/>
            </p:cNvSpPr>
            <p:nvPr/>
          </p:nvSpPr>
          <p:spPr>
            <a:xfrm rot="19800000">
              <a:off x="7091847" y="3095998"/>
              <a:ext cx="414000" cy="720000"/>
            </a:xfrm>
            <a:prstGeom prst="rect">
              <a:avLst/>
            </a:prstGeom>
            <a:noFill/>
            <a:ln w="28575">
              <a:solidFill>
                <a:srgbClr val="1A14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5856" y="3057353"/>
              <a:ext cx="455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2000" b="1" baseline="-250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箭头连接符 22"/>
            <p:cNvCxnSpPr/>
            <p:nvPr/>
          </p:nvCxnSpPr>
          <p:spPr>
            <a:xfrm rot="3600000">
              <a:off x="7109329" y="2932475"/>
              <a:ext cx="0" cy="432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rot="19800000">
              <a:off x="7481552" y="2996763"/>
              <a:ext cx="0" cy="7200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616550" y="3412977"/>
              <a:ext cx="455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2000" b="1" baseline="-25000" dirty="0">
                  <a:solidFill>
                    <a:srgbClr val="00B05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000" b="1" baseline="-25000" dirty="0">
                <a:solidFill>
                  <a:srgbClr val="00B05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870149" y="1307544"/>
            <a:ext cx="2837599" cy="2695036"/>
            <a:chOff x="5550825" y="1307544"/>
            <a:chExt cx="2837599" cy="2695036"/>
          </a:xfrm>
        </p:grpSpPr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 rot="-1800000">
              <a:off x="5550825" y="1482300"/>
              <a:ext cx="2520280" cy="2520280"/>
              <a:chOff x="-1476672" y="1674051"/>
              <a:chExt cx="2520280" cy="2520280"/>
            </a:xfrm>
          </p:grpSpPr>
          <p:cxnSp>
            <p:nvCxnSpPr>
              <p:cNvPr id="29" name="直接箭头连接符 28"/>
              <p:cNvCxnSpPr/>
              <p:nvPr/>
            </p:nvCxnSpPr>
            <p:spPr>
              <a:xfrm>
                <a:off x="-1476672" y="3274202"/>
                <a:ext cx="2520280" cy="0"/>
              </a:xfrm>
              <a:prstGeom prst="straightConnector1">
                <a:avLst/>
              </a:prstGeom>
              <a:ln w="22225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/>
            </p:nvCxnSpPr>
            <p:spPr>
              <a:xfrm rot="16200000">
                <a:off x="-1476672" y="2934191"/>
                <a:ext cx="2520280" cy="0"/>
              </a:xfrm>
              <a:prstGeom prst="straightConnector1">
                <a:avLst/>
              </a:prstGeom>
              <a:ln w="22225">
                <a:solidFill>
                  <a:srgbClr val="00B0F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8075518" y="212311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2160" y="1307544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endParaRPr lang="zh-CN" altLang="en-US" sz="2000" b="1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90505" y="2864812"/>
              <a:ext cx="317716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baseline="-25000" dirty="0" smtClean="0">
                  <a:solidFill>
                    <a:srgbClr val="00B0F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endParaRPr lang="zh-CN" altLang="en-US" sz="2000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37193" y="2831587"/>
            <a:ext cx="1422483" cy="981037"/>
            <a:chOff x="6637193" y="2831587"/>
            <a:chExt cx="1422483" cy="981037"/>
          </a:xfrm>
        </p:grpSpPr>
        <p:sp>
          <p:nvSpPr>
            <p:cNvPr id="36" name="矩形 35"/>
            <p:cNvSpPr>
              <a:spLocks/>
            </p:cNvSpPr>
            <p:nvPr/>
          </p:nvSpPr>
          <p:spPr>
            <a:xfrm rot="19800000">
              <a:off x="7098532" y="3092624"/>
              <a:ext cx="414000" cy="720000"/>
            </a:xfrm>
            <a:prstGeom prst="rect">
              <a:avLst/>
            </a:prstGeom>
            <a:noFill/>
            <a:ln w="28575">
              <a:solidFill>
                <a:srgbClr val="1A14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箭头连接符 36"/>
            <p:cNvCxnSpPr/>
            <p:nvPr/>
          </p:nvCxnSpPr>
          <p:spPr>
            <a:xfrm rot="3600000">
              <a:off x="7120601" y="2924828"/>
              <a:ext cx="0" cy="4320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rot="19800000">
              <a:off x="7482424" y="2992740"/>
              <a:ext cx="0" cy="7200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637193" y="2831587"/>
              <a:ext cx="468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2000" b="1" i="1" baseline="-250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x</a:t>
              </a:r>
              <a:endParaRPr lang="zh-CN" altLang="en-US" sz="2000" b="1" i="1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04102" y="3291830"/>
              <a:ext cx="455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G</a:t>
              </a:r>
              <a:r>
                <a:rPr lang="en-US" altLang="zh-CN" sz="2000" b="1" i="1" baseline="-25000" dirty="0" err="1" smtClean="0">
                  <a:solidFill>
                    <a:srgbClr val="FF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y</a:t>
              </a:r>
              <a:endParaRPr lang="zh-CN" altLang="en-US" sz="2000" b="1" i="1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4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8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4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（一）重力：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1707" y="1388583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由于地球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的吸引而使物体受到的力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4337" y="2506676"/>
            <a:ext cx="34246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4138" lvl="2">
              <a:lnSpc>
                <a:spcPct val="150000"/>
              </a:lnSpc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为重力加速度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84138" lvl="2">
              <a:lnSpc>
                <a:spcPct val="150000"/>
              </a:lnSpc>
              <a:buNone/>
            </a:pP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与纬度、高度有关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84138" lvl="2">
              <a:lnSpc>
                <a:spcPct val="15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通常取 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= 9.8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m/s</a:t>
            </a:r>
            <a:r>
              <a:rPr lang="en-US" altLang="zh-CN" sz="2800" b="1" baseline="20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948218" y="1968554"/>
            <a:ext cx="3013967" cy="66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550">
              <a:lnSpc>
                <a:spcPct val="150000"/>
              </a:lnSpc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．大小：</a:t>
            </a:r>
            <a:r>
              <a:rPr lang="en-US" altLang="zh-CN" sz="2800" b="1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mg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797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2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4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（一）重力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8218" y="1968554"/>
            <a:ext cx="3353803" cy="66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550">
              <a:lnSpc>
                <a:spcPct val="150000"/>
              </a:lnSpc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．方向：竖直向下</a:t>
            </a:r>
            <a:endParaRPr lang="zh-CN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08488" y="2655896"/>
            <a:ext cx="3512821" cy="128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963">
              <a:lnSpc>
                <a:spcPct val="150000"/>
              </a:lnSpc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即垂直于水平面向下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80963">
              <a:lnSpc>
                <a:spcPct val="150000"/>
              </a:lnSpc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但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一定指向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地心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21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4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（一）重力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403648" y="3498932"/>
            <a:ext cx="7005778" cy="1582058"/>
            <a:chOff x="1403648" y="3498932"/>
            <a:chExt cx="7005778" cy="158205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6" t="30696" r="71840" b="47677"/>
            <a:stretch/>
          </p:blipFill>
          <p:spPr bwMode="auto">
            <a:xfrm>
              <a:off x="1403648" y="3498932"/>
              <a:ext cx="1727200" cy="158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56" t="68102" r="30594" b="17626"/>
            <a:stretch/>
          </p:blipFill>
          <p:spPr bwMode="auto">
            <a:xfrm>
              <a:off x="3705944" y="3767942"/>
              <a:ext cx="4703482" cy="104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948218" y="1719179"/>
            <a:ext cx="2993127" cy="66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550">
              <a:lnSpc>
                <a:spcPct val="150000"/>
              </a:lnSpc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作用点：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重心</a:t>
            </a:r>
            <a:endParaRPr lang="zh-CN" alt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549202" y="2299383"/>
            <a:ext cx="705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457200">
              <a:buFont typeface="Wingdings" panose="05000000000000000000" pitchFamily="2" charset="2"/>
              <a:buChar char="Ø"/>
            </a:pP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物体</a:t>
            </a:r>
            <a:r>
              <a:rPr lang="zh-CN" altLang="zh-CN" sz="2400" b="1" i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各部分都受重力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效果上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认为集中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作用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到一个点上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这个点就叫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作物体的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重心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226744" y="1412855"/>
            <a:ext cx="1353368" cy="612648"/>
            <a:chOff x="4403448" y="1462320"/>
            <a:chExt cx="1353368" cy="612648"/>
          </a:xfrm>
        </p:grpSpPr>
        <p:sp>
          <p:nvSpPr>
            <p:cNvPr id="12" name="椭圆形标注 11"/>
            <p:cNvSpPr/>
            <p:nvPr/>
          </p:nvSpPr>
          <p:spPr>
            <a:xfrm>
              <a:off x="4403448" y="1462320"/>
              <a:ext cx="1353368" cy="612648"/>
            </a:xfrm>
            <a:prstGeom prst="wedgeEllipseCallout">
              <a:avLst>
                <a:gd name="adj1" fmla="val -64384"/>
                <a:gd name="adj2" fmla="val 64489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50656" y="159697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等效思想</a:t>
              </a:r>
              <a:endParaRPr lang="zh-CN" alt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49202" y="3034211"/>
            <a:ext cx="7055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457200">
              <a:buFont typeface="Wingdings" panose="05000000000000000000" pitchFamily="2" charset="2"/>
              <a:buChar char="Ø"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重心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的位置跟物体的</a:t>
            </a:r>
            <a:r>
              <a:rPr lang="zh-CN" altLang="en-US" sz="2400" b="1" i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形状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2400" b="1" i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质量分布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有关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15789" y="1362215"/>
            <a:ext cx="5616651" cy="965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发生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形变的物体想要恢复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原状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对使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它发生形变的物体产生的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914400" y="2380240"/>
            <a:ext cx="7618040" cy="97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25" indent="-1698625">
              <a:buFont typeface="Arial" pitchFamily="34" charset="0"/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．形变：</a:t>
            </a:r>
            <a:r>
              <a:rPr lang="zh-CN" altLang="en-US" sz="2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物体在力的作用下，形状或体积会发生改变。</a:t>
            </a:r>
            <a:endParaRPr lang="en-US" altLang="zh-CN" sz="2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12434" y="2923300"/>
            <a:ext cx="3865112" cy="1800505"/>
            <a:chOff x="4312434" y="2923300"/>
            <a:chExt cx="3865112" cy="1800505"/>
          </a:xfrm>
        </p:grpSpPr>
        <p:pic>
          <p:nvPicPr>
            <p:cNvPr id="8" name="图片 7" descr="https://timgsa.baidu.com/timg?image&amp;quality=80&amp;size=b9999_10000&amp;sec=1580663797747&amp;di=68038d6b7cc30ad43193a021766120f6&amp;imgtype=0&amp;src=http%3A%2F%2Fczwl.cooco.net.cn%2Ffiles%2Fdown%2Ftest%2F2008%2F09%2F24%2F17%2F200809241736143594521113-0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09" r="27436" b="18117"/>
            <a:stretch/>
          </p:blipFill>
          <p:spPr bwMode="auto">
            <a:xfrm>
              <a:off x="4312434" y="2923300"/>
              <a:ext cx="1313397" cy="180050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图片 6" descr="https://timgsa.baidu.com/timg?image&amp;quality=80&amp;size=b9999_10000&amp;sec=1580755794216&amp;di=ae9c41ce25f6634c7ce6c3687131e5c1&amp;imgtype=0&amp;src=http%3A%2F%2Fthumb.1010pic.com%2Fpic7%2Fpages%2F31ST%2F0000%2F6302%2F5c0cfe249330abe00267a4338714fc09%2FA%2FImage3859.gif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6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34" t="7792" b="17533"/>
            <a:stretch/>
          </p:blipFill>
          <p:spPr bwMode="auto">
            <a:xfrm>
              <a:off x="6516215" y="3219012"/>
              <a:ext cx="1661331" cy="120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4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．形变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524719"/>
            <a:ext cx="1810544" cy="632419"/>
          </a:xfrm>
        </p:spPr>
        <p:txBody>
          <a:bodyPr>
            <a:noAutofit/>
          </a:bodyPr>
          <a:lstStyle/>
          <a:p>
            <a:pPr marL="536575" indent="-3635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6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分类</a:t>
            </a:r>
            <a:endParaRPr lang="en-US" altLang="zh-CN" sz="26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/>
          <p:nvPr/>
        </p:nvPicPr>
        <p:blipFill rotWithShape="1">
          <a:blip r:embed="rId2"/>
          <a:srcRect l="18445" t="25975" r="34303" b="25966"/>
          <a:stretch/>
        </p:blipFill>
        <p:spPr bwMode="auto">
          <a:xfrm>
            <a:off x="5051058" y="1294341"/>
            <a:ext cx="3775501" cy="2456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1550397" y="3115793"/>
            <a:ext cx="3600400" cy="64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4476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弹性形变、塑性形变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1550397" y="3750871"/>
            <a:ext cx="5400600" cy="74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447675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拉伸形变、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弯曲形变、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扭转形变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/>
              </a:rPr>
              <a:t>等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5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．形变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1243" y="2698857"/>
            <a:ext cx="2376264" cy="504056"/>
          </a:xfrm>
        </p:spPr>
        <p:txBody>
          <a:bodyPr>
            <a:normAutofit lnSpcReduction="10000"/>
          </a:bodyPr>
          <a:lstStyle/>
          <a:p>
            <a:pPr marL="627063" indent="-538163">
              <a:buFont typeface="Wingdings" panose="05000000000000000000" pitchFamily="2" charset="2"/>
              <a:buChar char="Ø"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微小形变</a:t>
            </a:r>
            <a:endParaRPr lang="en-US" altLang="zh-CN" sz="28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7" t="46609" r="15931" b="21436"/>
          <a:stretch/>
        </p:blipFill>
        <p:spPr bwMode="auto">
          <a:xfrm>
            <a:off x="4355976" y="1571351"/>
            <a:ext cx="367240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13000">
                <a:schemeClr val="dk1">
                  <a:tint val="37000"/>
                  <a:satMod val="300000"/>
                </a:schemeClr>
              </a:gs>
              <a:gs pos="100000">
                <a:srgbClr val="F9F9F9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gradFill flip="none" rotWithShape="1">
            <a:gsLst>
              <a:gs pos="22000">
                <a:srgbClr val="E5E0EC"/>
              </a:gs>
              <a:gs pos="1000">
                <a:srgbClr val="CFC4DA"/>
              </a:gs>
              <a:gs pos="100000">
                <a:srgbClr val="F3F0F6"/>
              </a:gs>
            </a:gsLst>
            <a:lin ang="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</a:t>
            </a:r>
            <a:r>
              <a:rPr lang="zh-CN" altLang="en-US" b="1" dirty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力学中常见的三种</a:t>
            </a:r>
            <a:r>
              <a:rPr lang="zh-CN" altLang="en-US" b="1" dirty="0" smtClean="0">
                <a:solidFill>
                  <a:srgbClr val="20192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</a:t>
            </a:r>
            <a:endParaRPr lang="zh-CN" altLang="en-US" dirty="0">
              <a:solidFill>
                <a:srgbClr val="201929"/>
              </a:solidFill>
            </a:endParaRPr>
          </a:p>
        </p:txBody>
      </p:sp>
      <p:sp>
        <p:nvSpPr>
          <p:cNvPr id="32" name="内容占位符 2"/>
          <p:cNvSpPr txBox="1">
            <a:spLocks/>
          </p:cNvSpPr>
          <p:nvPr/>
        </p:nvSpPr>
        <p:spPr>
          <a:xfrm>
            <a:off x="457200" y="1200151"/>
            <a:ext cx="8229600" cy="338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（二）弹力：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536575" indent="0">
              <a:buNone/>
            </a:pP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．弹力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2581797"/>
            <a:ext cx="7139136" cy="5660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）产生条件：两个物体接触且发生形变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内容占位符 2"/>
          <p:cNvSpPr txBox="1">
            <a:spLocks/>
          </p:cNvSpPr>
          <p:nvPr/>
        </p:nvSpPr>
        <p:spPr>
          <a:xfrm>
            <a:off x="446258" y="3246893"/>
            <a:ext cx="6918732" cy="557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思考：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相互接触的物体间一定有弹力吗？</a:t>
            </a:r>
            <a:endParaRPr lang="en-US" altLang="zh-CN" sz="26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849313" lvl="1" indent="0">
              <a:buFont typeface="Arial" pitchFamily="34" charset="0"/>
              <a:buNone/>
            </a:pPr>
            <a:endParaRPr lang="en-US" altLang="zh-CN" sz="2400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364990" y="3282693"/>
            <a:ext cx="1311466" cy="1237642"/>
            <a:chOff x="6228184" y="3820270"/>
            <a:chExt cx="1087200" cy="1026000"/>
          </a:xfrm>
        </p:grpSpPr>
        <p:sp>
          <p:nvSpPr>
            <p:cNvPr id="26" name="矩形 25"/>
            <p:cNvSpPr/>
            <p:nvPr/>
          </p:nvSpPr>
          <p:spPr>
            <a:xfrm>
              <a:off x="6228184" y="3820270"/>
              <a:ext cx="1087200" cy="1026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822193"/>
              <a:ext cx="1080000" cy="1017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1835696" y="3975326"/>
            <a:ext cx="1353368" cy="612648"/>
            <a:chOff x="4907485" y="1596974"/>
            <a:chExt cx="1353368" cy="612648"/>
          </a:xfrm>
        </p:grpSpPr>
        <p:sp>
          <p:nvSpPr>
            <p:cNvPr id="35" name="椭圆形标注 34"/>
            <p:cNvSpPr/>
            <p:nvPr/>
          </p:nvSpPr>
          <p:spPr>
            <a:xfrm>
              <a:off x="4907485" y="1596974"/>
              <a:ext cx="1353368" cy="612648"/>
            </a:xfrm>
            <a:prstGeom prst="wedgeEllipseCallout">
              <a:avLst>
                <a:gd name="adj1" fmla="val -59266"/>
                <a:gd name="adj2" fmla="val -71196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18091" y="1667800"/>
              <a:ext cx="1119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6350" indent="0">
                <a:buFont typeface="Arial" pitchFamily="34" charset="0"/>
                <a:buNone/>
              </a:pPr>
              <a:r>
                <a:rPr lang="zh-CN" altLang="en-US" sz="2400" b="1" dirty="0">
                  <a:solidFill>
                    <a:srgbClr val="FF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假设法</a:t>
              </a:r>
              <a:endParaRPr lang="en-US" altLang="zh-CN" sz="2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60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5410</TotalTime>
  <Words>1722</Words>
  <Application>Microsoft Office PowerPoint</Application>
  <PresentationFormat>全屏显示(16:9)</PresentationFormat>
  <Paragraphs>249</Paragraphs>
  <Slides>29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PowerPoint 演示文稿</vt:lpstr>
      <vt:lpstr>全 章 概 述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一、力学中常见的三种力</vt:lpstr>
      <vt:lpstr>二、共点力的平衡</vt:lpstr>
      <vt:lpstr>二、共点力的平衡</vt:lpstr>
      <vt:lpstr>二、共点力的平衡</vt:lpstr>
      <vt:lpstr>二、共点力的平衡</vt:lpstr>
      <vt:lpstr>二、共点力的平衡</vt:lpstr>
      <vt:lpstr>二、共点力的平衡</vt:lpstr>
      <vt:lpstr>二、共点力的平衡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普通高中教科书 物理 必修1  第三章  相互作用——力</dc:title>
  <dc:creator>pc</dc:creator>
  <cp:lastModifiedBy>pc</cp:lastModifiedBy>
  <cp:revision>456</cp:revision>
  <dcterms:created xsi:type="dcterms:W3CDTF">2020-02-01T03:31:37Z</dcterms:created>
  <dcterms:modified xsi:type="dcterms:W3CDTF">2020-02-06T16:37:34Z</dcterms:modified>
</cp:coreProperties>
</file>