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65" r:id="rId2"/>
    <p:sldId id="272" r:id="rId3"/>
    <p:sldId id="273" r:id="rId4"/>
    <p:sldId id="274" r:id="rId5"/>
    <p:sldId id="277" r:id="rId6"/>
    <p:sldId id="281" r:id="rId7"/>
    <p:sldId id="279" r:id="rId8"/>
    <p:sldId id="280" r:id="rId9"/>
    <p:sldId id="271" r:id="rId10"/>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8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13496545"/>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2020/2/8</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2020/2/8</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2020/2/8</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huaban.com/go/?pin_id=75511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3496941" y="1918980"/>
            <a:ext cx="5412105" cy="728345"/>
          </a:xfrm>
        </p:spPr>
        <p:txBody>
          <a:bodyPr>
            <a:normAutofit/>
          </a:bodyPr>
          <a:lstStyle/>
          <a:p>
            <a:pPr algn="ctr"/>
            <a:r>
              <a:rPr lang="zh-CN" altLang="en-US" dirty="0" smtClean="0">
                <a:solidFill>
                  <a:srgbClr val="FF0000"/>
                </a:solidFill>
              </a:rPr>
              <a:t>方案的构思及方法</a:t>
            </a:r>
            <a:endParaRPr lang="zh-CN" altLang="en-US"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01166" y="1194122"/>
            <a:ext cx="4471639"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十年级通用技术</a:t>
            </a:r>
            <a:r>
              <a:rPr lang="zh-CN" altLang="en-US" sz="24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endPar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406986" y="3699565"/>
            <a:ext cx="5737013" cy="1015663"/>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中国人民大学附属中学朝阳学校</a:t>
            </a:r>
            <a:endParaRPr lang="en-US" altLang="zh-CN" sz="2000" spc="226" dirty="0" smtClean="0">
              <a:solidFill>
                <a:schemeClr val="bg2">
                  <a:lumMod val="10000"/>
                </a:schemeClr>
              </a:solidFill>
              <a:latin typeface="微软雅黑" panose="020B0503020204020204" charset="-122"/>
              <a:ea typeface="微软雅黑" panose="020B0503020204020204" charset="-122"/>
            </a:endParaRPr>
          </a:p>
          <a:p>
            <a:pPr algn="ct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李雯</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圆角矩形 29"/>
          <p:cNvSpPr/>
          <p:nvPr/>
        </p:nvSpPr>
        <p:spPr>
          <a:xfrm rot="2047862">
            <a:off x="4724364" y="3691305"/>
            <a:ext cx="2880000" cy="108000"/>
          </a:xfrm>
          <a:prstGeom prst="roundRect">
            <a:avLst>
              <a:gd name="adj" fmla="val 488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7458781">
            <a:off x="4104356" y="1594093"/>
            <a:ext cx="2592000" cy="108000"/>
          </a:xfrm>
          <a:prstGeom prst="roundRect">
            <a:avLst>
              <a:gd name="adj" fmla="val 488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1237290" y="2671200"/>
            <a:ext cx="3600000" cy="108000"/>
          </a:xfrm>
          <a:prstGeom prst="roundRect">
            <a:avLst>
              <a:gd name="adj" fmla="val 488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normAutofit fontScale="90000"/>
          </a:bodyPr>
          <a:lstStyle/>
          <a:p>
            <a:r>
              <a:rPr lang="zh-CN" altLang="en-US" dirty="0" smtClean="0"/>
              <a:t>本章重点内容</a:t>
            </a:r>
            <a:endParaRPr lang="zh-CN" altLang="en-US" dirty="0"/>
          </a:p>
        </p:txBody>
      </p:sp>
      <p:grpSp>
        <p:nvGrpSpPr>
          <p:cNvPr id="24" name="组合 23"/>
          <p:cNvGrpSpPr/>
          <p:nvPr/>
        </p:nvGrpSpPr>
        <p:grpSpPr>
          <a:xfrm>
            <a:off x="3994240" y="2263698"/>
            <a:ext cx="1315845" cy="959004"/>
            <a:chOff x="3691059" y="2263698"/>
            <a:chExt cx="1315845" cy="959004"/>
          </a:xfrm>
        </p:grpSpPr>
        <p:sp>
          <p:nvSpPr>
            <p:cNvPr id="6" name="椭圆 5"/>
            <p:cNvSpPr/>
            <p:nvPr/>
          </p:nvSpPr>
          <p:spPr>
            <a:xfrm>
              <a:off x="3691059" y="2263698"/>
              <a:ext cx="1315845" cy="9590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3691059" y="2402034"/>
              <a:ext cx="1304692" cy="646331"/>
            </a:xfrm>
            <a:prstGeom prst="rect">
              <a:avLst/>
            </a:prstGeom>
            <a:noFill/>
          </p:spPr>
          <p:txBody>
            <a:bodyPr wrap="square" rtlCol="0">
              <a:spAutoFit/>
            </a:bodyPr>
            <a:lstStyle/>
            <a:p>
              <a:pPr algn="ctr"/>
              <a:r>
                <a:rPr lang="zh-CN" altLang="en-US" b="1" dirty="0" smtClean="0">
                  <a:solidFill>
                    <a:schemeClr val="bg1"/>
                  </a:solidFill>
                </a:rPr>
                <a:t>方案的构思及方法</a:t>
              </a:r>
              <a:endParaRPr lang="zh-CN" altLang="en-US" b="1" dirty="0">
                <a:solidFill>
                  <a:schemeClr val="bg1"/>
                </a:solidFill>
              </a:endParaRPr>
            </a:p>
          </p:txBody>
        </p:sp>
      </p:grpSp>
      <p:sp>
        <p:nvSpPr>
          <p:cNvPr id="9" name="TextBox 8"/>
          <p:cNvSpPr txBox="1"/>
          <p:nvPr/>
        </p:nvSpPr>
        <p:spPr>
          <a:xfrm>
            <a:off x="270215" y="2481589"/>
            <a:ext cx="992458" cy="523220"/>
          </a:xfrm>
          <a:prstGeom prst="rect">
            <a:avLst/>
          </a:prstGeom>
          <a:noFill/>
        </p:spPr>
        <p:txBody>
          <a:bodyPr wrap="square" rtlCol="0">
            <a:spAutoFit/>
          </a:bodyPr>
          <a:lstStyle/>
          <a:p>
            <a:r>
              <a:rPr lang="zh-CN" altLang="en-US" sz="1400" dirty="0" smtClean="0"/>
              <a:t>设计中的人机关系</a:t>
            </a:r>
            <a:endParaRPr lang="zh-CN" altLang="en-US" sz="1400" dirty="0"/>
          </a:p>
        </p:txBody>
      </p:sp>
      <p:sp>
        <p:nvSpPr>
          <p:cNvPr id="10" name="椭圆 9"/>
          <p:cNvSpPr/>
          <p:nvPr/>
        </p:nvSpPr>
        <p:spPr>
          <a:xfrm>
            <a:off x="1641332" y="2676267"/>
            <a:ext cx="90000" cy="9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1251434" y="2782183"/>
            <a:ext cx="864000" cy="607476"/>
            <a:chOff x="780988" y="2782183"/>
            <a:chExt cx="864000" cy="607476"/>
          </a:xfrm>
        </p:grpSpPr>
        <p:sp>
          <p:nvSpPr>
            <p:cNvPr id="11" name="圆角矩形 10"/>
            <p:cNvSpPr/>
            <p:nvPr/>
          </p:nvSpPr>
          <p:spPr>
            <a:xfrm>
              <a:off x="780988" y="2993659"/>
              <a:ext cx="864000" cy="396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smtClean="0"/>
                <a:t>身边的</a:t>
              </a:r>
              <a:endParaRPr lang="en-US" altLang="zh-CN" sz="1200" dirty="0" smtClean="0"/>
            </a:p>
            <a:p>
              <a:pPr algn="ctr"/>
              <a:r>
                <a:rPr lang="zh-CN" altLang="en-US" sz="1200" dirty="0" smtClean="0"/>
                <a:t>人机关系</a:t>
              </a:r>
              <a:endParaRPr lang="zh-CN" altLang="en-US" sz="1200" dirty="0"/>
            </a:p>
          </p:txBody>
        </p:sp>
        <p:cxnSp>
          <p:nvCxnSpPr>
            <p:cNvPr id="13" name="直接连接符 12"/>
            <p:cNvCxnSpPr/>
            <p:nvPr/>
          </p:nvCxnSpPr>
          <p:spPr>
            <a:xfrm>
              <a:off x="1213785" y="2782183"/>
              <a:ext cx="0" cy="216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5" name="椭圆 14"/>
          <p:cNvSpPr/>
          <p:nvPr/>
        </p:nvSpPr>
        <p:spPr>
          <a:xfrm>
            <a:off x="2161715" y="2672553"/>
            <a:ext cx="90000" cy="9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1697483" y="1014762"/>
            <a:ext cx="1008000" cy="1649702"/>
            <a:chOff x="1227037" y="1014762"/>
            <a:chExt cx="1008000" cy="1649702"/>
          </a:xfrm>
        </p:grpSpPr>
        <p:sp>
          <p:nvSpPr>
            <p:cNvPr id="14" name="圆角矩形 13"/>
            <p:cNvSpPr/>
            <p:nvPr/>
          </p:nvSpPr>
          <p:spPr>
            <a:xfrm>
              <a:off x="1227037" y="2057487"/>
              <a:ext cx="1008000" cy="396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smtClean="0"/>
                <a:t>人机关系要实现的目标</a:t>
              </a:r>
              <a:endParaRPr lang="zh-CN" altLang="en-US" sz="1200" dirty="0"/>
            </a:p>
          </p:txBody>
        </p:sp>
        <p:cxnSp>
          <p:nvCxnSpPr>
            <p:cNvPr id="16" name="直接连接符 15"/>
            <p:cNvCxnSpPr/>
            <p:nvPr/>
          </p:nvCxnSpPr>
          <p:spPr>
            <a:xfrm>
              <a:off x="1736269" y="2448464"/>
              <a:ext cx="0" cy="216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1358269" y="1014762"/>
              <a:ext cx="756000" cy="828000"/>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marL="171450" indent="-171450" algn="ctr">
                <a:buFont typeface="Arial" pitchFamily="34" charset="0"/>
                <a:buChar char="•"/>
              </a:pPr>
              <a:r>
                <a:rPr lang="zh-CN" altLang="en-US" sz="1200" dirty="0" smtClean="0"/>
                <a:t>高效</a:t>
              </a:r>
              <a:endParaRPr lang="en-US" altLang="zh-CN" sz="1200" dirty="0" smtClean="0"/>
            </a:p>
            <a:p>
              <a:pPr marL="171450" indent="-171450" algn="ctr">
                <a:buFont typeface="Arial" pitchFamily="34" charset="0"/>
                <a:buChar char="•"/>
              </a:pPr>
              <a:r>
                <a:rPr lang="zh-CN" altLang="en-US" sz="1200" dirty="0" smtClean="0"/>
                <a:t>安全</a:t>
              </a:r>
              <a:endParaRPr lang="en-US" altLang="zh-CN" sz="1200" dirty="0" smtClean="0"/>
            </a:p>
            <a:p>
              <a:pPr marL="171450" indent="-171450" algn="ctr">
                <a:buFont typeface="Arial" pitchFamily="34" charset="0"/>
                <a:buChar char="•"/>
              </a:pPr>
              <a:r>
                <a:rPr lang="zh-CN" altLang="en-US" sz="1200" dirty="0" smtClean="0"/>
                <a:t>健康</a:t>
              </a:r>
              <a:endParaRPr lang="en-US" altLang="zh-CN" sz="1200" dirty="0" smtClean="0"/>
            </a:p>
            <a:p>
              <a:pPr marL="171450" indent="-171450" algn="ctr">
                <a:buFont typeface="Arial" pitchFamily="34" charset="0"/>
                <a:buChar char="•"/>
              </a:pPr>
              <a:r>
                <a:rPr lang="zh-CN" altLang="en-US" sz="1200" dirty="0"/>
                <a:t>舒适</a:t>
              </a:r>
            </a:p>
          </p:txBody>
        </p:sp>
        <p:cxnSp>
          <p:nvCxnSpPr>
            <p:cNvPr id="18" name="直接连接符 17"/>
            <p:cNvCxnSpPr/>
            <p:nvPr/>
          </p:nvCxnSpPr>
          <p:spPr>
            <a:xfrm>
              <a:off x="1743706" y="1844697"/>
              <a:ext cx="0" cy="216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9" name="椭圆 18"/>
          <p:cNvSpPr/>
          <p:nvPr/>
        </p:nvSpPr>
        <p:spPr>
          <a:xfrm>
            <a:off x="2983175" y="2679990"/>
            <a:ext cx="90000" cy="9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2116319" y="2777659"/>
            <a:ext cx="1836000" cy="1658715"/>
            <a:chOff x="1645873" y="2777659"/>
            <a:chExt cx="1836000" cy="1658715"/>
          </a:xfrm>
        </p:grpSpPr>
        <p:sp>
          <p:nvSpPr>
            <p:cNvPr id="20" name="圆角矩形 19"/>
            <p:cNvSpPr/>
            <p:nvPr/>
          </p:nvSpPr>
          <p:spPr>
            <a:xfrm>
              <a:off x="1825873" y="2993659"/>
              <a:ext cx="1476000" cy="396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smtClean="0"/>
                <a:t>实现合理人机关系需处理的关系</a:t>
              </a:r>
              <a:endParaRPr lang="zh-CN" altLang="en-US" sz="1200" dirty="0"/>
            </a:p>
          </p:txBody>
        </p:sp>
        <p:cxnSp>
          <p:nvCxnSpPr>
            <p:cNvPr id="21" name="直接连接符 20"/>
            <p:cNvCxnSpPr/>
            <p:nvPr/>
          </p:nvCxnSpPr>
          <p:spPr>
            <a:xfrm>
              <a:off x="2563873" y="2777659"/>
              <a:ext cx="0" cy="216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圆角矩形 21"/>
            <p:cNvSpPr/>
            <p:nvPr/>
          </p:nvSpPr>
          <p:spPr>
            <a:xfrm>
              <a:off x="1645873" y="3608374"/>
              <a:ext cx="1836000" cy="828000"/>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Arial" pitchFamily="34" charset="0"/>
                <a:buChar char="•"/>
              </a:pPr>
              <a:r>
                <a:rPr lang="zh-CN" altLang="en-US" sz="1200" dirty="0" smtClean="0"/>
                <a:t>普通人群与特殊人群</a:t>
              </a:r>
              <a:endParaRPr lang="en-US" altLang="zh-CN" sz="1200" dirty="0" smtClean="0"/>
            </a:p>
            <a:p>
              <a:pPr marL="171450" indent="-171450">
                <a:buFont typeface="Arial" pitchFamily="34" charset="0"/>
                <a:buChar char="•"/>
              </a:pPr>
              <a:r>
                <a:rPr lang="zh-CN" altLang="en-US" sz="1200" dirty="0" smtClean="0"/>
                <a:t>静态与动态的人</a:t>
              </a:r>
              <a:endParaRPr lang="en-US" altLang="zh-CN" sz="1200" dirty="0" smtClean="0"/>
            </a:p>
            <a:p>
              <a:pPr marL="171450" indent="-171450">
                <a:buFont typeface="Arial" pitchFamily="34" charset="0"/>
                <a:buChar char="•"/>
              </a:pPr>
              <a:r>
                <a:rPr lang="zh-CN" altLang="en-US" sz="1200" dirty="0" smtClean="0"/>
                <a:t>生理与心理需求</a:t>
              </a:r>
              <a:endParaRPr lang="en-US" altLang="zh-CN" sz="1200" dirty="0" smtClean="0"/>
            </a:p>
            <a:p>
              <a:pPr marL="171450" indent="-171450">
                <a:buFont typeface="Arial" pitchFamily="34" charset="0"/>
                <a:buChar char="•"/>
              </a:pPr>
              <a:r>
                <a:rPr lang="zh-CN" altLang="en-US" sz="1200" dirty="0" smtClean="0"/>
                <a:t>信息的交互</a:t>
              </a:r>
              <a:endParaRPr lang="zh-CN" altLang="en-US" sz="1200" dirty="0"/>
            </a:p>
          </p:txBody>
        </p:sp>
        <p:cxnSp>
          <p:nvCxnSpPr>
            <p:cNvPr id="23" name="直接连接符 22"/>
            <p:cNvCxnSpPr/>
            <p:nvPr/>
          </p:nvCxnSpPr>
          <p:spPr>
            <a:xfrm>
              <a:off x="2571310" y="3398401"/>
              <a:ext cx="0" cy="216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5400356" y="232774"/>
            <a:ext cx="1431070" cy="307777"/>
          </a:xfrm>
          <a:prstGeom prst="rect">
            <a:avLst/>
          </a:prstGeom>
          <a:noFill/>
        </p:spPr>
        <p:txBody>
          <a:bodyPr wrap="square" rtlCol="0">
            <a:spAutoFit/>
          </a:bodyPr>
          <a:lstStyle/>
          <a:p>
            <a:r>
              <a:rPr lang="zh-CN" altLang="en-US" sz="1400" dirty="0" smtClean="0"/>
              <a:t>方案的构思过程</a:t>
            </a:r>
            <a:endParaRPr lang="zh-CN" altLang="en-US" sz="1400" dirty="0"/>
          </a:p>
        </p:txBody>
      </p:sp>
      <p:sp>
        <p:nvSpPr>
          <p:cNvPr id="32" name="椭圆 31"/>
          <p:cNvSpPr/>
          <p:nvPr/>
        </p:nvSpPr>
        <p:spPr>
          <a:xfrm>
            <a:off x="5124811" y="1937556"/>
            <a:ext cx="90000" cy="9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5222087" y="1522174"/>
            <a:ext cx="3342955" cy="792000"/>
            <a:chOff x="4665503" y="1667946"/>
            <a:chExt cx="3342955" cy="756000"/>
          </a:xfrm>
        </p:grpSpPr>
        <p:sp>
          <p:nvSpPr>
            <p:cNvPr id="33" name="圆角矩形 32"/>
            <p:cNvSpPr/>
            <p:nvPr/>
          </p:nvSpPr>
          <p:spPr>
            <a:xfrm>
              <a:off x="4927405" y="1955946"/>
              <a:ext cx="1152000" cy="25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smtClean="0"/>
                <a:t>进行设计分析</a:t>
              </a:r>
              <a:endParaRPr lang="en-US" altLang="zh-CN" sz="1200" dirty="0" smtClean="0"/>
            </a:p>
          </p:txBody>
        </p:sp>
        <p:cxnSp>
          <p:nvCxnSpPr>
            <p:cNvPr id="34" name="直接连接符 33"/>
            <p:cNvCxnSpPr/>
            <p:nvPr/>
          </p:nvCxnSpPr>
          <p:spPr>
            <a:xfrm>
              <a:off x="4665503" y="2095317"/>
              <a:ext cx="27305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6090556" y="2088274"/>
              <a:ext cx="27305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圆角矩形 36"/>
            <p:cNvSpPr/>
            <p:nvPr/>
          </p:nvSpPr>
          <p:spPr>
            <a:xfrm>
              <a:off x="6352458" y="1667946"/>
              <a:ext cx="1656000" cy="756000"/>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r>
                <a:rPr lang="zh-CN" altLang="en-US" sz="1200" dirty="0" smtClean="0"/>
                <a:t>综合考虑</a:t>
              </a:r>
              <a:r>
                <a:rPr lang="zh-CN" altLang="en-US" sz="1200" dirty="0"/>
                <a:t>：</a:t>
              </a:r>
              <a:endParaRPr lang="en-US" altLang="zh-CN" sz="1200" dirty="0" smtClean="0"/>
            </a:p>
            <a:p>
              <a:pPr marL="171450" indent="-171450">
                <a:buFont typeface="Arial" pitchFamily="34" charset="0"/>
                <a:buChar char="•"/>
              </a:pPr>
              <a:r>
                <a:rPr lang="zh-CN" altLang="en-US" sz="1200" dirty="0" smtClean="0"/>
                <a:t>物</a:t>
              </a:r>
              <a:r>
                <a:rPr lang="en-US" altLang="zh-CN" sz="1200" dirty="0" smtClean="0"/>
                <a:t>——</a:t>
              </a:r>
              <a:r>
                <a:rPr lang="zh-CN" altLang="en-US" sz="1200" dirty="0" smtClean="0"/>
                <a:t>产品本身</a:t>
              </a:r>
              <a:endParaRPr lang="en-US" altLang="zh-CN" sz="1200" dirty="0" smtClean="0"/>
            </a:p>
            <a:p>
              <a:pPr marL="171450" indent="-171450">
                <a:buFont typeface="Arial" pitchFamily="34" charset="0"/>
                <a:buChar char="•"/>
              </a:pPr>
              <a:r>
                <a:rPr lang="zh-CN" altLang="en-US" sz="1200" dirty="0" smtClean="0"/>
                <a:t>人</a:t>
              </a:r>
              <a:r>
                <a:rPr lang="en-US" altLang="zh-CN" sz="1200" dirty="0" smtClean="0"/>
                <a:t>——</a:t>
              </a:r>
              <a:r>
                <a:rPr lang="zh-CN" altLang="en-US" sz="1200" dirty="0" smtClean="0"/>
                <a:t>使用者</a:t>
              </a:r>
              <a:endParaRPr lang="en-US" altLang="zh-CN" sz="1200" dirty="0" smtClean="0"/>
            </a:p>
            <a:p>
              <a:pPr marL="171450" indent="-171450">
                <a:buFont typeface="Arial" pitchFamily="34" charset="0"/>
                <a:buChar char="•"/>
              </a:pPr>
              <a:r>
                <a:rPr lang="zh-CN" altLang="en-US" sz="1200" dirty="0" smtClean="0"/>
                <a:t>环境</a:t>
              </a:r>
              <a:r>
                <a:rPr lang="en-US" altLang="zh-CN" sz="1200" dirty="0" smtClean="0"/>
                <a:t>——</a:t>
              </a:r>
              <a:r>
                <a:rPr lang="zh-CN" altLang="en-US" sz="1200" dirty="0" smtClean="0"/>
                <a:t>使用环境</a:t>
              </a:r>
              <a:endParaRPr lang="zh-CN" altLang="en-US" sz="1200" dirty="0"/>
            </a:p>
          </p:txBody>
        </p:sp>
      </p:grpSp>
      <p:sp>
        <p:nvSpPr>
          <p:cNvPr id="39" name="椭圆 38"/>
          <p:cNvSpPr/>
          <p:nvPr/>
        </p:nvSpPr>
        <p:spPr>
          <a:xfrm>
            <a:off x="5386297" y="1572808"/>
            <a:ext cx="90000" cy="9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3835883" y="654299"/>
            <a:ext cx="1534975" cy="1082883"/>
            <a:chOff x="3285925" y="786819"/>
            <a:chExt cx="1534975" cy="1082883"/>
          </a:xfrm>
        </p:grpSpPr>
        <p:sp>
          <p:nvSpPr>
            <p:cNvPr id="40" name="圆角矩形 39"/>
            <p:cNvSpPr/>
            <p:nvPr/>
          </p:nvSpPr>
          <p:spPr>
            <a:xfrm>
              <a:off x="3393925" y="1617702"/>
              <a:ext cx="1152000" cy="25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smtClean="0"/>
                <a:t>构思设计方案</a:t>
              </a:r>
              <a:endParaRPr lang="en-US" altLang="zh-CN" sz="1200" dirty="0" smtClean="0"/>
            </a:p>
          </p:txBody>
        </p:sp>
        <p:cxnSp>
          <p:nvCxnSpPr>
            <p:cNvPr id="41" name="直接连接符 40"/>
            <p:cNvCxnSpPr/>
            <p:nvPr/>
          </p:nvCxnSpPr>
          <p:spPr>
            <a:xfrm>
              <a:off x="4547847" y="1750024"/>
              <a:ext cx="27305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2" name="圆角矩形 41"/>
            <p:cNvSpPr/>
            <p:nvPr/>
          </p:nvSpPr>
          <p:spPr>
            <a:xfrm>
              <a:off x="3285925" y="786819"/>
              <a:ext cx="1368000" cy="612000"/>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Arial" pitchFamily="34" charset="0"/>
                <a:buChar char="•"/>
              </a:pPr>
              <a:r>
                <a:rPr lang="zh-CN" altLang="en-US" sz="1200" dirty="0" smtClean="0"/>
                <a:t>梳理设计需求</a:t>
              </a:r>
              <a:endParaRPr lang="en-US" altLang="zh-CN" sz="1200" dirty="0" smtClean="0"/>
            </a:p>
            <a:p>
              <a:pPr marL="171450" indent="-171450">
                <a:buFont typeface="Arial" pitchFamily="34" charset="0"/>
                <a:buChar char="•"/>
              </a:pPr>
              <a:r>
                <a:rPr lang="zh-CN" altLang="en-US" sz="1200" dirty="0" smtClean="0"/>
                <a:t>构思设计方案</a:t>
              </a:r>
              <a:endParaRPr lang="en-US" altLang="zh-CN" sz="1200" dirty="0" smtClean="0"/>
            </a:p>
            <a:p>
              <a:pPr marL="171450" indent="-171450">
                <a:buFont typeface="Arial" pitchFamily="34" charset="0"/>
                <a:buChar char="•"/>
              </a:pPr>
              <a:r>
                <a:rPr lang="zh-CN" altLang="en-US" sz="1200" dirty="0" smtClean="0"/>
                <a:t>呈现设计方案</a:t>
              </a:r>
              <a:endParaRPr lang="zh-CN" altLang="en-US" sz="1200" dirty="0"/>
            </a:p>
          </p:txBody>
        </p:sp>
        <p:cxnSp>
          <p:nvCxnSpPr>
            <p:cNvPr id="43" name="直接连接符 42"/>
            <p:cNvCxnSpPr/>
            <p:nvPr/>
          </p:nvCxnSpPr>
          <p:spPr>
            <a:xfrm>
              <a:off x="3969925" y="1401702"/>
              <a:ext cx="0" cy="216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5" name="椭圆 44"/>
          <p:cNvSpPr/>
          <p:nvPr/>
        </p:nvSpPr>
        <p:spPr>
          <a:xfrm>
            <a:off x="5770925" y="996189"/>
            <a:ext cx="90000" cy="9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5860925" y="741917"/>
            <a:ext cx="2743690" cy="612000"/>
            <a:chOff x="4665503" y="1803227"/>
            <a:chExt cx="2743690" cy="584180"/>
          </a:xfrm>
        </p:grpSpPr>
        <p:sp>
          <p:nvSpPr>
            <p:cNvPr id="47" name="圆角矩形 46"/>
            <p:cNvSpPr/>
            <p:nvPr/>
          </p:nvSpPr>
          <p:spPr>
            <a:xfrm>
              <a:off x="4927405" y="1955946"/>
              <a:ext cx="972000" cy="25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smtClean="0"/>
                <a:t>比较、权衡</a:t>
              </a:r>
              <a:endParaRPr lang="en-US" altLang="zh-CN" sz="1200" dirty="0" smtClean="0"/>
            </a:p>
          </p:txBody>
        </p:sp>
        <p:cxnSp>
          <p:nvCxnSpPr>
            <p:cNvPr id="48" name="直接连接符 47"/>
            <p:cNvCxnSpPr/>
            <p:nvPr/>
          </p:nvCxnSpPr>
          <p:spPr>
            <a:xfrm>
              <a:off x="4665503" y="2095317"/>
              <a:ext cx="27305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5912140" y="2088274"/>
              <a:ext cx="27305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0" name="圆角矩形 49"/>
            <p:cNvSpPr/>
            <p:nvPr/>
          </p:nvSpPr>
          <p:spPr>
            <a:xfrm>
              <a:off x="6185193" y="1803227"/>
              <a:ext cx="1224000" cy="584180"/>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Arial" pitchFamily="34" charset="0"/>
                <a:buChar char="•"/>
              </a:pPr>
              <a:r>
                <a:rPr lang="zh-CN" altLang="en-US" sz="1200" dirty="0" smtClean="0"/>
                <a:t>方案的比较</a:t>
              </a:r>
              <a:endParaRPr lang="en-US" altLang="zh-CN" sz="1200" dirty="0" smtClean="0"/>
            </a:p>
            <a:p>
              <a:pPr marL="171450" indent="-171450">
                <a:buFont typeface="Arial" pitchFamily="34" charset="0"/>
                <a:buChar char="•"/>
              </a:pPr>
              <a:r>
                <a:rPr lang="zh-CN" altLang="en-US" sz="1200" dirty="0" smtClean="0"/>
                <a:t>方案的权衡</a:t>
              </a:r>
              <a:endParaRPr lang="en-US" altLang="zh-CN" sz="1200" dirty="0" smtClean="0"/>
            </a:p>
            <a:p>
              <a:pPr marL="171450" indent="-171450">
                <a:buFont typeface="Arial" pitchFamily="34" charset="0"/>
                <a:buChar char="•"/>
              </a:pPr>
              <a:r>
                <a:rPr lang="zh-CN" altLang="en-US" sz="1200" dirty="0" smtClean="0"/>
                <a:t>方案的细化</a:t>
              </a:r>
              <a:endParaRPr lang="zh-CN" altLang="en-US" sz="1200" dirty="0"/>
            </a:p>
          </p:txBody>
        </p:sp>
      </p:grpSp>
      <p:sp>
        <p:nvSpPr>
          <p:cNvPr id="51" name="TextBox 50"/>
          <p:cNvSpPr txBox="1"/>
          <p:nvPr/>
        </p:nvSpPr>
        <p:spPr>
          <a:xfrm>
            <a:off x="6697528" y="4597970"/>
            <a:ext cx="1431070" cy="307777"/>
          </a:xfrm>
          <a:prstGeom prst="rect">
            <a:avLst/>
          </a:prstGeom>
          <a:noFill/>
        </p:spPr>
        <p:txBody>
          <a:bodyPr wrap="square" rtlCol="0">
            <a:spAutoFit/>
          </a:bodyPr>
          <a:lstStyle/>
          <a:p>
            <a:r>
              <a:rPr lang="zh-CN" altLang="en-US" sz="1400" dirty="0" smtClean="0"/>
              <a:t>常用的构思方法</a:t>
            </a:r>
            <a:endParaRPr lang="zh-CN" altLang="en-US" sz="1400" dirty="0"/>
          </a:p>
        </p:txBody>
      </p:sp>
      <p:sp>
        <p:nvSpPr>
          <p:cNvPr id="52" name="椭圆 51"/>
          <p:cNvSpPr/>
          <p:nvPr/>
        </p:nvSpPr>
        <p:spPr>
          <a:xfrm>
            <a:off x="5376275" y="3192450"/>
            <a:ext cx="90000" cy="9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5911042" y="3549124"/>
            <a:ext cx="90000" cy="9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6443708" y="3921474"/>
            <a:ext cx="90000" cy="9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a:off x="6525825" y="3829323"/>
            <a:ext cx="1245053" cy="252000"/>
            <a:chOff x="6055379" y="3829323"/>
            <a:chExt cx="1245053" cy="252000"/>
          </a:xfrm>
        </p:grpSpPr>
        <p:cxnSp>
          <p:nvCxnSpPr>
            <p:cNvPr id="59" name="直接连接符 58"/>
            <p:cNvCxnSpPr/>
            <p:nvPr/>
          </p:nvCxnSpPr>
          <p:spPr>
            <a:xfrm>
              <a:off x="6055379" y="3955323"/>
              <a:ext cx="27305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0" name="圆角矩形 59"/>
            <p:cNvSpPr/>
            <p:nvPr/>
          </p:nvSpPr>
          <p:spPr>
            <a:xfrm>
              <a:off x="6328432" y="3829323"/>
              <a:ext cx="972000" cy="25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smtClean="0"/>
                <a:t>形态分析法</a:t>
              </a:r>
              <a:endParaRPr lang="en-US" altLang="zh-CN" sz="1200" dirty="0" smtClean="0"/>
            </a:p>
          </p:txBody>
        </p:sp>
      </p:grpSp>
      <p:sp>
        <p:nvSpPr>
          <p:cNvPr id="63" name="椭圆 62"/>
          <p:cNvSpPr/>
          <p:nvPr/>
        </p:nvSpPr>
        <p:spPr>
          <a:xfrm>
            <a:off x="6941143" y="4254068"/>
            <a:ext cx="90000" cy="9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a:off x="5923499" y="4166999"/>
            <a:ext cx="956707" cy="252000"/>
            <a:chOff x="5413297" y="4140495"/>
            <a:chExt cx="956707" cy="252000"/>
          </a:xfrm>
        </p:grpSpPr>
        <p:cxnSp>
          <p:nvCxnSpPr>
            <p:cNvPr id="64" name="直接连接符 63"/>
            <p:cNvCxnSpPr/>
            <p:nvPr/>
          </p:nvCxnSpPr>
          <p:spPr>
            <a:xfrm>
              <a:off x="6096951" y="4275384"/>
              <a:ext cx="27305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5" name="圆角矩形 64"/>
            <p:cNvSpPr/>
            <p:nvPr/>
          </p:nvSpPr>
          <p:spPr>
            <a:xfrm>
              <a:off x="5413297" y="4140495"/>
              <a:ext cx="684000" cy="25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smtClean="0"/>
                <a:t>联想法</a:t>
              </a:r>
              <a:endParaRPr lang="en-US" altLang="zh-CN" sz="1200" dirty="0" smtClean="0"/>
            </a:p>
          </p:txBody>
        </p:sp>
      </p:grpSp>
      <p:grpSp>
        <p:nvGrpSpPr>
          <p:cNvPr id="74" name="组合 73"/>
          <p:cNvGrpSpPr/>
          <p:nvPr/>
        </p:nvGrpSpPr>
        <p:grpSpPr>
          <a:xfrm>
            <a:off x="5487287" y="2802559"/>
            <a:ext cx="3051316" cy="828000"/>
            <a:chOff x="5275255" y="2988087"/>
            <a:chExt cx="3051316" cy="828000"/>
          </a:xfrm>
        </p:grpSpPr>
        <p:sp>
          <p:nvSpPr>
            <p:cNvPr id="53" name="圆角矩形 52"/>
            <p:cNvSpPr/>
            <p:nvPr/>
          </p:nvSpPr>
          <p:spPr>
            <a:xfrm>
              <a:off x="5537157" y="3262207"/>
              <a:ext cx="684000" cy="25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smtClean="0"/>
                <a:t>仿生法</a:t>
              </a:r>
              <a:endParaRPr lang="en-US" altLang="zh-CN" sz="1200" dirty="0" smtClean="0"/>
            </a:p>
          </p:txBody>
        </p:sp>
        <p:cxnSp>
          <p:nvCxnSpPr>
            <p:cNvPr id="54" name="直接连接符 53"/>
            <p:cNvCxnSpPr/>
            <p:nvPr/>
          </p:nvCxnSpPr>
          <p:spPr>
            <a:xfrm>
              <a:off x="5275255" y="3408215"/>
              <a:ext cx="27305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6224453" y="3401723"/>
              <a:ext cx="27305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6" name="圆角矩形 65"/>
            <p:cNvSpPr/>
            <p:nvPr/>
          </p:nvSpPr>
          <p:spPr>
            <a:xfrm>
              <a:off x="6490571" y="2988087"/>
              <a:ext cx="1836000" cy="828000"/>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Arial" pitchFamily="34" charset="0"/>
                <a:buChar char="•"/>
              </a:pPr>
              <a:r>
                <a:rPr lang="zh-CN" altLang="en-US" sz="1200" dirty="0" smtClean="0"/>
                <a:t>功能仿生设计</a:t>
              </a:r>
              <a:endParaRPr lang="en-US" altLang="zh-CN" sz="1200" dirty="0" smtClean="0"/>
            </a:p>
            <a:p>
              <a:pPr marL="171450" indent="-171450">
                <a:buFont typeface="Arial" pitchFamily="34" charset="0"/>
                <a:buChar char="•"/>
              </a:pPr>
              <a:r>
                <a:rPr lang="zh-CN" altLang="en-US" sz="1200" dirty="0" smtClean="0"/>
                <a:t>形态仿生设计</a:t>
              </a:r>
              <a:endParaRPr lang="en-US" altLang="zh-CN" sz="1200" dirty="0" smtClean="0"/>
            </a:p>
            <a:p>
              <a:pPr marL="171450" indent="-171450">
                <a:buFont typeface="Arial" pitchFamily="34" charset="0"/>
                <a:buChar char="•"/>
              </a:pPr>
              <a:r>
                <a:rPr lang="zh-CN" altLang="en-US" sz="1200" dirty="0" smtClean="0"/>
                <a:t>结构仿生设计</a:t>
              </a:r>
              <a:endParaRPr lang="en-US" altLang="zh-CN" sz="1200" dirty="0" smtClean="0"/>
            </a:p>
            <a:p>
              <a:pPr marL="171450" indent="-171450">
                <a:buFont typeface="Arial" pitchFamily="34" charset="0"/>
                <a:buChar char="•"/>
              </a:pPr>
              <a:r>
                <a:rPr lang="zh-CN" altLang="en-US" sz="1200" dirty="0" smtClean="0"/>
                <a:t>肌理与质感仿生设计</a:t>
              </a:r>
              <a:endParaRPr lang="zh-CN" altLang="en-US" sz="1200" dirty="0"/>
            </a:p>
          </p:txBody>
        </p:sp>
      </p:grpSp>
      <p:grpSp>
        <p:nvGrpSpPr>
          <p:cNvPr id="73" name="组合 72"/>
          <p:cNvGrpSpPr/>
          <p:nvPr/>
        </p:nvGrpSpPr>
        <p:grpSpPr>
          <a:xfrm>
            <a:off x="4362143" y="3464512"/>
            <a:ext cx="1544457" cy="1088249"/>
            <a:chOff x="3977835" y="3557276"/>
            <a:chExt cx="1544457" cy="1088249"/>
          </a:xfrm>
        </p:grpSpPr>
        <p:cxnSp>
          <p:nvCxnSpPr>
            <p:cNvPr id="56" name="直接连接符 55"/>
            <p:cNvCxnSpPr/>
            <p:nvPr/>
          </p:nvCxnSpPr>
          <p:spPr>
            <a:xfrm>
              <a:off x="5249239" y="3683276"/>
              <a:ext cx="27305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7" name="圆角矩形 56"/>
            <p:cNvSpPr/>
            <p:nvPr/>
          </p:nvSpPr>
          <p:spPr>
            <a:xfrm>
              <a:off x="4564069" y="3557276"/>
              <a:ext cx="684000" cy="25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smtClean="0"/>
                <a:t>设问法</a:t>
              </a:r>
              <a:endParaRPr lang="en-US" altLang="zh-CN" sz="1200" dirty="0" smtClean="0"/>
            </a:p>
          </p:txBody>
        </p:sp>
        <p:sp>
          <p:nvSpPr>
            <p:cNvPr id="62" name="圆角矩形 61"/>
            <p:cNvSpPr/>
            <p:nvPr/>
          </p:nvSpPr>
          <p:spPr>
            <a:xfrm>
              <a:off x="3977835" y="4033525"/>
              <a:ext cx="1368000" cy="612000"/>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Arial" pitchFamily="34" charset="0"/>
                <a:buChar char="•"/>
              </a:pPr>
              <a:r>
                <a:rPr lang="zh-CN" altLang="en-US" sz="1200" dirty="0" smtClean="0"/>
                <a:t>检核表法</a:t>
              </a:r>
              <a:endParaRPr lang="en-US" altLang="zh-CN" sz="1200" dirty="0" smtClean="0"/>
            </a:p>
            <a:p>
              <a:pPr marL="171450" indent="-171450">
                <a:buFont typeface="Arial" pitchFamily="34" charset="0"/>
                <a:buChar char="•"/>
              </a:pPr>
              <a:r>
                <a:rPr lang="en-US" altLang="zh-CN" sz="1200" dirty="0" smtClean="0"/>
                <a:t>5W2H</a:t>
              </a:r>
              <a:r>
                <a:rPr lang="zh-CN" altLang="en-US" sz="1200" dirty="0" smtClean="0"/>
                <a:t>法</a:t>
              </a:r>
              <a:endParaRPr lang="en-US" altLang="zh-CN" sz="1200" dirty="0" smtClean="0"/>
            </a:p>
            <a:p>
              <a:pPr marL="171450" indent="-171450">
                <a:buFont typeface="Arial" pitchFamily="34" charset="0"/>
                <a:buChar char="•"/>
              </a:pPr>
              <a:r>
                <a:rPr lang="zh-CN" altLang="en-US" sz="1200" dirty="0" smtClean="0"/>
                <a:t>和田</a:t>
              </a:r>
              <a:r>
                <a:rPr lang="en-US" altLang="zh-CN" sz="1200" dirty="0" smtClean="0"/>
                <a:t>12</a:t>
              </a:r>
              <a:r>
                <a:rPr lang="zh-CN" altLang="en-US" sz="1200" dirty="0" smtClean="0"/>
                <a:t>动词法</a:t>
              </a:r>
              <a:endParaRPr lang="zh-CN" altLang="en-US" sz="1200" dirty="0"/>
            </a:p>
          </p:txBody>
        </p:sp>
        <p:cxnSp>
          <p:nvCxnSpPr>
            <p:cNvPr id="68" name="直接连接符 67"/>
            <p:cNvCxnSpPr>
              <a:stCxn id="62" idx="0"/>
              <a:endCxn id="57" idx="2"/>
            </p:cNvCxnSpPr>
            <p:nvPr/>
          </p:nvCxnSpPr>
          <p:spPr>
            <a:xfrm flipV="1">
              <a:off x="4661835" y="3809276"/>
              <a:ext cx="244234" cy="224249"/>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024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out)">
                                      <p:cBhvr>
                                        <p:cTn id="7" dur="1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1000"/>
                                        <p:tgtEl>
                                          <p:spTgt spid="8"/>
                                        </p:tgtEl>
                                      </p:cBhvr>
                                    </p:animEffect>
                                  </p:childTnLst>
                                </p:cTn>
                              </p:par>
                            </p:childTnLst>
                          </p:cTn>
                        </p:par>
                        <p:par>
                          <p:cTn id="13" fill="hold">
                            <p:stCondLst>
                              <p:cond delay="1000"/>
                            </p:stCondLst>
                            <p:childTnLst>
                              <p:par>
                                <p:cTn id="14" presetID="10" presetClass="entr" presetSubtype="0"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500"/>
                            </p:stCondLst>
                            <p:childTnLst>
                              <p:par>
                                <p:cTn id="23" presetID="22" presetClass="entr" presetSubtype="1" fill="hold" nodeType="afterEffect">
                                  <p:stCondLst>
                                    <p:cond delay="250"/>
                                  </p:stCondLst>
                                  <p:childTnLst>
                                    <p:set>
                                      <p:cBhvr>
                                        <p:cTn id="24" dur="1" fill="hold">
                                          <p:stCondLst>
                                            <p:cond delay="0"/>
                                          </p:stCondLst>
                                        </p:cTn>
                                        <p:tgtEl>
                                          <p:spTgt spid="25"/>
                                        </p:tgtEl>
                                        <p:attrNameLst>
                                          <p:attrName>style.visibility</p:attrName>
                                        </p:attrNameLst>
                                      </p:cBhvr>
                                      <p:to>
                                        <p:strVal val="visible"/>
                                      </p:to>
                                    </p:set>
                                    <p:animEffect transition="in" filter="wipe(up)">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500"/>
                            </p:stCondLst>
                            <p:childTnLst>
                              <p:par>
                                <p:cTn id="32" presetID="22" presetClass="entr" presetSubtype="4" fill="hold" nodeType="afterEffect">
                                  <p:stCondLst>
                                    <p:cond delay="25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10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500"/>
                            </p:stCondLst>
                            <p:childTnLst>
                              <p:par>
                                <p:cTn id="41" presetID="22" presetClass="entr" presetSubtype="1" fill="hold" nodeType="afterEffect">
                                  <p:stCondLst>
                                    <p:cond delay="25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10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down)">
                                      <p:cBhvr>
                                        <p:cTn id="48" dur="1000"/>
                                        <p:tgtEl>
                                          <p:spTgt spid="29"/>
                                        </p:tgtEl>
                                      </p:cBhvr>
                                    </p:animEffect>
                                  </p:childTnLst>
                                </p:cTn>
                              </p:par>
                            </p:childTnLst>
                          </p:cTn>
                        </p:par>
                        <p:par>
                          <p:cTn id="49" fill="hold">
                            <p:stCondLst>
                              <p:cond delay="1000"/>
                            </p:stCondLst>
                            <p:childTnLst>
                              <p:par>
                                <p:cTn id="50" presetID="10" presetClass="entr" presetSubtype="0" fill="hold" grpId="0" nodeType="afterEffect">
                                  <p:stCondLst>
                                    <p:cond delay="50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par>
                          <p:cTn id="58" fill="hold">
                            <p:stCondLst>
                              <p:cond delay="500"/>
                            </p:stCondLst>
                            <p:childTnLst>
                              <p:par>
                                <p:cTn id="59" presetID="22" presetClass="entr" presetSubtype="8" fill="hold" nodeType="afterEffect">
                                  <p:stCondLst>
                                    <p:cond delay="250"/>
                                  </p:stCondLst>
                                  <p:childTnLst>
                                    <p:set>
                                      <p:cBhvr>
                                        <p:cTn id="60" dur="1" fill="hold">
                                          <p:stCondLst>
                                            <p:cond delay="0"/>
                                          </p:stCondLst>
                                        </p:cTn>
                                        <p:tgtEl>
                                          <p:spTgt spid="38"/>
                                        </p:tgtEl>
                                        <p:attrNameLst>
                                          <p:attrName>style.visibility</p:attrName>
                                        </p:attrNameLst>
                                      </p:cBhvr>
                                      <p:to>
                                        <p:strVal val="visible"/>
                                      </p:to>
                                    </p:set>
                                    <p:animEffect transition="in" filter="wipe(left)">
                                      <p:cBhvr>
                                        <p:cTn id="61" dur="1500"/>
                                        <p:tgtEl>
                                          <p:spTgt spid="3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childTnLst>
                          </p:cTn>
                        </p:par>
                        <p:par>
                          <p:cTn id="67" fill="hold">
                            <p:stCondLst>
                              <p:cond delay="500"/>
                            </p:stCondLst>
                            <p:childTnLst>
                              <p:par>
                                <p:cTn id="68" presetID="22" presetClass="entr" presetSubtype="4" fill="hold"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down)">
                                      <p:cBhvr>
                                        <p:cTn id="70" dur="1000"/>
                                        <p:tgtEl>
                                          <p:spTgt spid="4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childTnLst>
                          </p:cTn>
                        </p:par>
                        <p:par>
                          <p:cTn id="76" fill="hold">
                            <p:stCondLst>
                              <p:cond delay="500"/>
                            </p:stCondLst>
                            <p:childTnLst>
                              <p:par>
                                <p:cTn id="77" presetID="22" presetClass="entr" presetSubtype="8" fill="hold" nodeType="afterEffect">
                                  <p:stCondLst>
                                    <p:cond delay="250"/>
                                  </p:stCondLst>
                                  <p:childTnLst>
                                    <p:set>
                                      <p:cBhvr>
                                        <p:cTn id="78" dur="1" fill="hold">
                                          <p:stCondLst>
                                            <p:cond delay="0"/>
                                          </p:stCondLst>
                                        </p:cTn>
                                        <p:tgtEl>
                                          <p:spTgt spid="46"/>
                                        </p:tgtEl>
                                        <p:attrNameLst>
                                          <p:attrName>style.visibility</p:attrName>
                                        </p:attrNameLst>
                                      </p:cBhvr>
                                      <p:to>
                                        <p:strVal val="visible"/>
                                      </p:to>
                                    </p:set>
                                    <p:animEffect transition="in" filter="wipe(left)">
                                      <p:cBhvr>
                                        <p:cTn id="79" dur="1500"/>
                                        <p:tgtEl>
                                          <p:spTgt spid="4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left)">
                                      <p:cBhvr>
                                        <p:cTn id="84" dur="1000"/>
                                        <p:tgtEl>
                                          <p:spTgt spid="30"/>
                                        </p:tgtEl>
                                      </p:cBhvr>
                                    </p:animEffect>
                                  </p:childTnLst>
                                </p:cTn>
                              </p:par>
                            </p:childTnLst>
                          </p:cTn>
                        </p:par>
                        <p:par>
                          <p:cTn id="85" fill="hold">
                            <p:stCondLst>
                              <p:cond delay="1000"/>
                            </p:stCondLst>
                            <p:childTnLst>
                              <p:par>
                                <p:cTn id="86" presetID="10" presetClass="entr" presetSubtype="0" fill="hold" grpId="0" nodeType="afterEffect">
                                  <p:stCondLst>
                                    <p:cond delay="50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63"/>
                                        </p:tgtEl>
                                        <p:attrNameLst>
                                          <p:attrName>style.visibility</p:attrName>
                                        </p:attrNameLst>
                                      </p:cBhvr>
                                      <p:to>
                                        <p:strVal val="visible"/>
                                      </p:to>
                                    </p:set>
                                    <p:animEffect transition="in" filter="fade">
                                      <p:cBhvr>
                                        <p:cTn id="93" dur="500"/>
                                        <p:tgtEl>
                                          <p:spTgt spid="63"/>
                                        </p:tgtEl>
                                      </p:cBhvr>
                                    </p:animEffect>
                                  </p:childTnLst>
                                </p:cTn>
                              </p:par>
                            </p:childTnLst>
                          </p:cTn>
                        </p:par>
                        <p:par>
                          <p:cTn id="94" fill="hold">
                            <p:stCondLst>
                              <p:cond delay="500"/>
                            </p:stCondLst>
                            <p:childTnLst>
                              <p:par>
                                <p:cTn id="95" presetID="22" presetClass="entr" presetSubtype="2" fill="hold" nodeType="afterEffect">
                                  <p:stCondLst>
                                    <p:cond delay="250"/>
                                  </p:stCondLst>
                                  <p:childTnLst>
                                    <p:set>
                                      <p:cBhvr>
                                        <p:cTn id="96" dur="1" fill="hold">
                                          <p:stCondLst>
                                            <p:cond delay="0"/>
                                          </p:stCondLst>
                                        </p:cTn>
                                        <p:tgtEl>
                                          <p:spTgt spid="70"/>
                                        </p:tgtEl>
                                        <p:attrNameLst>
                                          <p:attrName>style.visibility</p:attrName>
                                        </p:attrNameLst>
                                      </p:cBhvr>
                                      <p:to>
                                        <p:strVal val="visible"/>
                                      </p:to>
                                    </p:set>
                                    <p:animEffect transition="in" filter="wipe(right)">
                                      <p:cBhvr>
                                        <p:cTn id="97" dur="500"/>
                                        <p:tgtEl>
                                          <p:spTgt spid="7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fade">
                                      <p:cBhvr>
                                        <p:cTn id="102" dur="500"/>
                                        <p:tgtEl>
                                          <p:spTgt spid="58"/>
                                        </p:tgtEl>
                                      </p:cBhvr>
                                    </p:animEffect>
                                  </p:childTnLst>
                                </p:cTn>
                              </p:par>
                            </p:childTnLst>
                          </p:cTn>
                        </p:par>
                        <p:par>
                          <p:cTn id="103" fill="hold">
                            <p:stCondLst>
                              <p:cond delay="500"/>
                            </p:stCondLst>
                            <p:childTnLst>
                              <p:par>
                                <p:cTn id="104" presetID="22" presetClass="entr" presetSubtype="8" fill="hold" nodeType="afterEffect">
                                  <p:stCondLst>
                                    <p:cond delay="250"/>
                                  </p:stCondLst>
                                  <p:childTnLst>
                                    <p:set>
                                      <p:cBhvr>
                                        <p:cTn id="105" dur="1" fill="hold">
                                          <p:stCondLst>
                                            <p:cond delay="0"/>
                                          </p:stCondLst>
                                        </p:cTn>
                                        <p:tgtEl>
                                          <p:spTgt spid="71"/>
                                        </p:tgtEl>
                                        <p:attrNameLst>
                                          <p:attrName>style.visibility</p:attrName>
                                        </p:attrNameLst>
                                      </p:cBhvr>
                                      <p:to>
                                        <p:strVal val="visible"/>
                                      </p:to>
                                    </p:set>
                                    <p:animEffect transition="in" filter="wipe(left)">
                                      <p:cBhvr>
                                        <p:cTn id="106" dur="750"/>
                                        <p:tgtEl>
                                          <p:spTgt spid="71"/>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fade">
                                      <p:cBhvr>
                                        <p:cTn id="111" dur="500"/>
                                        <p:tgtEl>
                                          <p:spTgt spid="55"/>
                                        </p:tgtEl>
                                      </p:cBhvr>
                                    </p:animEffect>
                                  </p:childTnLst>
                                </p:cTn>
                              </p:par>
                            </p:childTnLst>
                          </p:cTn>
                        </p:par>
                        <p:par>
                          <p:cTn id="112" fill="hold">
                            <p:stCondLst>
                              <p:cond delay="500"/>
                            </p:stCondLst>
                            <p:childTnLst>
                              <p:par>
                                <p:cTn id="113" presetID="22" presetClass="entr" presetSubtype="1" fill="hold"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wipe(up)">
                                      <p:cBhvr>
                                        <p:cTn id="115" dur="1000"/>
                                        <p:tgtEl>
                                          <p:spTgt spid="73"/>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fade">
                                      <p:cBhvr>
                                        <p:cTn id="120" dur="500"/>
                                        <p:tgtEl>
                                          <p:spTgt spid="52"/>
                                        </p:tgtEl>
                                      </p:cBhvr>
                                    </p:animEffect>
                                  </p:childTnLst>
                                </p:cTn>
                              </p:par>
                            </p:childTnLst>
                          </p:cTn>
                        </p:par>
                        <p:par>
                          <p:cTn id="121" fill="hold">
                            <p:stCondLst>
                              <p:cond delay="500"/>
                            </p:stCondLst>
                            <p:childTnLst>
                              <p:par>
                                <p:cTn id="122" presetID="22" presetClass="entr" presetSubtype="8" fill="hold" nodeType="afterEffect">
                                  <p:stCondLst>
                                    <p:cond delay="250"/>
                                  </p:stCondLst>
                                  <p:childTnLst>
                                    <p:set>
                                      <p:cBhvr>
                                        <p:cTn id="123" dur="1" fill="hold">
                                          <p:stCondLst>
                                            <p:cond delay="0"/>
                                          </p:stCondLst>
                                        </p:cTn>
                                        <p:tgtEl>
                                          <p:spTgt spid="74"/>
                                        </p:tgtEl>
                                        <p:attrNameLst>
                                          <p:attrName>style.visibility</p:attrName>
                                        </p:attrNameLst>
                                      </p:cBhvr>
                                      <p:to>
                                        <p:strVal val="visible"/>
                                      </p:to>
                                    </p:set>
                                    <p:animEffect transition="in" filter="wipe(left)">
                                      <p:cBhvr>
                                        <p:cTn id="124" dur="1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8" grpId="0" animBg="1"/>
      <p:bldP spid="9" grpId="0"/>
      <p:bldP spid="10" grpId="0" animBg="1"/>
      <p:bldP spid="15" grpId="0" animBg="1"/>
      <p:bldP spid="19" grpId="0" animBg="1"/>
      <p:bldP spid="31" grpId="0"/>
      <p:bldP spid="32" grpId="0" animBg="1"/>
      <p:bldP spid="39" grpId="0" animBg="1"/>
      <p:bldP spid="45" grpId="0" animBg="1"/>
      <p:bldP spid="51" grpId="0"/>
      <p:bldP spid="52" grpId="0" animBg="1"/>
      <p:bldP spid="55" grpId="0" animBg="1"/>
      <p:bldP spid="58"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练习题</a:t>
            </a:r>
            <a:endParaRPr lang="zh-CN" altLang="en-US" dirty="0"/>
          </a:p>
        </p:txBody>
      </p:sp>
      <p:sp>
        <p:nvSpPr>
          <p:cNvPr id="3" name="内容占位符 2"/>
          <p:cNvSpPr>
            <a:spLocks noGrp="1"/>
          </p:cNvSpPr>
          <p:nvPr>
            <p:ph idx="1"/>
          </p:nvPr>
        </p:nvSpPr>
        <p:spPr/>
        <p:txBody>
          <a:bodyPr/>
          <a:lstStyle/>
          <a:p>
            <a:pPr marL="0" indent="0">
              <a:lnSpc>
                <a:spcPct val="150000"/>
              </a:lnSpc>
              <a:spcAft>
                <a:spcPts val="0"/>
              </a:spcAft>
              <a:buNone/>
            </a:pPr>
            <a:r>
              <a:rPr lang="en-US" altLang="zh-CN" dirty="0" smtClean="0"/>
              <a:t>5</a:t>
            </a:r>
            <a:r>
              <a:rPr lang="zh-CN" altLang="en-US" dirty="0" smtClean="0"/>
              <a:t>、</a:t>
            </a:r>
            <a:r>
              <a:rPr lang="zh-CN" altLang="zh-CN" dirty="0" smtClean="0"/>
              <a:t>公共汽车指</a:t>
            </a:r>
            <a:r>
              <a:rPr lang="zh-CN" altLang="zh-CN" dirty="0"/>
              <a:t>在城市道路上循固定</a:t>
            </a:r>
            <a:r>
              <a:rPr lang="zh-CN" altLang="zh-CN" dirty="0" smtClean="0"/>
              <a:t>路线</a:t>
            </a:r>
            <a:r>
              <a:rPr lang="zh-CN" altLang="en-US" dirty="0" smtClean="0"/>
              <a:t>、</a:t>
            </a:r>
            <a:r>
              <a:rPr lang="zh-CN" altLang="zh-CN" dirty="0" smtClean="0"/>
              <a:t>有</a:t>
            </a:r>
            <a:r>
              <a:rPr lang="zh-CN" altLang="zh-CN" dirty="0"/>
              <a:t>或者无固定班次</a:t>
            </a:r>
            <a:r>
              <a:rPr lang="zh-CN" altLang="zh-CN" dirty="0" smtClean="0"/>
              <a:t>时刻</a:t>
            </a:r>
            <a:r>
              <a:rPr lang="zh-CN" altLang="en-US" dirty="0" smtClean="0"/>
              <a:t>、</a:t>
            </a:r>
            <a:r>
              <a:rPr lang="zh-CN" altLang="zh-CN" dirty="0" smtClean="0"/>
              <a:t>承载</a:t>
            </a:r>
            <a:r>
              <a:rPr lang="zh-CN" altLang="zh-CN" dirty="0"/>
              <a:t>旅客出行的机动车辆。一般外形为方</a:t>
            </a:r>
            <a:r>
              <a:rPr lang="zh-CN" altLang="zh-CN" dirty="0" smtClean="0"/>
              <a:t>型</a:t>
            </a:r>
            <a:r>
              <a:rPr lang="zh-CN" altLang="en-US" dirty="0" smtClean="0"/>
              <a:t>、</a:t>
            </a:r>
            <a:r>
              <a:rPr lang="zh-CN" altLang="zh-CN" dirty="0" smtClean="0"/>
              <a:t>有窗</a:t>
            </a:r>
            <a:r>
              <a:rPr lang="zh-CN" altLang="en-US" dirty="0" smtClean="0"/>
              <a:t>、</a:t>
            </a:r>
            <a:r>
              <a:rPr lang="zh-CN" altLang="zh-CN" dirty="0" smtClean="0"/>
              <a:t>设置</a:t>
            </a:r>
            <a:r>
              <a:rPr lang="zh-CN" altLang="zh-CN" dirty="0"/>
              <a:t>座位。以下各种优化措施中，不是以安全为目标的是（</a:t>
            </a:r>
            <a:r>
              <a:rPr lang="en-US" altLang="zh-CN" dirty="0"/>
              <a:t>    </a:t>
            </a:r>
            <a:r>
              <a:rPr lang="zh-CN" altLang="zh-CN" dirty="0"/>
              <a:t>）</a:t>
            </a:r>
          </a:p>
          <a:p>
            <a:pPr marL="0" indent="0">
              <a:lnSpc>
                <a:spcPct val="150000"/>
              </a:lnSpc>
              <a:spcAft>
                <a:spcPts val="0"/>
              </a:spcAft>
              <a:buNone/>
            </a:pPr>
            <a:endParaRPr lang="en-US" altLang="zh-CN" dirty="0" smtClean="0"/>
          </a:p>
          <a:p>
            <a:pPr marL="0" indent="0">
              <a:lnSpc>
                <a:spcPct val="150000"/>
              </a:lnSpc>
              <a:spcAft>
                <a:spcPts val="0"/>
              </a:spcAft>
              <a:buNone/>
            </a:pPr>
            <a:r>
              <a:rPr lang="en-US" altLang="zh-CN" dirty="0" smtClean="0"/>
              <a:t>A</a:t>
            </a:r>
            <a:r>
              <a:rPr lang="zh-CN" altLang="zh-CN" dirty="0"/>
              <a:t>．公共汽车内有很多扶手和栏杆</a:t>
            </a:r>
          </a:p>
          <a:p>
            <a:pPr marL="0" indent="0">
              <a:lnSpc>
                <a:spcPct val="150000"/>
              </a:lnSpc>
              <a:spcAft>
                <a:spcPts val="0"/>
              </a:spcAft>
              <a:buNone/>
            </a:pPr>
            <a:r>
              <a:rPr lang="en-US" altLang="zh-CN" dirty="0"/>
              <a:t>B</a:t>
            </a:r>
            <a:r>
              <a:rPr lang="zh-CN" altLang="zh-CN" dirty="0"/>
              <a:t>．车窗旁有红色的应急锤</a:t>
            </a:r>
          </a:p>
          <a:p>
            <a:pPr marL="0" indent="0">
              <a:lnSpc>
                <a:spcPct val="150000"/>
              </a:lnSpc>
              <a:spcAft>
                <a:spcPts val="0"/>
              </a:spcAft>
              <a:buNone/>
            </a:pPr>
            <a:r>
              <a:rPr lang="en-US" altLang="zh-CN" dirty="0"/>
              <a:t>C</a:t>
            </a:r>
            <a:r>
              <a:rPr lang="zh-CN" altLang="zh-CN" dirty="0"/>
              <a:t>．公共汽车的报站系统</a:t>
            </a:r>
          </a:p>
          <a:p>
            <a:pPr marL="0" indent="0">
              <a:lnSpc>
                <a:spcPct val="150000"/>
              </a:lnSpc>
              <a:spcAft>
                <a:spcPts val="0"/>
              </a:spcAft>
              <a:buNone/>
            </a:pPr>
            <a:r>
              <a:rPr lang="en-US" altLang="zh-CN" dirty="0"/>
              <a:t>D</a:t>
            </a:r>
            <a:r>
              <a:rPr lang="zh-CN" altLang="zh-CN" dirty="0"/>
              <a:t>．下车门上的标语“请勿站在黄色区域内</a:t>
            </a:r>
            <a:r>
              <a:rPr lang="zh-CN" altLang="zh-CN" dirty="0" smtClean="0"/>
              <a:t>”</a:t>
            </a:r>
            <a:endParaRPr lang="en-US" altLang="zh-CN" dirty="0" smtClean="0"/>
          </a:p>
          <a:p>
            <a:pPr marL="0" indent="0">
              <a:lnSpc>
                <a:spcPct val="150000"/>
              </a:lnSpc>
              <a:spcAft>
                <a:spcPts val="0"/>
              </a:spcAft>
              <a:buNone/>
            </a:pPr>
            <a:endParaRPr lang="en-US" altLang="zh-CN" dirty="0"/>
          </a:p>
          <a:p>
            <a:pPr marL="0" indent="0">
              <a:lnSpc>
                <a:spcPct val="150000"/>
              </a:lnSpc>
              <a:spcAft>
                <a:spcPts val="0"/>
              </a:spcAft>
              <a:buNone/>
            </a:pPr>
            <a:r>
              <a:rPr lang="zh-CN" altLang="en-US" dirty="0" smtClean="0">
                <a:solidFill>
                  <a:srgbClr val="0070C0"/>
                </a:solidFill>
              </a:rPr>
              <a:t>答案：</a:t>
            </a:r>
            <a:r>
              <a:rPr lang="en-US" altLang="zh-CN" dirty="0" smtClean="0">
                <a:solidFill>
                  <a:srgbClr val="0070C0"/>
                </a:solidFill>
              </a:rPr>
              <a:t>C</a:t>
            </a:r>
          </a:p>
          <a:p>
            <a:pPr marL="0" indent="0">
              <a:lnSpc>
                <a:spcPct val="150000"/>
              </a:lnSpc>
              <a:spcAft>
                <a:spcPts val="0"/>
              </a:spcAft>
              <a:buNone/>
            </a:pPr>
            <a:endParaRPr lang="en-US" altLang="zh-CN" dirty="0" smtClean="0">
              <a:solidFill>
                <a:srgbClr val="0070C0"/>
              </a:solidFill>
            </a:endParaRPr>
          </a:p>
          <a:p>
            <a:pPr marL="0" indent="0">
              <a:lnSpc>
                <a:spcPct val="150000"/>
              </a:lnSpc>
              <a:spcAft>
                <a:spcPts val="0"/>
              </a:spcAft>
              <a:buNone/>
            </a:pPr>
            <a:r>
              <a:rPr lang="zh-CN" altLang="en-US" dirty="0" smtClean="0">
                <a:solidFill>
                  <a:srgbClr val="0070C0"/>
                </a:solidFill>
              </a:rPr>
              <a:t>解析：本题主要考查人机关系要实现的目标。人</a:t>
            </a:r>
            <a:r>
              <a:rPr lang="zh-CN" altLang="en-US" dirty="0">
                <a:solidFill>
                  <a:srgbClr val="0070C0"/>
                </a:solidFill>
              </a:rPr>
              <a:t>机关系中的安全目标主要是产品对人的身体不构成生理上的伤害，保证使用者的安全。公共汽车的报站系统能够方便的让乘客了解当前的位置信息，提前做好下车准备，实现了高效的目标。</a:t>
            </a:r>
            <a:endParaRPr lang="en-US" altLang="zh-CN" dirty="0">
              <a:solidFill>
                <a:srgbClr val="0070C0"/>
              </a:solidFill>
            </a:endParaRPr>
          </a:p>
          <a:p>
            <a:pPr marL="0" indent="0">
              <a:lnSpc>
                <a:spcPct val="150000"/>
              </a:lnSpc>
              <a:spcAft>
                <a:spcPts val="0"/>
              </a:spcAft>
              <a:buNone/>
            </a:pPr>
            <a:endParaRPr lang="zh-CN" altLang="zh-CN" dirty="0"/>
          </a:p>
          <a:p>
            <a:endParaRPr lang="zh-CN" altLang="en-US" dirty="0"/>
          </a:p>
        </p:txBody>
      </p:sp>
    </p:spTree>
    <p:extLst>
      <p:ext uri="{BB962C8B-B14F-4D97-AF65-F5344CB8AC3E}">
        <p14:creationId xmlns:p14="http://schemas.microsoft.com/office/powerpoint/2010/main" val="23328782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7" dur="500"/>
                                        <p:tgtEl>
                                          <p:spTgt spid="3">
                                            <p:txEl>
                                              <p:pRg st="7" end="7"/>
                                            </p:txEl>
                                          </p:spTgt>
                                        </p:tgtEl>
                                      </p:cBhvr>
                                    </p:animEffect>
                                  </p:childTnLst>
                                </p:cTn>
                              </p:par>
                            </p:childTnLst>
                          </p:cTn>
                        </p:par>
                        <p:par>
                          <p:cTn id="8" fill="hold">
                            <p:stCondLst>
                              <p:cond delay="500"/>
                            </p:stCondLst>
                            <p:childTnLst>
                              <p:par>
                                <p:cTn id="9" presetID="14" presetClass="entr" presetSubtype="10" fill="hold" nodeType="afterEffect">
                                  <p:stCondLst>
                                    <p:cond delay="500"/>
                                  </p:stCondLst>
                                  <p:childTnLst>
                                    <p:set>
                                      <p:cBhvr>
                                        <p:cTn id="10" dur="1" fill="hold">
                                          <p:stCondLst>
                                            <p:cond delay="0"/>
                                          </p:stCondLst>
                                        </p:cTn>
                                        <p:tgtEl>
                                          <p:spTgt spid="3">
                                            <p:txEl>
                                              <p:pRg st="9" end="9"/>
                                            </p:txEl>
                                          </p:spTgt>
                                        </p:tgtEl>
                                        <p:attrNameLst>
                                          <p:attrName>style.visibility</p:attrName>
                                        </p:attrNameLst>
                                      </p:cBhvr>
                                      <p:to>
                                        <p:strVal val="visible"/>
                                      </p:to>
                                    </p:set>
                                    <p:animEffect transition="in" filter="randombar(horizontal)">
                                      <p:cBhvr>
                                        <p:cTn id="1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练习题</a:t>
            </a:r>
            <a:endParaRPr lang="zh-CN" altLang="en-US" dirty="0"/>
          </a:p>
        </p:txBody>
      </p:sp>
      <p:sp>
        <p:nvSpPr>
          <p:cNvPr id="3" name="内容占位符 2"/>
          <p:cNvSpPr>
            <a:spLocks noGrp="1"/>
          </p:cNvSpPr>
          <p:nvPr>
            <p:ph idx="1"/>
          </p:nvPr>
        </p:nvSpPr>
        <p:spPr/>
        <p:txBody>
          <a:bodyPr/>
          <a:lstStyle/>
          <a:p>
            <a:pPr marL="0" indent="0">
              <a:lnSpc>
                <a:spcPct val="150000"/>
              </a:lnSpc>
              <a:spcAft>
                <a:spcPts val="0"/>
              </a:spcAft>
              <a:buNone/>
            </a:pPr>
            <a:r>
              <a:rPr lang="en-US" altLang="zh-CN" dirty="0" smtClean="0"/>
              <a:t>6</a:t>
            </a:r>
            <a:r>
              <a:rPr lang="zh-CN" altLang="en-US" dirty="0" smtClean="0"/>
              <a:t>、</a:t>
            </a:r>
            <a:r>
              <a:rPr lang="zh-CN" altLang="zh-CN" dirty="0" smtClean="0"/>
              <a:t>如</a:t>
            </a:r>
            <a:r>
              <a:rPr lang="zh-CN" altLang="zh-CN" dirty="0"/>
              <a:t>图所示的电线夹可以方便地夹在电源线上，电线夹的两面分别有盲文、图案和文字，可以方便快捷地区分出不同电器的电源线。从人机关系角度分析，该设计</a:t>
            </a:r>
            <a:r>
              <a:rPr lang="zh-CN" altLang="en-US" dirty="0"/>
              <a:t>（ </a:t>
            </a:r>
            <a:r>
              <a:rPr lang="zh-CN" altLang="en-US" dirty="0" smtClean="0"/>
              <a:t>   </a:t>
            </a:r>
            <a:r>
              <a:rPr lang="zh-CN" altLang="en-US" dirty="0"/>
              <a:t>）</a:t>
            </a:r>
            <a:endParaRPr lang="en-US" altLang="zh-CN" dirty="0"/>
          </a:p>
          <a:p>
            <a:pPr marL="0" indent="0">
              <a:lnSpc>
                <a:spcPct val="150000"/>
              </a:lnSpc>
              <a:spcAft>
                <a:spcPts val="0"/>
              </a:spcAft>
              <a:buNone/>
            </a:pPr>
            <a:endParaRPr lang="en-US" altLang="zh-CN" dirty="0" smtClean="0"/>
          </a:p>
          <a:p>
            <a:pPr marL="0" indent="0">
              <a:lnSpc>
                <a:spcPct val="150000"/>
              </a:lnSpc>
              <a:spcAft>
                <a:spcPts val="0"/>
              </a:spcAft>
              <a:buNone/>
            </a:pPr>
            <a:r>
              <a:rPr lang="en-US" altLang="zh-CN" dirty="0" smtClean="0"/>
              <a:t>A</a:t>
            </a:r>
            <a:r>
              <a:rPr lang="en-US" altLang="zh-CN" dirty="0"/>
              <a:t>.</a:t>
            </a:r>
            <a:r>
              <a:rPr lang="zh-CN" altLang="zh-CN" dirty="0"/>
              <a:t>未考虑特殊人群的需要</a:t>
            </a:r>
            <a:r>
              <a:rPr lang="en-US" altLang="zh-CN" dirty="0"/>
              <a:t>	</a:t>
            </a:r>
            <a:endParaRPr lang="zh-CN" altLang="zh-CN" dirty="0"/>
          </a:p>
          <a:p>
            <a:pPr marL="0" indent="0">
              <a:lnSpc>
                <a:spcPct val="150000"/>
              </a:lnSpc>
              <a:spcAft>
                <a:spcPts val="0"/>
              </a:spcAft>
              <a:buNone/>
            </a:pPr>
            <a:r>
              <a:rPr lang="en-US" altLang="zh-CN" dirty="0"/>
              <a:t>B.</a:t>
            </a:r>
            <a:r>
              <a:rPr lang="zh-CN" altLang="zh-CN" dirty="0"/>
              <a:t>不符合信息交互要求</a:t>
            </a:r>
          </a:p>
          <a:p>
            <a:pPr marL="0" indent="0">
              <a:lnSpc>
                <a:spcPct val="150000"/>
              </a:lnSpc>
              <a:spcAft>
                <a:spcPts val="0"/>
              </a:spcAft>
              <a:buNone/>
            </a:pPr>
            <a:r>
              <a:rPr lang="en-US" altLang="zh-CN" dirty="0"/>
              <a:t>C.</a:t>
            </a:r>
            <a:r>
              <a:rPr lang="zh-CN" altLang="zh-CN" dirty="0"/>
              <a:t>符合高效的目标</a:t>
            </a:r>
            <a:r>
              <a:rPr lang="en-US" altLang="zh-CN" dirty="0"/>
              <a:t>			</a:t>
            </a:r>
            <a:endParaRPr lang="zh-CN" altLang="zh-CN" dirty="0"/>
          </a:p>
          <a:p>
            <a:pPr marL="0" indent="0">
              <a:lnSpc>
                <a:spcPct val="150000"/>
              </a:lnSpc>
              <a:spcAft>
                <a:spcPts val="0"/>
              </a:spcAft>
              <a:buNone/>
            </a:pPr>
            <a:r>
              <a:rPr lang="en-US" altLang="zh-CN" dirty="0"/>
              <a:t>D.</a:t>
            </a:r>
            <a:r>
              <a:rPr lang="zh-CN" altLang="zh-CN" dirty="0"/>
              <a:t>符合人体动态尺寸</a:t>
            </a:r>
            <a:endParaRPr lang="zh-CN" altLang="en-US" dirty="0"/>
          </a:p>
          <a:p>
            <a:pPr marL="0" indent="0">
              <a:buNone/>
            </a:pPr>
            <a:endParaRPr lang="en-US" altLang="zh-CN" dirty="0" smtClean="0"/>
          </a:p>
          <a:p>
            <a:pPr marL="0" indent="0">
              <a:lnSpc>
                <a:spcPct val="150000"/>
              </a:lnSpc>
              <a:spcAft>
                <a:spcPts val="0"/>
              </a:spcAft>
              <a:buNone/>
            </a:pPr>
            <a:r>
              <a:rPr lang="zh-CN" altLang="en-US" dirty="0">
                <a:solidFill>
                  <a:srgbClr val="0070C0"/>
                </a:solidFill>
              </a:rPr>
              <a:t>答案：</a:t>
            </a:r>
            <a:r>
              <a:rPr lang="en-US" altLang="zh-CN" dirty="0" smtClean="0">
                <a:solidFill>
                  <a:srgbClr val="0070C0"/>
                </a:solidFill>
              </a:rPr>
              <a:t>C</a:t>
            </a:r>
          </a:p>
          <a:p>
            <a:pPr marL="0" indent="0">
              <a:lnSpc>
                <a:spcPct val="150000"/>
              </a:lnSpc>
              <a:spcAft>
                <a:spcPts val="0"/>
              </a:spcAft>
              <a:buNone/>
            </a:pPr>
            <a:endParaRPr lang="en-US" altLang="zh-CN" dirty="0">
              <a:solidFill>
                <a:srgbClr val="0070C0"/>
              </a:solidFill>
            </a:endParaRPr>
          </a:p>
          <a:p>
            <a:pPr marL="0" indent="0">
              <a:lnSpc>
                <a:spcPct val="150000"/>
              </a:lnSpc>
              <a:spcAft>
                <a:spcPts val="0"/>
              </a:spcAft>
              <a:buNone/>
            </a:pPr>
            <a:r>
              <a:rPr lang="zh-CN" altLang="en-US" dirty="0">
                <a:solidFill>
                  <a:srgbClr val="0070C0"/>
                </a:solidFill>
              </a:rPr>
              <a:t>解析：电线夹上的文字能够帮助使用者快速的区分不同电器的电源线，实现了信息的交互，也提高了</a:t>
            </a:r>
            <a:r>
              <a:rPr lang="zh-CN" altLang="en-US" dirty="0" smtClean="0">
                <a:solidFill>
                  <a:srgbClr val="0070C0"/>
                </a:solidFill>
              </a:rPr>
              <a:t>工作效率，盲文和图案的设计还考虑了特殊人群的需要。</a:t>
            </a:r>
            <a:endParaRPr lang="en-US" altLang="zh-CN" dirty="0">
              <a:solidFill>
                <a:srgbClr val="0070C0"/>
              </a:solidFill>
            </a:endParaRPr>
          </a:p>
          <a:p>
            <a:pPr marL="0" indent="0">
              <a:buNone/>
            </a:pPr>
            <a:endParaRPr lang="zh-CN" altLang="en-US" dirty="0"/>
          </a:p>
        </p:txBody>
      </p:sp>
      <p:pic>
        <p:nvPicPr>
          <p:cNvPr id="4" name="图片 3" descr="盲文电线标签 用来为各种电器的电线标识的...">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2869" y="1525657"/>
            <a:ext cx="1988744" cy="16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1362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7" dur="500"/>
                                        <p:tgtEl>
                                          <p:spTgt spid="3">
                                            <p:txEl>
                                              <p:pRg st="7" end="7"/>
                                            </p:txEl>
                                          </p:spTgt>
                                        </p:tgtEl>
                                      </p:cBhvr>
                                    </p:animEffect>
                                  </p:childTnLst>
                                </p:cTn>
                              </p:par>
                            </p:childTnLst>
                          </p:cTn>
                        </p:par>
                        <p:par>
                          <p:cTn id="8" fill="hold">
                            <p:stCondLst>
                              <p:cond delay="500"/>
                            </p:stCondLst>
                            <p:childTnLst>
                              <p:par>
                                <p:cTn id="9" presetID="14" presetClass="entr" presetSubtype="10" fill="hold" nodeType="afterEffect">
                                  <p:stCondLst>
                                    <p:cond delay="500"/>
                                  </p:stCondLst>
                                  <p:childTnLst>
                                    <p:set>
                                      <p:cBhvr>
                                        <p:cTn id="10" dur="1" fill="hold">
                                          <p:stCondLst>
                                            <p:cond delay="0"/>
                                          </p:stCondLst>
                                        </p:cTn>
                                        <p:tgtEl>
                                          <p:spTgt spid="3">
                                            <p:txEl>
                                              <p:pRg st="9" end="9"/>
                                            </p:txEl>
                                          </p:spTgt>
                                        </p:tgtEl>
                                        <p:attrNameLst>
                                          <p:attrName>style.visibility</p:attrName>
                                        </p:attrNameLst>
                                      </p:cBhvr>
                                      <p:to>
                                        <p:strVal val="visible"/>
                                      </p:to>
                                    </p:set>
                                    <p:animEffect transition="in" filter="randombar(horizontal)">
                                      <p:cBhvr>
                                        <p:cTn id="1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练习题</a:t>
            </a:r>
            <a:endParaRPr lang="zh-CN" altLang="en-US" dirty="0"/>
          </a:p>
        </p:txBody>
      </p:sp>
      <p:sp>
        <p:nvSpPr>
          <p:cNvPr id="3" name="内容占位符 2"/>
          <p:cNvSpPr>
            <a:spLocks noGrp="1"/>
          </p:cNvSpPr>
          <p:nvPr>
            <p:ph idx="1"/>
          </p:nvPr>
        </p:nvSpPr>
        <p:spPr/>
        <p:txBody>
          <a:bodyPr/>
          <a:lstStyle/>
          <a:p>
            <a:pPr marL="0" indent="0">
              <a:lnSpc>
                <a:spcPct val="150000"/>
              </a:lnSpc>
              <a:spcAft>
                <a:spcPts val="0"/>
              </a:spcAft>
              <a:buNone/>
            </a:pPr>
            <a:r>
              <a:rPr lang="en-US" altLang="zh-CN" dirty="0" smtClean="0"/>
              <a:t>7</a:t>
            </a:r>
            <a:r>
              <a:rPr lang="zh-CN" altLang="en-US" dirty="0" smtClean="0"/>
              <a:t>、</a:t>
            </a:r>
            <a:r>
              <a:rPr lang="zh-CN" altLang="en-US" dirty="0"/>
              <a:t>如图所示是某城市广场的“钢琴楼梯”，楼梯台阶黑白相间，当人踩到上面时会发出音乐声。下列设计该楼梯时考虑的因素中，不归属于使用者的因素是（   ）</a:t>
            </a:r>
          </a:p>
          <a:p>
            <a:pPr marL="0" indent="0">
              <a:lnSpc>
                <a:spcPct val="150000"/>
              </a:lnSpc>
              <a:spcAft>
                <a:spcPts val="0"/>
              </a:spcAft>
              <a:buNone/>
            </a:pPr>
            <a:r>
              <a:rPr lang="zh-CN" altLang="en-US" dirty="0"/>
              <a:t> </a:t>
            </a:r>
          </a:p>
          <a:p>
            <a:pPr marL="0" indent="0">
              <a:lnSpc>
                <a:spcPct val="150000"/>
              </a:lnSpc>
              <a:spcAft>
                <a:spcPts val="0"/>
              </a:spcAft>
              <a:buNone/>
            </a:pPr>
            <a:r>
              <a:rPr lang="en-US" altLang="zh-CN" dirty="0"/>
              <a:t>A</a:t>
            </a:r>
            <a:r>
              <a:rPr lang="zh-CN" altLang="en-US" dirty="0"/>
              <a:t>．楼梯总的高度     </a:t>
            </a:r>
            <a:r>
              <a:rPr lang="zh-CN" altLang="en-US" dirty="0" smtClean="0"/>
              <a:t> </a:t>
            </a:r>
            <a:endParaRPr lang="en-US" altLang="zh-CN" dirty="0" smtClean="0"/>
          </a:p>
          <a:p>
            <a:pPr marL="0" indent="0">
              <a:lnSpc>
                <a:spcPct val="150000"/>
              </a:lnSpc>
              <a:spcAft>
                <a:spcPts val="0"/>
              </a:spcAft>
              <a:buNone/>
            </a:pPr>
            <a:r>
              <a:rPr lang="en-US" altLang="zh-CN" dirty="0" smtClean="0"/>
              <a:t>B</a:t>
            </a:r>
            <a:r>
              <a:rPr lang="zh-CN" altLang="en-US" dirty="0"/>
              <a:t>．楼梯台阶的颜色</a:t>
            </a:r>
          </a:p>
          <a:p>
            <a:pPr marL="0" indent="0">
              <a:lnSpc>
                <a:spcPct val="150000"/>
              </a:lnSpc>
              <a:spcAft>
                <a:spcPts val="0"/>
              </a:spcAft>
              <a:buNone/>
            </a:pPr>
            <a:r>
              <a:rPr lang="en-US" altLang="zh-CN" dirty="0"/>
              <a:t>C</a:t>
            </a:r>
            <a:r>
              <a:rPr lang="zh-CN" altLang="en-US" dirty="0"/>
              <a:t>．楼梯台阶的高度   </a:t>
            </a:r>
            <a:endParaRPr lang="en-US" altLang="zh-CN" dirty="0" smtClean="0"/>
          </a:p>
          <a:p>
            <a:pPr marL="0" indent="0">
              <a:lnSpc>
                <a:spcPct val="150000"/>
              </a:lnSpc>
              <a:spcAft>
                <a:spcPts val="0"/>
              </a:spcAft>
              <a:buNone/>
            </a:pPr>
            <a:r>
              <a:rPr lang="en-US" altLang="zh-CN" dirty="0" smtClean="0"/>
              <a:t>D</a:t>
            </a:r>
            <a:r>
              <a:rPr lang="zh-CN" altLang="en-US" dirty="0"/>
              <a:t>．踩到台阶上时发出的音乐声</a:t>
            </a:r>
          </a:p>
          <a:p>
            <a:pPr marL="0" indent="0">
              <a:lnSpc>
                <a:spcPct val="150000"/>
              </a:lnSpc>
              <a:spcAft>
                <a:spcPts val="0"/>
              </a:spcAft>
              <a:buNone/>
            </a:pPr>
            <a:endParaRPr lang="en-US" altLang="zh-CN" dirty="0"/>
          </a:p>
          <a:p>
            <a:pPr marL="0" indent="0">
              <a:lnSpc>
                <a:spcPct val="150000"/>
              </a:lnSpc>
              <a:spcAft>
                <a:spcPts val="0"/>
              </a:spcAft>
              <a:buNone/>
            </a:pPr>
            <a:r>
              <a:rPr lang="zh-CN" altLang="en-US" dirty="0" smtClean="0">
                <a:solidFill>
                  <a:srgbClr val="0070C0"/>
                </a:solidFill>
              </a:rPr>
              <a:t>答案：</a:t>
            </a:r>
            <a:r>
              <a:rPr lang="en-US" altLang="zh-CN" dirty="0" smtClean="0">
                <a:solidFill>
                  <a:srgbClr val="0070C0"/>
                </a:solidFill>
              </a:rPr>
              <a:t>A</a:t>
            </a:r>
          </a:p>
          <a:p>
            <a:pPr marL="0" indent="0">
              <a:lnSpc>
                <a:spcPct val="150000"/>
              </a:lnSpc>
              <a:spcAft>
                <a:spcPts val="0"/>
              </a:spcAft>
              <a:buNone/>
            </a:pPr>
            <a:endParaRPr lang="en-US" altLang="zh-CN" dirty="0" smtClean="0">
              <a:solidFill>
                <a:srgbClr val="0070C0"/>
              </a:solidFill>
            </a:endParaRPr>
          </a:p>
          <a:p>
            <a:pPr marL="0" indent="0">
              <a:lnSpc>
                <a:spcPct val="150000"/>
              </a:lnSpc>
              <a:spcAft>
                <a:spcPts val="0"/>
              </a:spcAft>
              <a:buNone/>
            </a:pPr>
            <a:r>
              <a:rPr lang="zh-CN" altLang="en-US" dirty="0" smtClean="0">
                <a:solidFill>
                  <a:srgbClr val="0070C0"/>
                </a:solidFill>
              </a:rPr>
              <a:t>解析：“楼梯的总高度”是从“物”的角度，即产品本身，进行的设计分析。</a:t>
            </a:r>
            <a:endParaRPr lang="en-US" altLang="zh-CN" dirty="0">
              <a:solidFill>
                <a:srgbClr val="0070C0"/>
              </a:solidFill>
            </a:endParaRPr>
          </a:p>
          <a:p>
            <a:pPr marL="0" indent="0">
              <a:lnSpc>
                <a:spcPct val="150000"/>
              </a:lnSpc>
              <a:spcAft>
                <a:spcPts val="0"/>
              </a:spcAft>
              <a:buNone/>
            </a:pPr>
            <a:endParaRPr lang="zh-CN" altLang="zh-CN" dirty="0"/>
          </a:p>
          <a:p>
            <a:pPr marL="0" indent="0">
              <a:buNone/>
            </a:pPr>
            <a:endParaRPr lang="zh-CN" altLang="en-US" dirty="0"/>
          </a:p>
        </p:txBody>
      </p:sp>
      <p:pic>
        <p:nvPicPr>
          <p:cNvPr id="4" name="图片 3" descr="学科网 版权所有"/>
          <p:cNvPicPr/>
          <p:nvPr/>
        </p:nvPicPr>
        <p:blipFill>
          <a:blip r:embed="rId2">
            <a:extLst>
              <a:ext uri="{28A0092B-C50C-407E-A947-70E740481C1C}">
                <a14:useLocalDpi xmlns:a14="http://schemas.microsoft.com/office/drawing/2010/main" val="0"/>
              </a:ext>
            </a:extLst>
          </a:blip>
          <a:srcRect/>
          <a:stretch>
            <a:fillRect/>
          </a:stretch>
        </p:blipFill>
        <p:spPr bwMode="auto">
          <a:xfrm>
            <a:off x="5921257" y="1457531"/>
            <a:ext cx="1894778" cy="1233953"/>
          </a:xfrm>
          <a:prstGeom prst="rect">
            <a:avLst/>
          </a:prstGeom>
          <a:solidFill>
            <a:srgbClr val="FFFFFF"/>
          </a:solidFill>
          <a:ln>
            <a:noFill/>
          </a:ln>
        </p:spPr>
      </p:pic>
    </p:spTree>
    <p:extLst>
      <p:ext uri="{BB962C8B-B14F-4D97-AF65-F5344CB8AC3E}">
        <p14:creationId xmlns:p14="http://schemas.microsoft.com/office/powerpoint/2010/main" val="22806296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7" dur="500"/>
                                        <p:tgtEl>
                                          <p:spTgt spid="3">
                                            <p:txEl>
                                              <p:pRg st="7" end="7"/>
                                            </p:txEl>
                                          </p:spTgt>
                                        </p:tgtEl>
                                      </p:cBhvr>
                                    </p:animEffect>
                                  </p:childTnLst>
                                </p:cTn>
                              </p:par>
                            </p:childTnLst>
                          </p:cTn>
                        </p:par>
                        <p:par>
                          <p:cTn id="8" fill="hold">
                            <p:stCondLst>
                              <p:cond delay="500"/>
                            </p:stCondLst>
                            <p:childTnLst>
                              <p:par>
                                <p:cTn id="9" presetID="14" presetClass="entr" presetSubtype="10" fill="hold" nodeType="afterEffect">
                                  <p:stCondLst>
                                    <p:cond delay="500"/>
                                  </p:stCondLst>
                                  <p:childTnLst>
                                    <p:set>
                                      <p:cBhvr>
                                        <p:cTn id="10" dur="1" fill="hold">
                                          <p:stCondLst>
                                            <p:cond delay="0"/>
                                          </p:stCondLst>
                                        </p:cTn>
                                        <p:tgtEl>
                                          <p:spTgt spid="3">
                                            <p:txEl>
                                              <p:pRg st="9" end="9"/>
                                            </p:txEl>
                                          </p:spTgt>
                                        </p:tgtEl>
                                        <p:attrNameLst>
                                          <p:attrName>style.visibility</p:attrName>
                                        </p:attrNameLst>
                                      </p:cBhvr>
                                      <p:to>
                                        <p:strVal val="visible"/>
                                      </p:to>
                                    </p:set>
                                    <p:animEffect transition="in" filter="randombar(horizontal)">
                                      <p:cBhvr>
                                        <p:cTn id="1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练习题</a:t>
            </a:r>
            <a:endParaRPr lang="zh-CN" altLang="en-US" dirty="0"/>
          </a:p>
        </p:txBody>
      </p:sp>
      <p:sp>
        <p:nvSpPr>
          <p:cNvPr id="3" name="内容占位符 2"/>
          <p:cNvSpPr>
            <a:spLocks noGrp="1"/>
          </p:cNvSpPr>
          <p:nvPr>
            <p:ph idx="1"/>
          </p:nvPr>
        </p:nvSpPr>
        <p:spPr/>
        <p:txBody>
          <a:bodyPr>
            <a:normAutofit/>
          </a:bodyPr>
          <a:lstStyle/>
          <a:p>
            <a:pPr marL="0" indent="0">
              <a:lnSpc>
                <a:spcPct val="150000"/>
              </a:lnSpc>
              <a:spcAft>
                <a:spcPts val="0"/>
              </a:spcAft>
              <a:buNone/>
            </a:pPr>
            <a:r>
              <a:rPr lang="en-US" altLang="zh-CN" dirty="0" smtClean="0"/>
              <a:t>8</a:t>
            </a:r>
            <a:r>
              <a:rPr lang="zh-CN" altLang="en-US" dirty="0" smtClean="0"/>
              <a:t>、</a:t>
            </a:r>
            <a:r>
              <a:rPr lang="zh-CN" altLang="en-US" dirty="0" smtClean="0"/>
              <a:t>下列不属于标准件的是</a:t>
            </a:r>
            <a:r>
              <a:rPr lang="zh-CN" altLang="zh-CN" dirty="0" smtClean="0"/>
              <a:t>（</a:t>
            </a:r>
            <a:r>
              <a:rPr lang="en-US" altLang="zh-CN" dirty="0" smtClean="0"/>
              <a:t>    </a:t>
            </a:r>
            <a:r>
              <a:rPr lang="zh-CN" altLang="zh-CN" dirty="0"/>
              <a:t>）</a:t>
            </a:r>
          </a:p>
          <a:p>
            <a:pPr marL="0" indent="0">
              <a:lnSpc>
                <a:spcPct val="150000"/>
              </a:lnSpc>
              <a:spcAft>
                <a:spcPts val="0"/>
              </a:spcAft>
              <a:buNone/>
            </a:pPr>
            <a:endParaRPr lang="en-US" altLang="zh-CN" dirty="0" smtClean="0"/>
          </a:p>
          <a:p>
            <a:pPr marL="0" indent="0">
              <a:lnSpc>
                <a:spcPct val="150000"/>
              </a:lnSpc>
              <a:spcAft>
                <a:spcPts val="0"/>
              </a:spcAft>
              <a:buNone/>
            </a:pPr>
            <a:r>
              <a:rPr lang="en-US" altLang="zh-CN" dirty="0" smtClean="0"/>
              <a:t>A</a:t>
            </a:r>
            <a:r>
              <a:rPr lang="zh-CN" altLang="zh-CN" dirty="0" smtClean="0"/>
              <a:t>．</a:t>
            </a:r>
            <a:r>
              <a:rPr lang="zh-CN" altLang="en-US" dirty="0" smtClean="0"/>
              <a:t>螺母</a:t>
            </a:r>
            <a:r>
              <a:rPr lang="en-US" altLang="zh-CN" dirty="0" smtClean="0"/>
              <a:t>		B</a:t>
            </a:r>
            <a:r>
              <a:rPr lang="zh-CN" altLang="zh-CN" dirty="0" smtClean="0"/>
              <a:t>．</a:t>
            </a:r>
            <a:r>
              <a:rPr lang="zh-CN" altLang="en-US" dirty="0" smtClean="0"/>
              <a:t>滚动轴承</a:t>
            </a:r>
            <a:endParaRPr lang="en-US" altLang="zh-CN" dirty="0" smtClean="0"/>
          </a:p>
          <a:p>
            <a:pPr marL="0" indent="0">
              <a:lnSpc>
                <a:spcPct val="150000"/>
              </a:lnSpc>
              <a:spcAft>
                <a:spcPts val="0"/>
              </a:spcAft>
              <a:buNone/>
            </a:pPr>
            <a:r>
              <a:rPr lang="en-US" altLang="zh-CN" dirty="0" smtClean="0"/>
              <a:t>C</a:t>
            </a:r>
            <a:r>
              <a:rPr lang="zh-CN" altLang="zh-CN" dirty="0" smtClean="0"/>
              <a:t>．</a:t>
            </a:r>
            <a:r>
              <a:rPr lang="zh-CN" altLang="en-US" dirty="0" smtClean="0"/>
              <a:t>三极管</a:t>
            </a:r>
            <a:r>
              <a:rPr lang="en-US" altLang="zh-CN" dirty="0" smtClean="0"/>
              <a:t>		D</a:t>
            </a:r>
            <a:r>
              <a:rPr lang="zh-CN" altLang="zh-CN" dirty="0" smtClean="0"/>
              <a:t>．</a:t>
            </a:r>
            <a:r>
              <a:rPr lang="zh-CN" altLang="en-US" dirty="0" smtClean="0"/>
              <a:t>电脑鼠标</a:t>
            </a:r>
            <a:endParaRPr lang="en-US" altLang="zh-CN" dirty="0"/>
          </a:p>
          <a:p>
            <a:pPr marL="0" indent="0">
              <a:lnSpc>
                <a:spcPct val="150000"/>
              </a:lnSpc>
              <a:spcAft>
                <a:spcPts val="0"/>
              </a:spcAft>
              <a:buNone/>
            </a:pPr>
            <a:endParaRPr lang="en-US" altLang="zh-CN" dirty="0" smtClean="0">
              <a:solidFill>
                <a:srgbClr val="0070C0"/>
              </a:solidFill>
            </a:endParaRPr>
          </a:p>
          <a:p>
            <a:pPr marL="0" indent="0">
              <a:lnSpc>
                <a:spcPct val="150000"/>
              </a:lnSpc>
              <a:spcAft>
                <a:spcPts val="0"/>
              </a:spcAft>
              <a:buNone/>
            </a:pPr>
            <a:r>
              <a:rPr lang="zh-CN" altLang="en-US" dirty="0" smtClean="0">
                <a:solidFill>
                  <a:srgbClr val="0070C0"/>
                </a:solidFill>
              </a:rPr>
              <a:t>答案：</a:t>
            </a:r>
            <a:r>
              <a:rPr lang="en-US" altLang="zh-CN" dirty="0" smtClean="0">
                <a:solidFill>
                  <a:srgbClr val="0070C0"/>
                </a:solidFill>
              </a:rPr>
              <a:t>D</a:t>
            </a:r>
          </a:p>
          <a:p>
            <a:pPr marL="0" indent="0">
              <a:lnSpc>
                <a:spcPct val="150000"/>
              </a:lnSpc>
              <a:spcAft>
                <a:spcPts val="0"/>
              </a:spcAft>
              <a:buNone/>
            </a:pPr>
            <a:endParaRPr lang="en-US" altLang="zh-CN" dirty="0" smtClean="0">
              <a:solidFill>
                <a:srgbClr val="0070C0"/>
              </a:solidFill>
            </a:endParaRPr>
          </a:p>
          <a:p>
            <a:pPr marL="0" indent="0">
              <a:lnSpc>
                <a:spcPct val="150000"/>
              </a:lnSpc>
              <a:spcAft>
                <a:spcPts val="0"/>
              </a:spcAft>
              <a:buNone/>
            </a:pPr>
            <a:r>
              <a:rPr lang="zh-CN" altLang="en-US" dirty="0" smtClean="0">
                <a:solidFill>
                  <a:srgbClr val="0070C0"/>
                </a:solidFill>
              </a:rPr>
              <a:t>解析：本章第二节的“小辞典”栏目中介绍了“标准件”。标准件是指按照国家标准或行业标准的技术要求批量生产的具有通用性的零部件，主要包括紧固件、连接件、传动件、密封件、液压元件、气动元件、轴承、弹簧等。在设计中，产品的零部件应选用标准件。</a:t>
            </a:r>
            <a:endParaRPr lang="zh-CN" altLang="zh-CN" dirty="0"/>
          </a:p>
          <a:p>
            <a:endParaRPr lang="zh-CN" altLang="en-US" dirty="0"/>
          </a:p>
        </p:txBody>
      </p:sp>
    </p:spTree>
    <p:extLst>
      <p:ext uri="{BB962C8B-B14F-4D97-AF65-F5344CB8AC3E}">
        <p14:creationId xmlns:p14="http://schemas.microsoft.com/office/powerpoint/2010/main" val="8109428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7" dur="500"/>
                                        <p:tgtEl>
                                          <p:spTgt spid="3">
                                            <p:txEl>
                                              <p:pRg st="5" end="5"/>
                                            </p:txEl>
                                          </p:spTgt>
                                        </p:tgtEl>
                                      </p:cBhvr>
                                    </p:animEffect>
                                  </p:childTnLst>
                                </p:cTn>
                              </p:par>
                            </p:childTnLst>
                          </p:cTn>
                        </p:par>
                        <p:par>
                          <p:cTn id="8" fill="hold">
                            <p:stCondLst>
                              <p:cond delay="500"/>
                            </p:stCondLst>
                            <p:childTnLst>
                              <p:par>
                                <p:cTn id="9" presetID="14" presetClass="entr" presetSubtype="10" fill="hold" nodeType="afterEffect">
                                  <p:stCondLst>
                                    <p:cond delay="50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练习题</a:t>
            </a:r>
            <a:endParaRPr lang="zh-CN" altLang="en-US" dirty="0"/>
          </a:p>
        </p:txBody>
      </p:sp>
      <p:sp>
        <p:nvSpPr>
          <p:cNvPr id="3" name="内容占位符 2"/>
          <p:cNvSpPr>
            <a:spLocks noGrp="1"/>
          </p:cNvSpPr>
          <p:nvPr>
            <p:ph idx="1"/>
          </p:nvPr>
        </p:nvSpPr>
        <p:spPr/>
        <p:txBody>
          <a:bodyPr/>
          <a:lstStyle/>
          <a:p>
            <a:pPr marL="0" indent="0">
              <a:lnSpc>
                <a:spcPct val="150000"/>
              </a:lnSpc>
              <a:spcAft>
                <a:spcPts val="0"/>
              </a:spcAft>
              <a:buNone/>
            </a:pPr>
            <a:r>
              <a:rPr lang="en-US" altLang="zh-CN" dirty="0" smtClean="0"/>
              <a:t>9</a:t>
            </a:r>
            <a:r>
              <a:rPr lang="zh-CN" altLang="en-US" dirty="0" smtClean="0"/>
              <a:t>、</a:t>
            </a:r>
            <a:r>
              <a:rPr lang="zh-CN" altLang="en-US" dirty="0"/>
              <a:t>如图所示是小通设计的木质靠背椅的两个方案，方案</a:t>
            </a:r>
            <a:r>
              <a:rPr lang="en-US" altLang="zh-CN" dirty="0"/>
              <a:t>1</a:t>
            </a:r>
            <a:r>
              <a:rPr lang="zh-CN" altLang="en-US" dirty="0"/>
              <a:t>靠背中间为一根木条，方案</a:t>
            </a:r>
            <a:r>
              <a:rPr lang="en-US" altLang="zh-CN" dirty="0"/>
              <a:t>2</a:t>
            </a:r>
            <a:r>
              <a:rPr lang="zh-CN" altLang="en-US" dirty="0"/>
              <a:t>靠背中间为一块木板，方案</a:t>
            </a:r>
            <a:r>
              <a:rPr lang="en-US" altLang="zh-CN" dirty="0"/>
              <a:t>2</a:t>
            </a:r>
            <a:r>
              <a:rPr lang="zh-CN" altLang="en-US" dirty="0"/>
              <a:t>的主要优点</a:t>
            </a:r>
            <a:r>
              <a:rPr lang="zh-CN" altLang="en-US" dirty="0" smtClean="0"/>
              <a:t>是</a:t>
            </a:r>
            <a:r>
              <a:rPr lang="zh-CN" altLang="zh-CN" dirty="0" smtClean="0"/>
              <a:t>（</a:t>
            </a:r>
            <a:r>
              <a:rPr lang="en-US" altLang="zh-CN" dirty="0" smtClean="0"/>
              <a:t>    </a:t>
            </a:r>
            <a:r>
              <a:rPr lang="zh-CN" altLang="zh-CN" dirty="0"/>
              <a:t>）</a:t>
            </a:r>
          </a:p>
          <a:p>
            <a:pPr marL="0" indent="0">
              <a:lnSpc>
                <a:spcPct val="150000"/>
              </a:lnSpc>
              <a:spcAft>
                <a:spcPts val="0"/>
              </a:spcAft>
              <a:buNone/>
            </a:pPr>
            <a:endParaRPr lang="en-US" altLang="zh-CN" dirty="0" smtClean="0"/>
          </a:p>
          <a:p>
            <a:pPr marL="0" indent="0">
              <a:lnSpc>
                <a:spcPct val="150000"/>
              </a:lnSpc>
              <a:spcAft>
                <a:spcPts val="0"/>
              </a:spcAft>
              <a:buNone/>
            </a:pPr>
            <a:r>
              <a:rPr lang="en-US" altLang="zh-CN" dirty="0" smtClean="0"/>
              <a:t>A</a:t>
            </a:r>
            <a:r>
              <a:rPr lang="en-US" altLang="zh-CN" dirty="0"/>
              <a:t>.</a:t>
            </a:r>
            <a:r>
              <a:rPr lang="zh-CN" altLang="zh-CN" dirty="0"/>
              <a:t>更不容易翻倒</a:t>
            </a:r>
            <a:r>
              <a:rPr lang="en-US" altLang="zh-CN" dirty="0"/>
              <a:t>    </a:t>
            </a:r>
            <a:endParaRPr lang="en-US" altLang="zh-CN" dirty="0" smtClean="0"/>
          </a:p>
          <a:p>
            <a:pPr marL="0" indent="0">
              <a:lnSpc>
                <a:spcPct val="150000"/>
              </a:lnSpc>
              <a:spcAft>
                <a:spcPts val="0"/>
              </a:spcAft>
              <a:buNone/>
            </a:pPr>
            <a:r>
              <a:rPr lang="en-US" altLang="zh-CN" dirty="0" smtClean="0"/>
              <a:t>B</a:t>
            </a:r>
            <a:r>
              <a:rPr lang="en-US" altLang="zh-CN" dirty="0"/>
              <a:t>.</a:t>
            </a:r>
            <a:r>
              <a:rPr lang="zh-CN" altLang="zh-CN" dirty="0"/>
              <a:t>降低制作难度</a:t>
            </a:r>
            <a:r>
              <a:rPr lang="en-US" altLang="zh-CN" dirty="0"/>
              <a:t>    </a:t>
            </a:r>
            <a:endParaRPr lang="en-US" altLang="zh-CN" dirty="0" smtClean="0"/>
          </a:p>
          <a:p>
            <a:pPr marL="0" indent="0">
              <a:lnSpc>
                <a:spcPct val="150000"/>
              </a:lnSpc>
              <a:spcAft>
                <a:spcPts val="0"/>
              </a:spcAft>
              <a:buNone/>
            </a:pPr>
            <a:r>
              <a:rPr lang="en-US" altLang="zh-CN" dirty="0" smtClean="0"/>
              <a:t>C</a:t>
            </a:r>
            <a:r>
              <a:rPr lang="en-US" altLang="zh-CN" dirty="0"/>
              <a:t>.</a:t>
            </a:r>
            <a:r>
              <a:rPr lang="zh-CN" altLang="zh-CN" dirty="0"/>
              <a:t>减少制作材料</a:t>
            </a:r>
            <a:r>
              <a:rPr lang="en-US" altLang="zh-CN" dirty="0"/>
              <a:t>   </a:t>
            </a:r>
            <a:endParaRPr lang="en-US" altLang="zh-CN" dirty="0" smtClean="0"/>
          </a:p>
          <a:p>
            <a:pPr marL="0" indent="0">
              <a:lnSpc>
                <a:spcPct val="150000"/>
              </a:lnSpc>
              <a:spcAft>
                <a:spcPts val="0"/>
              </a:spcAft>
              <a:buNone/>
            </a:pPr>
            <a:r>
              <a:rPr lang="en-US" altLang="zh-CN" dirty="0" smtClean="0"/>
              <a:t>D</a:t>
            </a:r>
            <a:r>
              <a:rPr lang="en-US" altLang="zh-CN" dirty="0"/>
              <a:t>.</a:t>
            </a:r>
            <a:r>
              <a:rPr lang="zh-CN" altLang="zh-CN" dirty="0"/>
              <a:t>舒适性</a:t>
            </a:r>
            <a:r>
              <a:rPr lang="zh-CN" altLang="zh-CN" dirty="0" smtClean="0"/>
              <a:t>更好</a:t>
            </a:r>
            <a:endParaRPr lang="en-US" altLang="zh-CN" dirty="0" smtClean="0"/>
          </a:p>
          <a:p>
            <a:pPr marL="0" indent="0">
              <a:lnSpc>
                <a:spcPct val="150000"/>
              </a:lnSpc>
              <a:spcAft>
                <a:spcPts val="0"/>
              </a:spcAft>
              <a:buNone/>
            </a:pPr>
            <a:endParaRPr lang="en-US" altLang="zh-CN" dirty="0"/>
          </a:p>
          <a:p>
            <a:pPr marL="0" indent="0">
              <a:lnSpc>
                <a:spcPct val="150000"/>
              </a:lnSpc>
              <a:spcAft>
                <a:spcPts val="0"/>
              </a:spcAft>
              <a:buNone/>
            </a:pPr>
            <a:r>
              <a:rPr lang="zh-CN" altLang="en-US" dirty="0" smtClean="0">
                <a:solidFill>
                  <a:srgbClr val="0070C0"/>
                </a:solidFill>
              </a:rPr>
              <a:t>答案：</a:t>
            </a:r>
            <a:r>
              <a:rPr lang="en-US" altLang="zh-CN" dirty="0" smtClean="0">
                <a:solidFill>
                  <a:srgbClr val="0070C0"/>
                </a:solidFill>
              </a:rPr>
              <a:t>D</a:t>
            </a:r>
          </a:p>
          <a:p>
            <a:pPr marL="0" indent="0">
              <a:lnSpc>
                <a:spcPct val="150000"/>
              </a:lnSpc>
              <a:spcAft>
                <a:spcPts val="0"/>
              </a:spcAft>
              <a:buNone/>
            </a:pPr>
            <a:endParaRPr lang="en-US" altLang="zh-CN" dirty="0" smtClean="0">
              <a:solidFill>
                <a:srgbClr val="0070C0"/>
              </a:solidFill>
            </a:endParaRPr>
          </a:p>
          <a:p>
            <a:pPr marL="0" indent="0">
              <a:lnSpc>
                <a:spcPct val="150000"/>
              </a:lnSpc>
              <a:spcAft>
                <a:spcPts val="0"/>
              </a:spcAft>
              <a:buNone/>
            </a:pPr>
            <a:r>
              <a:rPr lang="zh-CN" altLang="en-US" dirty="0">
                <a:solidFill>
                  <a:srgbClr val="0070C0"/>
                </a:solidFill>
              </a:rPr>
              <a:t>解析：本题考查设计方案的比较和权衡。方案</a:t>
            </a:r>
            <a:r>
              <a:rPr lang="en-US" altLang="zh-CN" dirty="0">
                <a:solidFill>
                  <a:srgbClr val="0070C0"/>
                </a:solidFill>
              </a:rPr>
              <a:t>2</a:t>
            </a:r>
            <a:r>
              <a:rPr lang="zh-CN" altLang="en-US" dirty="0">
                <a:solidFill>
                  <a:srgbClr val="0070C0"/>
                </a:solidFill>
              </a:rPr>
              <a:t>的椅子靠背中间为一块木板，背部靠在其上时，受力面积较大，人会感觉更舒适。方案</a:t>
            </a:r>
            <a:r>
              <a:rPr lang="en-US" altLang="zh-CN" dirty="0">
                <a:solidFill>
                  <a:srgbClr val="0070C0"/>
                </a:solidFill>
              </a:rPr>
              <a:t>2</a:t>
            </a:r>
            <a:r>
              <a:rPr lang="zh-CN" altLang="en-US" dirty="0">
                <a:solidFill>
                  <a:srgbClr val="0070C0"/>
                </a:solidFill>
              </a:rPr>
              <a:t>与方案</a:t>
            </a:r>
            <a:r>
              <a:rPr lang="en-US" altLang="zh-CN" dirty="0">
                <a:solidFill>
                  <a:srgbClr val="0070C0"/>
                </a:solidFill>
              </a:rPr>
              <a:t>1</a:t>
            </a:r>
            <a:r>
              <a:rPr lang="zh-CN" altLang="en-US" dirty="0">
                <a:solidFill>
                  <a:srgbClr val="0070C0"/>
                </a:solidFill>
              </a:rPr>
              <a:t>相比，对稳定性影响不大，制作难度相当，所需</a:t>
            </a:r>
            <a:r>
              <a:rPr lang="zh-CN" altLang="en-US" dirty="0" smtClean="0">
                <a:solidFill>
                  <a:srgbClr val="0070C0"/>
                </a:solidFill>
              </a:rPr>
              <a:t>材料略有增加</a:t>
            </a:r>
            <a:r>
              <a:rPr lang="zh-CN" altLang="en-US" dirty="0">
                <a:solidFill>
                  <a:srgbClr val="0070C0"/>
                </a:solidFill>
              </a:rPr>
              <a:t>。</a:t>
            </a:r>
            <a:endParaRPr lang="en-US" altLang="zh-CN" dirty="0">
              <a:solidFill>
                <a:srgbClr val="0070C0"/>
              </a:solidFill>
            </a:endParaRPr>
          </a:p>
          <a:p>
            <a:pPr marL="0" indent="0">
              <a:lnSpc>
                <a:spcPct val="150000"/>
              </a:lnSpc>
              <a:spcAft>
                <a:spcPts val="0"/>
              </a:spcAft>
              <a:buNone/>
            </a:pPr>
            <a:endParaRPr lang="zh-CN" altLang="zh-CN" dirty="0"/>
          </a:p>
          <a:p>
            <a:endParaRPr lang="zh-CN" alt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822"/>
          <a:stretch/>
        </p:blipFill>
        <p:spPr bwMode="auto">
          <a:xfrm>
            <a:off x="5963478" y="1456427"/>
            <a:ext cx="1807755" cy="131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643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7" dur="500"/>
                                        <p:tgtEl>
                                          <p:spTgt spid="3">
                                            <p:txEl>
                                              <p:pRg st="7" end="7"/>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Effect transition="in" filter="randombar(horizontal)">
                                      <p:cBhvr>
                                        <p:cTn id="1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练习题</a:t>
            </a:r>
            <a:endParaRPr lang="zh-CN" altLang="en-US" dirty="0"/>
          </a:p>
        </p:txBody>
      </p:sp>
      <p:sp>
        <p:nvSpPr>
          <p:cNvPr id="3" name="内容占位符 2"/>
          <p:cNvSpPr>
            <a:spLocks noGrp="1"/>
          </p:cNvSpPr>
          <p:nvPr>
            <p:ph idx="1"/>
          </p:nvPr>
        </p:nvSpPr>
        <p:spPr/>
        <p:txBody>
          <a:bodyPr/>
          <a:lstStyle/>
          <a:p>
            <a:pPr marL="0" indent="0">
              <a:lnSpc>
                <a:spcPct val="150000"/>
              </a:lnSpc>
              <a:spcAft>
                <a:spcPts val="0"/>
              </a:spcAft>
              <a:buNone/>
            </a:pPr>
            <a:r>
              <a:rPr lang="en-US" altLang="zh-CN" dirty="0" smtClean="0"/>
              <a:t>10</a:t>
            </a:r>
            <a:r>
              <a:rPr lang="zh-CN" altLang="en-US" dirty="0" smtClean="0"/>
              <a:t>、</a:t>
            </a:r>
            <a:r>
              <a:rPr lang="zh-CN" altLang="en-US" dirty="0" smtClean="0"/>
              <a:t>人类</a:t>
            </a:r>
            <a:r>
              <a:rPr lang="zh-CN" altLang="en-US" dirty="0"/>
              <a:t>通过对海豚游泳阻力小的研究</a:t>
            </a:r>
            <a:r>
              <a:rPr lang="en-US" altLang="zh-CN" dirty="0"/>
              <a:t>,</a:t>
            </a:r>
            <a:r>
              <a:rPr lang="zh-CN" altLang="en-US" dirty="0"/>
              <a:t>发明了能提高鱼雷航速的人工海豚皮。这项设计主要运用下列哪种构思方法？（     ）</a:t>
            </a:r>
          </a:p>
          <a:p>
            <a:pPr marL="0" indent="0">
              <a:lnSpc>
                <a:spcPct val="150000"/>
              </a:lnSpc>
              <a:spcAft>
                <a:spcPts val="0"/>
              </a:spcAft>
              <a:buNone/>
            </a:pPr>
            <a:r>
              <a:rPr lang="zh-CN" altLang="en-US" dirty="0"/>
              <a:t>                             </a:t>
            </a:r>
          </a:p>
          <a:p>
            <a:pPr marL="0" indent="0">
              <a:lnSpc>
                <a:spcPct val="150000"/>
              </a:lnSpc>
              <a:spcAft>
                <a:spcPts val="0"/>
              </a:spcAft>
              <a:buNone/>
            </a:pPr>
            <a:r>
              <a:rPr lang="en-US" altLang="zh-CN" dirty="0"/>
              <a:t>A</a:t>
            </a:r>
            <a:r>
              <a:rPr lang="zh-CN" altLang="en-US" dirty="0" smtClean="0"/>
              <a:t>．形态分析法</a:t>
            </a:r>
            <a:r>
              <a:rPr lang="en-US" altLang="zh-CN" dirty="0" smtClean="0"/>
              <a:t>	B</a:t>
            </a:r>
            <a:r>
              <a:rPr lang="zh-CN" altLang="en-US" dirty="0" smtClean="0"/>
              <a:t>．联想法</a:t>
            </a:r>
            <a:r>
              <a:rPr lang="zh-CN" altLang="en-US" dirty="0"/>
              <a:t>       </a:t>
            </a:r>
          </a:p>
          <a:p>
            <a:pPr marL="0" indent="0">
              <a:lnSpc>
                <a:spcPct val="150000"/>
              </a:lnSpc>
              <a:spcAft>
                <a:spcPts val="0"/>
              </a:spcAft>
              <a:buNone/>
            </a:pPr>
            <a:r>
              <a:rPr lang="en-US" altLang="zh-CN" dirty="0"/>
              <a:t>C</a:t>
            </a:r>
            <a:r>
              <a:rPr lang="zh-CN" altLang="en-US" dirty="0" smtClean="0"/>
              <a:t>．设问法</a:t>
            </a:r>
            <a:r>
              <a:rPr lang="en-US" altLang="zh-CN" dirty="0" smtClean="0"/>
              <a:t>		D</a:t>
            </a:r>
            <a:r>
              <a:rPr lang="zh-CN" altLang="en-US" dirty="0" smtClean="0"/>
              <a:t>．仿生法</a:t>
            </a:r>
            <a:r>
              <a:rPr lang="zh-CN" altLang="en-US" dirty="0"/>
              <a:t> </a:t>
            </a:r>
            <a:endParaRPr lang="en-US" altLang="zh-CN" dirty="0" smtClean="0"/>
          </a:p>
          <a:p>
            <a:pPr marL="0" indent="0">
              <a:lnSpc>
                <a:spcPct val="150000"/>
              </a:lnSpc>
              <a:spcAft>
                <a:spcPts val="0"/>
              </a:spcAft>
              <a:buNone/>
            </a:pPr>
            <a:endParaRPr lang="en-US" altLang="zh-CN" dirty="0"/>
          </a:p>
          <a:p>
            <a:pPr marL="0" indent="0">
              <a:lnSpc>
                <a:spcPct val="150000"/>
              </a:lnSpc>
              <a:spcAft>
                <a:spcPts val="0"/>
              </a:spcAft>
              <a:buNone/>
            </a:pPr>
            <a:r>
              <a:rPr lang="zh-CN" altLang="en-US" dirty="0" smtClean="0">
                <a:solidFill>
                  <a:srgbClr val="0070C0"/>
                </a:solidFill>
              </a:rPr>
              <a:t>答案：</a:t>
            </a:r>
            <a:r>
              <a:rPr lang="en-US" altLang="zh-CN" dirty="0" smtClean="0">
                <a:solidFill>
                  <a:srgbClr val="0070C0"/>
                </a:solidFill>
              </a:rPr>
              <a:t>D</a:t>
            </a:r>
          </a:p>
          <a:p>
            <a:pPr marL="0" indent="0">
              <a:lnSpc>
                <a:spcPct val="150000"/>
              </a:lnSpc>
              <a:spcAft>
                <a:spcPts val="0"/>
              </a:spcAft>
              <a:buNone/>
            </a:pPr>
            <a:endParaRPr lang="en-US" altLang="zh-CN" dirty="0">
              <a:solidFill>
                <a:srgbClr val="0070C0"/>
              </a:solidFill>
            </a:endParaRPr>
          </a:p>
          <a:p>
            <a:pPr marL="0" indent="0">
              <a:lnSpc>
                <a:spcPct val="150000"/>
              </a:lnSpc>
              <a:spcAft>
                <a:spcPts val="0"/>
              </a:spcAft>
              <a:buNone/>
            </a:pPr>
            <a:r>
              <a:rPr lang="zh-CN" altLang="en-US" dirty="0" smtClean="0">
                <a:solidFill>
                  <a:srgbClr val="0070C0"/>
                </a:solidFill>
              </a:rPr>
              <a:t>解析：本题主要考查常用的方案构思方法，这里模拟海豚皮肌理与质感进行设计的方法称为仿生法。</a:t>
            </a:r>
            <a:endParaRPr lang="zh-CN" altLang="en-US" dirty="0">
              <a:solidFill>
                <a:srgbClr val="0070C0"/>
              </a:solidFill>
            </a:endParaRPr>
          </a:p>
          <a:p>
            <a:endParaRPr lang="zh-CN" altLang="en-US" dirty="0"/>
          </a:p>
        </p:txBody>
      </p:sp>
    </p:spTree>
    <p:extLst>
      <p:ext uri="{BB962C8B-B14F-4D97-AF65-F5344CB8AC3E}">
        <p14:creationId xmlns:p14="http://schemas.microsoft.com/office/powerpoint/2010/main" val="1716294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50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672</Words>
  <Application>Microsoft Office PowerPoint</Application>
  <PresentationFormat>全屏显示(16:9)</PresentationFormat>
  <Paragraphs>111</Paragraphs>
  <Slides>9</Slides>
  <Notes>1</Notes>
  <HiddenSlides>0</HiddenSlides>
  <MMClips>0</MMClips>
  <ScaleCrop>false</ScaleCrop>
  <HeadingPairs>
    <vt:vector size="4" baseType="variant">
      <vt:variant>
        <vt:lpstr>主题</vt:lpstr>
      </vt:variant>
      <vt:variant>
        <vt:i4>1</vt:i4>
      </vt:variant>
      <vt:variant>
        <vt:lpstr>幻灯片标题</vt:lpstr>
      </vt:variant>
      <vt:variant>
        <vt:i4>9</vt:i4>
      </vt:variant>
    </vt:vector>
  </HeadingPairs>
  <TitlesOfParts>
    <vt:vector size="10" baseType="lpstr">
      <vt:lpstr>1_Office 主题​​</vt:lpstr>
      <vt:lpstr>方案的构思及方法</vt:lpstr>
      <vt:lpstr>本章重点内容</vt:lpstr>
      <vt:lpstr>练习题</vt:lpstr>
      <vt:lpstr>练习题</vt:lpstr>
      <vt:lpstr>练习题</vt:lpstr>
      <vt:lpstr>练习题</vt:lpstr>
      <vt:lpstr>练习题</vt:lpstr>
      <vt:lpstr>练习题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user</cp:lastModifiedBy>
  <cp:revision>33</cp:revision>
  <dcterms:created xsi:type="dcterms:W3CDTF">2020-02-01T11:21:51Z</dcterms:created>
  <dcterms:modified xsi:type="dcterms:W3CDTF">2020-02-08T01:35:03Z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