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</p:sldMasterIdLst>
  <p:notesMasterIdLst>
    <p:notesMasterId r:id="rId5"/>
  </p:notesMasterIdLst>
  <p:sldIdLst>
    <p:sldId id="265" r:id="rId4"/>
    <p:sldId id="294" r:id="rId6"/>
    <p:sldId id="271" r:id="rId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51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3" Type="http://schemas.openxmlformats.org/officeDocument/2006/relationships/tags" Target="../tags/tag166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7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8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6" Type="http://schemas.openxmlformats.org/officeDocument/2006/relationships/tags" Target="../tags/tag191.xml"/><Relationship Id="rId15" Type="http://schemas.openxmlformats.org/officeDocument/2006/relationships/tags" Target="../tags/tag190.xml"/><Relationship Id="rId14" Type="http://schemas.openxmlformats.org/officeDocument/2006/relationships/tags" Target="../tags/tag189.xml"/><Relationship Id="rId13" Type="http://schemas.openxmlformats.org/officeDocument/2006/relationships/tags" Target="../tags/tag188.xml"/><Relationship Id="rId12" Type="http://schemas.openxmlformats.org/officeDocument/2006/relationships/tags" Target="../tags/tag187.xml"/><Relationship Id="rId11" Type="http://schemas.openxmlformats.org/officeDocument/2006/relationships/tags" Target="../tags/tag186.xml"/><Relationship Id="rId10" Type="http://schemas.openxmlformats.org/officeDocument/2006/relationships/tags" Target="../tags/tag18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93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92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0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0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4" Type="http://schemas.openxmlformats.org/officeDocument/2006/relationships/tags" Target="../tags/tag209.xml"/><Relationship Id="rId13" Type="http://schemas.openxmlformats.org/officeDocument/2006/relationships/tags" Target="../tags/tag208.xml"/><Relationship Id="rId12" Type="http://schemas.openxmlformats.org/officeDocument/2006/relationships/tags" Target="../tags/tag207.xml"/><Relationship Id="rId11" Type="http://schemas.openxmlformats.org/officeDocument/2006/relationships/tags" Target="../tags/tag206.xml"/><Relationship Id="rId10" Type="http://schemas.openxmlformats.org/officeDocument/2006/relationships/tags" Target="../tags/tag205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1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3" Type="http://schemas.openxmlformats.org/officeDocument/2006/relationships/tags" Target="../tags/tag217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2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2" Type="http://schemas.openxmlformats.org/officeDocument/2006/relationships/tags" Target="../tags/tag224.xml"/><Relationship Id="rId11" Type="http://schemas.openxmlformats.org/officeDocument/2006/relationships/tags" Target="../tags/tag223.xml"/><Relationship Id="rId10" Type="http://schemas.openxmlformats.org/officeDocument/2006/relationships/tags" Target="../tags/tag22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30.xml"/><Relationship Id="rId8" Type="http://schemas.openxmlformats.org/officeDocument/2006/relationships/tags" Target="../tags/tag229.xml"/><Relationship Id="rId7" Type="http://schemas.openxmlformats.org/officeDocument/2006/relationships/tags" Target="../tags/tag228.xml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3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2" Type="http://schemas.openxmlformats.org/officeDocument/2006/relationships/tags" Target="../tags/tag237.xml"/><Relationship Id="rId11" Type="http://schemas.openxmlformats.org/officeDocument/2006/relationships/tags" Target="../tags/tag236.xml"/><Relationship Id="rId10" Type="http://schemas.openxmlformats.org/officeDocument/2006/relationships/tags" Target="../tags/tag235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41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4" Type="http://schemas.openxmlformats.org/officeDocument/2006/relationships/tags" Target="../tags/tag246.xml"/><Relationship Id="rId13" Type="http://schemas.openxmlformats.org/officeDocument/2006/relationships/tags" Target="../tags/tag245.xml"/><Relationship Id="rId12" Type="http://schemas.openxmlformats.org/officeDocument/2006/relationships/tags" Target="../tags/tag244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tags" Target="../tags/tag251.xml"/><Relationship Id="rId7" Type="http://schemas.openxmlformats.org/officeDocument/2006/relationships/tags" Target="../tags/tag250.xml"/><Relationship Id="rId6" Type="http://schemas.openxmlformats.org/officeDocument/2006/relationships/tags" Target="../tags/tag24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58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5" Type="http://schemas.openxmlformats.org/officeDocument/2006/relationships/tags" Target="../tags/tag264.xml"/><Relationship Id="rId14" Type="http://schemas.openxmlformats.org/officeDocument/2006/relationships/tags" Target="../tags/tag263.xml"/><Relationship Id="rId13" Type="http://schemas.openxmlformats.org/officeDocument/2006/relationships/tags" Target="../tags/tag262.xml"/><Relationship Id="rId12" Type="http://schemas.openxmlformats.org/officeDocument/2006/relationships/tags" Target="../tags/tag261.xml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68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5" Type="http://schemas.openxmlformats.org/officeDocument/2006/relationships/tags" Target="../tags/tag274.xml"/><Relationship Id="rId14" Type="http://schemas.openxmlformats.org/officeDocument/2006/relationships/tags" Target="../tags/tag273.xml"/><Relationship Id="rId13" Type="http://schemas.openxmlformats.org/officeDocument/2006/relationships/tags" Target="../tags/tag272.xml"/><Relationship Id="rId12" Type="http://schemas.openxmlformats.org/officeDocument/2006/relationships/tags" Target="../tags/tag271.xml"/><Relationship Id="rId11" Type="http://schemas.openxmlformats.org/officeDocument/2006/relationships/tags" Target="../tags/tag270.xml"/><Relationship Id="rId10" Type="http://schemas.openxmlformats.org/officeDocument/2006/relationships/tags" Target="../tags/tag269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78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7" Type="http://schemas.openxmlformats.org/officeDocument/2006/relationships/tags" Target="../tags/tag286.xml"/><Relationship Id="rId16" Type="http://schemas.openxmlformats.org/officeDocument/2006/relationships/tags" Target="../tags/tag285.xml"/><Relationship Id="rId15" Type="http://schemas.openxmlformats.org/officeDocument/2006/relationships/tags" Target="../tags/tag284.xml"/><Relationship Id="rId14" Type="http://schemas.openxmlformats.org/officeDocument/2006/relationships/tags" Target="../tags/tag283.xml"/><Relationship Id="rId13" Type="http://schemas.openxmlformats.org/officeDocument/2006/relationships/tags" Target="../tags/tag28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2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4" Type="http://schemas.openxmlformats.org/officeDocument/2006/relationships/tags" Target="../tags/tag295.xml"/><Relationship Id="rId13" Type="http://schemas.openxmlformats.org/officeDocument/2006/relationships/tags" Target="../tags/tag294.xml"/><Relationship Id="rId12" Type="http://schemas.openxmlformats.org/officeDocument/2006/relationships/tags" Target="../tags/tag293.xml"/><Relationship Id="rId11" Type="http://schemas.openxmlformats.org/officeDocument/2006/relationships/tags" Target="../tags/tag292.xml"/><Relationship Id="rId10" Type="http://schemas.openxmlformats.org/officeDocument/2006/relationships/tags" Target="../tags/tag291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4824418" y="3497503"/>
            <a:ext cx="1433036" cy="306705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9"/>
            </p:custDataLst>
          </p:nvPr>
        </p:nvSpPr>
        <p:spPr>
          <a:xfrm>
            <a:off x="4824418" y="3853738"/>
            <a:ext cx="1433036" cy="306705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10"/>
            </p:custDataLst>
          </p:nvPr>
        </p:nvSpPr>
        <p:spPr>
          <a:xfrm>
            <a:off x="4824417" y="2391174"/>
            <a:ext cx="3619500" cy="833438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1"/>
            </p:custDataLst>
          </p:nvPr>
        </p:nvSpPr>
        <p:spPr>
          <a:xfrm>
            <a:off x="4824418" y="1509636"/>
            <a:ext cx="3619024" cy="72818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012"/>
            <a:ext cx="3048000" cy="85648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274"/>
            <a:ext cx="3660458" cy="8110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381"/>
            <a:ext cx="3962432" cy="4041680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381"/>
            <a:ext cx="3962432" cy="285752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5920"/>
            <a:ext cx="3291840" cy="185166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1925"/>
            <a:ext cx="540068" cy="4415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23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381"/>
            <a:ext cx="8139178" cy="404168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8676"/>
            <a:ext cx="3619500" cy="833438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387"/>
            <a:ext cx="3619024" cy="101393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23"/>
            <a:ext cx="8139178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56" y="227857"/>
            <a:ext cx="8705888" cy="468778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6900"/>
            <a:ext cx="7219800" cy="542700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700"/>
            <a:ext cx="7219950" cy="2583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8452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5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00"/>
            <a:ext cx="2970000" cy="661500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000"/>
            <a:ext cx="2967300" cy="3069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454"/>
            <a:ext cx="4860000" cy="381595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25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00"/>
            <a:ext cx="8232300" cy="46980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700"/>
            <a:ext cx="8231981" cy="621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000"/>
            <a:ext cx="8224200" cy="25731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3771728"/>
            <a:ext cx="9144000" cy="137177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00"/>
            <a:ext cx="8232300" cy="423900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0900"/>
            <a:ext cx="8243100" cy="2408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300"/>
            <a:ext cx="8251200" cy="7587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4701925"/>
            <a:ext cx="9144000" cy="441575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00"/>
            <a:ext cx="8278200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400"/>
            <a:ext cx="40068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400"/>
            <a:ext cx="40257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2600"/>
            <a:ext cx="40068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09900"/>
            <a:ext cx="40257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5268"/>
            <a:ext cx="9144000" cy="3712964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4149956"/>
            <a:ext cx="9143999" cy="993544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400"/>
            <a:ext cx="6858000" cy="179010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100"/>
            <a:ext cx="6858000" cy="1242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5" Type="http://schemas.openxmlformats.org/officeDocument/2006/relationships/theme" Target="../theme/theme2.xml"/><Relationship Id="rId24" Type="http://schemas.openxmlformats.org/officeDocument/2006/relationships/tags" Target="../tags/tag301.xml"/><Relationship Id="rId23" Type="http://schemas.openxmlformats.org/officeDocument/2006/relationships/tags" Target="../tags/tag300.xml"/><Relationship Id="rId22" Type="http://schemas.openxmlformats.org/officeDocument/2006/relationships/tags" Target="../tags/tag299.xml"/><Relationship Id="rId21" Type="http://schemas.openxmlformats.org/officeDocument/2006/relationships/tags" Target="../tags/tag298.xml"/><Relationship Id="rId20" Type="http://schemas.openxmlformats.org/officeDocument/2006/relationships/tags" Target="../tags/tag297.xml"/><Relationship Id="rId2" Type="http://schemas.openxmlformats.org/officeDocument/2006/relationships/slideLayout" Target="../slideLayouts/slideLayout21.xml"/><Relationship Id="rId19" Type="http://schemas.openxmlformats.org/officeDocument/2006/relationships/tags" Target="../tags/tag296.xml"/><Relationship Id="rId18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721049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2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07.xml"/><Relationship Id="rId8" Type="http://schemas.openxmlformats.org/officeDocument/2006/relationships/tags" Target="../tags/tag30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0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04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26.xml"/><Relationship Id="rId1" Type="http://schemas.openxmlformats.org/officeDocument/2006/relationships/tags" Target="../tags/tag30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09.xml"/><Relationship Id="rId2" Type="http://schemas.openxmlformats.org/officeDocument/2006/relationships/image" Target="../media/image9.jpeg"/><Relationship Id="rId1" Type="http://schemas.openxmlformats.org/officeDocument/2006/relationships/tags" Target="../tags/tag3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1905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17850" y="1918970"/>
            <a:ext cx="5791200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第三章 发现与明确问题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高中通用技术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  岳  蕾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0" name="图片 9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8603933" y="4701925"/>
            <a:ext cx="540068" cy="441575"/>
          </a:xfrm>
          <a:prstGeom prst="rect">
            <a:avLst/>
          </a:prstGeom>
        </p:spPr>
      </p:pic>
      <p:pic>
        <p:nvPicPr>
          <p:cNvPr id="11" name="图片 10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1925"/>
            <a:ext cx="540068" cy="441575"/>
          </a:xfrm>
          <a:prstGeom prst="rect">
            <a:avLst/>
          </a:prstGeom>
        </p:spPr>
      </p:pic>
      <p:sp>
        <p:nvSpPr>
          <p:cNvPr id="8" name="Title 6"/>
          <p:cNvSpPr txBox="1"/>
          <p:nvPr>
            <p:custDataLst>
              <p:tags r:id="rId8"/>
            </p:custDataLst>
          </p:nvPr>
        </p:nvSpPr>
        <p:spPr>
          <a:xfrm>
            <a:off x="456299" y="114750"/>
            <a:ext cx="8230987" cy="4563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54000" tIns="27000" rIns="54000" bIns="27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2400" b="1" spc="150">
                <a:ln w="3175">
                  <a:noFill/>
                  <a:prstDash val="dash"/>
                </a:ln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知识回顾</a:t>
            </a:r>
            <a:endParaRPr lang="zh-CN" altLang="en-US" sz="2400" b="1" spc="150">
              <a:ln w="3175">
                <a:noFill/>
                <a:prstDash val="dash"/>
              </a:ln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82320" y="2963545"/>
            <a:ext cx="7487285" cy="1168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流程图: 联系 1"/>
          <p:cNvSpPr/>
          <p:nvPr/>
        </p:nvSpPr>
        <p:spPr>
          <a:xfrm>
            <a:off x="3963670" y="2517775"/>
            <a:ext cx="1125220" cy="1007745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</a:rPr>
              <a:t>发现与明确问题</a:t>
            </a:r>
            <a:endParaRPr lang="zh-CN" altLang="en-US" sz="1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6845" y="2792095"/>
            <a:ext cx="625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</a:rPr>
              <a:t>发现问题</a:t>
            </a:r>
            <a:endParaRPr lang="zh-CN" altLang="en-US" sz="1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269605" y="2791460"/>
            <a:ext cx="625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</a:rPr>
              <a:t>明确问题</a:t>
            </a:r>
            <a:endParaRPr lang="zh-CN" altLang="en-US" sz="1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005840" y="2507615"/>
            <a:ext cx="1043940" cy="556260"/>
            <a:chOff x="1584" y="3949"/>
            <a:chExt cx="1644" cy="876"/>
          </a:xfrm>
        </p:grpSpPr>
        <p:sp>
          <p:nvSpPr>
            <p:cNvPr id="15" name="流程图: 联系 14"/>
            <p:cNvSpPr/>
            <p:nvPr/>
          </p:nvSpPr>
          <p:spPr>
            <a:xfrm>
              <a:off x="2316" y="4681"/>
              <a:ext cx="156" cy="14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>
              <a:stCxn id="15" idx="0"/>
            </p:cNvCxnSpPr>
            <p:nvPr/>
          </p:nvCxnSpPr>
          <p:spPr>
            <a:xfrm flipV="1">
              <a:off x="2394" y="4369"/>
              <a:ext cx="0" cy="32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1" name="圆角矩形 20"/>
            <p:cNvSpPr/>
            <p:nvPr/>
          </p:nvSpPr>
          <p:spPr>
            <a:xfrm>
              <a:off x="1584" y="3949"/>
              <a:ext cx="1644" cy="40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问题的种类</a:t>
              </a:r>
              <a:endParaRPr lang="zh-CN" altLang="en-US" sz="1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41070" y="1379855"/>
            <a:ext cx="1150620" cy="1127760"/>
            <a:chOff x="1482" y="2173"/>
            <a:chExt cx="1812" cy="1776"/>
          </a:xfrm>
        </p:grpSpPr>
        <p:cxnSp>
          <p:nvCxnSpPr>
            <p:cNvPr id="22" name="直接连接符 21"/>
            <p:cNvCxnSpPr/>
            <p:nvPr/>
          </p:nvCxnSpPr>
          <p:spPr>
            <a:xfrm flipV="1">
              <a:off x="2394" y="3625"/>
              <a:ext cx="0" cy="32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3" name="圆角矩形 22"/>
            <p:cNvSpPr/>
            <p:nvPr/>
          </p:nvSpPr>
          <p:spPr>
            <a:xfrm>
              <a:off x="1482" y="2173"/>
              <a:ext cx="1812" cy="1452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171450" indent="-171450" algn="l">
                <a:buFont typeface="Wingdings" panose="05000000000000000000" charset="0"/>
                <a:buChar char="l"/>
              </a:pPr>
              <a:r>
                <a:rPr lang="zh-CN" altLang="en-US" sz="12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科学问题</a:t>
              </a:r>
              <a:endParaRPr lang="zh-CN" altLang="en-US"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171450" indent="-171450" algn="l">
                <a:buFont typeface="Wingdings" panose="05000000000000000000" charset="0"/>
                <a:buChar char="l"/>
              </a:pPr>
              <a:r>
                <a:rPr lang="zh-CN" altLang="en-US" sz="12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社会问题</a:t>
              </a:r>
              <a:endParaRPr lang="zh-CN" altLang="en-US"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171450" indent="-171450" algn="l">
                <a:buFont typeface="Wingdings" panose="05000000000000000000" charset="0"/>
                <a:buChar char="l"/>
              </a:pPr>
              <a:r>
                <a:rPr lang="zh-CN" altLang="en-US" sz="12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技术问题</a:t>
              </a:r>
              <a:endParaRPr lang="zh-CN" altLang="en-US"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171450" indent="-171450" algn="l">
                <a:buFont typeface="Wingdings" panose="05000000000000000000" charset="0"/>
                <a:buChar char="l"/>
              </a:pPr>
              <a:r>
                <a:rPr lang="en-US" altLang="zh-CN" sz="12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……</a:t>
              </a:r>
              <a:endParaRPr lang="en-US" altLang="zh-CN"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902460" y="2969895"/>
            <a:ext cx="1043940" cy="575310"/>
            <a:chOff x="2996" y="4677"/>
            <a:chExt cx="1644" cy="906"/>
          </a:xfrm>
        </p:grpSpPr>
        <p:sp>
          <p:nvSpPr>
            <p:cNvPr id="16" name="流程图: 联系 15"/>
            <p:cNvSpPr/>
            <p:nvPr/>
          </p:nvSpPr>
          <p:spPr>
            <a:xfrm>
              <a:off x="3740" y="4677"/>
              <a:ext cx="156" cy="14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/>
            <p:nvPr/>
          </p:nvCxnSpPr>
          <p:spPr>
            <a:xfrm flipV="1">
              <a:off x="3818" y="4851"/>
              <a:ext cx="0" cy="32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5" name="圆角矩形 24"/>
            <p:cNvSpPr/>
            <p:nvPr/>
          </p:nvSpPr>
          <p:spPr>
            <a:xfrm>
              <a:off x="2996" y="5175"/>
              <a:ext cx="1644" cy="40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问题的来源</a:t>
              </a:r>
              <a:endParaRPr lang="zh-CN" altLang="en-US" sz="1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021080" y="3545205"/>
            <a:ext cx="2811780" cy="1188720"/>
            <a:chOff x="1608" y="5583"/>
            <a:chExt cx="4428" cy="1872"/>
          </a:xfrm>
        </p:grpSpPr>
        <p:sp>
          <p:nvSpPr>
            <p:cNvPr id="26" name="圆角矩形 25"/>
            <p:cNvSpPr/>
            <p:nvPr/>
          </p:nvSpPr>
          <p:spPr>
            <a:xfrm>
              <a:off x="1608" y="5907"/>
              <a:ext cx="4429" cy="1549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171450" indent="-171450" algn="l">
                <a:buFont typeface="Wingdings" panose="05000000000000000000" charset="0"/>
                <a:buChar char="l"/>
              </a:pPr>
              <a:r>
                <a:rPr lang="zh-CN" altLang="en-US" sz="12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人类生存必然会遇到的问题</a:t>
              </a:r>
              <a:endParaRPr lang="zh-CN" altLang="en-US"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171450" indent="-171450" algn="l">
                <a:buFont typeface="Wingdings" panose="05000000000000000000" charset="0"/>
                <a:buChar char="l"/>
              </a:pPr>
              <a:r>
                <a:rPr lang="zh-CN" altLang="en-US" sz="12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他人提出，设计者必须面对的问题</a:t>
              </a:r>
              <a:endParaRPr lang="zh-CN" altLang="en-US"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171450" indent="-171450" algn="l">
                <a:buFont typeface="Wingdings" panose="05000000000000000000" charset="0"/>
                <a:buChar char="l"/>
              </a:pPr>
              <a:r>
                <a:rPr lang="zh-CN" altLang="en-US" sz="12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基于一定目的，设计者自己主动发现的问题</a:t>
              </a:r>
              <a:endParaRPr lang="zh-CN" altLang="en-US"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 flipV="1">
              <a:off x="3818" y="5583"/>
              <a:ext cx="0" cy="32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2774315" y="2302510"/>
            <a:ext cx="1043940" cy="758825"/>
            <a:chOff x="4369" y="3626"/>
            <a:chExt cx="1644" cy="1195"/>
          </a:xfrm>
        </p:grpSpPr>
        <p:sp>
          <p:nvSpPr>
            <p:cNvPr id="17" name="流程图: 联系 16"/>
            <p:cNvSpPr/>
            <p:nvPr/>
          </p:nvSpPr>
          <p:spPr>
            <a:xfrm>
              <a:off x="5120" y="4677"/>
              <a:ext cx="156" cy="14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8" name="直接连接符 27"/>
            <p:cNvCxnSpPr/>
            <p:nvPr/>
          </p:nvCxnSpPr>
          <p:spPr>
            <a:xfrm flipV="1">
              <a:off x="5186" y="4357"/>
              <a:ext cx="0" cy="32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圆角矩形 28"/>
            <p:cNvSpPr/>
            <p:nvPr/>
          </p:nvSpPr>
          <p:spPr>
            <a:xfrm>
              <a:off x="4369" y="3626"/>
              <a:ext cx="1644" cy="73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发现问题的途径与方法</a:t>
              </a:r>
              <a:endParaRPr lang="zh-CN" altLang="en-US" sz="1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393950" y="1379855"/>
            <a:ext cx="1798320" cy="922655"/>
            <a:chOff x="3770" y="2173"/>
            <a:chExt cx="2832" cy="1453"/>
          </a:xfrm>
        </p:grpSpPr>
        <p:cxnSp>
          <p:nvCxnSpPr>
            <p:cNvPr id="30" name="直接连接符 29"/>
            <p:cNvCxnSpPr/>
            <p:nvPr/>
          </p:nvCxnSpPr>
          <p:spPr>
            <a:xfrm flipV="1">
              <a:off x="5186" y="3302"/>
              <a:ext cx="0" cy="32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1" name="圆角矩形 30"/>
            <p:cNvSpPr/>
            <p:nvPr/>
          </p:nvSpPr>
          <p:spPr>
            <a:xfrm>
              <a:off x="3770" y="2173"/>
              <a:ext cx="2833" cy="1129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171450" indent="-171450" algn="l">
                <a:buFont typeface="Wingdings" panose="05000000000000000000" charset="0"/>
                <a:buChar char="l"/>
              </a:pPr>
              <a:r>
                <a:rPr lang="zh-CN" altLang="en-US" sz="12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观察日常生活</a:t>
              </a:r>
              <a:endParaRPr lang="zh-CN" altLang="en-US"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171450" indent="-171450" algn="l">
                <a:buFont typeface="Wingdings" panose="05000000000000000000" charset="0"/>
                <a:buChar char="l"/>
              </a:pPr>
              <a:r>
                <a:rPr lang="zh-CN" altLang="en-US" sz="12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收集和分析信息</a:t>
              </a:r>
              <a:endParaRPr lang="zh-CN" altLang="en-US"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171450" indent="-171450" algn="l">
                <a:buFont typeface="Wingdings" panose="05000000000000000000" charset="0"/>
                <a:buChar char="l"/>
              </a:pPr>
              <a:r>
                <a:rPr lang="zh-CN" altLang="en-US" sz="12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技术研究与技术试验</a:t>
              </a:r>
              <a:endParaRPr lang="en-US" altLang="zh-CN"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344160" y="2293620"/>
            <a:ext cx="1614170" cy="772795"/>
            <a:chOff x="8416" y="3612"/>
            <a:chExt cx="2542" cy="1217"/>
          </a:xfrm>
        </p:grpSpPr>
        <p:sp>
          <p:nvSpPr>
            <p:cNvPr id="18" name="流程图: 联系 17"/>
            <p:cNvSpPr/>
            <p:nvPr/>
          </p:nvSpPr>
          <p:spPr>
            <a:xfrm>
              <a:off x="9616" y="4685"/>
              <a:ext cx="156" cy="14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2" name="直接连接符 31"/>
            <p:cNvCxnSpPr/>
            <p:nvPr/>
          </p:nvCxnSpPr>
          <p:spPr>
            <a:xfrm flipV="1">
              <a:off x="9694" y="4343"/>
              <a:ext cx="0" cy="32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4" name="圆角矩形 33"/>
            <p:cNvSpPr/>
            <p:nvPr/>
          </p:nvSpPr>
          <p:spPr>
            <a:xfrm>
              <a:off x="8416" y="3612"/>
              <a:ext cx="2542" cy="73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明确问题的内容及解决问题受到的限制</a:t>
              </a:r>
              <a:endParaRPr lang="zh-CN" altLang="en-US" sz="1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563745" y="746125"/>
            <a:ext cx="4330700" cy="1555750"/>
            <a:chOff x="7187" y="1175"/>
            <a:chExt cx="6820" cy="245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9694" y="3303"/>
              <a:ext cx="0" cy="323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6" name="圆角矩形 35"/>
            <p:cNvSpPr/>
            <p:nvPr/>
          </p:nvSpPr>
          <p:spPr>
            <a:xfrm>
              <a:off x="7187" y="1175"/>
              <a:ext cx="6820" cy="2112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>
                <a:buFont typeface="Wingdings" panose="05000000000000000000" charset="0"/>
              </a:pPr>
              <a:endParaRPr lang="zh-CN" altLang="en-US"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algn="l">
                <a:buFont typeface="Wingdings" panose="05000000000000000000" charset="0"/>
              </a:pPr>
              <a:endParaRPr lang="zh-CN" altLang="en-US"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algn="l">
                <a:buFont typeface="Wingdings" panose="05000000000000000000" charset="0"/>
              </a:pPr>
              <a:endParaRPr lang="zh-CN" altLang="en-US"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algn="l">
                <a:buFont typeface="Wingdings" panose="05000000000000000000" charset="0"/>
              </a:pPr>
              <a:endParaRPr lang="zh-CN" altLang="en-US"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algn="l">
                <a:buFont typeface="Wingdings" panose="05000000000000000000" charset="0"/>
              </a:pPr>
              <a:endParaRPr lang="zh-CN" altLang="en-US"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algn="l">
                <a:buFont typeface="Wingdings" panose="05000000000000000000" charset="0"/>
              </a:pPr>
              <a:endParaRPr lang="zh-CN" altLang="en-US"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563110" y="785495"/>
            <a:ext cx="3630930" cy="829310"/>
            <a:chOff x="7186" y="1237"/>
            <a:chExt cx="5718" cy="1306"/>
          </a:xfrm>
        </p:grpSpPr>
        <p:sp>
          <p:nvSpPr>
            <p:cNvPr id="37" name="左大括号 36"/>
            <p:cNvSpPr/>
            <p:nvPr/>
          </p:nvSpPr>
          <p:spPr>
            <a:xfrm>
              <a:off x="9232" y="1429"/>
              <a:ext cx="120" cy="91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9352" y="1237"/>
              <a:ext cx="3552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>
                  <a:latin typeface="宋体" panose="02010600030101010101" pitchFamily="2" charset="-122"/>
                  <a:ea typeface="宋体" panose="02010600030101010101" pitchFamily="2" charset="-122"/>
                </a:rPr>
                <a:t>提出问题的目的是否明确</a:t>
              </a:r>
              <a:endParaRPr lang="zh-CN" altLang="en-US" sz="12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r>
                <a:rPr lang="zh-CN" altLang="en-US" sz="1200">
                  <a:latin typeface="宋体" panose="02010600030101010101" pitchFamily="2" charset="-122"/>
                  <a:ea typeface="宋体" panose="02010600030101010101" pitchFamily="2" charset="-122"/>
                </a:rPr>
                <a:t>问题表述本身是否明确</a:t>
              </a:r>
              <a:endParaRPr lang="zh-CN" altLang="en-US" sz="12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r>
                <a:rPr lang="zh-CN" altLang="en-US" sz="1200">
                  <a:latin typeface="宋体" panose="02010600030101010101" pitchFamily="2" charset="-122"/>
                  <a:ea typeface="宋体" panose="02010600030101010101" pitchFamily="2" charset="-122"/>
                </a:rPr>
                <a:t>问题产生的原因是否明确</a:t>
              </a:r>
              <a:endParaRPr lang="zh-CN" altLang="en-US" sz="12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r>
                <a:rPr lang="zh-CN" altLang="en-US" sz="1200">
                  <a:latin typeface="宋体" panose="02010600030101010101" pitchFamily="2" charset="-122"/>
                  <a:ea typeface="宋体" panose="02010600030101010101" pitchFamily="2" charset="-122"/>
                </a:rPr>
                <a:t>问题的应用环境是否明确</a:t>
              </a:r>
              <a:endParaRPr lang="zh-CN" altLang="en-US" sz="12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186" y="1699"/>
              <a:ext cx="2046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171450" indent="-171450">
                <a:buFont typeface="Wingdings" panose="05000000000000000000" charset="0"/>
                <a:buChar char="l"/>
              </a:pPr>
              <a:r>
                <a:rPr lang="zh-CN" altLang="en-US" sz="1200">
                  <a:latin typeface="宋体" panose="02010600030101010101" pitchFamily="2" charset="-122"/>
                  <a:ea typeface="宋体" panose="02010600030101010101" pitchFamily="2" charset="-122"/>
                </a:rPr>
                <a:t>问题是否明确</a:t>
              </a:r>
              <a:endParaRPr lang="zh-CN" altLang="en-US" sz="12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555490" y="1589405"/>
            <a:ext cx="4240530" cy="459740"/>
            <a:chOff x="7174" y="2503"/>
            <a:chExt cx="6678" cy="724"/>
          </a:xfrm>
        </p:grpSpPr>
        <p:sp>
          <p:nvSpPr>
            <p:cNvPr id="38" name="左大括号 37"/>
            <p:cNvSpPr/>
            <p:nvPr/>
          </p:nvSpPr>
          <p:spPr>
            <a:xfrm>
              <a:off x="9876" y="2613"/>
              <a:ext cx="167" cy="52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174" y="2673"/>
              <a:ext cx="2850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171450" indent="-171450">
                <a:buFont typeface="Wingdings" panose="05000000000000000000" charset="0"/>
                <a:buChar char="l"/>
              </a:pPr>
              <a:r>
                <a:rPr lang="zh-CN" altLang="en-US" sz="1200">
                  <a:latin typeface="宋体" panose="02010600030101010101" pitchFamily="2" charset="-122"/>
                  <a:ea typeface="宋体" panose="02010600030101010101" pitchFamily="2" charset="-122"/>
                </a:rPr>
                <a:t>解决问题受到的限制</a:t>
              </a:r>
              <a:endParaRPr lang="zh-CN" altLang="en-US" sz="12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940" y="2503"/>
              <a:ext cx="391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buFont typeface="Wingdings" panose="05000000000000000000" charset="0"/>
              </a:pPr>
              <a:r>
                <a:rPr lang="zh-CN" altLang="en-US" sz="1200">
                  <a:latin typeface="宋体" panose="02010600030101010101" pitchFamily="2" charset="-122"/>
                  <a:ea typeface="宋体" panose="02010600030101010101" pitchFamily="2" charset="-122"/>
                </a:rPr>
                <a:t>设计对象的特点和问题解决的标准</a:t>
              </a:r>
              <a:endParaRPr lang="zh-CN" altLang="en-US" sz="12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buFont typeface="Wingdings" panose="05000000000000000000" charset="0"/>
              </a:pPr>
              <a:r>
                <a:rPr lang="zh-CN" altLang="en-US" sz="1200">
                  <a:latin typeface="宋体" panose="02010600030101010101" pitchFamily="2" charset="-122"/>
                  <a:ea typeface="宋体" panose="02010600030101010101" pitchFamily="2" charset="-122"/>
                </a:rPr>
                <a:t>设计者的技术能力与条件</a:t>
              </a:r>
              <a:endParaRPr lang="zh-CN" altLang="en-US" sz="12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536690" y="2974975"/>
            <a:ext cx="1309370" cy="775335"/>
            <a:chOff x="10294" y="4685"/>
            <a:chExt cx="2062" cy="1221"/>
          </a:xfrm>
        </p:grpSpPr>
        <p:sp>
          <p:nvSpPr>
            <p:cNvPr id="19" name="流程图: 联系 18"/>
            <p:cNvSpPr/>
            <p:nvPr/>
          </p:nvSpPr>
          <p:spPr>
            <a:xfrm>
              <a:off x="11248" y="4685"/>
              <a:ext cx="156" cy="14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3" name="直接连接符 32"/>
            <p:cNvCxnSpPr/>
            <p:nvPr/>
          </p:nvCxnSpPr>
          <p:spPr>
            <a:xfrm flipV="1">
              <a:off x="11326" y="4851"/>
              <a:ext cx="0" cy="32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3" name="圆角矩形 42"/>
            <p:cNvSpPr/>
            <p:nvPr/>
          </p:nvSpPr>
          <p:spPr>
            <a:xfrm>
              <a:off x="10294" y="5176"/>
              <a:ext cx="2063" cy="73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明确设计要求与编写设计计划书</a:t>
              </a:r>
              <a:endParaRPr lang="zh-CN" altLang="en-US" sz="1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281420" y="3748405"/>
            <a:ext cx="1844040" cy="751205"/>
            <a:chOff x="9892" y="5903"/>
            <a:chExt cx="2904" cy="1183"/>
          </a:xfrm>
        </p:grpSpPr>
        <p:cxnSp>
          <p:nvCxnSpPr>
            <p:cNvPr id="44" name="直接连接符 43"/>
            <p:cNvCxnSpPr/>
            <p:nvPr/>
          </p:nvCxnSpPr>
          <p:spPr>
            <a:xfrm flipV="1">
              <a:off x="11325" y="5903"/>
              <a:ext cx="0" cy="32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5" name="圆角矩形 44"/>
            <p:cNvSpPr/>
            <p:nvPr/>
          </p:nvSpPr>
          <p:spPr>
            <a:xfrm>
              <a:off x="9892" y="6228"/>
              <a:ext cx="2905" cy="858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171450" indent="-171450" algn="l">
                <a:buFont typeface="Wingdings" panose="05000000000000000000" charset="0"/>
                <a:buChar char="l"/>
              </a:pPr>
              <a:r>
                <a:rPr lang="zh-CN" altLang="en-US" sz="12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提出具体的设计要求</a:t>
              </a:r>
              <a:endParaRPr lang="zh-CN" altLang="en-US"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171450" indent="-171450" algn="l">
                <a:buFont typeface="Wingdings" panose="05000000000000000000" charset="0"/>
                <a:buChar char="l"/>
              </a:pPr>
              <a:r>
                <a:rPr lang="zh-CN" altLang="en-US" sz="12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制定可行的设计计划</a:t>
              </a:r>
              <a:endParaRPr lang="zh-CN" altLang="en-US"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8748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302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30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538_9*i*1"/>
  <p:tag name="KSO_WM_TEMPLATE_CATEGORY" val="custom"/>
  <p:tag name="KSO_WM_TEMPLATE_INDEX" val="20204538"/>
  <p:tag name="KSO_WM_UNIT_BK_DARK_LIGHT" val="2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38_9*i*1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38_9*i*2"/>
  <p:tag name="KSO_WM_TEMPLATE_CATEGORY" val="custom"/>
  <p:tag name="KSO_WM_TEMPLATE_INDEX" val="20204538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38_9*a*1"/>
  <p:tag name="KSO_WM_TEMPLATE_CATEGORY" val="custom"/>
  <p:tag name="KSO_WM_TEMPLATE_INDEX" val="20204538"/>
  <p:tag name="KSO_WM_UNIT_LAYERLEVEL" val="1"/>
  <p:tag name="KSO_WM_TAG_VERSION" val="1.0"/>
  <p:tag name="KSO_WM_BEAUTIFY_FLAG" val="#wm#"/>
  <p:tag name="KSO_WM_UNIT_PRESET_TEXT" val="单击此处添加大标题"/>
</p:tagLst>
</file>

<file path=ppt/tags/tag30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5},&quot;minSize&quot;:{&quot;size1&quot;:13.5},&quot;maxSize&quot;:{&quot;size1&quot;:13.5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edge&quot;:{&quot;left&quot;:false,&quot;top&quot;:false,&quot;right&quot;:true,&quot;bottom&quot;:true}}]}]}"/>
  <p:tag name="KSO_WM_SLIDE_BACKGROUND" val="[&quot;navigation&quot;]"/>
  <p:tag name="KSO_WM_SLIDE_RATIO" val="1.777778"/>
  <p:tag name="KSO_WM_SLIDE_ID" val="custom20204538_9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9"/>
  <p:tag name="KSO_WM_SLIDE_SIZE" val="864.095*311.886"/>
  <p:tag name="KSO_WM_SLIDE_POSITION" val="47.9556*125.305"/>
  <p:tag name="KSO_WM_TAG_VERSION" val="1.0"/>
  <p:tag name="KSO_WM_BEAUTIFY_FLAG" val="#wm#"/>
  <p:tag name="KSO_WM_TEMPLATE_CATEGORY" val="custom"/>
  <p:tag name="KSO_WM_TEMPLATE_INDEX" val="20204538"/>
  <p:tag name="KSO_WM_SLIDE_LAYOUT" val="a_i_h"/>
  <p:tag name="KSO_WM_SLIDE_LAYOUT_CNT" val="1_1_2"/>
</p:tagLst>
</file>

<file path=ppt/tags/tag308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30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WPS 演示</Application>
  <PresentationFormat>全屏显示(16:9)</PresentationFormat>
  <Paragraphs>64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Segoe UI</vt:lpstr>
      <vt:lpstr>Wingdings</vt:lpstr>
      <vt:lpstr>Times New Roman</vt:lpstr>
      <vt:lpstr>Times New Roman</vt:lpstr>
      <vt:lpstr>Calibri</vt:lpstr>
      <vt:lpstr>Arial Unicode MS</vt:lpstr>
      <vt:lpstr>Calibri Light</vt:lpstr>
      <vt:lpstr>1_Office 主题​​</vt:lpstr>
      <vt:lpstr>2_Office 主题​​</vt:lpstr>
      <vt:lpstr>第三章 发现与明确问题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挠挠</cp:lastModifiedBy>
  <cp:revision>20</cp:revision>
  <dcterms:created xsi:type="dcterms:W3CDTF">2020-02-01T11:21:00Z</dcterms:created>
  <dcterms:modified xsi:type="dcterms:W3CDTF">2020-02-07T18:49:49Z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