
<file path=[Content_Types].xml><?xml version="1.0" encoding="utf-8"?>
<Types xmlns="http://schemas.openxmlformats.org/package/2006/content-types">
  <Override PartName="/ppt/slides/slide29.xml" ContentType="application/vnd.openxmlformats-officedocument.presentationml.slide+xml"/>
  <Override PartName="/ppt/tags/tag8.xml" ContentType="application/vnd.openxmlformats-officedocument.presentationml.tag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ags/tag7.xml" ContentType="application/vnd.openxmlformats-officedocument.presentationml.tags+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ags/tag5.xml" ContentType="application/vnd.openxmlformats-officedocument.presentationml.tags+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5"/>
  </p:notesMasterIdLst>
  <p:sldIdLst>
    <p:sldId id="565" r:id="rId2"/>
    <p:sldId id="259" r:id="rId3"/>
    <p:sldId id="570" r:id="rId4"/>
    <p:sldId id="462" r:id="rId5"/>
    <p:sldId id="466" r:id="rId6"/>
    <p:sldId id="468" r:id="rId7"/>
    <p:sldId id="470" r:id="rId8"/>
    <p:sldId id="474" r:id="rId9"/>
    <p:sldId id="523" r:id="rId10"/>
    <p:sldId id="529" r:id="rId11"/>
    <p:sldId id="562" r:id="rId12"/>
    <p:sldId id="536" r:id="rId13"/>
    <p:sldId id="479" r:id="rId14"/>
    <p:sldId id="477" r:id="rId15"/>
    <p:sldId id="524" r:id="rId16"/>
    <p:sldId id="480" r:id="rId17"/>
    <p:sldId id="537" r:id="rId18"/>
    <p:sldId id="299" r:id="rId19"/>
    <p:sldId id="300" r:id="rId20"/>
    <p:sldId id="301" r:id="rId21"/>
    <p:sldId id="493" r:id="rId22"/>
    <p:sldId id="302" r:id="rId23"/>
    <p:sldId id="398" r:id="rId24"/>
    <p:sldId id="399" r:id="rId25"/>
    <p:sldId id="494" r:id="rId26"/>
    <p:sldId id="481" r:id="rId27"/>
    <p:sldId id="538" r:id="rId28"/>
    <p:sldId id="400" r:id="rId29"/>
    <p:sldId id="539" r:id="rId30"/>
    <p:sldId id="401" r:id="rId31"/>
    <p:sldId id="405" r:id="rId32"/>
    <p:sldId id="483" r:id="rId33"/>
    <p:sldId id="564" r:id="rId34"/>
  </p:sldIdLst>
  <p:sldSz cx="5761038" cy="3240088"/>
  <p:notesSz cx="6858000" cy="9144000"/>
  <p:defaultTextStyle>
    <a:defPPr>
      <a:defRPr lang="zh-CN"/>
    </a:defPPr>
    <a:lvl1pPr marL="0" algn="l" defTabSz="420777" rtl="0" eaLnBrk="1" latinLnBrk="0" hangingPunct="1">
      <a:defRPr sz="800" kern="1200">
        <a:solidFill>
          <a:schemeClr val="tx1"/>
        </a:solidFill>
        <a:latin typeface="+mn-lt"/>
        <a:ea typeface="+mn-ea"/>
        <a:cs typeface="+mn-cs"/>
      </a:defRPr>
    </a:lvl1pPr>
    <a:lvl2pPr marL="210389" algn="l" defTabSz="420777" rtl="0" eaLnBrk="1" latinLnBrk="0" hangingPunct="1">
      <a:defRPr sz="800" kern="1200">
        <a:solidFill>
          <a:schemeClr val="tx1"/>
        </a:solidFill>
        <a:latin typeface="+mn-lt"/>
        <a:ea typeface="+mn-ea"/>
        <a:cs typeface="+mn-cs"/>
      </a:defRPr>
    </a:lvl2pPr>
    <a:lvl3pPr marL="420777" algn="l" defTabSz="420777" rtl="0" eaLnBrk="1" latinLnBrk="0" hangingPunct="1">
      <a:defRPr sz="800" kern="1200">
        <a:solidFill>
          <a:schemeClr val="tx1"/>
        </a:solidFill>
        <a:latin typeface="+mn-lt"/>
        <a:ea typeface="+mn-ea"/>
        <a:cs typeface="+mn-cs"/>
      </a:defRPr>
    </a:lvl3pPr>
    <a:lvl4pPr marL="631166" algn="l" defTabSz="420777" rtl="0" eaLnBrk="1" latinLnBrk="0" hangingPunct="1">
      <a:defRPr sz="800" kern="1200">
        <a:solidFill>
          <a:schemeClr val="tx1"/>
        </a:solidFill>
        <a:latin typeface="+mn-lt"/>
        <a:ea typeface="+mn-ea"/>
        <a:cs typeface="+mn-cs"/>
      </a:defRPr>
    </a:lvl4pPr>
    <a:lvl5pPr marL="841939" algn="l" defTabSz="420777" rtl="0" eaLnBrk="1" latinLnBrk="0" hangingPunct="1">
      <a:defRPr sz="800" kern="1200">
        <a:solidFill>
          <a:schemeClr val="tx1"/>
        </a:solidFill>
        <a:latin typeface="+mn-lt"/>
        <a:ea typeface="+mn-ea"/>
        <a:cs typeface="+mn-cs"/>
      </a:defRPr>
    </a:lvl5pPr>
    <a:lvl6pPr marL="1052327" algn="l" defTabSz="420777" rtl="0" eaLnBrk="1" latinLnBrk="0" hangingPunct="1">
      <a:defRPr sz="800" kern="1200">
        <a:solidFill>
          <a:schemeClr val="tx1"/>
        </a:solidFill>
        <a:latin typeface="+mn-lt"/>
        <a:ea typeface="+mn-ea"/>
        <a:cs typeface="+mn-cs"/>
      </a:defRPr>
    </a:lvl6pPr>
    <a:lvl7pPr marL="1262716" algn="l" defTabSz="420777" rtl="0" eaLnBrk="1" latinLnBrk="0" hangingPunct="1">
      <a:defRPr sz="800" kern="1200">
        <a:solidFill>
          <a:schemeClr val="tx1"/>
        </a:solidFill>
        <a:latin typeface="+mn-lt"/>
        <a:ea typeface="+mn-ea"/>
        <a:cs typeface="+mn-cs"/>
      </a:defRPr>
    </a:lvl7pPr>
    <a:lvl8pPr marL="1473105" algn="l" defTabSz="420777" rtl="0" eaLnBrk="1" latinLnBrk="0" hangingPunct="1">
      <a:defRPr sz="800" kern="1200">
        <a:solidFill>
          <a:schemeClr val="tx1"/>
        </a:solidFill>
        <a:latin typeface="+mn-lt"/>
        <a:ea typeface="+mn-ea"/>
        <a:cs typeface="+mn-cs"/>
      </a:defRPr>
    </a:lvl8pPr>
    <a:lvl9pPr marL="1683494" algn="l" defTabSz="420777" rtl="0" eaLnBrk="1" latinLnBrk="0" hangingPunct="1">
      <a:defRPr sz="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4CF2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99" autoAdjust="0"/>
    <p:restoredTop sz="37106" autoAdjust="0"/>
  </p:normalViewPr>
  <p:slideViewPr>
    <p:cSldViewPr snapToGrid="0" showGuides="1">
      <p:cViewPr>
        <p:scale>
          <a:sx n="120" d="100"/>
          <a:sy n="120" d="100"/>
        </p:scale>
        <p:origin x="-1254" y="-744"/>
      </p:cViewPr>
      <p:guideLst>
        <p:guide orient="horz" pos="1191"/>
        <p:guide orient="horz" pos="1123"/>
        <p:guide pos="1821"/>
        <p:guide pos="1091"/>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55CE6C-7D12-4367-8E70-794DE029FEEA}" type="datetimeFigureOut">
              <a:rPr lang="zh-CN" altLang="en-US" smtClean="0"/>
              <a:pPr/>
              <a:t>2020-2-11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996440-F0BF-41AB-AD52-E92AAD722AB5}" type="slidenum">
              <a:rPr lang="zh-CN" altLang="en-US" smtClean="0"/>
              <a:pPr/>
              <a:t>‹#›</a:t>
            </a:fld>
            <a:endParaRPr lang="zh-CN" altLang="en-US"/>
          </a:p>
        </p:txBody>
      </p:sp>
    </p:spTree>
    <p:extLst>
      <p:ext uri="{BB962C8B-B14F-4D97-AF65-F5344CB8AC3E}">
        <p14:creationId xmlns:p14="http://schemas.microsoft.com/office/powerpoint/2010/main" xmlns="" val="1296285578"/>
      </p:ext>
    </p:extLst>
  </p:cSld>
  <p:clrMap bg1="lt1" tx1="dk1" bg2="lt2" tx2="dk2" accent1="accent1" accent2="accent2" accent3="accent3" accent4="accent4" accent5="accent5" accent6="accent6" hlink="hlink" folHlink="folHlink"/>
  <p:notesStyle>
    <a:lvl1pPr marL="0" algn="l" defTabSz="552846" rtl="0" eaLnBrk="1" latinLnBrk="0" hangingPunct="1">
      <a:defRPr sz="700" kern="1200">
        <a:solidFill>
          <a:schemeClr val="tx1"/>
        </a:solidFill>
        <a:latin typeface="+mn-lt"/>
        <a:ea typeface="+mn-ea"/>
        <a:cs typeface="+mn-cs"/>
      </a:defRPr>
    </a:lvl1pPr>
    <a:lvl2pPr marL="276423" algn="l" defTabSz="552846" rtl="0" eaLnBrk="1" latinLnBrk="0" hangingPunct="1">
      <a:defRPr sz="700" kern="1200">
        <a:solidFill>
          <a:schemeClr val="tx1"/>
        </a:solidFill>
        <a:latin typeface="+mn-lt"/>
        <a:ea typeface="+mn-ea"/>
        <a:cs typeface="+mn-cs"/>
      </a:defRPr>
    </a:lvl2pPr>
    <a:lvl3pPr marL="552846" algn="l" defTabSz="552846" rtl="0" eaLnBrk="1" latinLnBrk="0" hangingPunct="1">
      <a:defRPr sz="700" kern="1200">
        <a:solidFill>
          <a:schemeClr val="tx1"/>
        </a:solidFill>
        <a:latin typeface="+mn-lt"/>
        <a:ea typeface="+mn-ea"/>
        <a:cs typeface="+mn-cs"/>
      </a:defRPr>
    </a:lvl3pPr>
    <a:lvl4pPr marL="829269" algn="l" defTabSz="552846" rtl="0" eaLnBrk="1" latinLnBrk="0" hangingPunct="1">
      <a:defRPr sz="700" kern="1200">
        <a:solidFill>
          <a:schemeClr val="tx1"/>
        </a:solidFill>
        <a:latin typeface="+mn-lt"/>
        <a:ea typeface="+mn-ea"/>
        <a:cs typeface="+mn-cs"/>
      </a:defRPr>
    </a:lvl4pPr>
    <a:lvl5pPr marL="1105692" algn="l" defTabSz="552846" rtl="0" eaLnBrk="1" latinLnBrk="0" hangingPunct="1">
      <a:defRPr sz="700" kern="1200">
        <a:solidFill>
          <a:schemeClr val="tx1"/>
        </a:solidFill>
        <a:latin typeface="+mn-lt"/>
        <a:ea typeface="+mn-ea"/>
        <a:cs typeface="+mn-cs"/>
      </a:defRPr>
    </a:lvl5pPr>
    <a:lvl6pPr marL="1382116" algn="l" defTabSz="552846" rtl="0" eaLnBrk="1" latinLnBrk="0" hangingPunct="1">
      <a:defRPr sz="700" kern="1200">
        <a:solidFill>
          <a:schemeClr val="tx1"/>
        </a:solidFill>
        <a:latin typeface="+mn-lt"/>
        <a:ea typeface="+mn-ea"/>
        <a:cs typeface="+mn-cs"/>
      </a:defRPr>
    </a:lvl6pPr>
    <a:lvl7pPr marL="1658539" algn="l" defTabSz="552846" rtl="0" eaLnBrk="1" latinLnBrk="0" hangingPunct="1">
      <a:defRPr sz="700" kern="1200">
        <a:solidFill>
          <a:schemeClr val="tx1"/>
        </a:solidFill>
        <a:latin typeface="+mn-lt"/>
        <a:ea typeface="+mn-ea"/>
        <a:cs typeface="+mn-cs"/>
      </a:defRPr>
    </a:lvl7pPr>
    <a:lvl8pPr marL="1934962" algn="l" defTabSz="552846" rtl="0" eaLnBrk="1" latinLnBrk="0" hangingPunct="1">
      <a:defRPr sz="700" kern="1200">
        <a:solidFill>
          <a:schemeClr val="tx1"/>
        </a:solidFill>
        <a:latin typeface="+mn-lt"/>
        <a:ea typeface="+mn-ea"/>
        <a:cs typeface="+mn-cs"/>
      </a:defRPr>
    </a:lvl8pPr>
    <a:lvl9pPr marL="2211385" algn="l" defTabSz="552846" rtl="0" eaLnBrk="1" latinLnBrk="0" hangingPunct="1">
      <a:defRPr sz="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E6FDB6-6D2B-46C1-9FA1-D82906A37C3A}"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pPr/>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pPr/>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pPr/>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pPr/>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pPr/>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pPr/>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pPr/>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pPr/>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幻灯片图像占位符 1"/>
          <p:cNvSpPr>
            <a:spLocks noGrp="1" noRot="1" noChangeAspect="1" noChangeArrowheads="1" noTextEdit="1"/>
          </p:cNvSpPr>
          <p:nvPr>
            <p:ph type="sldImg" idx="4294967295"/>
          </p:nvPr>
        </p:nvSpPr>
        <p:spPr/>
      </p:sp>
      <p:sp>
        <p:nvSpPr>
          <p:cNvPr id="108547" name="文本占位符 2"/>
          <p:cNvSpPr>
            <a:spLocks noGrp="1" noChangeArrowheads="1"/>
          </p:cNvSpPr>
          <p:nvPr>
            <p:ph type="body" idx="4294967295"/>
          </p:nvPr>
        </p:nvSpPr>
        <p:spPr>
          <a:noFill/>
          <a:ln/>
        </p:spPr>
        <p:txBody>
          <a:bodyPr>
            <a:prstTxWarp prst="textNoShape">
              <a:avLst/>
            </a:prstTxWarp>
          </a:bodyPr>
          <a:lstStyle/>
          <a:p>
            <a:endParaRPr lang="zh-CN"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p:cSld>
    <p:bg bwMode="auto">
      <p:bgPr>
        <a:solidFill>
          <a:schemeClr val="bg1"/>
        </a:solidFill>
        <a:effectLst/>
      </p:bgPr>
    </p:bg>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idx="4294967295"/>
          </p:nvPr>
        </p:nvSpPr>
        <p:spPr/>
      </p:sp>
      <p:sp>
        <p:nvSpPr>
          <p:cNvPr id="109571" name="Rectangle 3"/>
          <p:cNvSpPr>
            <a:spLocks noGrp="1" noRot="1" noChangeArrowheads="1"/>
          </p:cNvSpPr>
          <p:nvPr>
            <p:ph type="body" idx="4294967295"/>
          </p:nvPr>
        </p:nvSpPr>
        <p:spPr>
          <a:noFill/>
          <a:ln/>
        </p:spPr>
        <p:txBody>
          <a:bodyPr>
            <a:prstTxWarp prst="textNoShape">
              <a:avLst/>
            </a:prstTxWarp>
          </a:bodyPr>
          <a:lstStyle/>
          <a:p>
            <a:pPr eaLnBrk="1" hangingPunct="1"/>
            <a:r>
              <a:rPr lang="zh-CN" altLang="en-US" smtClean="0"/>
              <a:t>是谁？原因</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p:cSld>
    <p:bg bwMode="auto">
      <p:bgPr>
        <a:solidFill>
          <a:schemeClr val="bg1"/>
        </a:solidFill>
        <a:effectLst/>
      </p:bgPr>
    </p:bg>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idx="4294967295"/>
          </p:nvPr>
        </p:nvSpPr>
        <p:spPr/>
      </p:sp>
      <p:sp>
        <p:nvSpPr>
          <p:cNvPr id="110595" name="Rectangle 3"/>
          <p:cNvSpPr>
            <a:spLocks noGrp="1" noRot="1" noChangeArrowheads="1"/>
          </p:cNvSpPr>
          <p:nvPr>
            <p:ph type="body" idx="4294967295"/>
          </p:nvPr>
        </p:nvSpPr>
        <p:spPr>
          <a:noFill/>
          <a:ln/>
        </p:spPr>
        <p:txBody>
          <a:bodyPr>
            <a:prstTxWarp prst="textNoShape">
              <a:avLst/>
            </a:prstTxWarp>
          </a:bodyPr>
          <a:lstStyle/>
          <a:p>
            <a:pPr eaLnBrk="1" hangingPunct="1"/>
            <a:r>
              <a:rPr lang="zh-CN" altLang="en-US" smtClean="0"/>
              <a:t>品种、区域、</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p:cSld>
    <p:bg bwMode="auto">
      <p:bgPr>
        <a:solidFill>
          <a:schemeClr val="bg1"/>
        </a:solidFill>
        <a:effectLst/>
      </p:bgPr>
    </p:bg>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idx="4294967295"/>
          </p:nvPr>
        </p:nvSpPr>
        <p:spPr/>
      </p:sp>
      <p:sp>
        <p:nvSpPr>
          <p:cNvPr id="110595" name="Rectangle 3"/>
          <p:cNvSpPr>
            <a:spLocks noGrp="1" noRot="1" noChangeArrowheads="1"/>
          </p:cNvSpPr>
          <p:nvPr>
            <p:ph type="body" idx="4294967295"/>
          </p:nvPr>
        </p:nvSpPr>
        <p:spPr>
          <a:noFill/>
          <a:ln/>
        </p:spPr>
        <p:txBody>
          <a:bodyPr>
            <a:prstTxWarp prst="textNoShape">
              <a:avLst/>
            </a:prstTxWarp>
          </a:bodyPr>
          <a:lstStyle/>
          <a:p>
            <a:pPr eaLnBrk="1" hangingPunct="1"/>
            <a:r>
              <a:rPr lang="zh-CN" altLang="en-US" smtClean="0"/>
              <a:t>品种、区域、</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pPr/>
              <a:t>23</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pPr/>
              <a:t>24</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pPr/>
              <a:t>25</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pPr/>
              <a:t>26</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pPr/>
              <a:t>27</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pPr/>
              <a:t>28</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pPr/>
              <a:t>29</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pPr/>
              <a:t>30</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pPr/>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pPr/>
              <a:t>31</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pPr/>
              <a:t>32</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pPr/>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pPr/>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pPr/>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pPr/>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pPr/>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720130" y="530265"/>
            <a:ext cx="4320778" cy="1128031"/>
          </a:xfrm>
        </p:spPr>
        <p:txBody>
          <a:bodyPr anchor="b"/>
          <a:lstStyle>
            <a:lvl1pPr algn="ctr">
              <a:defRPr sz="28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720130" y="1701797"/>
            <a:ext cx="4320778" cy="782271"/>
          </a:xfrm>
        </p:spPr>
        <p:txBody>
          <a:bodyPr/>
          <a:lstStyle>
            <a:lvl1pPr marL="0" indent="0" algn="ctr">
              <a:buNone/>
              <a:defRPr sz="1100"/>
            </a:lvl1pPr>
            <a:lvl2pPr marL="216148" indent="0" algn="ctr">
              <a:buNone/>
              <a:defRPr sz="900"/>
            </a:lvl2pPr>
            <a:lvl3pPr marL="431911" indent="0" algn="ctr">
              <a:buNone/>
              <a:defRPr sz="800"/>
            </a:lvl3pPr>
            <a:lvl4pPr marL="648059" indent="0" algn="ctr">
              <a:buNone/>
              <a:defRPr sz="800"/>
            </a:lvl4pPr>
            <a:lvl5pPr marL="864206" indent="0" algn="ctr">
              <a:buNone/>
              <a:defRPr sz="800"/>
            </a:lvl5pPr>
            <a:lvl6pPr marL="1079970" indent="0" algn="ctr">
              <a:buNone/>
              <a:defRPr sz="800"/>
            </a:lvl6pPr>
            <a:lvl7pPr marL="1296117" indent="0" algn="ctr">
              <a:buNone/>
              <a:defRPr sz="800"/>
            </a:lvl7pPr>
            <a:lvl8pPr marL="1512265" indent="0" algn="ctr">
              <a:buNone/>
              <a:defRPr sz="800"/>
            </a:lvl8pPr>
            <a:lvl9pPr marL="1728028" indent="0" algn="ctr">
              <a:buNone/>
              <a:defRPr sz="8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745CC81A-D027-4A12-8E52-B5DDDC2B9315}" type="datetimeFigureOut">
              <a:rPr lang="zh-CN" altLang="en-US" smtClean="0"/>
              <a:pPr/>
              <a:t>2020-2-11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7ED0DC7-352A-4401-8624-A008792AD5AA}"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745CC81A-D027-4A12-8E52-B5DDDC2B9315}" type="datetimeFigureOut">
              <a:rPr lang="zh-CN" altLang="en-US" smtClean="0"/>
              <a:pPr/>
              <a:t>2020-2-11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7ED0DC7-352A-4401-8624-A008792AD5AA}"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122743" y="172504"/>
            <a:ext cx="1242224" cy="2745825"/>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396072" y="172504"/>
            <a:ext cx="3654658" cy="27458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745CC81A-D027-4A12-8E52-B5DDDC2B9315}" type="datetimeFigureOut">
              <a:rPr lang="zh-CN" altLang="en-US" smtClean="0"/>
              <a:pPr/>
              <a:t>2020-2-11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7ED0DC7-352A-4401-8624-A008792AD5AA}"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bg>
      <p:bgPr>
        <a:blipFill rotWithShape="1">
          <a:blip r:embed="rId9" cstate="print"/>
          <a:stretch>
            <a:fillRect l="-11000" t="-21000"/>
          </a:stretch>
        </a:blipFill>
        <a:effectLst/>
      </p:bgPr>
    </p:bg>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1"/>
            </p:custDataLst>
          </p:nvPr>
        </p:nvSpPr>
        <p:spPr>
          <a:xfrm>
            <a:off x="415702" y="3000373"/>
            <a:ext cx="1275820" cy="149692"/>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2020-2-11</a:t>
            </a:fld>
            <a:endParaRPr lang="zh-CN" altLang="en-US"/>
          </a:p>
        </p:txBody>
      </p:sp>
      <p:sp>
        <p:nvSpPr>
          <p:cNvPr id="17" name="页脚占位符 16"/>
          <p:cNvSpPr>
            <a:spLocks noGrp="1"/>
          </p:cNvSpPr>
          <p:nvPr>
            <p:ph type="ftr" sz="quarter" idx="11"/>
            <p:custDataLst>
              <p:tags r:id="rId2"/>
            </p:custDataLst>
          </p:nvPr>
        </p:nvSpPr>
        <p:spPr>
          <a:xfrm>
            <a:off x="1944918" y="3000373"/>
            <a:ext cx="1871203" cy="149692"/>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3"/>
            </p:custDataLst>
          </p:nvPr>
        </p:nvSpPr>
        <p:spPr>
          <a:xfrm>
            <a:off x="4068733" y="3000373"/>
            <a:ext cx="1275820" cy="149692"/>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6" name="文本占位符 5"/>
          <p:cNvSpPr>
            <a:spLocks noGrp="1"/>
          </p:cNvSpPr>
          <p:nvPr>
            <p:ph type="body" sz="quarter" idx="16" hasCustomPrompt="1"/>
            <p:custDataLst>
              <p:tags r:id="rId4"/>
            </p:custDataLst>
          </p:nvPr>
        </p:nvSpPr>
        <p:spPr>
          <a:xfrm>
            <a:off x="3039551" y="2203484"/>
            <a:ext cx="902863" cy="193229"/>
          </a:xfrm>
          <a:prstGeom prst="rect">
            <a:avLst/>
          </a:prstGeom>
        </p:spPr>
        <p:txBody>
          <a:bodyPr vert="horz" wrap="square" lIns="0" tIns="0" rIns="0" bIns="0" anchor="t" anchorCtr="0">
            <a:normAutofit/>
          </a:bodyPr>
          <a:lstStyle>
            <a:lvl1pPr marL="162020" marR="0" indent="-162020" algn="l" rtl="0" eaLnBrk="1" fontAlgn="auto">
              <a:lnSpc>
                <a:spcPct val="130000"/>
              </a:lnSpc>
              <a:spcBef>
                <a:spcPts val="0"/>
              </a:spcBef>
              <a:spcAft>
                <a:spcPts val="630"/>
              </a:spcAft>
              <a:buClrTx/>
              <a:buSzPts val="1600"/>
              <a:buFont typeface="Arial" panose="020B0604020202020204" pitchFamily="34" charset="0"/>
              <a:buNone/>
              <a:defRPr sz="800" b="0" spc="95">
                <a:solidFill>
                  <a:schemeClr val="tx1"/>
                </a:solidFill>
                <a:latin typeface="Arial" panose="020B0604020202020204" pitchFamily="34" charset="0"/>
                <a:ea typeface="微软雅黑" panose="020B0503020204020204" charset="-122"/>
              </a:defRPr>
            </a:lvl1pPr>
          </a:lstStyle>
          <a:p>
            <a:pPr marL="0" marR="0" lvl="0" indent="0" algn="l" defTabSz="576072" rtl="0" eaLnBrk="1" fontAlgn="auto" latinLnBrk="0" hangingPunct="1">
              <a:lnSpc>
                <a:spcPct val="130000"/>
              </a:lnSpc>
              <a:spcBef>
                <a:spcPts val="0"/>
              </a:spcBef>
              <a:spcAft>
                <a:spcPts val="630"/>
              </a:spcAft>
              <a:buClr>
                <a:schemeClr val="tx1">
                  <a:lumMod val="100000"/>
                </a:schemeClr>
              </a:buClr>
              <a:buSzPts val="1600"/>
              <a:buFont typeface="Arial" panose="020B0604020202020204" pitchFamily="34" charset="0"/>
              <a:buNone/>
            </a:pPr>
            <a:r>
              <a:rPr lang="zh-CN" altLang="en-US" dirty="0"/>
              <a:t>编辑文本</a:t>
            </a:r>
          </a:p>
        </p:txBody>
      </p:sp>
      <p:sp>
        <p:nvSpPr>
          <p:cNvPr id="4" name="文本占位符 3"/>
          <p:cNvSpPr>
            <a:spLocks noGrp="1"/>
          </p:cNvSpPr>
          <p:nvPr>
            <p:ph type="body" sz="quarter" idx="15" hasCustomPrompt="1"/>
            <p:custDataLst>
              <p:tags r:id="rId5"/>
            </p:custDataLst>
          </p:nvPr>
        </p:nvSpPr>
        <p:spPr>
          <a:xfrm>
            <a:off x="3039551" y="2427918"/>
            <a:ext cx="902863" cy="193229"/>
          </a:xfrm>
          <a:prstGeom prst="rect">
            <a:avLst/>
          </a:prstGeom>
        </p:spPr>
        <p:txBody>
          <a:bodyPr vert="horz" wrap="square" lIns="0" tIns="0" rIns="0" bIns="0" anchor="t" anchorCtr="0">
            <a:normAutofit/>
          </a:bodyPr>
          <a:lstStyle>
            <a:lvl1pPr marL="162020" marR="0" indent="-162020" algn="l" rtl="0" eaLnBrk="1" fontAlgn="auto">
              <a:lnSpc>
                <a:spcPct val="130000"/>
              </a:lnSpc>
              <a:spcBef>
                <a:spcPts val="0"/>
              </a:spcBef>
              <a:spcAft>
                <a:spcPts val="630"/>
              </a:spcAft>
              <a:buClrTx/>
              <a:buSzPts val="1600"/>
              <a:buFont typeface="Arial" panose="020B0604020202020204" pitchFamily="34" charset="0"/>
              <a:buNone/>
              <a:defRPr sz="800" b="0" spc="95">
                <a:solidFill>
                  <a:schemeClr val="tx1"/>
                </a:solidFill>
                <a:latin typeface="Arial" panose="020B0604020202020204" pitchFamily="34" charset="0"/>
                <a:ea typeface="微软雅黑" panose="020B0503020204020204" charset="-122"/>
              </a:defRPr>
            </a:lvl1pPr>
          </a:lstStyle>
          <a:p>
            <a:pPr marL="0" marR="0" lvl="0" indent="0" algn="l" defTabSz="576072" rtl="0" eaLnBrk="1" fontAlgn="auto" latinLnBrk="0" hangingPunct="1">
              <a:lnSpc>
                <a:spcPct val="130000"/>
              </a:lnSpc>
              <a:spcBef>
                <a:spcPts val="0"/>
              </a:spcBef>
              <a:spcAft>
                <a:spcPts val="630"/>
              </a:spcAft>
              <a:buClr>
                <a:schemeClr val="tx1">
                  <a:lumMod val="100000"/>
                </a:schemeClr>
              </a:buClr>
              <a:buSzPts val="1600"/>
              <a:buFont typeface="Arial" panose="020B0604020202020204" pitchFamily="34" charset="0"/>
              <a:buNone/>
            </a:pPr>
            <a:r>
              <a:rPr lang="zh-CN" altLang="en-US" dirty="0"/>
              <a:t>编辑文本</a:t>
            </a:r>
          </a:p>
        </p:txBody>
      </p:sp>
      <p:sp>
        <p:nvSpPr>
          <p:cNvPr id="3" name="副标题 2"/>
          <p:cNvSpPr>
            <a:spLocks noGrp="1"/>
          </p:cNvSpPr>
          <p:nvPr>
            <p:ph type="subTitle" idx="14" hasCustomPrompt="1"/>
            <p:custDataLst>
              <p:tags r:id="rId6"/>
            </p:custDataLst>
          </p:nvPr>
        </p:nvSpPr>
        <p:spPr>
          <a:xfrm>
            <a:off x="3039550" y="1506478"/>
            <a:ext cx="2280411" cy="525079"/>
          </a:xfrm>
        </p:spPr>
        <p:txBody>
          <a:bodyPr vert="horz" wrap="square" lIns="0" tIns="0" rIns="0" bIns="0" anchor="t" anchorCtr="0">
            <a:normAutofit/>
          </a:bodyPr>
          <a:lstStyle>
            <a:lvl1pPr marL="0" marR="0" indent="0" algn="l" defTabSz="576072" rtl="0" eaLnBrk="1" fontAlgn="auto" latinLnBrk="0" hangingPunct="1">
              <a:lnSpc>
                <a:spcPct val="120000"/>
              </a:lnSpc>
              <a:spcBef>
                <a:spcPts val="0"/>
              </a:spcBef>
              <a:spcAft>
                <a:spcPts val="0"/>
              </a:spcAft>
              <a:buClrTx/>
              <a:buSzPts val="1800"/>
              <a:buFont typeface="Arial" panose="020B0604020202020204" pitchFamily="34" charset="0"/>
              <a:buNone/>
              <a:defRPr sz="900" b="0" spc="126">
                <a:solidFill>
                  <a:schemeClr val="tx1"/>
                </a:solidFill>
                <a:latin typeface="Arial" panose="020B0604020202020204" pitchFamily="34" charset="0"/>
                <a:ea typeface="微软雅黑" panose="020B0503020204020204" charset="-122"/>
              </a:defRPr>
            </a:lvl1pPr>
            <a:lvl2pPr marL="216027" indent="0" algn="ctr">
              <a:buNone/>
            </a:lvl2pPr>
            <a:lvl3pPr marL="432054" indent="0" algn="ctr">
              <a:buNone/>
            </a:lvl3pPr>
            <a:lvl4pPr marL="648081" indent="0" algn="ctr">
              <a:buNone/>
            </a:lvl4pPr>
            <a:lvl5pPr marL="864108" indent="0" algn="ctr">
              <a:buNone/>
            </a:lvl5pPr>
            <a:lvl6pPr marL="1080135" indent="0" algn="ctr">
              <a:buNone/>
            </a:lvl6pPr>
            <a:lvl7pPr marL="1296162" indent="0" algn="ctr">
              <a:buNone/>
            </a:lvl7pPr>
            <a:lvl8pPr marL="1512189" indent="0" algn="ctr">
              <a:buNone/>
            </a:lvl8pPr>
            <a:lvl9pPr marL="1728216" indent="0" algn="ctr">
              <a:buNone/>
            </a:lvl9pPr>
          </a:lstStyle>
          <a:p>
            <a:r>
              <a:rPr lang="zh-CN" altLang="en-US"/>
              <a:t>单击此处编辑副标题</a:t>
            </a:r>
          </a:p>
        </p:txBody>
      </p:sp>
      <p:sp>
        <p:nvSpPr>
          <p:cNvPr id="2" name="标题 1"/>
          <p:cNvSpPr>
            <a:spLocks noGrp="1"/>
          </p:cNvSpPr>
          <p:nvPr>
            <p:ph type="ctrTitle" idx="13" hasCustomPrompt="1"/>
            <p:custDataLst>
              <p:tags r:id="rId7"/>
            </p:custDataLst>
          </p:nvPr>
        </p:nvSpPr>
        <p:spPr>
          <a:xfrm>
            <a:off x="3039551" y="951095"/>
            <a:ext cx="2280111" cy="458769"/>
          </a:xfrm>
        </p:spPr>
        <p:txBody>
          <a:bodyPr vert="horz" wrap="square" lIns="0" tIns="0" rIns="0" bIns="0" anchor="ctr" anchorCtr="0">
            <a:normAutofit/>
          </a:bodyPr>
          <a:lstStyle>
            <a:lvl1pPr marL="0" marR="0" indent="0" algn="l" defTabSz="576072" rtl="0" eaLnBrk="1" fontAlgn="auto" latinLnBrk="0" hangingPunct="1">
              <a:lnSpc>
                <a:spcPct val="100000"/>
              </a:lnSpc>
              <a:spcBef>
                <a:spcPct val="0"/>
              </a:spcBef>
              <a:spcAft>
                <a:spcPts val="0"/>
              </a:spcAft>
              <a:buClrTx/>
              <a:buSzPts val="5400"/>
              <a:buFont typeface="Arial" panose="020B0604020202020204" pitchFamily="34" charset="0"/>
              <a:buNone/>
              <a:defRPr sz="2600" b="0" spc="378">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745CC81A-D027-4A12-8E52-B5DDDC2B9315}" type="datetimeFigureOut">
              <a:rPr lang="zh-CN" altLang="en-US" smtClean="0"/>
              <a:pPr/>
              <a:t>2020-2-11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7ED0DC7-352A-4401-8624-A008792AD5AA}"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393071" y="807773"/>
            <a:ext cx="4968895" cy="1347786"/>
          </a:xfrm>
        </p:spPr>
        <p:txBody>
          <a:bodyPr anchor="b"/>
          <a:lstStyle>
            <a:lvl1pPr>
              <a:defRPr sz="28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393071" y="2168309"/>
            <a:ext cx="4968895" cy="708769"/>
          </a:xfrm>
        </p:spPr>
        <p:txBody>
          <a:bodyPr/>
          <a:lstStyle>
            <a:lvl1pPr marL="0" indent="0">
              <a:buNone/>
              <a:defRPr sz="1100">
                <a:solidFill>
                  <a:schemeClr val="tx1">
                    <a:tint val="75000"/>
                  </a:schemeClr>
                </a:solidFill>
              </a:defRPr>
            </a:lvl1pPr>
            <a:lvl2pPr marL="216148" indent="0">
              <a:buNone/>
              <a:defRPr sz="900">
                <a:solidFill>
                  <a:schemeClr val="tx1">
                    <a:tint val="75000"/>
                  </a:schemeClr>
                </a:solidFill>
              </a:defRPr>
            </a:lvl2pPr>
            <a:lvl3pPr marL="431911" indent="0">
              <a:buNone/>
              <a:defRPr sz="800">
                <a:solidFill>
                  <a:schemeClr val="tx1">
                    <a:tint val="75000"/>
                  </a:schemeClr>
                </a:solidFill>
              </a:defRPr>
            </a:lvl3pPr>
            <a:lvl4pPr marL="648059" indent="0">
              <a:buNone/>
              <a:defRPr sz="800">
                <a:solidFill>
                  <a:schemeClr val="tx1">
                    <a:tint val="75000"/>
                  </a:schemeClr>
                </a:solidFill>
              </a:defRPr>
            </a:lvl4pPr>
            <a:lvl5pPr marL="864206" indent="0">
              <a:buNone/>
              <a:defRPr sz="800">
                <a:solidFill>
                  <a:schemeClr val="tx1">
                    <a:tint val="75000"/>
                  </a:schemeClr>
                </a:solidFill>
              </a:defRPr>
            </a:lvl5pPr>
            <a:lvl6pPr marL="1079970" indent="0">
              <a:buNone/>
              <a:defRPr sz="800">
                <a:solidFill>
                  <a:schemeClr val="tx1">
                    <a:tint val="75000"/>
                  </a:schemeClr>
                </a:solidFill>
              </a:defRPr>
            </a:lvl6pPr>
            <a:lvl7pPr marL="1296117" indent="0">
              <a:buNone/>
              <a:defRPr sz="800">
                <a:solidFill>
                  <a:schemeClr val="tx1">
                    <a:tint val="75000"/>
                  </a:schemeClr>
                </a:solidFill>
              </a:defRPr>
            </a:lvl7pPr>
            <a:lvl8pPr marL="1512265" indent="0">
              <a:buNone/>
              <a:defRPr sz="800">
                <a:solidFill>
                  <a:schemeClr val="tx1">
                    <a:tint val="75000"/>
                  </a:schemeClr>
                </a:solidFill>
              </a:defRPr>
            </a:lvl8pPr>
            <a:lvl9pPr marL="1728028" indent="0">
              <a:buNone/>
              <a:defRPr sz="8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745CC81A-D027-4A12-8E52-B5DDDC2B9315}" type="datetimeFigureOut">
              <a:rPr lang="zh-CN" altLang="en-US" smtClean="0"/>
              <a:pPr/>
              <a:t>2020-2-11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7ED0DC7-352A-4401-8624-A008792AD5AA}"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396071" y="862523"/>
            <a:ext cx="2448441" cy="205580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2916526" y="862523"/>
            <a:ext cx="2448441" cy="205580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745CC81A-D027-4A12-8E52-B5DDDC2B9315}" type="datetimeFigureOut">
              <a:rPr lang="zh-CN" altLang="en-US" smtClean="0"/>
              <a:pPr/>
              <a:t>2020-2-11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7ED0DC7-352A-4401-8624-A008792AD5AA}"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396822" y="172505"/>
            <a:ext cx="4968895" cy="626267"/>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396822" y="794272"/>
            <a:ext cx="2437189" cy="389260"/>
          </a:xfrm>
        </p:spPr>
        <p:txBody>
          <a:bodyPr anchor="b"/>
          <a:lstStyle>
            <a:lvl1pPr marL="0" indent="0">
              <a:buNone/>
              <a:defRPr sz="1100" b="1"/>
            </a:lvl1pPr>
            <a:lvl2pPr marL="216148" indent="0">
              <a:buNone/>
              <a:defRPr sz="900" b="1"/>
            </a:lvl2pPr>
            <a:lvl3pPr marL="431911" indent="0">
              <a:buNone/>
              <a:defRPr sz="800" b="1"/>
            </a:lvl3pPr>
            <a:lvl4pPr marL="648059" indent="0">
              <a:buNone/>
              <a:defRPr sz="800" b="1"/>
            </a:lvl4pPr>
            <a:lvl5pPr marL="864206" indent="0">
              <a:buNone/>
              <a:defRPr sz="800" b="1"/>
            </a:lvl5pPr>
            <a:lvl6pPr marL="1079970" indent="0">
              <a:buNone/>
              <a:defRPr sz="800" b="1"/>
            </a:lvl6pPr>
            <a:lvl7pPr marL="1296117" indent="0">
              <a:buNone/>
              <a:defRPr sz="800" b="1"/>
            </a:lvl7pPr>
            <a:lvl8pPr marL="1512265" indent="0">
              <a:buNone/>
              <a:defRPr sz="800" b="1"/>
            </a:lvl8pPr>
            <a:lvl9pPr marL="1728028" indent="0">
              <a:buNone/>
              <a:defRPr sz="800" b="1"/>
            </a:lvl9pPr>
          </a:lstStyle>
          <a:p>
            <a:pPr lvl="0"/>
            <a:r>
              <a:rPr lang="zh-CN" altLang="en-US" smtClean="0"/>
              <a:t>单击此处编辑母版文本样式</a:t>
            </a:r>
          </a:p>
        </p:txBody>
      </p:sp>
      <p:sp>
        <p:nvSpPr>
          <p:cNvPr id="4" name="Content Placeholder 3"/>
          <p:cNvSpPr>
            <a:spLocks noGrp="1"/>
          </p:cNvSpPr>
          <p:nvPr>
            <p:ph sz="half" idx="2"/>
          </p:nvPr>
        </p:nvSpPr>
        <p:spPr>
          <a:xfrm>
            <a:off x="396822" y="1183533"/>
            <a:ext cx="2437189" cy="174079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2916526" y="794272"/>
            <a:ext cx="2449191" cy="389260"/>
          </a:xfrm>
        </p:spPr>
        <p:txBody>
          <a:bodyPr anchor="b"/>
          <a:lstStyle>
            <a:lvl1pPr marL="0" indent="0">
              <a:buNone/>
              <a:defRPr sz="1100" b="1"/>
            </a:lvl1pPr>
            <a:lvl2pPr marL="216148" indent="0">
              <a:buNone/>
              <a:defRPr sz="900" b="1"/>
            </a:lvl2pPr>
            <a:lvl3pPr marL="431911" indent="0">
              <a:buNone/>
              <a:defRPr sz="800" b="1"/>
            </a:lvl3pPr>
            <a:lvl4pPr marL="648059" indent="0">
              <a:buNone/>
              <a:defRPr sz="800" b="1"/>
            </a:lvl4pPr>
            <a:lvl5pPr marL="864206" indent="0">
              <a:buNone/>
              <a:defRPr sz="800" b="1"/>
            </a:lvl5pPr>
            <a:lvl6pPr marL="1079970" indent="0">
              <a:buNone/>
              <a:defRPr sz="800" b="1"/>
            </a:lvl6pPr>
            <a:lvl7pPr marL="1296117" indent="0">
              <a:buNone/>
              <a:defRPr sz="800" b="1"/>
            </a:lvl7pPr>
            <a:lvl8pPr marL="1512265" indent="0">
              <a:buNone/>
              <a:defRPr sz="800" b="1"/>
            </a:lvl8pPr>
            <a:lvl9pPr marL="1728028" indent="0">
              <a:buNone/>
              <a:defRPr sz="800" b="1"/>
            </a:lvl9pPr>
          </a:lstStyle>
          <a:p>
            <a:pPr lvl="0"/>
            <a:r>
              <a:rPr lang="zh-CN" altLang="en-US" smtClean="0"/>
              <a:t>单击此处编辑母版文本样式</a:t>
            </a:r>
          </a:p>
        </p:txBody>
      </p:sp>
      <p:sp>
        <p:nvSpPr>
          <p:cNvPr id="6" name="Content Placeholder 5"/>
          <p:cNvSpPr>
            <a:spLocks noGrp="1"/>
          </p:cNvSpPr>
          <p:nvPr>
            <p:ph sz="quarter" idx="4"/>
          </p:nvPr>
        </p:nvSpPr>
        <p:spPr>
          <a:xfrm>
            <a:off x="2916526" y="1183533"/>
            <a:ext cx="2449191" cy="174079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745CC81A-D027-4A12-8E52-B5DDDC2B9315}" type="datetimeFigureOut">
              <a:rPr lang="zh-CN" altLang="en-US" smtClean="0"/>
              <a:pPr/>
              <a:t>2020-2-11</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E7ED0DC7-352A-4401-8624-A008792AD5AA}"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745CC81A-D027-4A12-8E52-B5DDDC2B9315}" type="datetimeFigureOut">
              <a:rPr lang="zh-CN" altLang="en-US" smtClean="0"/>
              <a:pPr/>
              <a:t>2020-2-11</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E7ED0DC7-352A-4401-8624-A008792AD5AA}"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5CC81A-D027-4A12-8E52-B5DDDC2B9315}" type="datetimeFigureOut">
              <a:rPr lang="zh-CN" altLang="en-US" smtClean="0"/>
              <a:pPr/>
              <a:t>2020-2-11</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E7ED0DC7-352A-4401-8624-A008792AD5AA}"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396823" y="216006"/>
            <a:ext cx="1858084" cy="756021"/>
          </a:xfrm>
        </p:spPr>
        <p:txBody>
          <a:bodyPr anchor="b"/>
          <a:lstStyle>
            <a:lvl1pPr>
              <a:defRPr sz="15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2449191" y="466513"/>
            <a:ext cx="2916526" cy="2302563"/>
          </a:xfrm>
        </p:spPr>
        <p:txBody>
          <a:bodyPr/>
          <a:lstStyle>
            <a:lvl1pPr>
              <a:defRPr sz="1500"/>
            </a:lvl1pPr>
            <a:lvl2pPr>
              <a:defRPr sz="1300"/>
            </a:lvl2pPr>
            <a:lvl3pPr>
              <a:defRPr sz="1100"/>
            </a:lvl3pPr>
            <a:lvl4pPr>
              <a:defRPr sz="900"/>
            </a:lvl4pPr>
            <a:lvl5pPr>
              <a:defRPr sz="900"/>
            </a:lvl5pPr>
            <a:lvl6pPr>
              <a:defRPr sz="900"/>
            </a:lvl6pPr>
            <a:lvl7pPr>
              <a:defRPr sz="900"/>
            </a:lvl7pPr>
            <a:lvl8pPr>
              <a:defRPr sz="900"/>
            </a:lvl8pPr>
            <a:lvl9pPr>
              <a:defRPr sz="9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396823" y="972027"/>
            <a:ext cx="1858084" cy="1800799"/>
          </a:xfrm>
        </p:spPr>
        <p:txBody>
          <a:bodyPr/>
          <a:lstStyle>
            <a:lvl1pPr marL="0" indent="0">
              <a:buNone/>
              <a:defRPr sz="800"/>
            </a:lvl1pPr>
            <a:lvl2pPr marL="216148" indent="0">
              <a:buNone/>
              <a:defRPr sz="700"/>
            </a:lvl2pPr>
            <a:lvl3pPr marL="431911" indent="0">
              <a:buNone/>
              <a:defRPr sz="600"/>
            </a:lvl3pPr>
            <a:lvl4pPr marL="648059" indent="0">
              <a:buNone/>
              <a:defRPr sz="500"/>
            </a:lvl4pPr>
            <a:lvl5pPr marL="864206" indent="0">
              <a:buNone/>
              <a:defRPr sz="500"/>
            </a:lvl5pPr>
            <a:lvl6pPr marL="1079970" indent="0">
              <a:buNone/>
              <a:defRPr sz="500"/>
            </a:lvl6pPr>
            <a:lvl7pPr marL="1296117" indent="0">
              <a:buNone/>
              <a:defRPr sz="500"/>
            </a:lvl7pPr>
            <a:lvl8pPr marL="1512265" indent="0">
              <a:buNone/>
              <a:defRPr sz="500"/>
            </a:lvl8pPr>
            <a:lvl9pPr marL="1728028" indent="0">
              <a:buNone/>
              <a:defRPr sz="5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745CC81A-D027-4A12-8E52-B5DDDC2B9315}" type="datetimeFigureOut">
              <a:rPr lang="zh-CN" altLang="en-US" smtClean="0"/>
              <a:pPr/>
              <a:t>2020-2-11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7ED0DC7-352A-4401-8624-A008792AD5AA}"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396823" y="216006"/>
            <a:ext cx="1858084" cy="756021"/>
          </a:xfrm>
        </p:spPr>
        <p:txBody>
          <a:bodyPr anchor="b"/>
          <a:lstStyle>
            <a:lvl1pPr>
              <a:defRPr sz="15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2449191" y="466513"/>
            <a:ext cx="2916526" cy="2302563"/>
          </a:xfrm>
        </p:spPr>
        <p:txBody>
          <a:bodyPr anchor="t"/>
          <a:lstStyle>
            <a:lvl1pPr marL="0" indent="0">
              <a:buNone/>
              <a:defRPr sz="1500"/>
            </a:lvl1pPr>
            <a:lvl2pPr marL="216148" indent="0">
              <a:buNone/>
              <a:defRPr sz="1300"/>
            </a:lvl2pPr>
            <a:lvl3pPr marL="431911" indent="0">
              <a:buNone/>
              <a:defRPr sz="1100"/>
            </a:lvl3pPr>
            <a:lvl4pPr marL="648059" indent="0">
              <a:buNone/>
              <a:defRPr sz="900"/>
            </a:lvl4pPr>
            <a:lvl5pPr marL="864206" indent="0">
              <a:buNone/>
              <a:defRPr sz="900"/>
            </a:lvl5pPr>
            <a:lvl6pPr marL="1079970" indent="0">
              <a:buNone/>
              <a:defRPr sz="900"/>
            </a:lvl6pPr>
            <a:lvl7pPr marL="1296117" indent="0">
              <a:buNone/>
              <a:defRPr sz="900"/>
            </a:lvl7pPr>
            <a:lvl8pPr marL="1512265" indent="0">
              <a:buNone/>
              <a:defRPr sz="900"/>
            </a:lvl8pPr>
            <a:lvl9pPr marL="1728028" indent="0">
              <a:buNone/>
              <a:defRPr sz="9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396823" y="972027"/>
            <a:ext cx="1858084" cy="1800799"/>
          </a:xfrm>
        </p:spPr>
        <p:txBody>
          <a:bodyPr/>
          <a:lstStyle>
            <a:lvl1pPr marL="0" indent="0">
              <a:buNone/>
              <a:defRPr sz="800"/>
            </a:lvl1pPr>
            <a:lvl2pPr marL="216148" indent="0">
              <a:buNone/>
              <a:defRPr sz="700"/>
            </a:lvl2pPr>
            <a:lvl3pPr marL="431911" indent="0">
              <a:buNone/>
              <a:defRPr sz="600"/>
            </a:lvl3pPr>
            <a:lvl4pPr marL="648059" indent="0">
              <a:buNone/>
              <a:defRPr sz="500"/>
            </a:lvl4pPr>
            <a:lvl5pPr marL="864206" indent="0">
              <a:buNone/>
              <a:defRPr sz="500"/>
            </a:lvl5pPr>
            <a:lvl6pPr marL="1079970" indent="0">
              <a:buNone/>
              <a:defRPr sz="500"/>
            </a:lvl6pPr>
            <a:lvl7pPr marL="1296117" indent="0">
              <a:buNone/>
              <a:defRPr sz="500"/>
            </a:lvl7pPr>
            <a:lvl8pPr marL="1512265" indent="0">
              <a:buNone/>
              <a:defRPr sz="500"/>
            </a:lvl8pPr>
            <a:lvl9pPr marL="1728028" indent="0">
              <a:buNone/>
              <a:defRPr sz="5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745CC81A-D027-4A12-8E52-B5DDDC2B9315}" type="datetimeFigureOut">
              <a:rPr lang="zh-CN" altLang="en-US" smtClean="0"/>
              <a:pPr/>
              <a:t>2020-2-11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7ED0DC7-352A-4401-8624-A008792AD5AA}"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6072" y="172505"/>
            <a:ext cx="4968895" cy="626267"/>
          </a:xfrm>
          <a:prstGeom prst="rect">
            <a:avLst/>
          </a:prstGeom>
        </p:spPr>
        <p:txBody>
          <a:bodyPr vert="horz" lIns="55285" tIns="27642" rIns="55285" bIns="27642"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396072" y="862523"/>
            <a:ext cx="4968895" cy="2055806"/>
          </a:xfrm>
          <a:prstGeom prst="rect">
            <a:avLst/>
          </a:prstGeom>
        </p:spPr>
        <p:txBody>
          <a:bodyPr vert="horz" lIns="55285" tIns="27642" rIns="55285" bIns="27642"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396072" y="3003082"/>
            <a:ext cx="1296233" cy="172504"/>
          </a:xfrm>
          <a:prstGeom prst="rect">
            <a:avLst/>
          </a:prstGeom>
        </p:spPr>
        <p:txBody>
          <a:bodyPr vert="horz" lIns="55285" tIns="27642" rIns="55285" bIns="27642" rtlCol="0" anchor="ctr"/>
          <a:lstStyle>
            <a:lvl1pPr algn="l">
              <a:defRPr sz="600">
                <a:solidFill>
                  <a:schemeClr val="tx1">
                    <a:tint val="75000"/>
                  </a:schemeClr>
                </a:solidFill>
              </a:defRPr>
            </a:lvl1pPr>
          </a:lstStyle>
          <a:p>
            <a:fld id="{745CC81A-D027-4A12-8E52-B5DDDC2B9315}" type="datetimeFigureOut">
              <a:rPr lang="zh-CN" altLang="en-US" smtClean="0"/>
              <a:pPr/>
              <a:t>2020-2-11</a:t>
            </a:fld>
            <a:endParaRPr lang="zh-CN" altLang="en-US"/>
          </a:p>
        </p:txBody>
      </p:sp>
      <p:sp>
        <p:nvSpPr>
          <p:cNvPr id="5" name="Footer Placeholder 4"/>
          <p:cNvSpPr>
            <a:spLocks noGrp="1"/>
          </p:cNvSpPr>
          <p:nvPr>
            <p:ph type="ftr" sz="quarter" idx="3"/>
          </p:nvPr>
        </p:nvSpPr>
        <p:spPr>
          <a:xfrm>
            <a:off x="1908344" y="3003082"/>
            <a:ext cx="1944350" cy="172504"/>
          </a:xfrm>
          <a:prstGeom prst="rect">
            <a:avLst/>
          </a:prstGeom>
        </p:spPr>
        <p:txBody>
          <a:bodyPr vert="horz" lIns="55285" tIns="27642" rIns="55285" bIns="27642" rtlCol="0" anchor="ctr"/>
          <a:lstStyle>
            <a:lvl1pPr algn="ctr">
              <a:defRPr sz="6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4068734" y="3003082"/>
            <a:ext cx="1296233" cy="172504"/>
          </a:xfrm>
          <a:prstGeom prst="rect">
            <a:avLst/>
          </a:prstGeom>
        </p:spPr>
        <p:txBody>
          <a:bodyPr vert="horz" lIns="55285" tIns="27642" rIns="55285" bIns="27642" rtlCol="0" anchor="ctr"/>
          <a:lstStyle>
            <a:lvl1pPr algn="r">
              <a:defRPr sz="600">
                <a:solidFill>
                  <a:schemeClr val="tx1">
                    <a:tint val="75000"/>
                  </a:schemeClr>
                </a:solidFill>
              </a:defRPr>
            </a:lvl1pPr>
          </a:lstStyle>
          <a:p>
            <a:fld id="{E7ED0DC7-352A-4401-8624-A008792AD5AA}"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431911" rtl="0" eaLnBrk="1" latinLnBrk="0" hangingPunct="1">
        <a:lnSpc>
          <a:spcPct val="90000"/>
        </a:lnSpc>
        <a:spcBef>
          <a:spcPct val="0"/>
        </a:spcBef>
        <a:buNone/>
        <a:defRPr sz="2100" kern="1200">
          <a:solidFill>
            <a:schemeClr val="tx1"/>
          </a:solidFill>
          <a:latin typeface="+mj-lt"/>
          <a:ea typeface="+mj-ea"/>
          <a:cs typeface="+mj-cs"/>
        </a:defRPr>
      </a:lvl1pPr>
    </p:titleStyle>
    <p:bodyStyle>
      <a:lvl1pPr marL="107882" indent="-107882" algn="l" defTabSz="431911" rtl="0" eaLnBrk="1" latinLnBrk="0" hangingPunct="1">
        <a:lnSpc>
          <a:spcPct val="90000"/>
        </a:lnSpc>
        <a:spcBef>
          <a:spcPts val="472"/>
        </a:spcBef>
        <a:buFont typeface="Arial" panose="020B0604020202020204" pitchFamily="34" charset="0"/>
        <a:buChar char="•"/>
        <a:defRPr sz="1300" kern="1200">
          <a:solidFill>
            <a:schemeClr val="tx1"/>
          </a:solidFill>
          <a:latin typeface="+mn-lt"/>
          <a:ea typeface="+mn-ea"/>
          <a:cs typeface="+mn-cs"/>
        </a:defRPr>
      </a:lvl1pPr>
      <a:lvl2pPr marL="324029" indent="-107882" algn="l" defTabSz="431911" rtl="0" eaLnBrk="1" latinLnBrk="0" hangingPunct="1">
        <a:lnSpc>
          <a:spcPct val="90000"/>
        </a:lnSpc>
        <a:spcBef>
          <a:spcPts val="236"/>
        </a:spcBef>
        <a:buFont typeface="Arial" panose="020B0604020202020204" pitchFamily="34" charset="0"/>
        <a:buChar char="•"/>
        <a:defRPr sz="1100" kern="1200">
          <a:solidFill>
            <a:schemeClr val="tx1"/>
          </a:solidFill>
          <a:latin typeface="+mn-lt"/>
          <a:ea typeface="+mn-ea"/>
          <a:cs typeface="+mn-cs"/>
        </a:defRPr>
      </a:lvl2pPr>
      <a:lvl3pPr marL="540177" indent="-107882" algn="l" defTabSz="431911" rtl="0" eaLnBrk="1" latinLnBrk="0" hangingPunct="1">
        <a:lnSpc>
          <a:spcPct val="90000"/>
        </a:lnSpc>
        <a:spcBef>
          <a:spcPts val="236"/>
        </a:spcBef>
        <a:buFont typeface="Arial" panose="020B0604020202020204" pitchFamily="34" charset="0"/>
        <a:buChar char="•"/>
        <a:defRPr sz="900" kern="1200">
          <a:solidFill>
            <a:schemeClr val="tx1"/>
          </a:solidFill>
          <a:latin typeface="+mn-lt"/>
          <a:ea typeface="+mn-ea"/>
          <a:cs typeface="+mn-cs"/>
        </a:defRPr>
      </a:lvl3pPr>
      <a:lvl4pPr marL="755940" indent="-107882" algn="l" defTabSz="431911" rtl="0" eaLnBrk="1" latinLnBrk="0" hangingPunct="1">
        <a:lnSpc>
          <a:spcPct val="90000"/>
        </a:lnSpc>
        <a:spcBef>
          <a:spcPts val="236"/>
        </a:spcBef>
        <a:buFont typeface="Arial" panose="020B0604020202020204" pitchFamily="34" charset="0"/>
        <a:buChar char="•"/>
        <a:defRPr sz="800" kern="1200">
          <a:solidFill>
            <a:schemeClr val="tx1"/>
          </a:solidFill>
          <a:latin typeface="+mn-lt"/>
          <a:ea typeface="+mn-ea"/>
          <a:cs typeface="+mn-cs"/>
        </a:defRPr>
      </a:lvl4pPr>
      <a:lvl5pPr marL="972088" indent="-107882" algn="l" defTabSz="431911" rtl="0" eaLnBrk="1" latinLnBrk="0" hangingPunct="1">
        <a:lnSpc>
          <a:spcPct val="90000"/>
        </a:lnSpc>
        <a:spcBef>
          <a:spcPts val="236"/>
        </a:spcBef>
        <a:buFont typeface="Arial" panose="020B0604020202020204" pitchFamily="34" charset="0"/>
        <a:buChar char="•"/>
        <a:defRPr sz="800" kern="1200">
          <a:solidFill>
            <a:schemeClr val="tx1"/>
          </a:solidFill>
          <a:latin typeface="+mn-lt"/>
          <a:ea typeface="+mn-ea"/>
          <a:cs typeface="+mn-cs"/>
        </a:defRPr>
      </a:lvl5pPr>
      <a:lvl6pPr marL="1188235" indent="-107882" algn="l" defTabSz="431911" rtl="0" eaLnBrk="1" latinLnBrk="0" hangingPunct="1">
        <a:lnSpc>
          <a:spcPct val="90000"/>
        </a:lnSpc>
        <a:spcBef>
          <a:spcPts val="236"/>
        </a:spcBef>
        <a:buFont typeface="Arial" panose="020B0604020202020204" pitchFamily="34" charset="0"/>
        <a:buChar char="•"/>
        <a:defRPr sz="800" kern="1200">
          <a:solidFill>
            <a:schemeClr val="tx1"/>
          </a:solidFill>
          <a:latin typeface="+mn-lt"/>
          <a:ea typeface="+mn-ea"/>
          <a:cs typeface="+mn-cs"/>
        </a:defRPr>
      </a:lvl6pPr>
      <a:lvl7pPr marL="1403999" indent="-107882" algn="l" defTabSz="431911" rtl="0" eaLnBrk="1" latinLnBrk="0" hangingPunct="1">
        <a:lnSpc>
          <a:spcPct val="90000"/>
        </a:lnSpc>
        <a:spcBef>
          <a:spcPts val="236"/>
        </a:spcBef>
        <a:buFont typeface="Arial" panose="020B0604020202020204" pitchFamily="34" charset="0"/>
        <a:buChar char="•"/>
        <a:defRPr sz="800" kern="1200">
          <a:solidFill>
            <a:schemeClr val="tx1"/>
          </a:solidFill>
          <a:latin typeface="+mn-lt"/>
          <a:ea typeface="+mn-ea"/>
          <a:cs typeface="+mn-cs"/>
        </a:defRPr>
      </a:lvl7pPr>
      <a:lvl8pPr marL="1620147" indent="-107882" algn="l" defTabSz="431911" rtl="0" eaLnBrk="1" latinLnBrk="0" hangingPunct="1">
        <a:lnSpc>
          <a:spcPct val="90000"/>
        </a:lnSpc>
        <a:spcBef>
          <a:spcPts val="236"/>
        </a:spcBef>
        <a:buFont typeface="Arial" panose="020B0604020202020204" pitchFamily="34" charset="0"/>
        <a:buChar char="•"/>
        <a:defRPr sz="800" kern="1200">
          <a:solidFill>
            <a:schemeClr val="tx1"/>
          </a:solidFill>
          <a:latin typeface="+mn-lt"/>
          <a:ea typeface="+mn-ea"/>
          <a:cs typeface="+mn-cs"/>
        </a:defRPr>
      </a:lvl8pPr>
      <a:lvl9pPr marL="1836294" indent="-107882" algn="l" defTabSz="431911" rtl="0" eaLnBrk="1" latinLnBrk="0" hangingPunct="1">
        <a:lnSpc>
          <a:spcPct val="90000"/>
        </a:lnSpc>
        <a:spcBef>
          <a:spcPts val="236"/>
        </a:spcBef>
        <a:buFont typeface="Arial" panose="020B0604020202020204" pitchFamily="34" charset="0"/>
        <a:buChar char="•"/>
        <a:defRPr sz="800" kern="1200">
          <a:solidFill>
            <a:schemeClr val="tx1"/>
          </a:solidFill>
          <a:latin typeface="+mn-lt"/>
          <a:ea typeface="+mn-ea"/>
          <a:cs typeface="+mn-cs"/>
        </a:defRPr>
      </a:lvl9pPr>
    </p:bodyStyle>
    <p:otherStyle>
      <a:defPPr>
        <a:defRPr lang="en-US"/>
      </a:defPPr>
      <a:lvl1pPr marL="0" algn="l" defTabSz="431911" rtl="0" eaLnBrk="1" latinLnBrk="0" hangingPunct="1">
        <a:defRPr sz="800" kern="1200">
          <a:solidFill>
            <a:schemeClr val="tx1"/>
          </a:solidFill>
          <a:latin typeface="+mn-lt"/>
          <a:ea typeface="+mn-ea"/>
          <a:cs typeface="+mn-cs"/>
        </a:defRPr>
      </a:lvl1pPr>
      <a:lvl2pPr marL="216148" algn="l" defTabSz="431911" rtl="0" eaLnBrk="1" latinLnBrk="0" hangingPunct="1">
        <a:defRPr sz="800" kern="1200">
          <a:solidFill>
            <a:schemeClr val="tx1"/>
          </a:solidFill>
          <a:latin typeface="+mn-lt"/>
          <a:ea typeface="+mn-ea"/>
          <a:cs typeface="+mn-cs"/>
        </a:defRPr>
      </a:lvl2pPr>
      <a:lvl3pPr marL="431911" algn="l" defTabSz="431911" rtl="0" eaLnBrk="1" latinLnBrk="0" hangingPunct="1">
        <a:defRPr sz="800" kern="1200">
          <a:solidFill>
            <a:schemeClr val="tx1"/>
          </a:solidFill>
          <a:latin typeface="+mn-lt"/>
          <a:ea typeface="+mn-ea"/>
          <a:cs typeface="+mn-cs"/>
        </a:defRPr>
      </a:lvl3pPr>
      <a:lvl4pPr marL="648059" algn="l" defTabSz="431911" rtl="0" eaLnBrk="1" latinLnBrk="0" hangingPunct="1">
        <a:defRPr sz="800" kern="1200">
          <a:solidFill>
            <a:schemeClr val="tx1"/>
          </a:solidFill>
          <a:latin typeface="+mn-lt"/>
          <a:ea typeface="+mn-ea"/>
          <a:cs typeface="+mn-cs"/>
        </a:defRPr>
      </a:lvl4pPr>
      <a:lvl5pPr marL="864206" algn="l" defTabSz="431911" rtl="0" eaLnBrk="1" latinLnBrk="0" hangingPunct="1">
        <a:defRPr sz="800" kern="1200">
          <a:solidFill>
            <a:schemeClr val="tx1"/>
          </a:solidFill>
          <a:latin typeface="+mn-lt"/>
          <a:ea typeface="+mn-ea"/>
          <a:cs typeface="+mn-cs"/>
        </a:defRPr>
      </a:lvl5pPr>
      <a:lvl6pPr marL="1079970" algn="l" defTabSz="431911" rtl="0" eaLnBrk="1" latinLnBrk="0" hangingPunct="1">
        <a:defRPr sz="800" kern="1200">
          <a:solidFill>
            <a:schemeClr val="tx1"/>
          </a:solidFill>
          <a:latin typeface="+mn-lt"/>
          <a:ea typeface="+mn-ea"/>
          <a:cs typeface="+mn-cs"/>
        </a:defRPr>
      </a:lvl6pPr>
      <a:lvl7pPr marL="1296117" algn="l" defTabSz="431911" rtl="0" eaLnBrk="1" latinLnBrk="0" hangingPunct="1">
        <a:defRPr sz="800" kern="1200">
          <a:solidFill>
            <a:schemeClr val="tx1"/>
          </a:solidFill>
          <a:latin typeface="+mn-lt"/>
          <a:ea typeface="+mn-ea"/>
          <a:cs typeface="+mn-cs"/>
        </a:defRPr>
      </a:lvl7pPr>
      <a:lvl8pPr marL="1512265" algn="l" defTabSz="431911" rtl="0" eaLnBrk="1" latinLnBrk="0" hangingPunct="1">
        <a:defRPr sz="800" kern="1200">
          <a:solidFill>
            <a:schemeClr val="tx1"/>
          </a:solidFill>
          <a:latin typeface="+mn-lt"/>
          <a:ea typeface="+mn-ea"/>
          <a:cs typeface="+mn-cs"/>
        </a:defRPr>
      </a:lvl8pPr>
      <a:lvl9pPr marL="1728028" algn="l" defTabSz="431911" rtl="0" eaLnBrk="1" latinLnBrk="0" hangingPunct="1">
        <a:defRPr sz="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8.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6.jpeg"/></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image" Target="../media/image18.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A2141037-D0A4-4E21-8F8B-B1408E39520C}"/>
              </a:ext>
            </a:extLst>
          </p:cNvPr>
          <p:cNvPicPr>
            <a:picLocks noChangeAspect="1"/>
          </p:cNvPicPr>
          <p:nvPr/>
        </p:nvPicPr>
        <p:blipFill rotWithShape="1">
          <a:blip r:embed="rId4" cstate="print"/>
          <a:srcRect r="531"/>
          <a:stretch/>
        </p:blipFill>
        <p:spPr>
          <a:xfrm>
            <a:off x="0" y="0"/>
            <a:ext cx="5761038" cy="3240088"/>
          </a:xfrm>
          <a:prstGeom prst="rect">
            <a:avLst/>
          </a:prstGeom>
        </p:spPr>
      </p:pic>
      <p:sp>
        <p:nvSpPr>
          <p:cNvPr id="15" name="标题 14"/>
          <p:cNvSpPr>
            <a:spLocks noGrp="1"/>
          </p:cNvSpPr>
          <p:nvPr>
            <p:ph type="ctrTitle" idx="13"/>
          </p:nvPr>
        </p:nvSpPr>
        <p:spPr>
          <a:xfrm>
            <a:off x="2024537" y="1328111"/>
            <a:ext cx="3736501" cy="458812"/>
          </a:xfrm>
        </p:spPr>
        <p:txBody>
          <a:bodyPr>
            <a:normAutofit fontScale="90000"/>
          </a:bodyPr>
          <a:lstStyle/>
          <a:p>
            <a:pPr algn="ctr">
              <a:lnSpc>
                <a:spcPts val="1200"/>
              </a:lnSpc>
            </a:pPr>
            <a:r>
              <a:rPr lang="zh-CN" altLang="en-US" sz="900" b="1" dirty="0" smtClean="0">
                <a:latin typeface="微软雅黑" pitchFamily="34" charset="-122"/>
                <a:ea typeface="微软雅黑" pitchFamily="34" charset="-122"/>
              </a:rPr>
              <a:t>高三年级历史学科第</a:t>
            </a:r>
            <a:r>
              <a:rPr lang="en-US" altLang="zh-CN" sz="900" b="1" dirty="0" smtClean="0">
                <a:latin typeface="微软雅黑" pitchFamily="34" charset="-122"/>
                <a:ea typeface="微软雅黑" pitchFamily="34" charset="-122"/>
              </a:rPr>
              <a:t>7</a:t>
            </a:r>
            <a:r>
              <a:rPr lang="zh-CN" altLang="en-US" sz="900" b="1" dirty="0" smtClean="0">
                <a:latin typeface="微软雅黑" pitchFamily="34" charset="-122"/>
                <a:ea typeface="微软雅黑" pitchFamily="34" charset="-122"/>
              </a:rPr>
              <a:t>课时</a:t>
            </a:r>
            <a:r>
              <a:rPr lang="en-US" altLang="zh-CN" sz="900" b="1" dirty="0" smtClean="0">
                <a:latin typeface="微软雅黑" pitchFamily="34" charset="-122"/>
                <a:ea typeface="微软雅黑" pitchFamily="34" charset="-122"/>
              </a:rPr>
              <a:t>《</a:t>
            </a:r>
            <a:r>
              <a:rPr lang="zh-CN" altLang="en-US" sz="900" b="1" dirty="0" smtClean="0">
                <a:latin typeface="微软雅黑" pitchFamily="34" charset="-122"/>
                <a:ea typeface="微软雅黑" pitchFamily="34" charset="-122"/>
              </a:rPr>
              <a:t>中国古代通史专题</a:t>
            </a:r>
            <a:r>
              <a:rPr lang="en-US" altLang="zh-CN" sz="900" b="1" dirty="0" smtClean="0">
                <a:latin typeface="微软雅黑" pitchFamily="34" charset="-122"/>
                <a:ea typeface="微软雅黑" pitchFamily="34" charset="-122"/>
              </a:rPr>
              <a:t>7》</a:t>
            </a:r>
            <a:br>
              <a:rPr lang="en-US" altLang="zh-CN" sz="900" b="1" dirty="0" smtClean="0">
                <a:latin typeface="微软雅黑" pitchFamily="34" charset="-122"/>
                <a:ea typeface="微软雅黑" pitchFamily="34" charset="-122"/>
              </a:rPr>
            </a:br>
            <a:r>
              <a:rPr lang="en-US" altLang="zh-CN" sz="900" b="1" dirty="0" smtClean="0">
                <a:latin typeface="+mn-ea"/>
                <a:ea typeface="+mn-ea"/>
              </a:rPr>
              <a:t/>
            </a:r>
            <a:br>
              <a:rPr lang="en-US" altLang="zh-CN" sz="900" b="1" dirty="0" smtClean="0">
                <a:latin typeface="+mn-ea"/>
                <a:ea typeface="+mn-ea"/>
              </a:rPr>
            </a:br>
            <a:r>
              <a:rPr lang="en-US" altLang="zh-CN" sz="900" b="1" dirty="0" smtClean="0">
                <a:latin typeface="+mn-ea"/>
                <a:ea typeface="+mn-ea"/>
              </a:rPr>
              <a:t/>
            </a:r>
            <a:br>
              <a:rPr lang="en-US" altLang="zh-CN" sz="900" b="1" dirty="0" smtClean="0">
                <a:latin typeface="+mn-ea"/>
                <a:ea typeface="+mn-ea"/>
              </a:rPr>
            </a:br>
            <a:r>
              <a:rPr lang="en-US" altLang="zh-CN" sz="900" b="1" dirty="0" smtClean="0">
                <a:latin typeface="+mn-ea"/>
                <a:ea typeface="+mn-ea"/>
              </a:rPr>
              <a:t>     </a:t>
            </a:r>
            <a:r>
              <a:rPr lang="zh-CN" altLang="en-US" sz="2800" b="1" dirty="0" smtClean="0">
                <a:latin typeface="+mn-ea"/>
                <a:ea typeface="+mn-ea"/>
              </a:rPr>
              <a:t>秦汉之秦的统一</a:t>
            </a:r>
            <a:endParaRPr lang="zh-CN" altLang="en-US" dirty="0">
              <a:latin typeface="+mn-ea"/>
              <a:ea typeface="+mn-ea"/>
            </a:endParaRPr>
          </a:p>
        </p:txBody>
      </p:sp>
      <p:sp>
        <p:nvSpPr>
          <p:cNvPr id="10" name="矩形 9"/>
          <p:cNvSpPr/>
          <p:nvPr/>
        </p:nvSpPr>
        <p:spPr>
          <a:xfrm>
            <a:off x="3068953" y="2290063"/>
            <a:ext cx="2269209" cy="311381"/>
          </a:xfrm>
          <a:prstGeom prst="rect">
            <a:avLst/>
          </a:prstGeom>
        </p:spPr>
        <p:txBody>
          <a:bodyPr wrap="square" lIns="57607" tIns="28804" rIns="57607" bIns="28804">
            <a:spAutoFit/>
          </a:bodyPr>
          <a:lstStyle/>
          <a:p>
            <a:pPr algn="l">
              <a:lnSpc>
                <a:spcPct val="150000"/>
              </a:lnSpc>
            </a:pPr>
            <a:r>
              <a:rPr lang="en-US" altLang="zh-CN" b="1" spc="142" dirty="0">
                <a:latin typeface="+mn-ea"/>
                <a:cs typeface="楷体" panose="02010609060101010101" charset="-122"/>
              </a:rPr>
              <a:t>  </a:t>
            </a:r>
            <a:r>
              <a:rPr lang="en-US" altLang="zh-CN" sz="1300" spc="142" dirty="0">
                <a:latin typeface="+mn-ea"/>
              </a:rPr>
              <a:t> </a:t>
            </a:r>
          </a:p>
        </p:txBody>
      </p:sp>
      <p:sp>
        <p:nvSpPr>
          <p:cNvPr id="11" name="文本框 10"/>
          <p:cNvSpPr txBox="1"/>
          <p:nvPr/>
        </p:nvSpPr>
        <p:spPr>
          <a:xfrm>
            <a:off x="2546210" y="108168"/>
            <a:ext cx="2579265" cy="289003"/>
          </a:xfrm>
          <a:prstGeom prst="rect">
            <a:avLst/>
          </a:prstGeom>
          <a:noFill/>
        </p:spPr>
        <p:txBody>
          <a:bodyPr wrap="square" lIns="57607" tIns="28804" rIns="57607" bIns="28804" rtlCol="0">
            <a:spAutoFit/>
          </a:bodyPr>
          <a:lstStyle/>
          <a:p>
            <a:pPr algn="ctr"/>
            <a:r>
              <a:rPr lang="zh-CN" altLang="en-US" sz="1300" b="1" spc="142" dirty="0">
                <a:solidFill>
                  <a:srgbClr val="0070C0"/>
                </a:solidFill>
                <a:latin typeface="+mn-ea"/>
                <a:cs typeface="楷体" panose="02010609060101010101" charset="-122"/>
                <a:sym typeface="+mn-ea"/>
              </a:rPr>
              <a:t>朝阳区线上</a:t>
            </a:r>
            <a:r>
              <a:rPr lang="zh-CN" altLang="en-US" sz="1300" b="1" spc="142" dirty="0" smtClean="0">
                <a:solidFill>
                  <a:srgbClr val="0070C0"/>
                </a:solidFill>
                <a:latin typeface="+mn-ea"/>
                <a:cs typeface="楷体" panose="02010609060101010101" charset="-122"/>
                <a:sym typeface="+mn-ea"/>
              </a:rPr>
              <a:t>课堂高三年级历史</a:t>
            </a:r>
            <a:r>
              <a:rPr lang="zh-CN" altLang="en-US" sz="1500" b="1" spc="142" dirty="0" smtClean="0">
                <a:solidFill>
                  <a:srgbClr val="0070C0"/>
                </a:solidFill>
                <a:latin typeface="+mn-ea"/>
                <a:cs typeface="楷体" panose="02010609060101010101" charset="-122"/>
                <a:sym typeface="+mn-ea"/>
              </a:rPr>
              <a:t> </a:t>
            </a:r>
            <a:endParaRPr lang="zh-CN" altLang="en-US" sz="1500" b="1" spc="142" dirty="0">
              <a:solidFill>
                <a:srgbClr val="0070C0"/>
              </a:solidFill>
              <a:latin typeface="+mn-ea"/>
              <a:cs typeface="楷体" panose="02010609060101010101" charset="-122"/>
              <a:sym typeface="+mn-ea"/>
            </a:endParaRPr>
          </a:p>
        </p:txBody>
      </p:sp>
      <p:sp>
        <p:nvSpPr>
          <p:cNvPr id="9" name="文本框 8"/>
          <p:cNvSpPr txBox="1"/>
          <p:nvPr/>
        </p:nvSpPr>
        <p:spPr>
          <a:xfrm>
            <a:off x="2282026" y="2783723"/>
            <a:ext cx="3376186" cy="311381"/>
          </a:xfrm>
          <a:prstGeom prst="rect">
            <a:avLst/>
          </a:prstGeom>
          <a:noFill/>
        </p:spPr>
        <p:txBody>
          <a:bodyPr wrap="square" lIns="57607" tIns="28804" rIns="57607" bIns="28804" rtlCol="0">
            <a:spAutoFit/>
          </a:bodyPr>
          <a:lstStyle/>
          <a:p>
            <a:pPr algn="ctr">
              <a:lnSpc>
                <a:spcPct val="150000"/>
              </a:lnSpc>
            </a:pPr>
            <a:r>
              <a:rPr lang="zh-CN" altLang="en-US" sz="1300" spc="142" dirty="0" smtClean="0">
                <a:solidFill>
                  <a:srgbClr val="0070C0"/>
                </a:solidFill>
                <a:latin typeface="+mn-ea"/>
              </a:rPr>
              <a:t>对外经济贸易大学附属中学   徐凯红</a:t>
            </a:r>
            <a:endParaRPr lang="zh-CN" altLang="en-US" sz="1300" spc="142" dirty="0">
              <a:solidFill>
                <a:srgbClr val="0070C0"/>
              </a:solidFill>
              <a:latin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图片 77"/>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xmlns="" val="0"/>
              </a:ext>
            </a:extLst>
          </a:blip>
          <a:srcRect t="93992" b="5138"/>
          <a:stretch>
            <a:fillRect/>
          </a:stretch>
        </p:blipFill>
        <p:spPr>
          <a:xfrm>
            <a:off x="-12039" y="2940385"/>
            <a:ext cx="5773077" cy="65811"/>
          </a:xfrm>
          <a:prstGeom prst="rect">
            <a:avLst/>
          </a:prstGeom>
          <a:effectLst>
            <a:outerShdw blurRad="50800" dist="38100" dir="2700000" algn="tl" rotWithShape="0">
              <a:prstClr val="black">
                <a:alpha val="40000"/>
              </a:prstClr>
            </a:outerShdw>
          </a:effectLst>
        </p:spPr>
      </p:pic>
      <p:sp>
        <p:nvSpPr>
          <p:cNvPr id="7" name="TextBox 6"/>
          <p:cNvSpPr txBox="1">
            <a:spLocks noChangeArrowheads="1"/>
          </p:cNvSpPr>
          <p:nvPr/>
        </p:nvSpPr>
        <p:spPr bwMode="auto">
          <a:xfrm>
            <a:off x="264566" y="231293"/>
            <a:ext cx="5276386" cy="2446818"/>
          </a:xfrm>
          <a:prstGeom prst="rect">
            <a:avLst/>
          </a:prstGeom>
          <a:noFill/>
          <a:ln w="9525">
            <a:noFill/>
            <a:miter lim="800000"/>
            <a:headEnd/>
            <a:tailEnd/>
          </a:ln>
        </p:spPr>
        <p:txBody>
          <a:bodyPr wrap="square" lIns="91435" tIns="45717" rIns="91435" bIns="45717">
            <a:spAutoFit/>
          </a:bodyPr>
          <a:lstStyle/>
          <a:p>
            <a:pPr>
              <a:lnSpc>
                <a:spcPct val="150000"/>
              </a:lnSpc>
            </a:pPr>
            <a:r>
              <a:rPr lang="zh-CN" altLang="en-US" sz="1600" dirty="0">
                <a:latin typeface="+mn-ea"/>
              </a:rPr>
              <a:t>课标</a:t>
            </a:r>
            <a:r>
              <a:rPr lang="zh-CN" altLang="en-US" sz="1600" dirty="0" smtClean="0">
                <a:latin typeface="+mn-ea"/>
              </a:rPr>
              <a:t>解读：</a:t>
            </a:r>
            <a:endParaRPr lang="en-US" altLang="zh-CN" sz="1600" dirty="0" smtClean="0">
              <a:latin typeface="+mn-ea"/>
            </a:endParaRPr>
          </a:p>
          <a:p>
            <a:pPr indent="269875">
              <a:lnSpc>
                <a:spcPct val="150000"/>
              </a:lnSpc>
            </a:pPr>
            <a:r>
              <a:rPr lang="zh-CN" altLang="en-US" sz="1400" dirty="0" smtClean="0">
                <a:latin typeface="+mn-ea"/>
              </a:rPr>
              <a:t> 认识大一统国家的建立及巩固在中国历史上的意义，理解“大一统国家”这个概念；注意历史发展的曲折性。</a:t>
            </a:r>
            <a:endParaRPr lang="en-US" altLang="zh-CN" sz="1400" dirty="0" smtClean="0">
              <a:latin typeface="+mn-ea"/>
            </a:endParaRPr>
          </a:p>
          <a:p>
            <a:pPr indent="269875">
              <a:lnSpc>
                <a:spcPct val="150000"/>
              </a:lnSpc>
            </a:pPr>
            <a:r>
              <a:rPr lang="en-US" altLang="zh-CN" sz="1400" dirty="0" smtClean="0">
                <a:latin typeface="+mn-ea"/>
                <a:ea typeface="华文楷体" pitchFamily="2" charset="-122"/>
              </a:rPr>
              <a:t> </a:t>
            </a:r>
            <a:r>
              <a:rPr lang="zh-CN" altLang="en-US" sz="1400" dirty="0" smtClean="0">
                <a:latin typeface="华文楷体" pitchFamily="2" charset="-122"/>
                <a:ea typeface="华文楷体" pitchFamily="2" charset="-122"/>
              </a:rPr>
              <a:t>这是在初中已经学过秦始皇统一中国、秦朝的中央集权制度等内容的基础上，将相关内容整合，重点在于通过秦汉历史的学习，进一步形成对秦汉以来中国历史发展的基本特点是“大一统”的认识。这实际上是从认识中国国情出发，提出的更高要求。</a:t>
            </a:r>
            <a:endParaRPr lang="zh-CN" altLang="en-US" sz="1400" dirty="0">
              <a:latin typeface="楷体" pitchFamily="49" charset="-122"/>
              <a:ea typeface="楷体" pitchFamily="49" charset="-122"/>
            </a:endParaRPr>
          </a:p>
        </p:txBody>
      </p:sp>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图片 77"/>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xmlns="" val="0"/>
              </a:ext>
            </a:extLst>
          </a:blip>
          <a:srcRect t="93992" b="5138"/>
          <a:stretch>
            <a:fillRect/>
          </a:stretch>
        </p:blipFill>
        <p:spPr>
          <a:xfrm>
            <a:off x="-12039" y="3043752"/>
            <a:ext cx="5773077" cy="65811"/>
          </a:xfrm>
          <a:prstGeom prst="rect">
            <a:avLst/>
          </a:prstGeom>
          <a:effectLst>
            <a:outerShdw blurRad="50800" dist="38100" dir="2700000" algn="tl" rotWithShape="0">
              <a:prstClr val="black">
                <a:alpha val="40000"/>
              </a:prstClr>
            </a:outerShdw>
          </a:effectLst>
        </p:spPr>
      </p:pic>
      <p:sp>
        <p:nvSpPr>
          <p:cNvPr id="60" name="Triangle 201"/>
          <p:cNvSpPr/>
          <p:nvPr/>
        </p:nvSpPr>
        <p:spPr>
          <a:xfrm rot="10800000">
            <a:off x="2688767" y="-3839"/>
            <a:ext cx="412746" cy="137467"/>
          </a:xfrm>
          <a:prstGeom prst="triangle">
            <a:avLst/>
          </a:prstGeom>
          <a:blipFill>
            <a:blip r:embed="rId4" cstate="print">
              <a:duotone>
                <a:schemeClr val="accent1">
                  <a:shade val="45000"/>
                  <a:satMod val="135000"/>
                </a:schemeClr>
                <a:prstClr val="white"/>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55285" tIns="27642" rIns="55285" bIns="27642" rtlCol="0" anchor="ctr"/>
          <a:lstStyle/>
          <a:p>
            <a:pPr algn="ctr"/>
            <a:endParaRPr lang="en-US" sz="500" dirty="0">
              <a:solidFill>
                <a:schemeClr val="tx1"/>
              </a:solidFill>
            </a:endParaRPr>
          </a:p>
        </p:txBody>
      </p:sp>
      <p:sp>
        <p:nvSpPr>
          <p:cNvPr id="7" name="TextBox 6"/>
          <p:cNvSpPr txBox="1">
            <a:spLocks noChangeArrowheads="1"/>
          </p:cNvSpPr>
          <p:nvPr/>
        </p:nvSpPr>
        <p:spPr bwMode="auto">
          <a:xfrm>
            <a:off x="176370" y="279000"/>
            <a:ext cx="5396257" cy="2677650"/>
          </a:xfrm>
          <a:prstGeom prst="rect">
            <a:avLst/>
          </a:prstGeom>
          <a:noFill/>
          <a:ln w="9525">
            <a:noFill/>
            <a:miter lim="800000"/>
            <a:headEnd/>
            <a:tailEnd/>
          </a:ln>
        </p:spPr>
        <p:txBody>
          <a:bodyPr wrap="square" lIns="91435" tIns="45717" rIns="91435" bIns="45717">
            <a:spAutoFit/>
          </a:bodyPr>
          <a:lstStyle/>
          <a:p>
            <a:pPr>
              <a:lnSpc>
                <a:spcPct val="150000"/>
              </a:lnSpc>
            </a:pPr>
            <a:r>
              <a:rPr lang="zh-CN" altLang="zh-CN" sz="1000" dirty="0" smtClean="0">
                <a:latin typeface="+mn-ea"/>
              </a:rPr>
              <a:t>【</a:t>
            </a:r>
            <a:r>
              <a:rPr lang="zh-CN" altLang="en-US" sz="1000" dirty="0" smtClean="0">
                <a:latin typeface="+mn-ea"/>
              </a:rPr>
              <a:t>核心素养</a:t>
            </a:r>
            <a:r>
              <a:rPr lang="zh-CN" altLang="zh-CN" sz="1000" dirty="0" smtClean="0">
                <a:latin typeface="+mn-ea"/>
              </a:rPr>
              <a:t>】</a:t>
            </a:r>
            <a:r>
              <a:rPr lang="zh-CN" altLang="en-US" sz="1000" dirty="0" smtClean="0">
                <a:latin typeface="+mn-ea"/>
              </a:rPr>
              <a:t>“时空观念” “唯物史观”“历史解释”“史料实证” “家国情怀”</a:t>
            </a:r>
            <a:endParaRPr lang="en-US" altLang="zh-CN" sz="1000" dirty="0" smtClean="0">
              <a:latin typeface="+mn-ea"/>
            </a:endParaRPr>
          </a:p>
          <a:p>
            <a:pPr indent="179388">
              <a:lnSpc>
                <a:spcPct val="150000"/>
              </a:lnSpc>
            </a:pPr>
            <a:r>
              <a:rPr lang="en-US" altLang="zh-CN" sz="1000" b="1" dirty="0" smtClean="0">
                <a:latin typeface="+mn-ea"/>
              </a:rPr>
              <a:t>  </a:t>
            </a:r>
            <a:r>
              <a:rPr lang="zh-CN" altLang="en-US" sz="1400" dirty="0" smtClean="0">
                <a:latin typeface="+mn-ea"/>
              </a:rPr>
              <a:t>把秦朝统一置于时空框架下，对其变化与延续、继承与发展、原因与结果等进行理解和解释，构建历史发展的因果关系，认识秦的统一是历史发展的必然趋势。</a:t>
            </a:r>
            <a:endParaRPr lang="en-US" altLang="zh-CN" sz="1400" dirty="0" smtClean="0">
              <a:latin typeface="+mn-ea"/>
            </a:endParaRPr>
          </a:p>
          <a:p>
            <a:pPr indent="179388">
              <a:lnSpc>
                <a:spcPct val="150000"/>
              </a:lnSpc>
            </a:pPr>
            <a:r>
              <a:rPr lang="en-US" altLang="zh-CN" sz="1400" dirty="0" smtClean="0">
                <a:latin typeface="+mn-ea"/>
              </a:rPr>
              <a:t>  </a:t>
            </a:r>
            <a:r>
              <a:rPr lang="zh-CN" altLang="en-US" sz="1400" dirty="0" smtClean="0">
                <a:latin typeface="+mn-ea"/>
              </a:rPr>
              <a:t>利用多种史料，历史叙述、史论等设置学习情境，利用与历史相关的社会生活事件设置“生活情境”，利用有关社会问题以及历史研究中出现的“学术情境”提升学生的“史料实证”、“历史解释”能力，同时落实“唯物史观”、“家国情怀”</a:t>
            </a:r>
            <a:r>
              <a:rPr lang="zh-CN" altLang="en-US" sz="1400" dirty="0">
                <a:latin typeface="+mn-ea"/>
              </a:rPr>
              <a:t>。</a:t>
            </a:r>
          </a:p>
        </p:txBody>
      </p:sp>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73998" y="104072"/>
            <a:ext cx="5586825" cy="3000815"/>
          </a:xfrm>
          <a:prstGeom prst="rect">
            <a:avLst/>
          </a:prstGeom>
          <a:noFill/>
          <a:ln w="9525">
            <a:noFill/>
            <a:miter lim="800000"/>
            <a:headEnd/>
            <a:tailEnd/>
          </a:ln>
        </p:spPr>
        <p:txBody>
          <a:bodyPr wrap="square" lIns="91435" tIns="45717" rIns="91435" bIns="45717">
            <a:spAutoFit/>
          </a:bodyPr>
          <a:lstStyle/>
          <a:p>
            <a:pPr>
              <a:lnSpc>
                <a:spcPct val="150000"/>
              </a:lnSpc>
            </a:pPr>
            <a:r>
              <a:rPr lang="zh-CN" altLang="en-US" sz="1400" dirty="0">
                <a:latin typeface="+mn-ea"/>
              </a:rPr>
              <a:t>课标</a:t>
            </a:r>
            <a:r>
              <a:rPr lang="zh-CN" altLang="en-US" sz="1400" dirty="0" smtClean="0">
                <a:latin typeface="+mn-ea"/>
              </a:rPr>
              <a:t>解读：</a:t>
            </a:r>
            <a:endParaRPr lang="en-US" altLang="zh-CN" sz="1400" dirty="0" smtClean="0">
              <a:latin typeface="+mn-ea"/>
            </a:endParaRPr>
          </a:p>
          <a:p>
            <a:pPr>
              <a:lnSpc>
                <a:spcPct val="150000"/>
              </a:lnSpc>
            </a:pPr>
            <a:r>
              <a:rPr lang="en-US" altLang="zh-CN" sz="1400" dirty="0" smtClean="0">
                <a:latin typeface="+mn-ea"/>
              </a:rPr>
              <a:t>3.6 </a:t>
            </a:r>
            <a:r>
              <a:rPr lang="zh-CN" altLang="en-US" sz="1400" dirty="0" smtClean="0">
                <a:latin typeface="+mn-ea"/>
              </a:rPr>
              <a:t>文化的传承与保护</a:t>
            </a:r>
            <a:endParaRPr lang="en-US" altLang="zh-CN" sz="1400" dirty="0" smtClean="0">
              <a:latin typeface="+mn-ea"/>
            </a:endParaRPr>
          </a:p>
          <a:p>
            <a:pPr>
              <a:lnSpc>
                <a:spcPct val="150000"/>
              </a:lnSpc>
            </a:pPr>
            <a:r>
              <a:rPr lang="en-US" altLang="zh-CN" sz="1400" dirty="0" smtClean="0">
                <a:latin typeface="+mn-ea"/>
              </a:rPr>
              <a:t>     </a:t>
            </a:r>
            <a:r>
              <a:rPr lang="zh-CN" altLang="en-US" sz="1400" dirty="0" smtClean="0">
                <a:latin typeface="+mn-ea"/>
              </a:rPr>
              <a:t>通过万里长城等，认识文化遗产保护对传承民族文化、维护文化多样性和创造性的重要意义。</a:t>
            </a:r>
            <a:endParaRPr lang="en-US" altLang="zh-CN" sz="1400" dirty="0" smtClean="0">
              <a:latin typeface="+mn-ea"/>
            </a:endParaRPr>
          </a:p>
          <a:p>
            <a:pPr>
              <a:lnSpc>
                <a:spcPct val="150000"/>
              </a:lnSpc>
            </a:pPr>
            <a:r>
              <a:rPr lang="en-US" altLang="zh-CN" sz="1400" dirty="0" smtClean="0">
                <a:latin typeface="+mn-ea"/>
                <a:ea typeface="华文楷体" pitchFamily="2" charset="-122"/>
              </a:rPr>
              <a:t>    </a:t>
            </a:r>
            <a:r>
              <a:rPr lang="zh-CN" altLang="en-US" sz="1400" dirty="0" smtClean="0">
                <a:latin typeface="华文楷体" pitchFamily="2" charset="-122"/>
                <a:ea typeface="华文楷体" pitchFamily="2" charset="-122"/>
              </a:rPr>
              <a:t>只有唤起历史记忆，才能从中汲取人类智慧。物质文化遗产不仅镌刻着民族的历史足印和文化传统，而且书写着世界的多样色彩和丰富内涵。保护历史遗址、文物、典籍、建筑（如万里长城）等物质文化遗产，对于保持民族文化的传承，维护世界文化多样性和创造性而言，不仅意义重大，而且时不我待。</a:t>
            </a:r>
            <a:endParaRPr lang="zh-CN" altLang="en-US" sz="1400" dirty="0">
              <a:latin typeface="楷体" pitchFamily="49" charset="-122"/>
              <a:ea typeface="楷体" pitchFamily="49" charset="-122"/>
            </a:endParaRPr>
          </a:p>
        </p:txBody>
      </p:sp>
      <p:sp>
        <p:nvSpPr>
          <p:cNvPr id="6" name="Oval 5"/>
          <p:cNvSpPr>
            <a:spLocks noChangeArrowheads="1"/>
          </p:cNvSpPr>
          <p:nvPr/>
        </p:nvSpPr>
        <p:spPr bwMode="gray">
          <a:xfrm>
            <a:off x="1184744" y="106581"/>
            <a:ext cx="4397071" cy="386400"/>
          </a:xfrm>
          <a:prstGeom prst="ellipse">
            <a:avLst/>
          </a:prstGeom>
          <a:blipFill>
            <a:blip r:embed="rId3" cstate="print">
              <a:duotone>
                <a:schemeClr val="accent1">
                  <a:shade val="45000"/>
                  <a:satMod val="135000"/>
                </a:schemeClr>
                <a:prstClr val="white"/>
              </a:duotone>
            </a:blip>
            <a:stretch>
              <a:fillRect/>
            </a:stretch>
          </a:blipFill>
          <a:ln>
            <a:noFill/>
          </a:ln>
          <a:effectLst>
            <a:outerShdw dist="107763" dir="2700000" algn="ctr" rotWithShape="0">
              <a:schemeClr val="bg2">
                <a:alpha val="50000"/>
              </a:schemeClr>
            </a:outerShdw>
          </a:effectLst>
        </p:spPr>
        <p:txBody>
          <a:bodyPr lIns="27642" tIns="26874" rIns="27642" bIns="26874" anchor="ctr" anchorCtr="1"/>
          <a:lstStyle/>
          <a:p>
            <a:pPr>
              <a:lnSpc>
                <a:spcPct val="150000"/>
              </a:lnSpc>
            </a:pPr>
            <a:r>
              <a:rPr lang="zh-CN" altLang="en-US" sz="1000" b="1" dirty="0" smtClean="0">
                <a:solidFill>
                  <a:schemeClr val="bg1"/>
                </a:solidFill>
                <a:latin typeface="+mn-ea"/>
              </a:rPr>
              <a:t>2017年选修性必修课程     模块</a:t>
            </a:r>
            <a:r>
              <a:rPr lang="en-US" altLang="zh-CN" sz="1000" b="1" dirty="0" smtClean="0">
                <a:solidFill>
                  <a:schemeClr val="bg1"/>
                </a:solidFill>
                <a:latin typeface="+mn-ea"/>
              </a:rPr>
              <a:t>3 </a:t>
            </a:r>
            <a:r>
              <a:rPr lang="zh-CN" altLang="en-US" sz="1000" b="1" dirty="0" smtClean="0">
                <a:solidFill>
                  <a:schemeClr val="bg1"/>
                </a:solidFill>
                <a:latin typeface="+mn-ea"/>
              </a:rPr>
              <a:t>“文化交流与传播”</a:t>
            </a:r>
            <a:endParaRPr lang="en-US" altLang="zh-CN" sz="1000" b="1" dirty="0">
              <a:solidFill>
                <a:schemeClr val="bg1"/>
              </a:solidFill>
              <a:latin typeface="+mn-ea"/>
            </a:endParaRPr>
          </a:p>
        </p:txBody>
      </p:sp>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l 5"/>
          <p:cNvSpPr>
            <a:spLocks noChangeArrowheads="1"/>
          </p:cNvSpPr>
          <p:nvPr/>
        </p:nvSpPr>
        <p:spPr bwMode="gray">
          <a:xfrm>
            <a:off x="135310" y="200459"/>
            <a:ext cx="5184251" cy="729844"/>
          </a:xfrm>
          <a:prstGeom prst="ellipse">
            <a:avLst/>
          </a:prstGeom>
          <a:blipFill>
            <a:blip r:embed="rId3" cstate="print">
              <a:duotone>
                <a:schemeClr val="accent1">
                  <a:shade val="45000"/>
                  <a:satMod val="135000"/>
                </a:schemeClr>
                <a:prstClr val="white"/>
              </a:duotone>
            </a:blip>
            <a:stretch>
              <a:fillRect/>
            </a:stretch>
          </a:blipFill>
          <a:ln>
            <a:noFill/>
          </a:ln>
          <a:effectLst>
            <a:outerShdw dist="107763" dir="2700000" algn="ctr" rotWithShape="0">
              <a:schemeClr val="bg2">
                <a:alpha val="50000"/>
              </a:schemeClr>
            </a:outerShdw>
          </a:effectLst>
        </p:spPr>
        <p:txBody>
          <a:bodyPr lIns="27642" tIns="26874" rIns="27642" bIns="26874" anchor="ctr" anchorCtr="1"/>
          <a:lstStyle/>
          <a:p>
            <a:pPr algn="ctr" defTabSz="431911">
              <a:lnSpc>
                <a:spcPct val="150000"/>
              </a:lnSpc>
              <a:spcBef>
                <a:spcPct val="0"/>
              </a:spcBef>
              <a:defRPr/>
            </a:pPr>
            <a:r>
              <a:rPr lang="zh-CN" altLang="en-US" sz="1800" b="1" dirty="0" smtClean="0"/>
              <a:t>秦汉之秦的统一</a:t>
            </a:r>
            <a:r>
              <a:rPr lang="en-US" altLang="zh-CN" sz="1800" dirty="0" smtClean="0"/>
              <a:t/>
            </a:r>
            <a:br>
              <a:rPr lang="en-US" altLang="zh-CN" sz="1800" dirty="0" smtClean="0"/>
            </a:br>
            <a:r>
              <a:rPr lang="zh-CN" altLang="en-US" sz="1600" dirty="0" smtClean="0"/>
              <a:t>（公元前</a:t>
            </a:r>
            <a:r>
              <a:rPr lang="en-US" altLang="zh-CN" sz="1600" dirty="0" smtClean="0"/>
              <a:t>221</a:t>
            </a:r>
            <a:r>
              <a:rPr lang="zh-CN" altLang="en-US" sz="1600" dirty="0" smtClean="0"/>
              <a:t>年）</a:t>
            </a:r>
            <a:endParaRPr lang="zh-CN" altLang="en-US" sz="1600" b="1" dirty="0">
              <a:effectLst>
                <a:outerShdw blurRad="38100" dist="38100" dir="2700000" algn="tl">
                  <a:srgbClr val="C0C0C0"/>
                </a:outerShdw>
              </a:effectLst>
              <a:latin typeface="微软雅黑" pitchFamily="34" charset="-122"/>
              <a:ea typeface="微软雅黑" pitchFamily="34" charset="-122"/>
            </a:endParaRPr>
          </a:p>
        </p:txBody>
      </p:sp>
      <p:sp>
        <p:nvSpPr>
          <p:cNvPr id="8" name="Rectangle 2"/>
          <p:cNvSpPr txBox="1">
            <a:spLocks noChangeArrowheads="1"/>
          </p:cNvSpPr>
          <p:nvPr/>
        </p:nvSpPr>
        <p:spPr>
          <a:xfrm>
            <a:off x="1850364" y="1111973"/>
            <a:ext cx="2581414" cy="695325"/>
          </a:xfrm>
          <a:prstGeom prst="rect">
            <a:avLst/>
          </a:prstGeom>
        </p:spPr>
        <p:txBody>
          <a:bodyPr vert="horz" lIns="55285" tIns="27642" rIns="55285" bIns="27642" rtlCol="0" anchor="ctr">
            <a:normAutofit/>
          </a:bodyPr>
          <a:lstStyle/>
          <a:p>
            <a:pPr defTabSz="431911">
              <a:lnSpc>
                <a:spcPct val="90000"/>
              </a:lnSpc>
              <a:spcBef>
                <a:spcPct val="0"/>
              </a:spcBef>
              <a:defRPr/>
            </a:pPr>
            <a:endParaRPr lang="zh-CN" altLang="en-US" sz="2100" dirty="0" smtClean="0">
              <a:effectLst>
                <a:outerShdw blurRad="38100" dist="38100" dir="2700000" algn="tl">
                  <a:srgbClr val="C0C0C0"/>
                </a:outerShdw>
              </a:effectLst>
              <a:latin typeface="微软雅黑" pitchFamily="34" charset="-122"/>
              <a:ea typeface="微软雅黑" pitchFamily="34" charset="-122"/>
              <a:cs typeface="+mj-cs"/>
            </a:endParaRPr>
          </a:p>
        </p:txBody>
      </p:sp>
      <p:sp>
        <p:nvSpPr>
          <p:cNvPr id="9" name="Rectangle 2"/>
          <p:cNvSpPr>
            <a:spLocks noChangeArrowheads="1"/>
          </p:cNvSpPr>
          <p:nvPr/>
        </p:nvSpPr>
        <p:spPr bwMode="auto">
          <a:xfrm>
            <a:off x="451369" y="996863"/>
            <a:ext cx="4649787" cy="341440"/>
          </a:xfrm>
          <a:prstGeom prst="rect">
            <a:avLst/>
          </a:prstGeom>
          <a:solidFill>
            <a:schemeClr val="bg1"/>
          </a:solidFill>
          <a:ln w="9525">
            <a:noFill/>
            <a:miter lim="800000"/>
          </a:ln>
        </p:spPr>
        <p:txBody>
          <a:bodyPr lIns="48577" tIns="24289" rIns="48577" bIns="24289">
            <a:spAutoFit/>
          </a:bodyPr>
          <a:lstStyle/>
          <a:p>
            <a:pPr>
              <a:buFontTx/>
              <a:buNone/>
              <a:defRPr/>
            </a:pPr>
            <a:endParaRPr lang="zh-CN" altLang="en-US" sz="1900" b="1" dirty="0">
              <a:effectLst>
                <a:outerShdw blurRad="38100" dist="38100" dir="2700000" algn="tl">
                  <a:srgbClr val="C0C0C0"/>
                </a:outerShdw>
              </a:effectLst>
              <a:latin typeface="微软雅黑" pitchFamily="34" charset="-122"/>
              <a:ea typeface="微软雅黑" pitchFamily="34" charset="-122"/>
            </a:endParaRPr>
          </a:p>
        </p:txBody>
      </p:sp>
      <p:sp>
        <p:nvSpPr>
          <p:cNvPr id="11" name="Text Box 4"/>
          <p:cNvSpPr txBox="1">
            <a:spLocks noChangeArrowheads="1"/>
          </p:cNvSpPr>
          <p:nvPr/>
        </p:nvSpPr>
        <p:spPr bwMode="auto">
          <a:xfrm>
            <a:off x="193702" y="2036874"/>
            <a:ext cx="5384800" cy="321756"/>
          </a:xfrm>
          <a:prstGeom prst="rect">
            <a:avLst/>
          </a:prstGeom>
          <a:solidFill>
            <a:schemeClr val="bg1"/>
          </a:solidFill>
          <a:ln w="9525">
            <a:noFill/>
            <a:miter lim="800000"/>
            <a:headEnd/>
            <a:tailEnd/>
          </a:ln>
        </p:spPr>
        <p:txBody>
          <a:bodyPr wrap="square" lIns="48577" tIns="24289" rIns="48577" bIns="24289">
            <a:spAutoFit/>
          </a:bodyPr>
          <a:lstStyle/>
          <a:p>
            <a:pPr>
              <a:lnSpc>
                <a:spcPct val="150000"/>
              </a:lnSpc>
              <a:spcBef>
                <a:spcPct val="50000"/>
              </a:spcBef>
            </a:pPr>
            <a:r>
              <a:rPr lang="zh-CN" altLang="en-US" sz="1400" b="1" dirty="0" smtClean="0">
                <a:latin typeface="+mn-ea"/>
              </a:rPr>
              <a:t>【考点】</a:t>
            </a:r>
            <a:r>
              <a:rPr lang="en-US" altLang="zh-CN" sz="1400" b="1" dirty="0" smtClean="0">
                <a:latin typeface="+mn-ea"/>
              </a:rPr>
              <a:t>  </a:t>
            </a:r>
            <a:r>
              <a:rPr lang="zh-CN" altLang="en-US" sz="1400" dirty="0" smtClean="0">
                <a:latin typeface="+mn-ea"/>
              </a:rPr>
              <a:t>秦的统一</a:t>
            </a:r>
          </a:p>
        </p:txBody>
      </p:sp>
      <p:sp>
        <p:nvSpPr>
          <p:cNvPr id="12" name="Text Box 5"/>
          <p:cNvSpPr txBox="1">
            <a:spLocks noChangeArrowheads="1"/>
          </p:cNvSpPr>
          <p:nvPr/>
        </p:nvSpPr>
        <p:spPr bwMode="auto">
          <a:xfrm>
            <a:off x="201654" y="1179798"/>
            <a:ext cx="5384800" cy="803105"/>
          </a:xfrm>
          <a:prstGeom prst="rect">
            <a:avLst/>
          </a:prstGeom>
          <a:solidFill>
            <a:schemeClr val="bg1"/>
          </a:solidFill>
          <a:ln w="9525">
            <a:noFill/>
            <a:miter lim="800000"/>
            <a:headEnd/>
            <a:tailEnd/>
          </a:ln>
        </p:spPr>
        <p:txBody>
          <a:bodyPr wrap="square" lIns="48577" tIns="24289" rIns="48577" bIns="24289">
            <a:spAutoFit/>
          </a:bodyPr>
          <a:lstStyle/>
          <a:p>
            <a:pPr>
              <a:lnSpc>
                <a:spcPct val="150000"/>
              </a:lnSpc>
              <a:spcBef>
                <a:spcPct val="50000"/>
              </a:spcBef>
            </a:pPr>
            <a:r>
              <a:rPr lang="zh-CN" altLang="zh-CN" sz="1400" b="1" dirty="0" smtClean="0">
                <a:latin typeface="+mn-ea"/>
              </a:rPr>
              <a:t>【</a:t>
            </a:r>
            <a:r>
              <a:rPr lang="zh-CN" altLang="en-US" sz="1400" b="1" dirty="0" smtClean="0">
                <a:latin typeface="+mn-ea"/>
              </a:rPr>
              <a:t>课标要求</a:t>
            </a:r>
            <a:r>
              <a:rPr lang="zh-CN" altLang="zh-CN" sz="1400" b="1" dirty="0" smtClean="0">
                <a:latin typeface="+mn-ea"/>
              </a:rPr>
              <a:t>】</a:t>
            </a:r>
            <a:endParaRPr lang="en-US" altLang="zh-CN" sz="1400" b="1" dirty="0" smtClean="0">
              <a:latin typeface="+mn-ea"/>
            </a:endParaRPr>
          </a:p>
          <a:p>
            <a:pPr>
              <a:lnSpc>
                <a:spcPct val="150000"/>
              </a:lnSpc>
              <a:spcBef>
                <a:spcPct val="50000"/>
              </a:spcBef>
            </a:pPr>
            <a:r>
              <a:rPr lang="en-US" altLang="zh-CN" sz="1400" b="1" dirty="0" smtClean="0">
                <a:latin typeface="+mn-ea"/>
              </a:rPr>
              <a:t>  </a:t>
            </a:r>
            <a:r>
              <a:rPr lang="zh-CN" altLang="en-US" sz="1400" dirty="0" smtClean="0">
                <a:latin typeface="+mn-ea"/>
              </a:rPr>
              <a:t>简述秦始皇兼并六国，建立专制集权国家的主要史实。</a:t>
            </a:r>
            <a:endParaRPr lang="zh-CN" altLang="en-US" sz="1300" dirty="0">
              <a:latin typeface="+mn-ea"/>
            </a:endParaRPr>
          </a:p>
        </p:txBody>
      </p:sp>
    </p:spTree>
  </p:cSld>
  <p:clrMapOvr>
    <a:masterClrMapping/>
  </p:clrMapOvr>
  <p:transition spd="med">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riangle 201"/>
          <p:cNvSpPr/>
          <p:nvPr/>
        </p:nvSpPr>
        <p:spPr>
          <a:xfrm rot="10800000">
            <a:off x="2688767" y="-3839"/>
            <a:ext cx="412746" cy="137467"/>
          </a:xfrm>
          <a:prstGeom prst="triangle">
            <a:avLst/>
          </a:prstGeom>
          <a:blipFill>
            <a:blip r:embed="rId3" cstate="print">
              <a:duotone>
                <a:schemeClr val="accent1">
                  <a:shade val="45000"/>
                  <a:satMod val="135000"/>
                </a:schemeClr>
                <a:prstClr val="white"/>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55285" tIns="27642" rIns="55285" bIns="27642" rtlCol="0" anchor="ctr"/>
          <a:lstStyle/>
          <a:p>
            <a:pPr algn="ctr"/>
            <a:endParaRPr lang="en-US" sz="500" dirty="0">
              <a:solidFill>
                <a:schemeClr val="tx1"/>
              </a:solidFill>
            </a:endParaRPr>
          </a:p>
        </p:txBody>
      </p:sp>
      <p:sp>
        <p:nvSpPr>
          <p:cNvPr id="5" name="矩形 4"/>
          <p:cNvSpPr>
            <a:spLocks noChangeArrowheads="1"/>
          </p:cNvSpPr>
          <p:nvPr/>
        </p:nvSpPr>
        <p:spPr bwMode="auto">
          <a:xfrm>
            <a:off x="137424" y="651693"/>
            <a:ext cx="5533969" cy="1990931"/>
          </a:xfrm>
          <a:prstGeom prst="rect">
            <a:avLst/>
          </a:prstGeom>
          <a:noFill/>
          <a:ln w="9525">
            <a:noFill/>
            <a:miter lim="800000"/>
            <a:headEnd/>
            <a:tailEnd/>
          </a:ln>
        </p:spPr>
        <p:txBody>
          <a:bodyPr wrap="square" lIns="51435" tIns="25718" rIns="51435" bIns="25718">
            <a:spAutoFit/>
          </a:bodyPr>
          <a:lstStyle/>
          <a:p>
            <a:pPr indent="179388">
              <a:lnSpc>
                <a:spcPct val="150000"/>
              </a:lnSpc>
            </a:pPr>
            <a:r>
              <a:rPr lang="zh-CN" altLang="en-US" sz="1400" dirty="0" smtClean="0">
                <a:latin typeface="华文楷体" pitchFamily="2" charset="-122"/>
                <a:ea typeface="华文楷体" pitchFamily="2" charset="-122"/>
              </a:rPr>
              <a:t>  </a:t>
            </a:r>
            <a:r>
              <a:rPr lang="zh-CN" altLang="en-US" sz="1200" dirty="0" smtClean="0">
                <a:latin typeface="华文楷体" pitchFamily="2" charset="-122"/>
                <a:ea typeface="华文楷体" pitchFamily="2" charset="-122"/>
              </a:rPr>
              <a:t>秦汉</a:t>
            </a:r>
            <a:r>
              <a:rPr lang="zh-CN" altLang="en-US" sz="1200" dirty="0">
                <a:latin typeface="华文楷体" pitchFamily="2" charset="-122"/>
                <a:ea typeface="华文楷体" pitchFamily="2" charset="-122"/>
              </a:rPr>
              <a:t>四百年</a:t>
            </a:r>
            <a:r>
              <a:rPr lang="zh-CN" altLang="en-US" sz="1200" dirty="0" smtClean="0">
                <a:latin typeface="华文楷体" pitchFamily="2" charset="-122"/>
                <a:ea typeface="华文楷体" pitchFamily="2" charset="-122"/>
              </a:rPr>
              <a:t>间，是</a:t>
            </a:r>
            <a:r>
              <a:rPr lang="zh-CN" altLang="en-US" sz="1200" dirty="0">
                <a:latin typeface="华文楷体" pitchFamily="2" charset="-122"/>
                <a:ea typeface="华文楷体" pitchFamily="2" charset="-122"/>
              </a:rPr>
              <a:t>我国古代文明高度发展的时期。作为文明的主要</a:t>
            </a:r>
            <a:r>
              <a:rPr lang="zh-CN" altLang="en-US" sz="1200" dirty="0" smtClean="0">
                <a:latin typeface="华文楷体" pitchFamily="2" charset="-122"/>
                <a:ea typeface="华文楷体" pitchFamily="2" charset="-122"/>
              </a:rPr>
              <a:t>标志：在</a:t>
            </a:r>
            <a:r>
              <a:rPr lang="zh-CN" altLang="en-US" sz="1200" dirty="0">
                <a:latin typeface="华文楷体" pitchFamily="2" charset="-122"/>
                <a:ea typeface="华文楷体" pitchFamily="2" charset="-122"/>
              </a:rPr>
              <a:t>政治</a:t>
            </a:r>
            <a:r>
              <a:rPr lang="zh-CN" altLang="en-US" sz="1200" dirty="0" smtClean="0">
                <a:latin typeface="华文楷体" pitchFamily="2" charset="-122"/>
                <a:ea typeface="华文楷体" pitchFamily="2" charset="-122"/>
              </a:rPr>
              <a:t>方面，建立</a:t>
            </a:r>
            <a:r>
              <a:rPr lang="zh-CN" altLang="en-US" sz="1200" dirty="0">
                <a:latin typeface="华文楷体" pitchFamily="2" charset="-122"/>
                <a:ea typeface="华文楷体" pitchFamily="2" charset="-122"/>
              </a:rPr>
              <a:t>了统一的、多民族的、中央集权的国家制度。在经济</a:t>
            </a:r>
            <a:r>
              <a:rPr lang="zh-CN" altLang="en-US" sz="1200" dirty="0" smtClean="0">
                <a:latin typeface="华文楷体" pitchFamily="2" charset="-122"/>
                <a:ea typeface="华文楷体" pitchFamily="2" charset="-122"/>
              </a:rPr>
              <a:t>方面，形成</a:t>
            </a:r>
            <a:r>
              <a:rPr lang="zh-CN" altLang="en-US" sz="1200" dirty="0">
                <a:latin typeface="华文楷体" pitchFamily="2" charset="-122"/>
                <a:ea typeface="华文楷体" pitchFamily="2" charset="-122"/>
              </a:rPr>
              <a:t>了以土地私有制为</a:t>
            </a:r>
            <a:r>
              <a:rPr lang="zh-CN" altLang="en-US" sz="1200" dirty="0" smtClean="0">
                <a:latin typeface="华文楷体" pitchFamily="2" charset="-122"/>
                <a:ea typeface="华文楷体" pitchFamily="2" charset="-122"/>
              </a:rPr>
              <a:t>基础，以</a:t>
            </a:r>
            <a:r>
              <a:rPr lang="zh-CN" altLang="en-US" sz="1200" dirty="0">
                <a:latin typeface="华文楷体" pitchFamily="2" charset="-122"/>
                <a:ea typeface="华文楷体" pitchFamily="2" charset="-122"/>
              </a:rPr>
              <a:t>铁器、牛耕为生产手段的发达的农业经济</a:t>
            </a:r>
            <a:r>
              <a:rPr lang="en-US" altLang="zh-CN" sz="1200" dirty="0">
                <a:latin typeface="华文楷体" pitchFamily="2" charset="-122"/>
                <a:ea typeface="华文楷体" pitchFamily="2" charset="-122"/>
              </a:rPr>
              <a:t>;</a:t>
            </a:r>
            <a:r>
              <a:rPr lang="zh-CN" altLang="en-US" sz="1200" dirty="0">
                <a:latin typeface="华文楷体" pitchFamily="2" charset="-122"/>
                <a:ea typeface="华文楷体" pitchFamily="2" charset="-122"/>
              </a:rPr>
              <a:t>在文化</a:t>
            </a:r>
            <a:r>
              <a:rPr lang="zh-CN" altLang="en-US" sz="1200" dirty="0" smtClean="0">
                <a:latin typeface="华文楷体" pitchFamily="2" charset="-122"/>
                <a:ea typeface="华文楷体" pitchFamily="2" charset="-122"/>
              </a:rPr>
              <a:t>方面，确立</a:t>
            </a:r>
            <a:r>
              <a:rPr lang="zh-CN" altLang="en-US" sz="1200" dirty="0">
                <a:latin typeface="华文楷体" pitchFamily="2" charset="-122"/>
                <a:ea typeface="华文楷体" pitchFamily="2" charset="-122"/>
              </a:rPr>
              <a:t>了以汉字为载体、以儒家学说为</a:t>
            </a:r>
            <a:r>
              <a:rPr lang="zh-CN" altLang="en-US" sz="1200" dirty="0" smtClean="0">
                <a:latin typeface="华文楷体" pitchFamily="2" charset="-122"/>
                <a:ea typeface="华文楷体" pitchFamily="2" charset="-122"/>
              </a:rPr>
              <a:t>主导，兼容并包</a:t>
            </a:r>
            <a:r>
              <a:rPr lang="zh-CN" altLang="en-US" sz="1200" dirty="0">
                <a:latin typeface="华文楷体" pitchFamily="2" charset="-122"/>
                <a:ea typeface="华文楷体" pitchFamily="2" charset="-122"/>
              </a:rPr>
              <a:t>、百花齐放的思想文化传统。所有这些作为良好基础而为此后两千年间的历代王朝所继承并发扬光大。中国的历史文化在相当长的时间</a:t>
            </a:r>
            <a:r>
              <a:rPr lang="zh-CN" altLang="en-US" sz="1200" dirty="0" smtClean="0">
                <a:latin typeface="华文楷体" pitchFamily="2" charset="-122"/>
                <a:ea typeface="华文楷体" pitchFamily="2" charset="-122"/>
              </a:rPr>
              <a:t>内，像</a:t>
            </a:r>
            <a:r>
              <a:rPr lang="zh-CN" altLang="en-US" sz="1200" dirty="0">
                <a:latin typeface="华文楷体" pitchFamily="2" charset="-122"/>
                <a:ea typeface="华文楷体" pitchFamily="2" charset="-122"/>
              </a:rPr>
              <a:t>一座巨大而璀璨的灯塔照亮了古代世界的东方。</a:t>
            </a:r>
            <a:endParaRPr lang="en-US" altLang="zh-CN" sz="1200" dirty="0">
              <a:latin typeface="华文楷体" pitchFamily="2" charset="-122"/>
              <a:ea typeface="华文楷体" pitchFamily="2" charset="-122"/>
            </a:endParaRPr>
          </a:p>
          <a:p>
            <a:pPr algn="r">
              <a:lnSpc>
                <a:spcPct val="150000"/>
              </a:lnSpc>
            </a:pPr>
            <a:r>
              <a:rPr lang="en-US" altLang="zh-CN" sz="1000" dirty="0">
                <a:latin typeface="华文楷体" pitchFamily="2" charset="-122"/>
                <a:ea typeface="华文楷体" pitchFamily="2" charset="-122"/>
              </a:rPr>
              <a:t>                        </a:t>
            </a:r>
            <a:r>
              <a:rPr lang="en-US" altLang="zh-CN" sz="1000" dirty="0" smtClean="0">
                <a:latin typeface="华文楷体" pitchFamily="2" charset="-122"/>
                <a:ea typeface="华文楷体" pitchFamily="2" charset="-122"/>
              </a:rPr>
              <a:t>                     ——</a:t>
            </a:r>
            <a:r>
              <a:rPr lang="zh-CN" altLang="en-US" sz="1000" dirty="0">
                <a:latin typeface="华文楷体" pitchFamily="2" charset="-122"/>
                <a:ea typeface="华文楷体" pitchFamily="2" charset="-122"/>
              </a:rPr>
              <a:t>张传玺著</a:t>
            </a:r>
            <a:r>
              <a:rPr lang="en-US" altLang="zh-CN" sz="1000" dirty="0">
                <a:latin typeface="华文楷体" pitchFamily="2" charset="-122"/>
                <a:ea typeface="华文楷体" pitchFamily="2" charset="-122"/>
              </a:rPr>
              <a:t>《</a:t>
            </a:r>
            <a:r>
              <a:rPr lang="zh-CN" altLang="en-US" sz="1000" dirty="0">
                <a:latin typeface="华文楷体" pitchFamily="2" charset="-122"/>
                <a:ea typeface="华文楷体" pitchFamily="2" charset="-122"/>
              </a:rPr>
              <a:t>张传玺说秦汉</a:t>
            </a:r>
            <a:r>
              <a:rPr lang="en-US" altLang="zh-CN" sz="1000" dirty="0">
                <a:latin typeface="华文楷体" pitchFamily="2" charset="-122"/>
                <a:ea typeface="华文楷体" pitchFamily="2" charset="-122"/>
              </a:rPr>
              <a:t>》</a:t>
            </a:r>
            <a:endParaRPr lang="zh-CN" altLang="en-US" sz="1000" dirty="0">
              <a:latin typeface="华文楷体" pitchFamily="2" charset="-122"/>
              <a:ea typeface="华文楷体" pitchFamily="2" charset="-122"/>
            </a:endParaRPr>
          </a:p>
        </p:txBody>
      </p:sp>
    </p:spTree>
  </p:cSld>
  <p:clrMapOvr>
    <a:masterClrMapping/>
  </p:clrMapOvr>
  <p:transition spd="med">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riangle 201"/>
          <p:cNvSpPr/>
          <p:nvPr/>
        </p:nvSpPr>
        <p:spPr>
          <a:xfrm rot="10800000">
            <a:off x="2688767" y="-3839"/>
            <a:ext cx="412746" cy="137467"/>
          </a:xfrm>
          <a:prstGeom prst="triangle">
            <a:avLst/>
          </a:prstGeom>
          <a:blipFill>
            <a:blip r:embed="rId3" cstate="print">
              <a:duotone>
                <a:schemeClr val="accent1">
                  <a:shade val="45000"/>
                  <a:satMod val="135000"/>
                </a:schemeClr>
                <a:prstClr val="white"/>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55285" tIns="27642" rIns="55285" bIns="27642" rtlCol="0" anchor="ctr"/>
          <a:lstStyle/>
          <a:p>
            <a:pPr algn="ctr"/>
            <a:endParaRPr lang="en-US" sz="500" dirty="0">
              <a:solidFill>
                <a:schemeClr val="tx1"/>
              </a:solidFill>
            </a:endParaRPr>
          </a:p>
        </p:txBody>
      </p:sp>
      <p:pic>
        <p:nvPicPr>
          <p:cNvPr id="4" name="图片 23" descr="1-120325205020326.jpg"/>
          <p:cNvPicPr>
            <a:picLocks noChangeAspect="1"/>
          </p:cNvPicPr>
          <p:nvPr/>
        </p:nvPicPr>
        <p:blipFill>
          <a:blip r:embed="rId4" cstate="print"/>
          <a:srcRect b="11723"/>
          <a:stretch>
            <a:fillRect/>
          </a:stretch>
        </p:blipFill>
        <p:spPr bwMode="auto">
          <a:xfrm>
            <a:off x="797718" y="464000"/>
            <a:ext cx="4105275" cy="1657350"/>
          </a:xfrm>
          <a:prstGeom prst="rect">
            <a:avLst/>
          </a:prstGeom>
          <a:noFill/>
          <a:ln w="9525">
            <a:noFill/>
            <a:miter lim="800000"/>
            <a:headEnd/>
            <a:tailEnd/>
          </a:ln>
          <a:effectLst>
            <a:softEdge rad="127000"/>
          </a:effectLst>
        </p:spPr>
      </p:pic>
      <p:sp>
        <p:nvSpPr>
          <p:cNvPr id="6" name="标题 1"/>
          <p:cNvSpPr txBox="1">
            <a:spLocks/>
          </p:cNvSpPr>
          <p:nvPr/>
        </p:nvSpPr>
        <p:spPr>
          <a:xfrm>
            <a:off x="863600" y="970460"/>
            <a:ext cx="3973513" cy="778827"/>
          </a:xfrm>
          <a:prstGeom prst="rect">
            <a:avLst/>
          </a:prstGeom>
        </p:spPr>
        <p:txBody>
          <a:bodyPr/>
          <a:lstStyle/>
          <a:p>
            <a:pPr algn="ctr">
              <a:lnSpc>
                <a:spcPct val="150000"/>
              </a:lnSpc>
              <a:defRPr/>
            </a:pPr>
            <a:r>
              <a:rPr lang="zh-CN" altLang="en-US" sz="2000" b="1" dirty="0">
                <a:latin typeface="+mn-ea"/>
                <a:cs typeface="+mj-cs"/>
              </a:rPr>
              <a:t>秦汉</a:t>
            </a:r>
            <a:r>
              <a:rPr lang="zh-CN" altLang="en-US" sz="2000" b="1" dirty="0" smtClean="0">
                <a:latin typeface="+mn-ea"/>
                <a:cs typeface="+mj-cs"/>
              </a:rPr>
              <a:t>之秦的统一</a:t>
            </a:r>
            <a:r>
              <a:rPr lang="en-US" altLang="zh-CN" sz="2000" dirty="0">
                <a:latin typeface="+mn-ea"/>
                <a:cs typeface="+mj-cs"/>
              </a:rPr>
              <a:t/>
            </a:r>
            <a:br>
              <a:rPr lang="en-US" altLang="zh-CN" sz="2000" dirty="0">
                <a:latin typeface="+mn-ea"/>
                <a:cs typeface="+mj-cs"/>
              </a:rPr>
            </a:br>
            <a:r>
              <a:rPr lang="zh-CN" altLang="en-US" sz="1400" dirty="0">
                <a:latin typeface="+mn-ea"/>
                <a:cs typeface="+mj-cs"/>
              </a:rPr>
              <a:t>（公元前</a:t>
            </a:r>
            <a:r>
              <a:rPr lang="en-US" altLang="zh-CN" sz="1400" dirty="0">
                <a:latin typeface="+mn-ea"/>
                <a:cs typeface="+mj-cs"/>
              </a:rPr>
              <a:t>221</a:t>
            </a:r>
            <a:r>
              <a:rPr lang="zh-CN" altLang="en-US" sz="1400" dirty="0" smtClean="0">
                <a:latin typeface="+mn-ea"/>
                <a:cs typeface="+mj-cs"/>
              </a:rPr>
              <a:t>年）</a:t>
            </a:r>
            <a:endParaRPr lang="zh-CN" altLang="en-US" sz="1400" dirty="0">
              <a:latin typeface="+mn-ea"/>
              <a:cs typeface="+mj-cs"/>
            </a:endParaRPr>
          </a:p>
        </p:txBody>
      </p:sp>
      <p:sp>
        <p:nvSpPr>
          <p:cNvPr id="7" name="TextBox 8"/>
          <p:cNvSpPr txBox="1">
            <a:spLocks noChangeArrowheads="1"/>
          </p:cNvSpPr>
          <p:nvPr/>
        </p:nvSpPr>
        <p:spPr bwMode="auto">
          <a:xfrm>
            <a:off x="935410" y="2497663"/>
            <a:ext cx="4296548" cy="562656"/>
          </a:xfrm>
          <a:prstGeom prst="rect">
            <a:avLst/>
          </a:prstGeom>
          <a:noFill/>
          <a:ln w="9525">
            <a:noFill/>
            <a:miter lim="800000"/>
            <a:headEnd/>
            <a:tailEnd/>
          </a:ln>
        </p:spPr>
        <p:txBody>
          <a:bodyPr wrap="square" lIns="51435" tIns="25718" rIns="51435" bIns="25718">
            <a:spAutoFit/>
          </a:bodyPr>
          <a:lstStyle/>
          <a:p>
            <a:pPr>
              <a:lnSpc>
                <a:spcPct val="150000"/>
              </a:lnSpc>
            </a:pPr>
            <a:r>
              <a:rPr lang="zh-CN" altLang="en-US" sz="1200" dirty="0">
                <a:latin typeface="楷体" pitchFamily="49" charset="-122"/>
                <a:ea typeface="楷体" pitchFamily="49" charset="-122"/>
              </a:rPr>
              <a:t>教材必修</a:t>
            </a:r>
            <a:r>
              <a:rPr lang="en-US" altLang="zh-CN" sz="1200" dirty="0">
                <a:latin typeface="楷体" pitchFamily="49" charset="-122"/>
                <a:ea typeface="楷体" pitchFamily="49" charset="-122"/>
              </a:rPr>
              <a:t>1        </a:t>
            </a:r>
            <a:r>
              <a:rPr lang="zh-CN" altLang="en-US" sz="1200" dirty="0" smtClean="0">
                <a:latin typeface="楷体" pitchFamily="49" charset="-122"/>
                <a:ea typeface="楷体" pitchFamily="49" charset="-122"/>
              </a:rPr>
              <a:t>第</a:t>
            </a:r>
            <a:r>
              <a:rPr lang="en-US" altLang="zh-CN" sz="1200" dirty="0">
                <a:latin typeface="楷体" pitchFamily="49" charset="-122"/>
                <a:ea typeface="楷体" pitchFamily="49" charset="-122"/>
              </a:rPr>
              <a:t>2</a:t>
            </a:r>
            <a:r>
              <a:rPr lang="zh-CN" altLang="en-US" sz="1200" dirty="0">
                <a:latin typeface="楷体" pitchFamily="49" charset="-122"/>
                <a:ea typeface="楷体" pitchFamily="49" charset="-122"/>
              </a:rPr>
              <a:t>课  </a:t>
            </a:r>
            <a:r>
              <a:rPr lang="zh-CN" altLang="en-US" sz="1200" dirty="0" smtClean="0">
                <a:latin typeface="楷体" pitchFamily="49" charset="-122"/>
                <a:ea typeface="楷体" pitchFamily="49" charset="-122"/>
              </a:rPr>
              <a:t>  中央集权</a:t>
            </a:r>
            <a:r>
              <a:rPr lang="zh-CN" altLang="en-US" sz="1200" dirty="0">
                <a:latin typeface="楷体" pitchFamily="49" charset="-122"/>
                <a:ea typeface="楷体" pitchFamily="49" charset="-122"/>
              </a:rPr>
              <a:t>制度的确立</a:t>
            </a:r>
            <a:endParaRPr lang="en-US" altLang="zh-CN" sz="1200" dirty="0">
              <a:latin typeface="楷体" pitchFamily="49" charset="-122"/>
              <a:ea typeface="楷体" pitchFamily="49" charset="-122"/>
            </a:endParaRPr>
          </a:p>
          <a:p>
            <a:pPr>
              <a:lnSpc>
                <a:spcPct val="150000"/>
              </a:lnSpc>
            </a:pPr>
            <a:r>
              <a:rPr lang="zh-CN" altLang="en-US" sz="1200" dirty="0">
                <a:latin typeface="楷体" pitchFamily="49" charset="-122"/>
                <a:ea typeface="楷体" pitchFamily="49" charset="-122"/>
              </a:rPr>
              <a:t>教材选修人物   </a:t>
            </a:r>
            <a:r>
              <a:rPr lang="zh-CN" altLang="en-US" sz="1200" dirty="0" smtClean="0">
                <a:latin typeface="楷体" pitchFamily="49" charset="-122"/>
                <a:ea typeface="楷体" pitchFamily="49" charset="-122"/>
              </a:rPr>
              <a:t>  第</a:t>
            </a:r>
            <a:r>
              <a:rPr lang="en-US" altLang="zh-CN" sz="1200" dirty="0">
                <a:latin typeface="楷体" pitchFamily="49" charset="-122"/>
                <a:ea typeface="楷体" pitchFamily="49" charset="-122"/>
              </a:rPr>
              <a:t>4</a:t>
            </a:r>
            <a:r>
              <a:rPr lang="zh-CN" altLang="en-US" sz="1200" dirty="0">
                <a:latin typeface="楷体" pitchFamily="49" charset="-122"/>
                <a:ea typeface="楷体" pitchFamily="49" charset="-122"/>
              </a:rPr>
              <a:t>课   “千古一帝”秦始皇 </a:t>
            </a:r>
          </a:p>
        </p:txBody>
      </p:sp>
      <p:sp>
        <p:nvSpPr>
          <p:cNvPr id="8" name="矩形 7"/>
          <p:cNvSpPr/>
          <p:nvPr/>
        </p:nvSpPr>
        <p:spPr>
          <a:xfrm>
            <a:off x="287869" y="2656515"/>
            <a:ext cx="646331" cy="276999"/>
          </a:xfrm>
          <a:prstGeom prst="rect">
            <a:avLst/>
          </a:prstGeom>
        </p:spPr>
        <p:txBody>
          <a:bodyPr wrap="none">
            <a:spAutoFit/>
          </a:bodyPr>
          <a:lstStyle/>
          <a:p>
            <a:r>
              <a:rPr lang="zh-CN" altLang="en-US" sz="1200" dirty="0" smtClean="0">
                <a:latin typeface="楷体" pitchFamily="49" charset="-122"/>
                <a:ea typeface="楷体" pitchFamily="49" charset="-122"/>
              </a:rPr>
              <a:t>岳麓版</a:t>
            </a:r>
            <a:endParaRPr lang="zh-CN" altLang="en-US" sz="1200" dirty="0">
              <a:latin typeface="楷体" pitchFamily="49" charset="-122"/>
              <a:ea typeface="楷体" pitchFamily="49" charset="-122"/>
            </a:endParaRPr>
          </a:p>
        </p:txBody>
      </p:sp>
    </p:spTree>
  </p:cSld>
  <p:clrMapOvr>
    <a:masterClrMapping/>
  </p:clrMapOvr>
  <p:transition spd="med">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712629" y="1383344"/>
            <a:ext cx="1711376" cy="609822"/>
          </a:xfrm>
          <a:prstGeom prst="rect">
            <a:avLst/>
          </a:prstGeom>
          <a:noFill/>
        </p:spPr>
        <p:txBody>
          <a:bodyPr wrap="square" lIns="55285" tIns="27642" rIns="55285" bIns="27642" rtlCol="0">
            <a:spAutoFit/>
          </a:bodyPr>
          <a:lstStyle/>
          <a:p>
            <a:pPr lvl="0" algn="r"/>
            <a:r>
              <a:rPr lang="zh-CN" altLang="en-US" sz="2800" b="1" dirty="0" smtClean="0">
                <a:latin typeface="+mn-ea"/>
              </a:rPr>
              <a:t>秦的统一</a:t>
            </a:r>
          </a:p>
          <a:p>
            <a:pPr algn="r"/>
            <a:endParaRPr lang="zh-CN" altLang="en-US" dirty="0">
              <a:latin typeface="+mn-ea"/>
            </a:endParaRPr>
          </a:p>
        </p:txBody>
      </p:sp>
      <p:pic>
        <p:nvPicPr>
          <p:cNvPr id="11" name="图片 10"/>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xmlns="" val="0"/>
              </a:ext>
            </a:extLst>
          </a:blip>
          <a:srcRect t="93992" b="5138"/>
          <a:stretch>
            <a:fillRect/>
          </a:stretch>
        </p:blipFill>
        <p:spPr>
          <a:xfrm>
            <a:off x="0" y="3174277"/>
            <a:ext cx="5773077" cy="65811"/>
          </a:xfrm>
          <a:prstGeom prst="rect">
            <a:avLst/>
          </a:prstGeom>
          <a:effectLst>
            <a:outerShdw blurRad="50800" dist="38100" dir="2700000" algn="tl" rotWithShape="0">
              <a:prstClr val="black">
                <a:alpha val="40000"/>
              </a:prstClr>
            </a:outerShdw>
          </a:effectLst>
        </p:spPr>
      </p:pic>
      <p:sp>
        <p:nvSpPr>
          <p:cNvPr id="13" name="Oval 5"/>
          <p:cNvSpPr>
            <a:spLocks noChangeArrowheads="1"/>
          </p:cNvSpPr>
          <p:nvPr/>
        </p:nvSpPr>
        <p:spPr bwMode="gray">
          <a:xfrm>
            <a:off x="266700" y="233387"/>
            <a:ext cx="5494338" cy="561743"/>
          </a:xfrm>
          <a:prstGeom prst="ellipse">
            <a:avLst/>
          </a:prstGeom>
          <a:blipFill>
            <a:blip r:embed="rId4" cstate="print">
              <a:duotone>
                <a:schemeClr val="accent1">
                  <a:shade val="45000"/>
                  <a:satMod val="135000"/>
                </a:schemeClr>
                <a:prstClr val="white"/>
              </a:duotone>
            </a:blip>
            <a:stretch>
              <a:fillRect/>
            </a:stretch>
          </a:blipFill>
          <a:ln>
            <a:noFill/>
          </a:ln>
          <a:effectLst>
            <a:outerShdw dist="107763" dir="2700000" algn="ctr" rotWithShape="0">
              <a:schemeClr val="bg2">
                <a:alpha val="50000"/>
              </a:schemeClr>
            </a:outerShdw>
          </a:effectLst>
        </p:spPr>
        <p:txBody>
          <a:bodyPr lIns="27642" tIns="26874" rIns="27642" bIns="26874" anchor="ctr" anchorCtr="1"/>
          <a:lstStyle/>
          <a:p>
            <a:pPr>
              <a:lnSpc>
                <a:spcPct val="150000"/>
              </a:lnSpc>
            </a:pPr>
            <a:r>
              <a:rPr lang="zh-CN" altLang="en-US" sz="1200" dirty="0" smtClean="0">
                <a:latin typeface="楷体" pitchFamily="49" charset="-122"/>
                <a:ea typeface="楷体" pitchFamily="49" charset="-122"/>
              </a:rPr>
              <a:t>教材必修</a:t>
            </a:r>
            <a:r>
              <a:rPr lang="en-US" altLang="zh-CN" sz="1200" dirty="0" smtClean="0">
                <a:latin typeface="楷体" pitchFamily="49" charset="-122"/>
                <a:ea typeface="楷体" pitchFamily="49" charset="-122"/>
              </a:rPr>
              <a:t>1         </a:t>
            </a:r>
            <a:r>
              <a:rPr lang="zh-CN" altLang="en-US" sz="1200" dirty="0" smtClean="0">
                <a:latin typeface="楷体" pitchFamily="49" charset="-122"/>
                <a:ea typeface="楷体" pitchFamily="49" charset="-122"/>
              </a:rPr>
              <a:t>第</a:t>
            </a:r>
            <a:r>
              <a:rPr lang="en-US" altLang="zh-CN" sz="1200" dirty="0" smtClean="0">
                <a:latin typeface="楷体" pitchFamily="49" charset="-122"/>
                <a:ea typeface="楷体" pitchFamily="49" charset="-122"/>
              </a:rPr>
              <a:t>2</a:t>
            </a:r>
            <a:r>
              <a:rPr lang="zh-CN" altLang="en-US" sz="1200" dirty="0" smtClean="0">
                <a:latin typeface="楷体" pitchFamily="49" charset="-122"/>
                <a:ea typeface="楷体" pitchFamily="49" charset="-122"/>
              </a:rPr>
              <a:t>课   中央集权制度的确立</a:t>
            </a:r>
            <a:endParaRPr lang="en-US" altLang="zh-CN" sz="1200" dirty="0" smtClean="0">
              <a:latin typeface="楷体" pitchFamily="49" charset="-122"/>
              <a:ea typeface="楷体" pitchFamily="49" charset="-122"/>
            </a:endParaRPr>
          </a:p>
          <a:p>
            <a:pPr>
              <a:lnSpc>
                <a:spcPct val="150000"/>
              </a:lnSpc>
            </a:pPr>
            <a:r>
              <a:rPr lang="zh-CN" altLang="en-US" sz="1200" dirty="0" smtClean="0">
                <a:latin typeface="楷体" pitchFamily="49" charset="-122"/>
                <a:ea typeface="楷体" pitchFamily="49" charset="-122"/>
              </a:rPr>
              <a:t>教材选修人物      第</a:t>
            </a:r>
            <a:r>
              <a:rPr lang="en-US" altLang="zh-CN" sz="1200" dirty="0" smtClean="0">
                <a:latin typeface="楷体" pitchFamily="49" charset="-122"/>
                <a:ea typeface="楷体" pitchFamily="49" charset="-122"/>
              </a:rPr>
              <a:t>4</a:t>
            </a:r>
            <a:r>
              <a:rPr lang="zh-CN" altLang="en-US" sz="1200" dirty="0" smtClean="0">
                <a:latin typeface="楷体" pitchFamily="49" charset="-122"/>
                <a:ea typeface="楷体" pitchFamily="49" charset="-122"/>
              </a:rPr>
              <a:t>课   “千古一帝”秦始皇 </a:t>
            </a:r>
            <a:endParaRPr lang="zh-CN" altLang="en-US" sz="1200" dirty="0">
              <a:latin typeface="楷体" pitchFamily="49" charset="-122"/>
              <a:ea typeface="楷体" pitchFamily="49" charset="-122"/>
            </a:endParaRPr>
          </a:p>
        </p:txBody>
      </p:sp>
      <p:sp>
        <p:nvSpPr>
          <p:cNvPr id="7" name="TextBox 6"/>
          <p:cNvSpPr txBox="1"/>
          <p:nvPr/>
        </p:nvSpPr>
        <p:spPr>
          <a:xfrm>
            <a:off x="562437" y="329592"/>
            <a:ext cx="682939" cy="369332"/>
          </a:xfrm>
          <a:prstGeom prst="rect">
            <a:avLst/>
          </a:prstGeom>
          <a:noFill/>
        </p:spPr>
        <p:txBody>
          <a:bodyPr wrap="square" rtlCol="0">
            <a:spAutoFit/>
          </a:bodyPr>
          <a:lstStyle/>
          <a:p>
            <a:pPr>
              <a:lnSpc>
                <a:spcPct val="150000"/>
              </a:lnSpc>
            </a:pPr>
            <a:r>
              <a:rPr lang="zh-CN" altLang="en-US" sz="1200" dirty="0" smtClean="0">
                <a:latin typeface="楷体" pitchFamily="49" charset="-122"/>
                <a:ea typeface="楷体" pitchFamily="49" charset="-122"/>
              </a:rPr>
              <a:t>岳麓版</a:t>
            </a:r>
            <a:endParaRPr lang="zh-CN" altLang="en-US" sz="1200" dirty="0">
              <a:latin typeface="楷体" pitchFamily="49" charset="-122"/>
              <a:ea typeface="楷体" pitchFamily="49" charset="-122"/>
            </a:endParaRPr>
          </a:p>
        </p:txBody>
      </p:sp>
      <p:pic>
        <p:nvPicPr>
          <p:cNvPr id="8" name="图片 5" descr="秦始皇.jpg"/>
          <p:cNvPicPr>
            <a:picLocks noChangeAspect="1"/>
          </p:cNvPicPr>
          <p:nvPr/>
        </p:nvPicPr>
        <p:blipFill>
          <a:blip r:embed="rId5" cstate="print"/>
          <a:srcRect/>
          <a:stretch>
            <a:fillRect/>
          </a:stretch>
        </p:blipFill>
        <p:spPr bwMode="auto">
          <a:xfrm>
            <a:off x="363362" y="1038631"/>
            <a:ext cx="1460151" cy="1813931"/>
          </a:xfrm>
          <a:prstGeom prst="rect">
            <a:avLst/>
          </a:prstGeom>
          <a:noFill/>
          <a:ln w="9525">
            <a:noFill/>
            <a:miter lim="800000"/>
            <a:headEnd/>
            <a:tailEnd/>
          </a:ln>
        </p:spPr>
      </p:pic>
    </p:spTree>
  </p:cSld>
  <p:clrMapOvr>
    <a:masterClrMapping/>
  </p:clrMapOvr>
  <p:transition spd="med">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7058" y="212578"/>
            <a:ext cx="2799480" cy="363600"/>
          </a:xfrm>
          <a:prstGeom prst="rect">
            <a:avLst/>
          </a:prstGeom>
          <a:noFill/>
        </p:spPr>
        <p:txBody>
          <a:bodyPr wrap="square" lIns="55285" tIns="27642" rIns="55285" bIns="27642" rtlCol="0">
            <a:spAutoFit/>
          </a:bodyPr>
          <a:lstStyle/>
          <a:p>
            <a:pPr lvl="0"/>
            <a:r>
              <a:rPr lang="zh-CN" altLang="en-US" sz="2000" b="1" dirty="0" smtClean="0">
                <a:latin typeface="+mn-ea"/>
              </a:rPr>
              <a:t>一、秦的统一</a:t>
            </a:r>
            <a:endParaRPr lang="zh-CN" altLang="en-US" sz="2000" dirty="0">
              <a:latin typeface="微软雅黑" pitchFamily="34" charset="-122"/>
              <a:ea typeface="微软雅黑" pitchFamily="34" charset="-122"/>
            </a:endParaRPr>
          </a:p>
        </p:txBody>
      </p:sp>
      <p:pic>
        <p:nvPicPr>
          <p:cNvPr id="11" name="图片 10"/>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xmlns="" val="0"/>
              </a:ext>
            </a:extLst>
          </a:blip>
          <a:srcRect t="93992" b="5138"/>
          <a:stretch>
            <a:fillRect/>
          </a:stretch>
        </p:blipFill>
        <p:spPr>
          <a:xfrm>
            <a:off x="0" y="3174277"/>
            <a:ext cx="5773077" cy="65811"/>
          </a:xfrm>
          <a:prstGeom prst="rect">
            <a:avLst/>
          </a:prstGeom>
          <a:effectLst>
            <a:outerShdw blurRad="50800" dist="38100" dir="2700000" algn="tl" rotWithShape="0">
              <a:prstClr val="black">
                <a:alpha val="40000"/>
              </a:prstClr>
            </a:outerShdw>
          </a:effectLst>
        </p:spPr>
      </p:pic>
      <p:pic>
        <p:nvPicPr>
          <p:cNvPr id="8" name="图片 5" descr="秦始皇.jpg"/>
          <p:cNvPicPr>
            <a:picLocks noChangeAspect="1"/>
          </p:cNvPicPr>
          <p:nvPr/>
        </p:nvPicPr>
        <p:blipFill>
          <a:blip r:embed="rId4" cstate="print"/>
          <a:srcRect/>
          <a:stretch>
            <a:fillRect/>
          </a:stretch>
        </p:blipFill>
        <p:spPr bwMode="auto">
          <a:xfrm>
            <a:off x="152198" y="1737063"/>
            <a:ext cx="1081088" cy="1343025"/>
          </a:xfrm>
          <a:prstGeom prst="rect">
            <a:avLst/>
          </a:prstGeom>
          <a:noFill/>
          <a:ln w="9525">
            <a:noFill/>
            <a:miter lim="800000"/>
            <a:headEnd/>
            <a:tailEnd/>
          </a:ln>
        </p:spPr>
      </p:pic>
      <p:sp>
        <p:nvSpPr>
          <p:cNvPr id="10" name="矩形 3"/>
          <p:cNvSpPr>
            <a:spLocks noChangeArrowheads="1"/>
          </p:cNvSpPr>
          <p:nvPr/>
        </p:nvSpPr>
        <p:spPr bwMode="auto">
          <a:xfrm>
            <a:off x="1233286" y="662730"/>
            <a:ext cx="2949575" cy="2148666"/>
          </a:xfrm>
          <a:prstGeom prst="rect">
            <a:avLst/>
          </a:prstGeom>
          <a:noFill/>
          <a:ln w="9525">
            <a:noFill/>
            <a:miter lim="800000"/>
            <a:headEnd/>
            <a:tailEnd/>
          </a:ln>
        </p:spPr>
        <p:txBody>
          <a:bodyPr lIns="51435" tIns="25718" rIns="51435" bIns="25718">
            <a:spAutoFit/>
          </a:bodyPr>
          <a:lstStyle/>
          <a:p>
            <a:pPr>
              <a:lnSpc>
                <a:spcPct val="200000"/>
              </a:lnSpc>
            </a:pPr>
            <a:r>
              <a:rPr lang="zh-CN" altLang="en-US" sz="1400" b="1" dirty="0"/>
              <a:t>     </a:t>
            </a:r>
            <a:r>
              <a:rPr lang="zh-CN" altLang="en-US" sz="1400" dirty="0">
                <a:latin typeface="华文楷体" pitchFamily="2" charset="-122"/>
                <a:ea typeface="华文楷体" pitchFamily="2" charset="-122"/>
              </a:rPr>
              <a:t>秦始皇帝</a:t>
            </a:r>
            <a:r>
              <a:rPr lang="zh-CN" altLang="en-US" sz="1400" dirty="0" smtClean="0">
                <a:latin typeface="华文楷体" pitchFamily="2" charset="-122"/>
                <a:ea typeface="华文楷体" pitchFamily="2" charset="-122"/>
              </a:rPr>
              <a:t>者，秦庄襄王</a:t>
            </a:r>
            <a:r>
              <a:rPr lang="zh-CN" altLang="en-US" sz="1400" dirty="0">
                <a:latin typeface="华文楷体" pitchFamily="2" charset="-122"/>
                <a:ea typeface="华文楷体" pitchFamily="2" charset="-122"/>
              </a:rPr>
              <a:t>子也。以秦昭王四十八年正月生於邯郸。及</a:t>
            </a:r>
            <a:r>
              <a:rPr lang="zh-CN" altLang="en-US" sz="1400" dirty="0" smtClean="0">
                <a:latin typeface="华文楷体" pitchFamily="2" charset="-122"/>
                <a:ea typeface="华文楷体" pitchFamily="2" charset="-122"/>
              </a:rPr>
              <a:t>生，名</a:t>
            </a:r>
            <a:r>
              <a:rPr lang="zh-CN" altLang="en-US" sz="1400" dirty="0">
                <a:latin typeface="华文楷体" pitchFamily="2" charset="-122"/>
                <a:ea typeface="华文楷体" pitchFamily="2" charset="-122"/>
              </a:rPr>
              <a:t>为</a:t>
            </a:r>
            <a:r>
              <a:rPr lang="zh-CN" altLang="en-US" sz="1400" dirty="0" smtClean="0">
                <a:latin typeface="华文楷体" pitchFamily="2" charset="-122"/>
                <a:ea typeface="华文楷体" pitchFamily="2" charset="-122"/>
              </a:rPr>
              <a:t>政，姓</a:t>
            </a:r>
            <a:r>
              <a:rPr lang="zh-CN" altLang="en-US" sz="1400" dirty="0">
                <a:latin typeface="华文楷体" pitchFamily="2" charset="-122"/>
                <a:ea typeface="华文楷体" pitchFamily="2" charset="-122"/>
              </a:rPr>
              <a:t>赵氏。年十三</a:t>
            </a:r>
            <a:r>
              <a:rPr lang="zh-CN" altLang="en-US" sz="1400" dirty="0" smtClean="0">
                <a:latin typeface="华文楷体" pitchFamily="2" charset="-122"/>
                <a:ea typeface="华文楷体" pitchFamily="2" charset="-122"/>
              </a:rPr>
              <a:t>岁，庄</a:t>
            </a:r>
            <a:r>
              <a:rPr lang="zh-CN" altLang="en-US" sz="1400" dirty="0">
                <a:latin typeface="华文楷体" pitchFamily="2" charset="-122"/>
                <a:ea typeface="华文楷体" pitchFamily="2" charset="-122"/>
              </a:rPr>
              <a:t>襄王</a:t>
            </a:r>
            <a:r>
              <a:rPr lang="zh-CN" altLang="en-US" sz="1400" dirty="0" smtClean="0">
                <a:latin typeface="华文楷体" pitchFamily="2" charset="-122"/>
                <a:ea typeface="华文楷体" pitchFamily="2" charset="-122"/>
              </a:rPr>
              <a:t>死，政</a:t>
            </a:r>
            <a:r>
              <a:rPr lang="zh-CN" altLang="en-US" sz="1400" dirty="0">
                <a:latin typeface="华文楷体" pitchFamily="2" charset="-122"/>
                <a:ea typeface="华文楷体" pitchFamily="2" charset="-122"/>
              </a:rPr>
              <a:t>代立为秦王。</a:t>
            </a:r>
            <a:endParaRPr lang="en-US" altLang="zh-CN" sz="1400" dirty="0">
              <a:latin typeface="华文楷体" pitchFamily="2" charset="-122"/>
              <a:ea typeface="华文楷体" pitchFamily="2" charset="-122"/>
            </a:endParaRPr>
          </a:p>
          <a:p>
            <a:pPr>
              <a:lnSpc>
                <a:spcPct val="200000"/>
              </a:lnSpc>
            </a:pPr>
            <a:r>
              <a:rPr lang="en-US" altLang="zh-CN" sz="1400" dirty="0">
                <a:latin typeface="华文楷体" pitchFamily="2" charset="-122"/>
                <a:ea typeface="华文楷体" pitchFamily="2" charset="-122"/>
              </a:rPr>
              <a:t>         </a:t>
            </a:r>
            <a:r>
              <a:rPr lang="en-US" altLang="zh-CN" sz="1400" dirty="0" smtClean="0">
                <a:latin typeface="华文楷体" pitchFamily="2" charset="-122"/>
                <a:ea typeface="华文楷体" pitchFamily="2" charset="-122"/>
              </a:rPr>
              <a:t>        —— </a:t>
            </a:r>
            <a:r>
              <a:rPr lang="zh-CN" altLang="en-US" sz="1400" dirty="0">
                <a:latin typeface="华文楷体" pitchFamily="2" charset="-122"/>
                <a:ea typeface="华文楷体" pitchFamily="2" charset="-122"/>
              </a:rPr>
              <a:t>司马迁</a:t>
            </a:r>
            <a:r>
              <a:rPr lang="en-US" altLang="zh-CN" sz="1400" dirty="0">
                <a:latin typeface="华文楷体" pitchFamily="2" charset="-122"/>
                <a:ea typeface="华文楷体" pitchFamily="2" charset="-122"/>
              </a:rPr>
              <a:t>《</a:t>
            </a:r>
            <a:r>
              <a:rPr lang="zh-CN" altLang="en-US" sz="1400" dirty="0">
                <a:latin typeface="华文楷体" pitchFamily="2" charset="-122"/>
                <a:ea typeface="华文楷体" pitchFamily="2" charset="-122"/>
              </a:rPr>
              <a:t>秦始皇本纪</a:t>
            </a:r>
            <a:r>
              <a:rPr lang="en-US" altLang="zh-CN" sz="1400" dirty="0">
                <a:latin typeface="华文楷体" pitchFamily="2" charset="-122"/>
                <a:ea typeface="华文楷体" pitchFamily="2" charset="-122"/>
              </a:rPr>
              <a:t>》</a:t>
            </a:r>
            <a:endParaRPr lang="zh-CN" altLang="en-US" sz="1400" dirty="0">
              <a:latin typeface="华文楷体" pitchFamily="2" charset="-122"/>
              <a:ea typeface="华文楷体" pitchFamily="2" charset="-122"/>
            </a:endParaRPr>
          </a:p>
        </p:txBody>
      </p:sp>
      <p:pic>
        <p:nvPicPr>
          <p:cNvPr id="12" name="图片 5" descr="微信图片_20190308131332.jpg"/>
          <p:cNvPicPr>
            <a:picLocks noChangeAspect="1"/>
          </p:cNvPicPr>
          <p:nvPr/>
        </p:nvPicPr>
        <p:blipFill>
          <a:blip r:embed="rId5" cstate="print">
            <a:biLevel thresh="50000"/>
            <a:lum bright="40000"/>
          </a:blip>
          <a:srcRect/>
          <a:stretch>
            <a:fillRect/>
          </a:stretch>
        </p:blipFill>
        <p:spPr bwMode="auto">
          <a:xfrm>
            <a:off x="4492716" y="531913"/>
            <a:ext cx="878065" cy="1390348"/>
          </a:xfrm>
          <a:prstGeom prst="rect">
            <a:avLst/>
          </a:prstGeom>
          <a:noFill/>
          <a:ln w="9525">
            <a:noFill/>
            <a:miter lim="800000"/>
            <a:headEnd/>
            <a:tailEnd/>
          </a:ln>
          <a:effectLst>
            <a:outerShdw blurRad="149987" dist="250190" dir="8460000" algn="ctr">
              <a:srgbClr val="000000">
                <a:alpha val="28000"/>
              </a:srgbClr>
            </a:outerShdw>
            <a:softEdge rad="317500"/>
          </a:effectLst>
          <a:scene3d>
            <a:camera prst="orthographicFront">
              <a:rot lat="0" lon="0" rev="0"/>
            </a:camera>
            <a:lightRig rig="contrasting" dir="t">
              <a:rot lat="0" lon="0" rev="1500000"/>
            </a:lightRig>
          </a:scene3d>
          <a:sp3d prstMaterial="metal">
            <a:bevelT w="88900" h="88900"/>
          </a:sp3d>
        </p:spPr>
      </p:pic>
    </p:spTree>
  </p:cSld>
  <p:clrMapOvr>
    <a:masterClrMapping/>
  </p:clrMapOvr>
  <p:transition spd="med">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xmlns="" val="0"/>
              </a:ext>
            </a:extLst>
          </a:blip>
          <a:srcRect t="93992" b="5138"/>
          <a:stretch>
            <a:fillRect/>
          </a:stretch>
        </p:blipFill>
        <p:spPr>
          <a:xfrm>
            <a:off x="-12039" y="3174277"/>
            <a:ext cx="5773077" cy="65811"/>
          </a:xfrm>
          <a:prstGeom prst="rect">
            <a:avLst/>
          </a:prstGeom>
          <a:effectLst>
            <a:outerShdw blurRad="50800" dist="38100" dir="2700000" algn="tl" rotWithShape="0">
              <a:prstClr val="black">
                <a:alpha val="40000"/>
              </a:prstClr>
            </a:outerShdw>
          </a:effectLst>
        </p:spPr>
      </p:pic>
      <p:sp>
        <p:nvSpPr>
          <p:cNvPr id="7" name="矩形 13"/>
          <p:cNvSpPr>
            <a:spLocks noChangeArrowheads="1"/>
          </p:cNvSpPr>
          <p:nvPr/>
        </p:nvSpPr>
        <p:spPr bwMode="auto">
          <a:xfrm>
            <a:off x="112713" y="88900"/>
            <a:ext cx="954087" cy="421270"/>
          </a:xfrm>
          <a:prstGeom prst="rect">
            <a:avLst/>
          </a:prstGeom>
          <a:noFill/>
          <a:ln w="9525">
            <a:noFill/>
            <a:miter lim="800000"/>
            <a:headEnd/>
            <a:tailEnd/>
          </a:ln>
        </p:spPr>
        <p:txBody>
          <a:bodyPr lIns="51435" tIns="25718" rIns="51435" bIns="25718">
            <a:spAutoFit/>
          </a:bodyPr>
          <a:lstStyle/>
          <a:p>
            <a:r>
              <a:rPr lang="en-US" altLang="zh-CN" sz="2400" b="1" dirty="0">
                <a:latin typeface="华文楷体" pitchFamily="2" charset="-122"/>
                <a:ea typeface="华文楷体" pitchFamily="2" charset="-122"/>
              </a:rPr>
              <a:t>1.</a:t>
            </a:r>
            <a:r>
              <a:rPr lang="zh-CN" altLang="en-US" sz="2400" b="1" dirty="0">
                <a:latin typeface="华文楷体" pitchFamily="2" charset="-122"/>
                <a:ea typeface="华文楷体" pitchFamily="2" charset="-122"/>
              </a:rPr>
              <a:t>过程</a:t>
            </a:r>
            <a:endParaRPr lang="zh-CN" altLang="en-US" sz="2400" dirty="0"/>
          </a:p>
        </p:txBody>
      </p:sp>
      <p:pic>
        <p:nvPicPr>
          <p:cNvPr id="8" name="Picture 2" descr="秦灭六国"/>
          <p:cNvPicPr>
            <a:picLocks noChangeAspect="1" noChangeArrowheads="1"/>
          </p:cNvPicPr>
          <p:nvPr/>
        </p:nvPicPr>
        <p:blipFill>
          <a:blip r:embed="rId4" cstate="print"/>
          <a:srcRect/>
          <a:stretch>
            <a:fillRect/>
          </a:stretch>
        </p:blipFill>
        <p:spPr bwMode="auto">
          <a:xfrm>
            <a:off x="1526376" y="155534"/>
            <a:ext cx="2900334" cy="2094685"/>
          </a:xfrm>
          <a:prstGeom prst="rect">
            <a:avLst/>
          </a:prstGeom>
          <a:noFill/>
          <a:ln w="9525">
            <a:noFill/>
            <a:miter lim="800000"/>
            <a:headEnd/>
            <a:tailEnd/>
          </a:ln>
          <a:effectLst>
            <a:softEdge rad="12700"/>
          </a:effectLst>
        </p:spPr>
      </p:pic>
      <p:sp>
        <p:nvSpPr>
          <p:cNvPr id="9" name="矩形 11"/>
          <p:cNvSpPr>
            <a:spLocks noChangeArrowheads="1"/>
          </p:cNvSpPr>
          <p:nvPr/>
        </p:nvSpPr>
        <p:spPr bwMode="auto">
          <a:xfrm>
            <a:off x="202604" y="2406101"/>
            <a:ext cx="5443537" cy="579583"/>
          </a:xfrm>
          <a:prstGeom prst="rect">
            <a:avLst/>
          </a:prstGeom>
          <a:solidFill>
            <a:schemeClr val="bg1"/>
          </a:solidFill>
          <a:ln w="9525">
            <a:noFill/>
            <a:prstDash val="sysDot"/>
            <a:miter lim="800000"/>
            <a:headEnd/>
            <a:tailEnd/>
          </a:ln>
        </p:spPr>
        <p:txBody>
          <a:bodyPr lIns="51435" tIns="25718" rIns="51435" bIns="25718">
            <a:spAutoFit/>
          </a:bodyPr>
          <a:lstStyle/>
          <a:p>
            <a:pPr indent="179388">
              <a:lnSpc>
                <a:spcPct val="150000"/>
              </a:lnSpc>
            </a:pPr>
            <a:r>
              <a:rPr lang="zh-CN" altLang="en-US" sz="1200" dirty="0"/>
              <a:t> </a:t>
            </a:r>
            <a:r>
              <a:rPr lang="zh-CN" altLang="en-US" sz="1200" dirty="0" smtClean="0"/>
              <a:t> </a:t>
            </a:r>
            <a:r>
              <a:rPr lang="zh-CN" altLang="en-US" sz="1200" dirty="0" smtClean="0">
                <a:latin typeface="楷体" pitchFamily="49" charset="-122"/>
                <a:ea typeface="楷体" pitchFamily="49" charset="-122"/>
              </a:rPr>
              <a:t>从</a:t>
            </a:r>
            <a:r>
              <a:rPr lang="zh-CN" altLang="en-US" sz="1200" dirty="0">
                <a:latin typeface="楷体" pitchFamily="49" charset="-122"/>
                <a:ea typeface="楷体" pitchFamily="49" charset="-122"/>
              </a:rPr>
              <a:t>公元前</a:t>
            </a:r>
            <a:r>
              <a:rPr lang="en-US" altLang="zh-CN" sz="1200" dirty="0">
                <a:latin typeface="楷体" pitchFamily="49" charset="-122"/>
                <a:ea typeface="楷体" pitchFamily="49" charset="-122"/>
              </a:rPr>
              <a:t>230</a:t>
            </a:r>
            <a:r>
              <a:rPr lang="zh-CN" altLang="en-US" sz="1200" dirty="0">
                <a:latin typeface="楷体" pitchFamily="49" charset="-122"/>
                <a:ea typeface="楷体" pitchFamily="49" charset="-122"/>
              </a:rPr>
              <a:t>年至前</a:t>
            </a:r>
            <a:r>
              <a:rPr lang="en-US" altLang="zh-CN" sz="1200" dirty="0">
                <a:latin typeface="楷体" pitchFamily="49" charset="-122"/>
                <a:ea typeface="楷体" pitchFamily="49" charset="-122"/>
              </a:rPr>
              <a:t>221</a:t>
            </a:r>
            <a:r>
              <a:rPr lang="zh-CN" altLang="en-US" sz="1200" dirty="0" smtClean="0">
                <a:latin typeface="楷体" pitchFamily="49" charset="-122"/>
                <a:ea typeface="楷体" pitchFamily="49" charset="-122"/>
              </a:rPr>
              <a:t>年，嬴政运筹帷幄，挥师</a:t>
            </a:r>
            <a:r>
              <a:rPr lang="zh-CN" altLang="en-US" sz="1200" dirty="0">
                <a:latin typeface="楷体" pitchFamily="49" charset="-122"/>
                <a:ea typeface="楷体" pitchFamily="49" charset="-122"/>
              </a:rPr>
              <a:t>东</a:t>
            </a:r>
            <a:r>
              <a:rPr lang="zh-CN" altLang="en-US" sz="1200" dirty="0" smtClean="0">
                <a:latin typeface="楷体" pitchFamily="49" charset="-122"/>
                <a:ea typeface="楷体" pitchFamily="49" charset="-122"/>
              </a:rPr>
              <a:t>进，相继</a:t>
            </a:r>
            <a:r>
              <a:rPr lang="zh-CN" altLang="en-US" sz="1200" dirty="0">
                <a:latin typeface="楷体" pitchFamily="49" charset="-122"/>
                <a:ea typeface="楷体" pitchFamily="49" charset="-122"/>
              </a:rPr>
              <a:t>兼并韩、赵、魏、楚燕、</a:t>
            </a:r>
            <a:r>
              <a:rPr lang="zh-CN" altLang="en-US" sz="1200" dirty="0" smtClean="0">
                <a:latin typeface="楷体" pitchFamily="49" charset="-122"/>
                <a:ea typeface="楷体" pitchFamily="49" charset="-122"/>
              </a:rPr>
              <a:t>齐六国，在</a:t>
            </a:r>
            <a:r>
              <a:rPr lang="zh-CN" altLang="en-US" sz="1200" dirty="0">
                <a:latin typeface="楷体" pitchFamily="49" charset="-122"/>
                <a:ea typeface="楷体" pitchFamily="49" charset="-122"/>
              </a:rPr>
              <a:t>中国历史上第一次建立起中央集权的大一统帝国</a:t>
            </a:r>
            <a:r>
              <a:rPr lang="zh-CN" altLang="en-US" sz="1200" dirty="0" smtClean="0">
                <a:latin typeface="楷体" pitchFamily="49" charset="-122"/>
                <a:ea typeface="楷体" pitchFamily="49" charset="-122"/>
              </a:rPr>
              <a:t>。</a:t>
            </a:r>
            <a:endParaRPr lang="zh-CN" altLang="en-US" sz="1200" b="1" dirty="0">
              <a:solidFill>
                <a:srgbClr val="C00000"/>
              </a:solidFill>
              <a:latin typeface="楷体" pitchFamily="49" charset="-122"/>
              <a:ea typeface="楷体" pitchFamily="49" charset="-122"/>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descr="3.jpg"/>
          <p:cNvPicPr>
            <a:picLocks noChangeAspect="1"/>
          </p:cNvPicPr>
          <p:nvPr/>
        </p:nvPicPr>
        <p:blipFill>
          <a:blip r:embed="rId3" cstate="print"/>
          <a:srcRect b="7167"/>
          <a:stretch>
            <a:fillRect/>
          </a:stretch>
        </p:blipFill>
        <p:spPr>
          <a:xfrm>
            <a:off x="308338" y="513985"/>
            <a:ext cx="1689573" cy="1478944"/>
          </a:xfrm>
          <a:prstGeom prst="rect">
            <a:avLst/>
          </a:prstGeom>
        </p:spPr>
      </p:pic>
      <p:pic>
        <p:nvPicPr>
          <p:cNvPr id="17" name="图片 16" descr="2.jpg"/>
          <p:cNvPicPr>
            <a:picLocks noChangeAspect="1"/>
          </p:cNvPicPr>
          <p:nvPr/>
        </p:nvPicPr>
        <p:blipFill>
          <a:blip r:embed="rId4" cstate="print"/>
          <a:srcRect b="7179"/>
          <a:stretch>
            <a:fillRect/>
          </a:stretch>
        </p:blipFill>
        <p:spPr>
          <a:xfrm>
            <a:off x="2005480" y="513985"/>
            <a:ext cx="1670473" cy="1463810"/>
          </a:xfrm>
          <a:prstGeom prst="rect">
            <a:avLst/>
          </a:prstGeom>
        </p:spPr>
      </p:pic>
      <p:pic>
        <p:nvPicPr>
          <p:cNvPr id="9" name="图片 8"/>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xmlns="" val="0"/>
              </a:ext>
            </a:extLst>
          </a:blip>
          <a:srcRect t="93992" b="5138"/>
          <a:stretch>
            <a:fillRect/>
          </a:stretch>
        </p:blipFill>
        <p:spPr>
          <a:xfrm>
            <a:off x="-58141" y="3242990"/>
            <a:ext cx="5773077" cy="65811"/>
          </a:xfrm>
          <a:prstGeom prst="rect">
            <a:avLst/>
          </a:prstGeom>
          <a:effectLst>
            <a:outerShdw blurRad="50800" dist="38100" dir="2700000" algn="tl" rotWithShape="0">
              <a:prstClr val="black">
                <a:alpha val="40000"/>
              </a:prstClr>
            </a:outerShdw>
          </a:effectLst>
        </p:spPr>
      </p:pic>
      <p:sp>
        <p:nvSpPr>
          <p:cNvPr id="10" name="矩形 7"/>
          <p:cNvSpPr>
            <a:spLocks noChangeArrowheads="1"/>
          </p:cNvSpPr>
          <p:nvPr/>
        </p:nvSpPr>
        <p:spPr bwMode="auto">
          <a:xfrm>
            <a:off x="157759" y="105226"/>
            <a:ext cx="4475370" cy="267382"/>
          </a:xfrm>
          <a:prstGeom prst="rect">
            <a:avLst/>
          </a:prstGeom>
          <a:noFill/>
          <a:ln w="9525">
            <a:noFill/>
            <a:miter lim="800000"/>
            <a:headEnd/>
            <a:tailEnd/>
          </a:ln>
        </p:spPr>
        <p:txBody>
          <a:bodyPr wrap="square" lIns="51435" tIns="25718" rIns="51435" bIns="25718">
            <a:spAutoFit/>
          </a:bodyPr>
          <a:lstStyle/>
          <a:p>
            <a:r>
              <a:rPr lang="en-US" altLang="zh-CN" sz="1400" b="1" dirty="0" smtClean="0">
                <a:latin typeface="楷体" pitchFamily="49" charset="-122"/>
                <a:ea typeface="楷体" pitchFamily="49" charset="-122"/>
              </a:rPr>
              <a:t>2.</a:t>
            </a:r>
            <a:r>
              <a:rPr lang="zh-CN" altLang="en-US" sz="1400" b="1" dirty="0" smtClean="0">
                <a:latin typeface="楷体" pitchFamily="49" charset="-122"/>
                <a:ea typeface="楷体" pitchFamily="49" charset="-122"/>
              </a:rPr>
              <a:t>原因</a:t>
            </a:r>
            <a:r>
              <a:rPr lang="zh-CN" altLang="en-US" sz="1400" dirty="0" smtClean="0">
                <a:latin typeface="楷体" pitchFamily="49" charset="-122"/>
                <a:ea typeface="楷体" pitchFamily="49" charset="-122"/>
              </a:rPr>
              <a:t>：那时</a:t>
            </a:r>
            <a:r>
              <a:rPr lang="zh-CN" altLang="en-US" sz="1400" dirty="0">
                <a:latin typeface="楷体" pitchFamily="49" charset="-122"/>
                <a:ea typeface="楷体" pitchFamily="49" charset="-122"/>
              </a:rPr>
              <a:t>（战国中后期</a:t>
            </a:r>
            <a:r>
              <a:rPr lang="zh-CN" altLang="en-US" sz="1400" dirty="0" smtClean="0">
                <a:latin typeface="楷体" pitchFamily="49" charset="-122"/>
                <a:ea typeface="楷体" pitchFamily="49" charset="-122"/>
              </a:rPr>
              <a:t>）？</a:t>
            </a:r>
            <a:endParaRPr lang="zh-CN" altLang="en-US" sz="1400" dirty="0">
              <a:latin typeface="楷体" pitchFamily="49" charset="-122"/>
              <a:ea typeface="楷体" pitchFamily="49" charset="-122"/>
            </a:endParaRPr>
          </a:p>
        </p:txBody>
      </p:sp>
      <p:sp>
        <p:nvSpPr>
          <p:cNvPr id="14" name="矩形 13"/>
          <p:cNvSpPr>
            <a:spLocks noChangeArrowheads="1"/>
          </p:cNvSpPr>
          <p:nvPr/>
        </p:nvSpPr>
        <p:spPr bwMode="auto">
          <a:xfrm>
            <a:off x="3675953" y="226872"/>
            <a:ext cx="2049545" cy="562656"/>
          </a:xfrm>
          <a:prstGeom prst="rect">
            <a:avLst/>
          </a:prstGeom>
          <a:noFill/>
          <a:ln w="9525">
            <a:noFill/>
            <a:miter lim="800000"/>
            <a:headEnd/>
            <a:tailEnd/>
          </a:ln>
        </p:spPr>
        <p:txBody>
          <a:bodyPr wrap="square" lIns="51435" tIns="25718" rIns="51435" bIns="25718">
            <a:spAutoFit/>
          </a:bodyPr>
          <a:lstStyle/>
          <a:p>
            <a:pPr algn="ctr">
              <a:lnSpc>
                <a:spcPct val="150000"/>
              </a:lnSpc>
            </a:pPr>
            <a:r>
              <a:rPr lang="zh-CN" altLang="en-US" sz="1200" b="1" dirty="0" smtClean="0">
                <a:latin typeface="楷体" pitchFamily="49" charset="-122"/>
                <a:ea typeface="楷体" pitchFamily="49" charset="-122"/>
              </a:rPr>
              <a:t>符合历史</a:t>
            </a:r>
            <a:r>
              <a:rPr lang="zh-CN" altLang="en-US" sz="1200" b="1" dirty="0">
                <a:latin typeface="楷体" pitchFamily="49" charset="-122"/>
                <a:ea typeface="楷体" pitchFamily="49" charset="-122"/>
              </a:rPr>
              <a:t>发展的</a:t>
            </a:r>
            <a:r>
              <a:rPr lang="zh-CN" altLang="en-US" sz="1200" b="1" dirty="0" smtClean="0">
                <a:latin typeface="楷体" pitchFamily="49" charset="-122"/>
                <a:ea typeface="楷体" pitchFamily="49" charset="-122"/>
              </a:rPr>
              <a:t>要求</a:t>
            </a:r>
            <a:endParaRPr lang="en-US" altLang="zh-CN" sz="1200" b="1" dirty="0" smtClean="0">
              <a:latin typeface="楷体" pitchFamily="49" charset="-122"/>
              <a:ea typeface="楷体" pitchFamily="49" charset="-122"/>
            </a:endParaRPr>
          </a:p>
          <a:p>
            <a:pPr algn="ctr">
              <a:lnSpc>
                <a:spcPct val="150000"/>
              </a:lnSpc>
            </a:pPr>
            <a:r>
              <a:rPr lang="zh-CN" altLang="en-US" sz="1200" b="1" dirty="0" smtClean="0">
                <a:latin typeface="楷体" pitchFamily="49" charset="-122"/>
                <a:ea typeface="楷体" pitchFamily="49" charset="-122"/>
              </a:rPr>
              <a:t>符合各族</a:t>
            </a:r>
            <a:r>
              <a:rPr lang="zh-CN" altLang="en-US" sz="1200" b="1" dirty="0">
                <a:latin typeface="楷体" pitchFamily="49" charset="-122"/>
                <a:ea typeface="楷体" pitchFamily="49" charset="-122"/>
              </a:rPr>
              <a:t>人民共同的愿望</a:t>
            </a:r>
            <a:endParaRPr lang="zh-CN" altLang="en-US" sz="1200" dirty="0">
              <a:latin typeface="楷体" pitchFamily="49" charset="-122"/>
              <a:ea typeface="楷体" pitchFamily="49" charset="-122"/>
            </a:endParaRPr>
          </a:p>
        </p:txBody>
      </p:sp>
      <p:sp>
        <p:nvSpPr>
          <p:cNvPr id="16" name="矩形 8"/>
          <p:cNvSpPr>
            <a:spLocks noChangeArrowheads="1"/>
          </p:cNvSpPr>
          <p:nvPr/>
        </p:nvSpPr>
        <p:spPr bwMode="auto">
          <a:xfrm>
            <a:off x="3736631" y="1055802"/>
            <a:ext cx="1928188" cy="1113767"/>
          </a:xfrm>
          <a:prstGeom prst="rect">
            <a:avLst/>
          </a:prstGeom>
          <a:noFill/>
          <a:ln w="9525">
            <a:noFill/>
            <a:prstDash val="sysDot"/>
            <a:miter lim="800000"/>
            <a:headEnd/>
            <a:tailEnd/>
          </a:ln>
        </p:spPr>
        <p:txBody>
          <a:bodyPr wrap="square" lIns="51435" tIns="25718" rIns="51435" bIns="25718">
            <a:spAutoFit/>
          </a:bodyPr>
          <a:lstStyle/>
          <a:p>
            <a:pPr>
              <a:lnSpc>
                <a:spcPct val="150000"/>
              </a:lnSpc>
            </a:pPr>
            <a:r>
              <a:rPr lang="zh-CN" altLang="en-US" sz="1200" b="1" dirty="0">
                <a:solidFill>
                  <a:srgbClr val="0000FF"/>
                </a:solidFill>
                <a:latin typeface="楷体" pitchFamily="49" charset="-122"/>
                <a:ea typeface="楷体" pitchFamily="49" charset="-122"/>
              </a:rPr>
              <a:t>  </a:t>
            </a:r>
            <a:r>
              <a:rPr lang="zh-CN" altLang="en-US" sz="1200" dirty="0">
                <a:latin typeface="楷体" pitchFamily="49" charset="-122"/>
                <a:ea typeface="楷体" pitchFamily="49" charset="-122"/>
              </a:rPr>
              <a:t>战国时期连年</a:t>
            </a:r>
            <a:r>
              <a:rPr lang="zh-CN" altLang="en-US" sz="1200" dirty="0" smtClean="0">
                <a:latin typeface="楷体" pitchFamily="49" charset="-122"/>
                <a:ea typeface="楷体" pitchFamily="49" charset="-122"/>
              </a:rPr>
              <a:t>混战，七</a:t>
            </a:r>
            <a:r>
              <a:rPr lang="zh-CN" altLang="en-US" sz="1200" dirty="0">
                <a:latin typeface="楷体" pitchFamily="49" charset="-122"/>
                <a:ea typeface="楷体" pitchFamily="49" charset="-122"/>
              </a:rPr>
              <a:t>国“争地以</a:t>
            </a:r>
            <a:r>
              <a:rPr lang="zh-CN" altLang="en-US" sz="1200" dirty="0" smtClean="0">
                <a:latin typeface="楷体" pitchFamily="49" charset="-122"/>
                <a:ea typeface="楷体" pitchFamily="49" charset="-122"/>
              </a:rPr>
              <a:t>战，杀人</a:t>
            </a:r>
            <a:r>
              <a:rPr lang="zh-CN" altLang="en-US" sz="1200" dirty="0">
                <a:latin typeface="楷体" pitchFamily="49" charset="-122"/>
                <a:ea typeface="楷体" pitchFamily="49" charset="-122"/>
              </a:rPr>
              <a:t>盈野；争城以</a:t>
            </a:r>
            <a:r>
              <a:rPr lang="zh-CN" altLang="en-US" sz="1200" dirty="0" smtClean="0">
                <a:latin typeface="楷体" pitchFamily="49" charset="-122"/>
                <a:ea typeface="楷体" pitchFamily="49" charset="-122"/>
              </a:rPr>
              <a:t>战，杀人</a:t>
            </a:r>
            <a:r>
              <a:rPr lang="zh-CN" altLang="en-US" sz="1200" dirty="0">
                <a:latin typeface="楷体" pitchFamily="49" charset="-122"/>
                <a:ea typeface="楷体" pitchFamily="49" charset="-122"/>
              </a:rPr>
              <a:t>盈城。</a:t>
            </a:r>
            <a:r>
              <a:rPr lang="zh-CN" altLang="en-US" sz="1200" dirty="0" smtClean="0">
                <a:latin typeface="楷体" pitchFamily="49" charset="-122"/>
                <a:ea typeface="楷体" pitchFamily="49" charset="-122"/>
              </a:rPr>
              <a:t>”</a:t>
            </a:r>
            <a:endParaRPr lang="en-US" altLang="zh-CN" sz="1200" dirty="0" smtClean="0">
              <a:latin typeface="楷体" pitchFamily="49" charset="-122"/>
              <a:ea typeface="楷体" pitchFamily="49" charset="-122"/>
            </a:endParaRPr>
          </a:p>
          <a:p>
            <a:pPr algn="r">
              <a:lnSpc>
                <a:spcPct val="150000"/>
              </a:lnSpc>
            </a:pPr>
            <a:r>
              <a:rPr lang="en-US" altLang="zh-CN" sz="1000" dirty="0" smtClean="0">
                <a:latin typeface="楷体" pitchFamily="49" charset="-122"/>
                <a:ea typeface="楷体" pitchFamily="49" charset="-122"/>
              </a:rPr>
              <a:t>——《</a:t>
            </a:r>
            <a:r>
              <a:rPr lang="zh-CN" altLang="en-US" sz="1000" dirty="0">
                <a:latin typeface="楷体" pitchFamily="49" charset="-122"/>
                <a:ea typeface="楷体" pitchFamily="49" charset="-122"/>
              </a:rPr>
              <a:t>孟子</a:t>
            </a:r>
            <a:r>
              <a:rPr lang="en-US" altLang="zh-CN" sz="1000" dirty="0">
                <a:latin typeface="楷体" pitchFamily="49" charset="-122"/>
                <a:ea typeface="楷体" pitchFamily="49" charset="-122"/>
              </a:rPr>
              <a:t>.</a:t>
            </a:r>
            <a:r>
              <a:rPr lang="zh-CN" altLang="en-US" sz="1000" dirty="0">
                <a:latin typeface="楷体" pitchFamily="49" charset="-122"/>
                <a:ea typeface="楷体" pitchFamily="49" charset="-122"/>
              </a:rPr>
              <a:t>离娄</a:t>
            </a:r>
            <a:r>
              <a:rPr lang="en-US" altLang="zh-CN" sz="1000" dirty="0">
                <a:latin typeface="楷体" pitchFamily="49" charset="-122"/>
                <a:ea typeface="楷体" pitchFamily="49" charset="-122"/>
              </a:rPr>
              <a:t>》</a:t>
            </a:r>
            <a:endParaRPr lang="zh-CN" altLang="en-US" sz="1000" dirty="0">
              <a:latin typeface="楷体" pitchFamily="49" charset="-122"/>
              <a:ea typeface="楷体" pitchFamily="49" charset="-122"/>
            </a:endParaRPr>
          </a:p>
        </p:txBody>
      </p:sp>
      <p:sp>
        <p:nvSpPr>
          <p:cNvPr id="15" name="矩形 7"/>
          <p:cNvSpPr>
            <a:spLocks noChangeArrowheads="1"/>
          </p:cNvSpPr>
          <p:nvPr/>
        </p:nvSpPr>
        <p:spPr bwMode="auto">
          <a:xfrm>
            <a:off x="204703" y="2160213"/>
            <a:ext cx="5460115" cy="923330"/>
          </a:xfrm>
          <a:prstGeom prst="rect">
            <a:avLst/>
          </a:prstGeom>
          <a:noFill/>
          <a:ln w="9525">
            <a:noFill/>
            <a:prstDash val="sysDot"/>
            <a:miter lim="800000"/>
            <a:headEnd/>
            <a:tailEnd/>
          </a:ln>
        </p:spPr>
        <p:txBody>
          <a:bodyPr wrap="square">
            <a:spAutoFit/>
          </a:bodyPr>
          <a:lstStyle/>
          <a:p>
            <a:pPr>
              <a:lnSpc>
                <a:spcPct val="150000"/>
              </a:lnSpc>
            </a:pPr>
            <a:r>
              <a:rPr lang="zh-CN" altLang="en-US" sz="1200" b="1" dirty="0">
                <a:solidFill>
                  <a:srgbClr val="C00000"/>
                </a:solidFill>
                <a:latin typeface="楷体" pitchFamily="49" charset="-122"/>
                <a:ea typeface="楷体" pitchFamily="49" charset="-122"/>
              </a:rPr>
              <a:t> </a:t>
            </a:r>
            <a:r>
              <a:rPr lang="zh-CN" altLang="en-US" sz="1200" b="1" dirty="0" smtClean="0">
                <a:solidFill>
                  <a:srgbClr val="C00000"/>
                </a:solidFill>
                <a:latin typeface="楷体" pitchFamily="49" charset="-122"/>
                <a:ea typeface="楷体" pitchFamily="49" charset="-122"/>
              </a:rPr>
              <a:t> </a:t>
            </a:r>
            <a:r>
              <a:rPr lang="zh-CN" altLang="en-US" sz="1200" dirty="0" smtClean="0">
                <a:latin typeface="楷体" pitchFamily="49" charset="-122"/>
                <a:ea typeface="楷体" pitchFamily="49" charset="-122"/>
              </a:rPr>
              <a:t>春秋</a:t>
            </a:r>
            <a:r>
              <a:rPr lang="zh-CN" altLang="en-US" sz="1200" dirty="0">
                <a:latin typeface="楷体" pitchFamily="49" charset="-122"/>
                <a:ea typeface="楷体" pitchFamily="49" charset="-122"/>
              </a:rPr>
              <a:t>近</a:t>
            </a:r>
            <a:r>
              <a:rPr lang="en-US" altLang="zh-CN" sz="1200" dirty="0">
                <a:latin typeface="楷体" pitchFamily="49" charset="-122"/>
                <a:ea typeface="楷体" pitchFamily="49" charset="-122"/>
              </a:rPr>
              <a:t>300</a:t>
            </a:r>
            <a:r>
              <a:rPr lang="zh-CN" altLang="en-US" sz="1200" dirty="0" smtClean="0">
                <a:latin typeface="楷体" pitchFamily="49" charset="-122"/>
                <a:ea typeface="楷体" pitchFamily="49" charset="-122"/>
              </a:rPr>
              <a:t>年，大小</a:t>
            </a:r>
            <a:r>
              <a:rPr lang="zh-CN" altLang="en-US" sz="1200" dirty="0">
                <a:latin typeface="楷体" pitchFamily="49" charset="-122"/>
                <a:ea typeface="楷体" pitchFamily="49" charset="-122"/>
              </a:rPr>
              <a:t>战争约</a:t>
            </a:r>
            <a:r>
              <a:rPr lang="en-US" altLang="zh-CN" sz="1200" dirty="0">
                <a:latin typeface="楷体" pitchFamily="49" charset="-122"/>
                <a:ea typeface="楷体" pitchFamily="49" charset="-122"/>
              </a:rPr>
              <a:t>500</a:t>
            </a:r>
            <a:r>
              <a:rPr lang="zh-CN" altLang="en-US" sz="1200" dirty="0" smtClean="0">
                <a:latin typeface="楷体" pitchFamily="49" charset="-122"/>
                <a:ea typeface="楷体" pitchFamily="49" charset="-122"/>
              </a:rPr>
              <a:t>场，会盟</a:t>
            </a:r>
            <a:r>
              <a:rPr lang="zh-CN" altLang="en-US" sz="1200" dirty="0">
                <a:latin typeface="楷体" pitchFamily="49" charset="-122"/>
                <a:ea typeface="楷体" pitchFamily="49" charset="-122"/>
              </a:rPr>
              <a:t>数十</a:t>
            </a:r>
            <a:r>
              <a:rPr lang="zh-CN" altLang="en-US" sz="1200" dirty="0" smtClean="0">
                <a:latin typeface="楷体" pitchFamily="49" charset="-122"/>
                <a:ea typeface="楷体" pitchFamily="49" charset="-122"/>
              </a:rPr>
              <a:t>次，大量</a:t>
            </a:r>
            <a:r>
              <a:rPr lang="zh-CN" altLang="en-US" sz="1200" dirty="0">
                <a:latin typeface="楷体" pitchFamily="49" charset="-122"/>
                <a:ea typeface="楷体" pitchFamily="49" charset="-122"/>
              </a:rPr>
              <a:t>诸侯国被吞并。周初号称八百</a:t>
            </a:r>
            <a:r>
              <a:rPr lang="zh-CN" altLang="en-US" sz="1200" dirty="0" smtClean="0">
                <a:latin typeface="楷体" pitchFamily="49" charset="-122"/>
                <a:ea typeface="楷体" pitchFamily="49" charset="-122"/>
              </a:rPr>
              <a:t>诸侯，到</a:t>
            </a:r>
            <a:r>
              <a:rPr lang="zh-CN" altLang="en-US" sz="1200" dirty="0">
                <a:latin typeface="楷体" pitchFamily="49" charset="-122"/>
                <a:ea typeface="楷体" pitchFamily="49" charset="-122"/>
              </a:rPr>
              <a:t>春秋中期只剩近百。春秋</a:t>
            </a:r>
            <a:r>
              <a:rPr lang="zh-CN" altLang="en-US" sz="1200" dirty="0" smtClean="0">
                <a:latin typeface="楷体" pitchFamily="49" charset="-122"/>
                <a:ea typeface="楷体" pitchFamily="49" charset="-122"/>
              </a:rPr>
              <a:t>末期，虽然</a:t>
            </a:r>
            <a:r>
              <a:rPr lang="zh-CN" altLang="en-US" sz="1200" dirty="0">
                <a:latin typeface="楷体" pitchFamily="49" charset="-122"/>
                <a:ea typeface="楷体" pitchFamily="49" charset="-122"/>
              </a:rPr>
              <a:t>还有一些小国</a:t>
            </a:r>
            <a:r>
              <a:rPr lang="zh-CN" altLang="en-US" sz="1200" dirty="0" smtClean="0">
                <a:latin typeface="楷体" pitchFamily="49" charset="-122"/>
                <a:ea typeface="楷体" pitchFamily="49" charset="-122"/>
              </a:rPr>
              <a:t>存在，但</a:t>
            </a:r>
            <a:r>
              <a:rPr lang="zh-CN" altLang="en-US" sz="1200" dirty="0">
                <a:latin typeface="楷体" pitchFamily="49" charset="-122"/>
                <a:ea typeface="楷体" pitchFamily="49" charset="-122"/>
              </a:rPr>
              <a:t>基本已是七大国的天下了。</a:t>
            </a:r>
            <a:endParaRPr lang="en-US" altLang="zh-CN" sz="1200" dirty="0">
              <a:latin typeface="楷体" pitchFamily="49" charset="-122"/>
              <a:ea typeface="楷体"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plus(in)">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endParaRPr lang="zh-CN" altLang="en-US"/>
          </a:p>
        </p:txBody>
      </p:sp>
      <p:pic>
        <p:nvPicPr>
          <p:cNvPr id="4" name="图片 3"/>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xmlns="" val="0"/>
              </a:ext>
            </a:extLst>
          </a:blip>
          <a:stretch>
            <a:fillRect/>
          </a:stretch>
        </p:blipFill>
        <p:spPr>
          <a:xfrm>
            <a:off x="318" y="-4413531"/>
            <a:ext cx="5760720" cy="7653619"/>
          </a:xfrm>
          <a:prstGeom prst="rect">
            <a:avLst/>
          </a:prstGeom>
          <a:noFill/>
          <a:ln>
            <a:noFill/>
          </a:ln>
        </p:spPr>
      </p:pic>
      <p:sp>
        <p:nvSpPr>
          <p:cNvPr id="6" name="TextBox 6"/>
          <p:cNvSpPr txBox="1">
            <a:spLocks noChangeArrowheads="1"/>
          </p:cNvSpPr>
          <p:nvPr/>
        </p:nvSpPr>
        <p:spPr bwMode="auto">
          <a:xfrm>
            <a:off x="1811655" y="404934"/>
            <a:ext cx="1432478"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vl2pPr/>
            <a:lvl3pPr/>
            <a:lvl4pPr/>
            <a:lvl5pPr/>
            <a:lvl6pPr/>
            <a:lvl7pPr/>
            <a:lvl8pPr/>
            <a:lvl9pPr/>
          </a:lstStyle>
          <a:p>
            <a:pPr algn="ctr"/>
            <a:endParaRPr lang="en-US" altLang="zh-CN" sz="1200" b="1" spc="137" dirty="0" smtClean="0">
              <a:solidFill>
                <a:schemeClr val="tx1">
                  <a:lumMod val="95000"/>
                  <a:lumOff val="5000"/>
                </a:schemeClr>
              </a:solidFill>
              <a:latin typeface="+mn-ea"/>
            </a:endParaRPr>
          </a:p>
          <a:p>
            <a:r>
              <a:rPr lang="zh-CN" altLang="en-US" sz="1800" b="1" spc="137" dirty="0" smtClean="0">
                <a:solidFill>
                  <a:schemeClr val="tx1">
                    <a:lumMod val="95000"/>
                    <a:lumOff val="5000"/>
                  </a:schemeClr>
                </a:solidFill>
                <a:latin typeface="+mn-ea"/>
              </a:rPr>
              <a:t>教学</a:t>
            </a:r>
            <a:r>
              <a:rPr lang="zh-CN" altLang="en-US" sz="1800" b="1" spc="137" dirty="0">
                <a:solidFill>
                  <a:schemeClr val="tx1">
                    <a:lumMod val="95000"/>
                    <a:lumOff val="5000"/>
                  </a:schemeClr>
                </a:solidFill>
                <a:latin typeface="+mn-ea"/>
              </a:rPr>
              <a:t>内容</a:t>
            </a:r>
          </a:p>
        </p:txBody>
      </p:sp>
      <p:sp>
        <p:nvSpPr>
          <p:cNvPr id="7" name="TextBox 111"/>
          <p:cNvSpPr txBox="1"/>
          <p:nvPr/>
        </p:nvSpPr>
        <p:spPr>
          <a:xfrm>
            <a:off x="1717481" y="1082615"/>
            <a:ext cx="3236181" cy="184666"/>
          </a:xfrm>
          <a:prstGeom prst="rect">
            <a:avLst/>
          </a:prstGeom>
          <a:noFill/>
        </p:spPr>
        <p:txBody>
          <a:bodyPr wrap="square" rtlCol="0">
            <a:spAutoFit/>
          </a:bodyPr>
          <a:lstStyle/>
          <a:p>
            <a:endParaRPr lang="zh-CN" altLang="en-US" sz="600"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748566" y="678002"/>
            <a:ext cx="939454" cy="949630"/>
            <a:chOff x="2918306" y="1498847"/>
            <a:chExt cx="1553762" cy="1570775"/>
          </a:xfrm>
        </p:grpSpPr>
        <p:pic>
          <p:nvPicPr>
            <p:cNvPr id="8" name="图片 7"/>
            <p:cNvPicPr>
              <a:picLocks noChangeAspect="1"/>
            </p:cNvPicPr>
            <p:nvPr/>
          </p:nvPicPr>
          <p:blipFill rotWithShape="1">
            <a:blip r:embed="rId4" cstate="print">
              <a:extLst>
                <a:ext uri="{28A0092B-C50C-407E-A947-70E740481C1C}">
                  <a14:useLocalDpi xmlns:a14="http://schemas.microsoft.com/office/drawing/2010/main" xmlns="" val="0"/>
                </a:ext>
              </a:extLst>
            </a:blip>
            <a:srcRect l="23005" t="64843" r="34350" b="-912"/>
            <a:stretch>
              <a:fillRect/>
            </a:stretch>
          </p:blipFill>
          <p:spPr>
            <a:xfrm>
              <a:off x="2918306" y="1498847"/>
              <a:ext cx="1553762" cy="1570775"/>
            </a:xfrm>
            <a:prstGeom prst="rect">
              <a:avLst/>
            </a:prstGeom>
          </p:spPr>
        </p:pic>
        <p:sp>
          <p:nvSpPr>
            <p:cNvPr id="9" name="矩形 8"/>
            <p:cNvSpPr/>
            <p:nvPr/>
          </p:nvSpPr>
          <p:spPr>
            <a:xfrm>
              <a:off x="3276031" y="1951751"/>
              <a:ext cx="838312" cy="738181"/>
            </a:xfrm>
            <a:prstGeom prst="rect">
              <a:avLst/>
            </a:prstGeom>
          </p:spPr>
          <p:txBody>
            <a:bodyPr wrap="none">
              <a:spAutoFit/>
            </a:bodyPr>
            <a:lstStyle/>
            <a:p>
              <a:pPr algn="ctr" defTabSz="414635">
                <a:defRPr/>
              </a:pPr>
              <a:r>
                <a:rPr lang="en-US" altLang="zh-CN" sz="2300" kern="0" dirty="0">
                  <a:solidFill>
                    <a:schemeClr val="accent1">
                      <a:lumMod val="60000"/>
                      <a:lumOff val="40000"/>
                    </a:schemeClr>
                  </a:solidFill>
                  <a:latin typeface="Impact" panose="020B0806030902050204" pitchFamily="34" charset="0"/>
                  <a:ea typeface="宋体" panose="02010600030101010101" pitchFamily="2" charset="-122"/>
                </a:rPr>
                <a:t>0 1</a:t>
              </a:r>
              <a:endParaRPr lang="zh-CN" altLang="en-US" sz="2300" kern="0" dirty="0">
                <a:solidFill>
                  <a:schemeClr val="accent1">
                    <a:lumMod val="60000"/>
                    <a:lumOff val="40000"/>
                  </a:schemeClr>
                </a:solidFill>
                <a:latin typeface="Impact" panose="020B0806030902050204" pitchFamily="34" charset="0"/>
                <a:ea typeface="宋体" panose="02010600030101010101" pitchFamily="2" charset="-122"/>
              </a:endParaRPr>
            </a:p>
          </p:txBody>
        </p:sp>
      </p:grpSp>
      <p:sp>
        <p:nvSpPr>
          <p:cNvPr id="11" name="TextBox 10"/>
          <p:cNvSpPr txBox="1"/>
          <p:nvPr/>
        </p:nvSpPr>
        <p:spPr>
          <a:xfrm>
            <a:off x="1847303" y="1182461"/>
            <a:ext cx="3448266" cy="1102264"/>
          </a:xfrm>
          <a:prstGeom prst="rect">
            <a:avLst/>
          </a:prstGeom>
          <a:noFill/>
        </p:spPr>
        <p:txBody>
          <a:bodyPr wrap="square" lIns="55285" tIns="27642" rIns="55285" bIns="27642" rtlCol="0">
            <a:spAutoFit/>
          </a:bodyPr>
          <a:lstStyle/>
          <a:p>
            <a:pPr algn="ctr">
              <a:defRPr/>
            </a:pPr>
            <a:r>
              <a:rPr lang="zh-CN" altLang="en-US" sz="1600" b="1" dirty="0" smtClean="0">
                <a:latin typeface="+mn-ea"/>
              </a:rPr>
              <a:t>通史体例中国古代史复习</a:t>
            </a:r>
          </a:p>
          <a:p>
            <a:pPr algn="ctr">
              <a:defRPr/>
            </a:pPr>
            <a:endParaRPr lang="en-US" altLang="zh-CN" sz="1600" b="1" dirty="0" smtClean="0">
              <a:latin typeface="+mn-ea"/>
            </a:endParaRPr>
          </a:p>
          <a:p>
            <a:pPr algn="ctr">
              <a:lnSpc>
                <a:spcPct val="150000"/>
              </a:lnSpc>
              <a:defRPr/>
            </a:pPr>
            <a:r>
              <a:rPr lang="zh-CN" altLang="en-US" sz="1600" b="1" dirty="0" smtClean="0">
                <a:latin typeface="+mn-ea"/>
              </a:rPr>
              <a:t>秦汉之秦的统一</a:t>
            </a:r>
            <a:endParaRPr lang="zh-CN" altLang="en-US" sz="1600" b="1" spc="181" dirty="0" smtClean="0">
              <a:latin typeface="+mn-ea"/>
            </a:endParaRPr>
          </a:p>
          <a:p>
            <a:pPr algn="ctr"/>
            <a:endParaRPr lang="zh-CN" altLang="en-US" sz="1200" dirty="0">
              <a:latin typeface="微软雅黑" pitchFamily="34" charset="-122"/>
              <a:ea typeface="微软雅黑" pitchFamily="34" charset="-122"/>
            </a:endParaRPr>
          </a:p>
        </p:txBody>
      </p: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xmlns="" val="0"/>
              </a:ext>
            </a:extLst>
          </a:blip>
          <a:srcRect t="93992" b="5138"/>
          <a:stretch>
            <a:fillRect/>
          </a:stretch>
        </p:blipFill>
        <p:spPr>
          <a:xfrm>
            <a:off x="0" y="3158814"/>
            <a:ext cx="5773077" cy="65811"/>
          </a:xfrm>
          <a:prstGeom prst="rect">
            <a:avLst/>
          </a:prstGeom>
          <a:effectLst>
            <a:outerShdw blurRad="50800" dist="38100" dir="2700000" algn="tl" rotWithShape="0">
              <a:prstClr val="black">
                <a:alpha val="40000"/>
              </a:prstClr>
            </a:outerShdw>
          </a:effectLst>
        </p:spPr>
      </p:pic>
      <p:sp>
        <p:nvSpPr>
          <p:cNvPr id="8" name="矩形 7"/>
          <p:cNvSpPr/>
          <p:nvPr/>
        </p:nvSpPr>
        <p:spPr>
          <a:xfrm>
            <a:off x="229694" y="225217"/>
            <a:ext cx="2105063" cy="307777"/>
          </a:xfrm>
          <a:prstGeom prst="rect">
            <a:avLst/>
          </a:prstGeom>
        </p:spPr>
        <p:txBody>
          <a:bodyPr wrap="none">
            <a:spAutoFit/>
          </a:bodyPr>
          <a:lstStyle/>
          <a:p>
            <a:r>
              <a:rPr lang="en-US" altLang="zh-CN" sz="1400" b="1" dirty="0" smtClean="0">
                <a:latin typeface="华文楷体" pitchFamily="2" charset="-122"/>
                <a:ea typeface="华文楷体" pitchFamily="2" charset="-122"/>
              </a:rPr>
              <a:t>2.</a:t>
            </a:r>
            <a:r>
              <a:rPr lang="zh-CN" altLang="en-US" sz="1400" b="1" dirty="0" smtClean="0">
                <a:latin typeface="华文楷体" pitchFamily="2" charset="-122"/>
                <a:ea typeface="华文楷体" pitchFamily="2" charset="-122"/>
              </a:rPr>
              <a:t>原因：</a:t>
            </a:r>
            <a:r>
              <a:rPr lang="zh-CN" altLang="en-US" sz="1400" dirty="0" smtClean="0">
                <a:latin typeface="华文楷体" pitchFamily="2" charset="-122"/>
                <a:ea typeface="华文楷体" pitchFamily="2" charset="-122"/>
              </a:rPr>
              <a:t>那地（秦国）？</a:t>
            </a:r>
            <a:endParaRPr lang="zh-CN" altLang="en-US" sz="1400" dirty="0"/>
          </a:p>
        </p:txBody>
      </p:sp>
      <p:sp>
        <p:nvSpPr>
          <p:cNvPr id="14" name="TextBox 13"/>
          <p:cNvSpPr txBox="1"/>
          <p:nvPr/>
        </p:nvSpPr>
        <p:spPr>
          <a:xfrm>
            <a:off x="85530" y="598557"/>
            <a:ext cx="5602013" cy="2585323"/>
          </a:xfrm>
          <a:prstGeom prst="rect">
            <a:avLst/>
          </a:prstGeom>
          <a:solidFill>
            <a:schemeClr val="bg1"/>
          </a:solidFill>
          <a:ln w="3175">
            <a:noFill/>
            <a:prstDash val="sysDot"/>
          </a:ln>
          <a:effectLst>
            <a:glow rad="63500">
              <a:schemeClr val="accent3">
                <a:satMod val="175000"/>
                <a:alpha val="40000"/>
              </a:schemeClr>
            </a:glow>
          </a:effectLst>
        </p:spPr>
        <p:txBody>
          <a:bodyPr wrap="square" rtlCol="0">
            <a:spAutoFit/>
          </a:bodyPr>
          <a:lstStyle/>
          <a:p>
            <a:pPr>
              <a:lnSpc>
                <a:spcPct val="150000"/>
              </a:lnSpc>
            </a:pPr>
            <a:r>
              <a:rPr lang="en-US" altLang="zh-CN" sz="1200" u="sng" dirty="0" smtClean="0"/>
              <a:t>¤</a:t>
            </a:r>
            <a:r>
              <a:rPr lang="zh-CN" altLang="en-US" sz="1200" u="sng" dirty="0" smtClean="0"/>
              <a:t>变法的前夕</a:t>
            </a:r>
            <a:endParaRPr lang="en-US" altLang="zh-CN" sz="1200" u="sng" dirty="0" smtClean="0"/>
          </a:p>
          <a:p>
            <a:pPr indent="179388">
              <a:lnSpc>
                <a:spcPct val="150000"/>
              </a:lnSpc>
            </a:pPr>
            <a:r>
              <a:rPr lang="en-US" altLang="zh-CN" sz="1200" dirty="0" smtClean="0"/>
              <a:t>     </a:t>
            </a:r>
            <a:r>
              <a:rPr lang="zh-CN" altLang="en-US" sz="1200" dirty="0" smtClean="0">
                <a:latin typeface="华文楷体" pitchFamily="2" charset="-122"/>
                <a:ea typeface="华文楷体" pitchFamily="2" charset="-122"/>
              </a:rPr>
              <a:t>战国初期，秦国地广人稀，大部分土地没有得到开发，农业生产远不如东方各国，春秋战国时期，诸子百家纷纷著书立说，然而诸子之中没有一个秦国人。秦国社会风习相当落后，以致到了公元前</a:t>
            </a:r>
            <a:r>
              <a:rPr lang="en-US" altLang="zh-CN" sz="1200" dirty="0" smtClean="0">
                <a:latin typeface="华文楷体" pitchFamily="2" charset="-122"/>
                <a:ea typeface="华文楷体" pitchFamily="2" charset="-122"/>
              </a:rPr>
              <a:t>384</a:t>
            </a:r>
            <a:r>
              <a:rPr lang="zh-CN" altLang="en-US" sz="1200" dirty="0" smtClean="0">
                <a:latin typeface="华文楷体" pitchFamily="2" charset="-122"/>
                <a:ea typeface="华文楷体" pitchFamily="2" charset="-122"/>
              </a:rPr>
              <a:t>年，还有人殉的事情发生。秦穆公时代秦国一度得到发展，但之后国势渐衰。无论是在经济、政治上，还是文化上，秦国都落后于其他六国。</a:t>
            </a:r>
            <a:endParaRPr lang="en-US" altLang="zh-CN" sz="1200" dirty="0" smtClean="0">
              <a:latin typeface="华文楷体" pitchFamily="2" charset="-122"/>
              <a:ea typeface="华文楷体" pitchFamily="2" charset="-122"/>
            </a:endParaRPr>
          </a:p>
          <a:p>
            <a:pPr indent="179388">
              <a:lnSpc>
                <a:spcPct val="150000"/>
              </a:lnSpc>
            </a:pPr>
            <a:r>
              <a:rPr lang="en-US" altLang="zh-CN" sz="1200" dirty="0" smtClean="0">
                <a:latin typeface="华文楷体" pitchFamily="2" charset="-122"/>
                <a:ea typeface="华文楷体" pitchFamily="2" charset="-122"/>
              </a:rPr>
              <a:t>     </a:t>
            </a:r>
            <a:r>
              <a:rPr lang="zh-CN" altLang="en-US" sz="1200" dirty="0" smtClean="0">
                <a:latin typeface="华文楷体" pitchFamily="2" charset="-122"/>
                <a:ea typeface="华文楷体" pitchFamily="2" charset="-122"/>
              </a:rPr>
              <a:t>公元前</a:t>
            </a:r>
            <a:r>
              <a:rPr lang="en-US" altLang="zh-CN" sz="1200" dirty="0" smtClean="0">
                <a:latin typeface="华文楷体" pitchFamily="2" charset="-122"/>
                <a:ea typeface="华文楷体" pitchFamily="2" charset="-122"/>
              </a:rPr>
              <a:t>362</a:t>
            </a:r>
            <a:r>
              <a:rPr lang="zh-CN" altLang="en-US" sz="1200" dirty="0" smtClean="0">
                <a:latin typeface="华文楷体" pitchFamily="2" charset="-122"/>
                <a:ea typeface="华文楷体" pitchFamily="2" charset="-122"/>
              </a:rPr>
              <a:t>年，秦孝公继位，他深感“诸侯卑秦，丑莫大焉”，决心变法图强，下达</a:t>
            </a:r>
            <a:r>
              <a:rPr lang="en-US" altLang="zh-CN" sz="1200" dirty="0" smtClean="0">
                <a:latin typeface="华文楷体" pitchFamily="2" charset="-122"/>
                <a:ea typeface="华文楷体" pitchFamily="2" charset="-122"/>
              </a:rPr>
              <a:t>《</a:t>
            </a:r>
            <a:r>
              <a:rPr lang="zh-CN" altLang="en-US" sz="1200" dirty="0" smtClean="0">
                <a:latin typeface="华文楷体" pitchFamily="2" charset="-122"/>
                <a:ea typeface="华文楷体" pitchFamily="2" charset="-122"/>
              </a:rPr>
              <a:t>求贤令</a:t>
            </a:r>
            <a:r>
              <a:rPr lang="en-US" altLang="zh-CN" sz="1200" dirty="0" smtClean="0">
                <a:latin typeface="华文楷体" pitchFamily="2" charset="-122"/>
                <a:ea typeface="华文楷体" pitchFamily="2" charset="-122"/>
              </a:rPr>
              <a:t>》</a:t>
            </a:r>
            <a:r>
              <a:rPr lang="zh-CN" altLang="en-US" sz="1200" dirty="0" smtClean="0">
                <a:latin typeface="华文楷体" pitchFamily="2" charset="-122"/>
                <a:ea typeface="华文楷体" pitchFamily="2" charset="-122"/>
              </a:rPr>
              <a:t>，广纳贤士，商鞅就在这时来到秦国。</a:t>
            </a:r>
            <a:endParaRPr lang="en-US" altLang="zh-CN" sz="1200" dirty="0" smtClean="0">
              <a:latin typeface="华文楷体" pitchFamily="2" charset="-122"/>
              <a:ea typeface="华文楷体" pitchFamily="2" charset="-122"/>
            </a:endParaRPr>
          </a:p>
          <a:p>
            <a:pPr algn="r">
              <a:lnSpc>
                <a:spcPct val="150000"/>
              </a:lnSpc>
            </a:pPr>
            <a:r>
              <a:rPr lang="en-US" altLang="zh-CN" sz="1200" dirty="0" smtClean="0">
                <a:latin typeface="华文楷体" pitchFamily="2" charset="-122"/>
                <a:ea typeface="华文楷体" pitchFamily="2" charset="-122"/>
              </a:rPr>
              <a:t>                 ———</a:t>
            </a:r>
            <a:r>
              <a:rPr lang="zh-CN" altLang="en-US" sz="1200" dirty="0" smtClean="0">
                <a:latin typeface="华文楷体" pitchFamily="2" charset="-122"/>
                <a:ea typeface="华文楷体" pitchFamily="2" charset="-122"/>
              </a:rPr>
              <a:t>岳麓版</a:t>
            </a:r>
            <a:r>
              <a:rPr lang="en-US" altLang="zh-CN" sz="1200" dirty="0" smtClean="0">
                <a:latin typeface="华文楷体" pitchFamily="2" charset="-122"/>
                <a:ea typeface="华文楷体" pitchFamily="2" charset="-122"/>
              </a:rPr>
              <a:t>《</a:t>
            </a:r>
            <a:r>
              <a:rPr lang="zh-CN" altLang="en-US" sz="1200" dirty="0" smtClean="0">
                <a:latin typeface="华文楷体" pitchFamily="2" charset="-122"/>
                <a:ea typeface="华文楷体" pitchFamily="2" charset="-122"/>
              </a:rPr>
              <a:t>历史上重大改革回眸</a:t>
            </a:r>
            <a:r>
              <a:rPr lang="en-US" altLang="zh-CN" sz="1200" dirty="0" smtClean="0">
                <a:latin typeface="华文楷体" pitchFamily="2" charset="-122"/>
                <a:ea typeface="华文楷体" pitchFamily="2" charset="-122"/>
              </a:rPr>
              <a:t>》p20</a:t>
            </a:r>
          </a:p>
        </p:txBody>
      </p:sp>
      <p:sp>
        <p:nvSpPr>
          <p:cNvPr id="12" name="TextBox 2"/>
          <p:cNvSpPr txBox="1">
            <a:spLocks noChangeArrowheads="1"/>
          </p:cNvSpPr>
          <p:nvPr/>
        </p:nvSpPr>
        <p:spPr bwMode="auto">
          <a:xfrm>
            <a:off x="2016756" y="317229"/>
            <a:ext cx="3826735" cy="562656"/>
          </a:xfrm>
          <a:prstGeom prst="rect">
            <a:avLst/>
          </a:prstGeom>
          <a:noFill/>
          <a:ln w="9525">
            <a:noFill/>
            <a:miter lim="800000"/>
            <a:headEnd/>
            <a:tailEnd/>
          </a:ln>
        </p:spPr>
        <p:txBody>
          <a:bodyPr wrap="square" lIns="51435" tIns="25718" rIns="51435" bIns="25718">
            <a:spAutoFit/>
          </a:bodyPr>
          <a:lstStyle/>
          <a:p>
            <a:pPr>
              <a:lnSpc>
                <a:spcPct val="150000"/>
              </a:lnSpc>
            </a:pPr>
            <a:r>
              <a:rPr lang="zh-CN" altLang="en-US" sz="1200" dirty="0" smtClean="0">
                <a:latin typeface="楷体" pitchFamily="49" charset="-122"/>
                <a:ea typeface="楷体" pitchFamily="49" charset="-122"/>
              </a:rPr>
              <a:t>       落后</a:t>
            </a:r>
            <a:r>
              <a:rPr lang="zh-CN" altLang="en-US" sz="1200" dirty="0">
                <a:latin typeface="楷体" pitchFamily="49" charset="-122"/>
                <a:ea typeface="楷体" pitchFamily="49" charset="-122"/>
              </a:rPr>
              <a:t>？先进？ </a:t>
            </a:r>
            <a:r>
              <a:rPr lang="en-US" altLang="zh-CN" sz="1200" dirty="0">
                <a:latin typeface="楷体" pitchFamily="49" charset="-122"/>
                <a:ea typeface="楷体" pitchFamily="49" charset="-122"/>
              </a:rPr>
              <a:t>……</a:t>
            </a:r>
          </a:p>
          <a:p>
            <a:pPr algn="ctr">
              <a:lnSpc>
                <a:spcPct val="150000"/>
              </a:lnSpc>
            </a:pPr>
            <a:r>
              <a:rPr lang="en-US" altLang="zh-CN" sz="1200" dirty="0">
                <a:latin typeface="楷体" pitchFamily="49" charset="-122"/>
                <a:ea typeface="楷体" pitchFamily="49" charset="-122"/>
              </a:rPr>
              <a:t>           </a:t>
            </a:r>
            <a:r>
              <a:rPr lang="en-US" altLang="zh-CN" sz="1200" dirty="0" smtClean="0">
                <a:latin typeface="楷体" pitchFamily="49" charset="-122"/>
                <a:ea typeface="楷体" pitchFamily="49" charset="-122"/>
              </a:rPr>
              <a:t> </a:t>
            </a:r>
            <a:r>
              <a:rPr lang="zh-CN" altLang="en-US" sz="1200" dirty="0" smtClean="0">
                <a:latin typeface="楷体" pitchFamily="49" charset="-122"/>
                <a:ea typeface="楷体" pitchFamily="49" charset="-122"/>
              </a:rPr>
              <a:t>为什么</a:t>
            </a:r>
            <a:r>
              <a:rPr lang="zh-CN" altLang="en-US" sz="1200" dirty="0">
                <a:latin typeface="楷体" pitchFamily="49" charset="-122"/>
                <a:ea typeface="楷体" pitchFamily="49" charset="-122"/>
              </a:rPr>
              <a:t>是秦国统一</a:t>
            </a:r>
            <a:r>
              <a:rPr lang="zh-CN" altLang="en-US" sz="1200" dirty="0" smtClean="0">
                <a:latin typeface="楷体" pitchFamily="49" charset="-122"/>
                <a:ea typeface="楷体" pitchFamily="49" charset="-122"/>
              </a:rPr>
              <a:t>？</a:t>
            </a:r>
            <a:endParaRPr lang="en-US" altLang="zh-CN" sz="1200" dirty="0">
              <a:latin typeface="楷体" pitchFamily="49" charset="-122"/>
              <a:ea typeface="楷体" pitchFamily="49" charset="-122"/>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xmlns="" val="0"/>
              </a:ext>
            </a:extLst>
          </a:blip>
          <a:srcRect t="93992" b="5138"/>
          <a:stretch>
            <a:fillRect/>
          </a:stretch>
        </p:blipFill>
        <p:spPr>
          <a:xfrm>
            <a:off x="-12039" y="3045800"/>
            <a:ext cx="5773077" cy="65811"/>
          </a:xfrm>
          <a:prstGeom prst="rect">
            <a:avLst/>
          </a:prstGeom>
          <a:effectLst>
            <a:outerShdw blurRad="50800" dist="38100" dir="2700000" algn="tl" rotWithShape="0">
              <a:prstClr val="black">
                <a:alpha val="40000"/>
              </a:prstClr>
            </a:outerShdw>
          </a:effectLst>
        </p:spPr>
      </p:pic>
      <p:sp>
        <p:nvSpPr>
          <p:cNvPr id="14" name="矩形 1"/>
          <p:cNvSpPr>
            <a:spLocks noChangeArrowheads="1"/>
          </p:cNvSpPr>
          <p:nvPr/>
        </p:nvSpPr>
        <p:spPr bwMode="auto">
          <a:xfrm>
            <a:off x="209757" y="351935"/>
            <a:ext cx="5440495" cy="2267930"/>
          </a:xfrm>
          <a:prstGeom prst="rect">
            <a:avLst/>
          </a:prstGeom>
          <a:noFill/>
          <a:ln w="9525">
            <a:noFill/>
            <a:prstDash val="sysDot"/>
            <a:miter lim="800000"/>
            <a:headEnd/>
            <a:tailEnd/>
          </a:ln>
          <a:effectLst>
            <a:glow rad="63500">
              <a:schemeClr val="accent3">
                <a:lumMod val="20000"/>
                <a:lumOff val="80000"/>
                <a:alpha val="40000"/>
              </a:schemeClr>
            </a:glow>
            <a:innerShdw blurRad="63500" dist="50800" dir="10800000">
              <a:prstClr val="black">
                <a:alpha val="50000"/>
              </a:prstClr>
            </a:innerShdw>
          </a:effectLst>
        </p:spPr>
        <p:txBody>
          <a:bodyPr wrap="square" lIns="51435" tIns="25718" rIns="51435" bIns="25718">
            <a:spAutoFit/>
          </a:bodyPr>
          <a:lstStyle/>
          <a:p>
            <a:pPr>
              <a:lnSpc>
                <a:spcPct val="150000"/>
              </a:lnSpc>
            </a:pPr>
            <a:r>
              <a:rPr lang="zh-CN" altLang="en-US" sz="1200" dirty="0">
                <a:latin typeface="华文楷体" pitchFamily="2" charset="-122"/>
                <a:ea typeface="华文楷体" pitchFamily="2" charset="-122"/>
              </a:rPr>
              <a:t> </a:t>
            </a:r>
            <a:r>
              <a:rPr lang="zh-CN" altLang="en-US" sz="1200" dirty="0" smtClean="0">
                <a:latin typeface="华文楷体" pitchFamily="2" charset="-122"/>
                <a:ea typeface="华文楷体" pitchFamily="2" charset="-122"/>
              </a:rPr>
              <a:t>     </a:t>
            </a:r>
            <a:r>
              <a:rPr lang="zh-CN" altLang="en-US" sz="1200" b="1" dirty="0" smtClean="0">
                <a:latin typeface="华文楷体" pitchFamily="2" charset="-122"/>
                <a:ea typeface="华文楷体" pitchFamily="2" charset="-122"/>
              </a:rPr>
              <a:t>“</a:t>
            </a:r>
            <a:r>
              <a:rPr lang="zh-CN" altLang="en-US" sz="1200" dirty="0">
                <a:latin typeface="华文楷体" pitchFamily="2" charset="-122"/>
                <a:ea typeface="华文楷体" pitchFamily="2" charset="-122"/>
              </a:rPr>
              <a:t>昔穆公求</a:t>
            </a:r>
            <a:r>
              <a:rPr lang="zh-CN" altLang="en-US" sz="1200" dirty="0" smtClean="0">
                <a:latin typeface="华文楷体" pitchFamily="2" charset="-122"/>
                <a:ea typeface="华文楷体" pitchFamily="2" charset="-122"/>
              </a:rPr>
              <a:t>士，西</a:t>
            </a:r>
            <a:r>
              <a:rPr lang="zh-CN" altLang="en-US" sz="1200" dirty="0">
                <a:latin typeface="华文楷体" pitchFamily="2" charset="-122"/>
                <a:ea typeface="华文楷体" pitchFamily="2" charset="-122"/>
              </a:rPr>
              <a:t>取由</a:t>
            </a:r>
            <a:r>
              <a:rPr lang="zh-CN" altLang="en-US" sz="1200" dirty="0" smtClean="0">
                <a:latin typeface="华文楷体" pitchFamily="2" charset="-122"/>
                <a:ea typeface="华文楷体" pitchFamily="2" charset="-122"/>
              </a:rPr>
              <a:t>余于戎，东</a:t>
            </a:r>
            <a:r>
              <a:rPr lang="zh-CN" altLang="en-US" sz="1200" dirty="0">
                <a:latin typeface="华文楷体" pitchFamily="2" charset="-122"/>
                <a:ea typeface="华文楷体" pitchFamily="2" charset="-122"/>
              </a:rPr>
              <a:t>得百里</a:t>
            </a:r>
            <a:r>
              <a:rPr lang="zh-CN" altLang="en-US" sz="1200" dirty="0" smtClean="0">
                <a:latin typeface="华文楷体" pitchFamily="2" charset="-122"/>
                <a:ea typeface="华文楷体" pitchFamily="2" charset="-122"/>
              </a:rPr>
              <a:t>奚于宛，迎</a:t>
            </a:r>
            <a:r>
              <a:rPr lang="zh-CN" altLang="en-US" sz="1200" dirty="0">
                <a:latin typeface="华文楷体" pitchFamily="2" charset="-122"/>
                <a:ea typeface="华文楷体" pitchFamily="2" charset="-122"/>
              </a:rPr>
              <a:t>蹇叔</a:t>
            </a:r>
            <a:r>
              <a:rPr lang="zh-CN" altLang="en-US" sz="1200" dirty="0" smtClean="0">
                <a:latin typeface="华文楷体" pitchFamily="2" charset="-122"/>
                <a:ea typeface="华文楷体" pitchFamily="2" charset="-122"/>
              </a:rPr>
              <a:t>于宋，来</a:t>
            </a:r>
            <a:r>
              <a:rPr lang="zh-CN" altLang="en-US" sz="1200" dirty="0">
                <a:latin typeface="华文楷体" pitchFamily="2" charset="-122"/>
                <a:ea typeface="华文楷体" pitchFamily="2" charset="-122"/>
              </a:rPr>
              <a:t>邳豹、公孙支于晋。此五子</a:t>
            </a:r>
            <a:r>
              <a:rPr lang="zh-CN" altLang="en-US" sz="1200" dirty="0" smtClean="0">
                <a:latin typeface="华文楷体" pitchFamily="2" charset="-122"/>
                <a:ea typeface="华文楷体" pitchFamily="2" charset="-122"/>
              </a:rPr>
              <a:t>者，不</a:t>
            </a:r>
            <a:r>
              <a:rPr lang="zh-CN" altLang="en-US" sz="1200" dirty="0">
                <a:latin typeface="华文楷体" pitchFamily="2" charset="-122"/>
                <a:ea typeface="华文楷体" pitchFamily="2" charset="-122"/>
              </a:rPr>
              <a:t>产于</a:t>
            </a:r>
            <a:r>
              <a:rPr lang="zh-CN" altLang="en-US" sz="1200" dirty="0" smtClean="0">
                <a:latin typeface="华文楷体" pitchFamily="2" charset="-122"/>
                <a:ea typeface="华文楷体" pitchFamily="2" charset="-122"/>
              </a:rPr>
              <a:t>秦，而</a:t>
            </a:r>
            <a:r>
              <a:rPr lang="zh-CN" altLang="en-US" sz="1200" dirty="0">
                <a:latin typeface="华文楷体" pitchFamily="2" charset="-122"/>
                <a:ea typeface="华文楷体" pitchFamily="2" charset="-122"/>
              </a:rPr>
              <a:t>穆公用</a:t>
            </a:r>
            <a:r>
              <a:rPr lang="zh-CN" altLang="en-US" sz="1200" dirty="0" smtClean="0">
                <a:latin typeface="华文楷体" pitchFamily="2" charset="-122"/>
                <a:ea typeface="华文楷体" pitchFamily="2" charset="-122"/>
              </a:rPr>
              <a:t>之，并</a:t>
            </a:r>
            <a:r>
              <a:rPr lang="zh-CN" altLang="en-US" sz="1200" dirty="0">
                <a:latin typeface="华文楷体" pitchFamily="2" charset="-122"/>
                <a:ea typeface="华文楷体" pitchFamily="2" charset="-122"/>
              </a:rPr>
              <a:t>国</a:t>
            </a:r>
            <a:r>
              <a:rPr lang="zh-CN" altLang="en-US" sz="1200" dirty="0" smtClean="0">
                <a:latin typeface="华文楷体" pitchFamily="2" charset="-122"/>
                <a:ea typeface="华文楷体" pitchFamily="2" charset="-122"/>
              </a:rPr>
              <a:t>二十，遂</a:t>
            </a:r>
            <a:r>
              <a:rPr lang="zh-CN" altLang="en-US" sz="1200" dirty="0">
                <a:latin typeface="华文楷体" pitchFamily="2" charset="-122"/>
                <a:ea typeface="华文楷体" pitchFamily="2" charset="-122"/>
              </a:rPr>
              <a:t>霸西戎。孝公用商鞅之</a:t>
            </a:r>
            <a:r>
              <a:rPr lang="zh-CN" altLang="en-US" sz="1200" dirty="0" smtClean="0">
                <a:latin typeface="华文楷体" pitchFamily="2" charset="-122"/>
                <a:ea typeface="华文楷体" pitchFamily="2" charset="-122"/>
              </a:rPr>
              <a:t>法，移风易俗，民</a:t>
            </a:r>
            <a:r>
              <a:rPr lang="zh-CN" altLang="en-US" sz="1200" dirty="0">
                <a:latin typeface="华文楷体" pitchFamily="2" charset="-122"/>
                <a:ea typeface="华文楷体" pitchFamily="2" charset="-122"/>
              </a:rPr>
              <a:t>以</a:t>
            </a:r>
            <a:r>
              <a:rPr lang="zh-CN" altLang="en-US" sz="1200" dirty="0" smtClean="0">
                <a:latin typeface="华文楷体" pitchFamily="2" charset="-122"/>
                <a:ea typeface="华文楷体" pitchFamily="2" charset="-122"/>
              </a:rPr>
              <a:t>殷盛，国</a:t>
            </a:r>
            <a:r>
              <a:rPr lang="zh-CN" altLang="en-US" sz="1200" dirty="0">
                <a:latin typeface="华文楷体" pitchFamily="2" charset="-122"/>
                <a:ea typeface="华文楷体" pitchFamily="2" charset="-122"/>
              </a:rPr>
              <a:t>以</a:t>
            </a:r>
            <a:r>
              <a:rPr lang="zh-CN" altLang="en-US" sz="1200" dirty="0" smtClean="0">
                <a:latin typeface="华文楷体" pitchFamily="2" charset="-122"/>
                <a:ea typeface="华文楷体" pitchFamily="2" charset="-122"/>
              </a:rPr>
              <a:t>富强，百姓</a:t>
            </a:r>
            <a:r>
              <a:rPr lang="zh-CN" altLang="en-US" sz="1200" dirty="0">
                <a:latin typeface="华文楷体" pitchFamily="2" charset="-122"/>
                <a:ea typeface="华文楷体" pitchFamily="2" charset="-122"/>
              </a:rPr>
              <a:t>乐</a:t>
            </a:r>
            <a:r>
              <a:rPr lang="zh-CN" altLang="en-US" sz="1200" dirty="0" smtClean="0">
                <a:latin typeface="华文楷体" pitchFamily="2" charset="-122"/>
                <a:ea typeface="华文楷体" pitchFamily="2" charset="-122"/>
              </a:rPr>
              <a:t>用，诸侯</a:t>
            </a:r>
            <a:r>
              <a:rPr lang="zh-CN" altLang="en-US" sz="1200" dirty="0">
                <a:latin typeface="华文楷体" pitchFamily="2" charset="-122"/>
                <a:ea typeface="华文楷体" pitchFamily="2" charset="-122"/>
              </a:rPr>
              <a:t>亲</a:t>
            </a:r>
            <a:r>
              <a:rPr lang="zh-CN" altLang="en-US" sz="1200" dirty="0" smtClean="0">
                <a:latin typeface="华文楷体" pitchFamily="2" charset="-122"/>
                <a:ea typeface="华文楷体" pitchFamily="2" charset="-122"/>
              </a:rPr>
              <a:t>服，获</a:t>
            </a:r>
            <a:r>
              <a:rPr lang="zh-CN" altLang="en-US" sz="1200" dirty="0">
                <a:latin typeface="华文楷体" pitchFamily="2" charset="-122"/>
                <a:ea typeface="华文楷体" pitchFamily="2" charset="-122"/>
              </a:rPr>
              <a:t>楚、</a:t>
            </a:r>
            <a:r>
              <a:rPr lang="zh-CN" altLang="en-US" sz="1200" dirty="0" smtClean="0">
                <a:latin typeface="华文楷体" pitchFamily="2" charset="-122"/>
                <a:ea typeface="华文楷体" pitchFamily="2" charset="-122"/>
              </a:rPr>
              <a:t>魏之师，举</a:t>
            </a:r>
            <a:r>
              <a:rPr lang="zh-CN" altLang="en-US" sz="1200" dirty="0">
                <a:latin typeface="华文楷体" pitchFamily="2" charset="-122"/>
                <a:ea typeface="华文楷体" pitchFamily="2" charset="-122"/>
              </a:rPr>
              <a:t>地千</a:t>
            </a:r>
            <a:r>
              <a:rPr lang="zh-CN" altLang="en-US" sz="1200" dirty="0" smtClean="0">
                <a:latin typeface="华文楷体" pitchFamily="2" charset="-122"/>
                <a:ea typeface="华文楷体" pitchFamily="2" charset="-122"/>
              </a:rPr>
              <a:t>里，至今</a:t>
            </a:r>
            <a:r>
              <a:rPr lang="zh-CN" altLang="en-US" sz="1200" dirty="0">
                <a:latin typeface="华文楷体" pitchFamily="2" charset="-122"/>
                <a:ea typeface="华文楷体" pitchFamily="2" charset="-122"/>
              </a:rPr>
              <a:t>治强。惠王用张仪之</a:t>
            </a:r>
            <a:r>
              <a:rPr lang="zh-CN" altLang="en-US" sz="1200" dirty="0" smtClean="0">
                <a:latin typeface="华文楷体" pitchFamily="2" charset="-122"/>
                <a:ea typeface="华文楷体" pitchFamily="2" charset="-122"/>
              </a:rPr>
              <a:t>计，拔</a:t>
            </a:r>
            <a:r>
              <a:rPr lang="zh-CN" altLang="en-US" sz="1200" dirty="0">
                <a:latin typeface="华文楷体" pitchFamily="2" charset="-122"/>
                <a:ea typeface="华文楷体" pitchFamily="2" charset="-122"/>
              </a:rPr>
              <a:t>三川之</a:t>
            </a:r>
            <a:r>
              <a:rPr lang="zh-CN" altLang="en-US" sz="1200" dirty="0" smtClean="0">
                <a:latin typeface="华文楷体" pitchFamily="2" charset="-122"/>
                <a:ea typeface="华文楷体" pitchFamily="2" charset="-122"/>
              </a:rPr>
              <a:t>地，西</a:t>
            </a:r>
            <a:r>
              <a:rPr lang="zh-CN" altLang="en-US" sz="1200" dirty="0">
                <a:latin typeface="华文楷体" pitchFamily="2" charset="-122"/>
                <a:ea typeface="华文楷体" pitchFamily="2" charset="-122"/>
              </a:rPr>
              <a:t>并巴、</a:t>
            </a:r>
            <a:r>
              <a:rPr lang="zh-CN" altLang="en-US" sz="1200" dirty="0" smtClean="0">
                <a:latin typeface="华文楷体" pitchFamily="2" charset="-122"/>
                <a:ea typeface="华文楷体" pitchFamily="2" charset="-122"/>
              </a:rPr>
              <a:t>蜀，北</a:t>
            </a:r>
            <a:r>
              <a:rPr lang="zh-CN" altLang="en-US" sz="1200" dirty="0">
                <a:latin typeface="华文楷体" pitchFamily="2" charset="-122"/>
                <a:ea typeface="华文楷体" pitchFamily="2" charset="-122"/>
              </a:rPr>
              <a:t>收上</a:t>
            </a:r>
            <a:r>
              <a:rPr lang="zh-CN" altLang="en-US" sz="1200" dirty="0" smtClean="0">
                <a:latin typeface="华文楷体" pitchFamily="2" charset="-122"/>
                <a:ea typeface="华文楷体" pitchFamily="2" charset="-122"/>
              </a:rPr>
              <a:t>郡，南</a:t>
            </a:r>
            <a:r>
              <a:rPr lang="zh-CN" altLang="en-US" sz="1200" dirty="0">
                <a:latin typeface="华文楷体" pitchFamily="2" charset="-122"/>
                <a:ea typeface="华文楷体" pitchFamily="2" charset="-122"/>
              </a:rPr>
              <a:t>取</a:t>
            </a:r>
            <a:r>
              <a:rPr lang="zh-CN" altLang="en-US" sz="1200" dirty="0" smtClean="0">
                <a:latin typeface="华文楷体" pitchFamily="2" charset="-122"/>
                <a:ea typeface="华文楷体" pitchFamily="2" charset="-122"/>
              </a:rPr>
              <a:t>汉中，包九夷，制</a:t>
            </a:r>
            <a:r>
              <a:rPr lang="zh-CN" altLang="en-US" sz="1200" dirty="0">
                <a:latin typeface="华文楷体" pitchFamily="2" charset="-122"/>
                <a:ea typeface="华文楷体" pitchFamily="2" charset="-122"/>
              </a:rPr>
              <a:t>鄢、</a:t>
            </a:r>
            <a:r>
              <a:rPr lang="zh-CN" altLang="en-US" sz="1200" dirty="0" smtClean="0">
                <a:latin typeface="华文楷体" pitchFamily="2" charset="-122"/>
                <a:ea typeface="华文楷体" pitchFamily="2" charset="-122"/>
              </a:rPr>
              <a:t>郢，东</a:t>
            </a:r>
            <a:r>
              <a:rPr lang="zh-CN" altLang="en-US" sz="1200" dirty="0">
                <a:latin typeface="华文楷体" pitchFamily="2" charset="-122"/>
                <a:ea typeface="华文楷体" pitchFamily="2" charset="-122"/>
              </a:rPr>
              <a:t>据成皋之</a:t>
            </a:r>
            <a:r>
              <a:rPr lang="zh-CN" altLang="en-US" sz="1200" dirty="0" smtClean="0">
                <a:latin typeface="华文楷体" pitchFamily="2" charset="-122"/>
                <a:ea typeface="华文楷体" pitchFamily="2" charset="-122"/>
              </a:rPr>
              <a:t>险，割</a:t>
            </a:r>
            <a:r>
              <a:rPr lang="zh-CN" altLang="en-US" sz="1200" dirty="0">
                <a:latin typeface="华文楷体" pitchFamily="2" charset="-122"/>
                <a:ea typeface="华文楷体" pitchFamily="2" charset="-122"/>
              </a:rPr>
              <a:t>膏腴之</a:t>
            </a:r>
            <a:r>
              <a:rPr lang="zh-CN" altLang="en-US" sz="1200" dirty="0" smtClean="0">
                <a:latin typeface="华文楷体" pitchFamily="2" charset="-122"/>
                <a:ea typeface="华文楷体" pitchFamily="2" charset="-122"/>
              </a:rPr>
              <a:t>壤，遂</a:t>
            </a:r>
            <a:r>
              <a:rPr lang="zh-CN" altLang="en-US" sz="1200" dirty="0">
                <a:latin typeface="华文楷体" pitchFamily="2" charset="-122"/>
                <a:ea typeface="华文楷体" pitchFamily="2" charset="-122"/>
              </a:rPr>
              <a:t>散六国之</a:t>
            </a:r>
            <a:r>
              <a:rPr lang="zh-CN" altLang="en-US" sz="1200" dirty="0" smtClean="0">
                <a:latin typeface="华文楷体" pitchFamily="2" charset="-122"/>
                <a:ea typeface="华文楷体" pitchFamily="2" charset="-122"/>
              </a:rPr>
              <a:t>纵，使</a:t>
            </a:r>
            <a:r>
              <a:rPr lang="zh-CN" altLang="en-US" sz="1200" dirty="0">
                <a:latin typeface="华文楷体" pitchFamily="2" charset="-122"/>
                <a:ea typeface="华文楷体" pitchFamily="2" charset="-122"/>
              </a:rPr>
              <a:t>之西面事</a:t>
            </a:r>
            <a:r>
              <a:rPr lang="zh-CN" altLang="en-US" sz="1200" dirty="0" smtClean="0">
                <a:latin typeface="华文楷体" pitchFamily="2" charset="-122"/>
                <a:ea typeface="华文楷体" pitchFamily="2" charset="-122"/>
              </a:rPr>
              <a:t>秦，功</a:t>
            </a:r>
            <a:r>
              <a:rPr lang="zh-CN" altLang="en-US" sz="1200" dirty="0">
                <a:latin typeface="华文楷体" pitchFamily="2" charset="-122"/>
                <a:ea typeface="华文楷体" pitchFamily="2" charset="-122"/>
              </a:rPr>
              <a:t>施到今。昭王得</a:t>
            </a:r>
            <a:r>
              <a:rPr lang="zh-CN" altLang="en-US" sz="1200" dirty="0" smtClean="0">
                <a:latin typeface="华文楷体" pitchFamily="2" charset="-122"/>
                <a:ea typeface="华文楷体" pitchFamily="2" charset="-122"/>
              </a:rPr>
              <a:t>范雎，废</a:t>
            </a:r>
            <a:r>
              <a:rPr lang="zh-CN" altLang="en-US" sz="1200" dirty="0">
                <a:latin typeface="华文楷体" pitchFamily="2" charset="-122"/>
                <a:ea typeface="华文楷体" pitchFamily="2" charset="-122"/>
              </a:rPr>
              <a:t>穰</a:t>
            </a:r>
            <a:r>
              <a:rPr lang="zh-CN" altLang="en-US" sz="1200" dirty="0" smtClean="0">
                <a:latin typeface="华文楷体" pitchFamily="2" charset="-122"/>
                <a:ea typeface="华文楷体" pitchFamily="2" charset="-122"/>
              </a:rPr>
              <a:t>侯，逐华阳，强</a:t>
            </a:r>
            <a:r>
              <a:rPr lang="zh-CN" altLang="en-US" sz="1200" dirty="0">
                <a:latin typeface="华文楷体" pitchFamily="2" charset="-122"/>
                <a:ea typeface="华文楷体" pitchFamily="2" charset="-122"/>
              </a:rPr>
              <a:t>公</a:t>
            </a:r>
            <a:r>
              <a:rPr lang="zh-CN" altLang="en-US" sz="1200" dirty="0" smtClean="0">
                <a:latin typeface="华文楷体" pitchFamily="2" charset="-122"/>
                <a:ea typeface="华文楷体" pitchFamily="2" charset="-122"/>
              </a:rPr>
              <a:t>室，杜</a:t>
            </a:r>
            <a:r>
              <a:rPr lang="zh-CN" altLang="en-US" sz="1200" dirty="0">
                <a:latin typeface="华文楷体" pitchFamily="2" charset="-122"/>
                <a:ea typeface="华文楷体" pitchFamily="2" charset="-122"/>
              </a:rPr>
              <a:t>私</a:t>
            </a:r>
            <a:r>
              <a:rPr lang="zh-CN" altLang="en-US" sz="1200" dirty="0" smtClean="0">
                <a:latin typeface="华文楷体" pitchFamily="2" charset="-122"/>
                <a:ea typeface="华文楷体" pitchFamily="2" charset="-122"/>
              </a:rPr>
              <a:t>门，蚕食诸侯，使</a:t>
            </a:r>
            <a:r>
              <a:rPr lang="zh-CN" altLang="en-US" sz="1200" dirty="0">
                <a:latin typeface="华文楷体" pitchFamily="2" charset="-122"/>
                <a:ea typeface="华文楷体" pitchFamily="2" charset="-122"/>
              </a:rPr>
              <a:t>秦成帝业。”</a:t>
            </a:r>
            <a:endParaRPr lang="en-US" altLang="zh-CN" sz="1200" dirty="0">
              <a:latin typeface="华文楷体" pitchFamily="2" charset="-122"/>
              <a:ea typeface="华文楷体" pitchFamily="2" charset="-122"/>
            </a:endParaRPr>
          </a:p>
          <a:p>
            <a:pPr algn="r">
              <a:lnSpc>
                <a:spcPct val="150000"/>
              </a:lnSpc>
            </a:pPr>
            <a:r>
              <a:rPr lang="en-US" altLang="zh-CN" sz="1200" dirty="0">
                <a:latin typeface="华文楷体" pitchFamily="2" charset="-122"/>
                <a:ea typeface="华文楷体" pitchFamily="2" charset="-122"/>
              </a:rPr>
              <a:t>                                     </a:t>
            </a:r>
            <a:r>
              <a:rPr lang="en-US" altLang="zh-CN" sz="1200" dirty="0" smtClean="0">
                <a:latin typeface="华文楷体" pitchFamily="2" charset="-122"/>
                <a:ea typeface="华文楷体" pitchFamily="2" charset="-122"/>
              </a:rPr>
              <a:t>                                       ——</a:t>
            </a:r>
            <a:r>
              <a:rPr lang="zh-CN" altLang="en-US" sz="1200" dirty="0">
                <a:latin typeface="华文楷体" pitchFamily="2" charset="-122"/>
                <a:ea typeface="华文楷体" pitchFamily="2" charset="-122"/>
              </a:rPr>
              <a:t>李斯</a:t>
            </a:r>
            <a:r>
              <a:rPr lang="en-US" altLang="zh-CN" sz="1200" dirty="0">
                <a:latin typeface="华文楷体" pitchFamily="2" charset="-122"/>
                <a:ea typeface="华文楷体" pitchFamily="2" charset="-122"/>
              </a:rPr>
              <a:t>《</a:t>
            </a:r>
            <a:r>
              <a:rPr lang="zh-CN" altLang="en-US" sz="1200" dirty="0">
                <a:latin typeface="华文楷体" pitchFamily="2" charset="-122"/>
                <a:ea typeface="华文楷体" pitchFamily="2" charset="-122"/>
              </a:rPr>
              <a:t>谏逐客令</a:t>
            </a:r>
            <a:r>
              <a:rPr lang="en-US" altLang="zh-CN" sz="1200" dirty="0">
                <a:latin typeface="华文楷体" pitchFamily="2" charset="-122"/>
                <a:ea typeface="华文楷体" pitchFamily="2" charset="-122"/>
              </a:rPr>
              <a:t>》</a:t>
            </a:r>
            <a:endParaRPr lang="zh-CN" altLang="en-US" sz="1200" dirty="0">
              <a:latin typeface="华文楷体" pitchFamily="2" charset="-122"/>
              <a:ea typeface="华文楷体" pitchFamily="2" charset="-122"/>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xmlns="" val="0"/>
              </a:ext>
            </a:extLst>
          </a:blip>
          <a:srcRect t="93992" b="5138"/>
          <a:stretch>
            <a:fillRect/>
          </a:stretch>
        </p:blipFill>
        <p:spPr>
          <a:xfrm>
            <a:off x="-12039" y="2942432"/>
            <a:ext cx="5773077" cy="65811"/>
          </a:xfrm>
          <a:prstGeom prst="rect">
            <a:avLst/>
          </a:prstGeom>
          <a:effectLst>
            <a:outerShdw blurRad="50800" dist="38100" dir="2700000" algn="tl" rotWithShape="0">
              <a:prstClr val="black">
                <a:alpha val="40000"/>
              </a:prstClr>
            </a:outerShdw>
          </a:effectLst>
        </p:spPr>
      </p:pic>
      <p:sp>
        <p:nvSpPr>
          <p:cNvPr id="15" name="矩形 6"/>
          <p:cNvSpPr>
            <a:spLocks noChangeArrowheads="1"/>
          </p:cNvSpPr>
          <p:nvPr/>
        </p:nvSpPr>
        <p:spPr bwMode="auto">
          <a:xfrm>
            <a:off x="356858" y="634034"/>
            <a:ext cx="1693935" cy="790602"/>
          </a:xfrm>
          <a:prstGeom prst="rect">
            <a:avLst/>
          </a:prstGeom>
          <a:noFill/>
          <a:ln w="9525">
            <a:noFill/>
            <a:miter lim="800000"/>
            <a:headEnd/>
            <a:tailEnd/>
          </a:ln>
        </p:spPr>
        <p:txBody>
          <a:bodyPr wrap="square" lIns="51435" tIns="25718" rIns="51435" bIns="25718">
            <a:spAutoFit/>
          </a:bodyPr>
          <a:lstStyle/>
          <a:p>
            <a:pPr>
              <a:lnSpc>
                <a:spcPct val="150000"/>
              </a:lnSpc>
            </a:pPr>
            <a:r>
              <a:rPr lang="en-US" altLang="zh-CN" sz="1600" b="1" dirty="0" smtClean="0">
                <a:latin typeface="楷体" pitchFamily="49" charset="-122"/>
                <a:ea typeface="楷体" pitchFamily="49" charset="-122"/>
              </a:rPr>
              <a:t>2</a:t>
            </a:r>
            <a:r>
              <a:rPr lang="en-US" altLang="zh-CN" sz="1600" b="1" dirty="0">
                <a:latin typeface="楷体" pitchFamily="49" charset="-122"/>
                <a:ea typeface="楷体" pitchFamily="49" charset="-122"/>
              </a:rPr>
              <a:t>.</a:t>
            </a:r>
            <a:r>
              <a:rPr lang="zh-CN" altLang="en-US" sz="1600" b="1" dirty="0" smtClean="0">
                <a:latin typeface="楷体" pitchFamily="49" charset="-122"/>
                <a:ea typeface="楷体" pitchFamily="49" charset="-122"/>
              </a:rPr>
              <a:t>原因：</a:t>
            </a:r>
            <a:endParaRPr lang="en-US" altLang="zh-CN" sz="1600" b="1" dirty="0" smtClean="0">
              <a:latin typeface="楷体" pitchFamily="49" charset="-122"/>
              <a:ea typeface="楷体" pitchFamily="49" charset="-122"/>
            </a:endParaRPr>
          </a:p>
          <a:p>
            <a:pPr algn="ctr">
              <a:lnSpc>
                <a:spcPct val="150000"/>
              </a:lnSpc>
            </a:pPr>
            <a:r>
              <a:rPr lang="zh-CN" altLang="en-US" sz="1600" dirty="0" smtClean="0">
                <a:latin typeface="楷体" pitchFamily="49" charset="-122"/>
                <a:ea typeface="楷体" pitchFamily="49" charset="-122"/>
              </a:rPr>
              <a:t>那</a:t>
            </a:r>
            <a:r>
              <a:rPr lang="zh-CN" altLang="en-US" sz="1600" dirty="0">
                <a:latin typeface="楷体" pitchFamily="49" charset="-122"/>
                <a:ea typeface="楷体" pitchFamily="49" charset="-122"/>
              </a:rPr>
              <a:t>地（秦国）？</a:t>
            </a:r>
          </a:p>
        </p:txBody>
      </p:sp>
      <p:pic>
        <p:nvPicPr>
          <p:cNvPr id="16" name="图片 8" descr="微信图片_20190308131341.jpg"/>
          <p:cNvPicPr>
            <a:picLocks noChangeAspect="1"/>
          </p:cNvPicPr>
          <p:nvPr/>
        </p:nvPicPr>
        <p:blipFill>
          <a:blip r:embed="rId3" cstate="print">
            <a:grayscl/>
            <a:biLevel thresh="50000"/>
          </a:blip>
          <a:srcRect/>
          <a:stretch>
            <a:fillRect/>
          </a:stretch>
        </p:blipFill>
        <p:spPr bwMode="auto">
          <a:xfrm>
            <a:off x="2150378" y="819785"/>
            <a:ext cx="2234945" cy="1569284"/>
          </a:xfrm>
          <a:prstGeom prst="rect">
            <a:avLst/>
          </a:prstGeom>
          <a:noFill/>
          <a:ln w="3175">
            <a:solidFill>
              <a:schemeClr val="tx1"/>
            </a:solidFill>
            <a:miter lim="800000"/>
            <a:headEnd/>
            <a:tailEnd/>
          </a:ln>
          <a:effectLst>
            <a:glow rad="63500">
              <a:schemeClr val="accent3">
                <a:satMod val="175000"/>
                <a:alpha val="40000"/>
              </a:schemeClr>
            </a:glow>
            <a:softEdge rad="12700"/>
          </a:effectLst>
        </p:spPr>
      </p:pic>
      <p:sp>
        <p:nvSpPr>
          <p:cNvPr id="17" name="TextBox 3"/>
          <p:cNvSpPr txBox="1">
            <a:spLocks noChangeArrowheads="1"/>
          </p:cNvSpPr>
          <p:nvPr/>
        </p:nvSpPr>
        <p:spPr bwMode="auto">
          <a:xfrm>
            <a:off x="2509808" y="2558711"/>
            <a:ext cx="3186804" cy="205827"/>
          </a:xfrm>
          <a:prstGeom prst="rect">
            <a:avLst/>
          </a:prstGeom>
          <a:noFill/>
          <a:ln w="9525">
            <a:noFill/>
            <a:miter lim="800000"/>
            <a:headEnd/>
            <a:tailEnd/>
          </a:ln>
        </p:spPr>
        <p:txBody>
          <a:bodyPr wrap="square" lIns="51435" tIns="25718" rIns="51435" bIns="25718">
            <a:spAutoFit/>
          </a:bodyPr>
          <a:lstStyle/>
          <a:p>
            <a:pPr algn="r"/>
            <a:r>
              <a:rPr lang="en-US" altLang="zh-CN" sz="1000" dirty="0" smtClean="0">
                <a:latin typeface="楷体" pitchFamily="49" charset="-122"/>
                <a:ea typeface="楷体" pitchFamily="49" charset="-122"/>
              </a:rPr>
              <a:t> ——</a:t>
            </a:r>
            <a:r>
              <a:rPr lang="zh-CN" altLang="en-US" sz="1000" dirty="0" smtClean="0">
                <a:latin typeface="楷体" pitchFamily="49" charset="-122"/>
                <a:ea typeface="楷体" pitchFamily="49" charset="-122"/>
              </a:rPr>
              <a:t>岳麓版</a:t>
            </a:r>
            <a:r>
              <a:rPr lang="en-US" altLang="zh-CN" sz="1000" dirty="0" smtClean="0">
                <a:latin typeface="楷体" pitchFamily="49" charset="-122"/>
                <a:ea typeface="楷体" pitchFamily="49" charset="-122"/>
              </a:rPr>
              <a:t>《</a:t>
            </a:r>
            <a:r>
              <a:rPr lang="zh-CN" altLang="en-US" sz="1000" dirty="0" smtClean="0">
                <a:latin typeface="楷体" pitchFamily="49" charset="-122"/>
                <a:ea typeface="楷体" pitchFamily="49" charset="-122"/>
              </a:rPr>
              <a:t>中外历史人物评说</a:t>
            </a:r>
            <a:r>
              <a:rPr lang="en-US" altLang="zh-CN" sz="1000" dirty="0" smtClean="0">
                <a:latin typeface="楷体" pitchFamily="49" charset="-122"/>
                <a:ea typeface="楷体" pitchFamily="49" charset="-122"/>
              </a:rPr>
              <a:t>》p14</a:t>
            </a:r>
            <a:endParaRPr lang="zh-CN" altLang="en-US" sz="1000" dirty="0">
              <a:latin typeface="楷体" pitchFamily="49" charset="-122"/>
              <a:ea typeface="楷体" pitchFamily="49" charset="-122"/>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图片 77"/>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xmlns="" val="0"/>
              </a:ext>
            </a:extLst>
          </a:blip>
          <a:srcRect t="93992" b="5138"/>
          <a:stretch>
            <a:fillRect/>
          </a:stretch>
        </p:blipFill>
        <p:spPr>
          <a:xfrm>
            <a:off x="-12039" y="3043752"/>
            <a:ext cx="5773077" cy="65811"/>
          </a:xfrm>
          <a:prstGeom prst="rect">
            <a:avLst/>
          </a:prstGeom>
          <a:effectLst>
            <a:outerShdw blurRad="50800" dist="38100" dir="2700000" algn="tl" rotWithShape="0">
              <a:prstClr val="black">
                <a:alpha val="40000"/>
              </a:prstClr>
            </a:outerShdw>
          </a:effectLst>
        </p:spPr>
      </p:pic>
      <p:sp>
        <p:nvSpPr>
          <p:cNvPr id="11" name="矩形 1"/>
          <p:cNvSpPr>
            <a:spLocks noChangeArrowheads="1"/>
          </p:cNvSpPr>
          <p:nvPr/>
        </p:nvSpPr>
        <p:spPr bwMode="auto">
          <a:xfrm>
            <a:off x="222637" y="650945"/>
            <a:ext cx="5375081" cy="1667765"/>
          </a:xfrm>
          <a:prstGeom prst="rect">
            <a:avLst/>
          </a:prstGeom>
          <a:noFill/>
          <a:ln w="9525">
            <a:noFill/>
            <a:prstDash val="sysDot"/>
            <a:miter lim="800000"/>
            <a:headEnd/>
            <a:tailEnd/>
          </a:ln>
          <a:effectLst>
            <a:glow rad="63500">
              <a:schemeClr val="accent3">
                <a:satMod val="175000"/>
                <a:alpha val="40000"/>
              </a:schemeClr>
            </a:glow>
            <a:innerShdw blurRad="63500" dist="50800" dir="16200000">
              <a:prstClr val="black">
                <a:alpha val="50000"/>
              </a:prstClr>
            </a:innerShdw>
          </a:effectLst>
        </p:spPr>
        <p:txBody>
          <a:bodyPr wrap="square" lIns="51435" tIns="25718" rIns="51435" bIns="25718">
            <a:spAutoFit/>
          </a:bodyPr>
          <a:lstStyle/>
          <a:p>
            <a:pPr>
              <a:lnSpc>
                <a:spcPct val="150000"/>
              </a:lnSpc>
            </a:pPr>
            <a:r>
              <a:rPr lang="zh-CN" altLang="en-US" sz="1400" dirty="0" smtClean="0"/>
              <a:t>         </a:t>
            </a:r>
            <a:r>
              <a:rPr lang="zh-CN" altLang="en-US" sz="1400" dirty="0" smtClean="0">
                <a:latin typeface="华文楷体" pitchFamily="2" charset="-122"/>
                <a:ea typeface="华文楷体" pitchFamily="2" charset="-122"/>
              </a:rPr>
              <a:t>秦国</a:t>
            </a:r>
            <a:r>
              <a:rPr lang="zh-CN" altLang="en-US" sz="1400" dirty="0">
                <a:latin typeface="华文楷体" pitchFamily="2" charset="-122"/>
                <a:ea typeface="华文楷体" pitchFamily="2" charset="-122"/>
              </a:rPr>
              <a:t>没有严格的宗法</a:t>
            </a:r>
            <a:r>
              <a:rPr lang="zh-CN" altLang="en-US" sz="1400" dirty="0" smtClean="0">
                <a:latin typeface="华文楷体" pitchFamily="2" charset="-122"/>
                <a:ea typeface="华文楷体" pitchFamily="2" charset="-122"/>
              </a:rPr>
              <a:t>制度，国内</a:t>
            </a:r>
            <a:r>
              <a:rPr lang="zh-CN" altLang="en-US" sz="1400" dirty="0">
                <a:latin typeface="华文楷体" pitchFamily="2" charset="-122"/>
                <a:ea typeface="华文楷体" pitchFamily="2" charset="-122"/>
              </a:rPr>
              <a:t>改革的阻力较小。秦国商鞅变法取得了很大</a:t>
            </a:r>
            <a:r>
              <a:rPr lang="zh-CN" altLang="en-US" sz="1400" dirty="0" smtClean="0">
                <a:latin typeface="华文楷体" pitchFamily="2" charset="-122"/>
                <a:ea typeface="华文楷体" pitchFamily="2" charset="-122"/>
              </a:rPr>
              <a:t>成果，</a:t>
            </a:r>
            <a:r>
              <a:rPr lang="en-US" altLang="zh-CN" sz="1400" dirty="0" smtClean="0">
                <a:latin typeface="华文楷体" pitchFamily="2" charset="-122"/>
                <a:ea typeface="华文楷体" pitchFamily="2" charset="-122"/>
              </a:rPr>
              <a:t>“</a:t>
            </a:r>
            <a:r>
              <a:rPr lang="zh-CN" altLang="en-US" sz="1400" dirty="0">
                <a:latin typeface="华文楷体" pitchFamily="2" charset="-122"/>
                <a:ea typeface="华文楷体" pitchFamily="2" charset="-122"/>
              </a:rPr>
              <a:t>富国强民”的法家政策在秦得到实现。秦国地理位置</a:t>
            </a:r>
            <a:r>
              <a:rPr lang="zh-CN" altLang="en-US" sz="1400" dirty="0" smtClean="0">
                <a:latin typeface="华文楷体" pitchFamily="2" charset="-122"/>
                <a:ea typeface="华文楷体" pitchFamily="2" charset="-122"/>
              </a:rPr>
              <a:t>优越，攻守</a:t>
            </a:r>
            <a:r>
              <a:rPr lang="zh-CN" altLang="en-US" sz="1400" dirty="0">
                <a:latin typeface="华文楷体" pitchFamily="2" charset="-122"/>
                <a:ea typeface="华文楷体" pitchFamily="2" charset="-122"/>
              </a:rPr>
              <a:t>均得其</a:t>
            </a:r>
            <a:r>
              <a:rPr lang="zh-CN" altLang="en-US" sz="1400" dirty="0" smtClean="0">
                <a:latin typeface="华文楷体" pitchFamily="2" charset="-122"/>
                <a:ea typeface="华文楷体" pitchFamily="2" charset="-122"/>
              </a:rPr>
              <a:t>便，战国时期，国都</a:t>
            </a:r>
            <a:r>
              <a:rPr lang="zh-CN" altLang="en-US" sz="1400" dirty="0">
                <a:latin typeface="华文楷体" pitchFamily="2" charset="-122"/>
                <a:ea typeface="华文楷体" pitchFamily="2" charset="-122"/>
              </a:rPr>
              <a:t>未被他国攻破的只有秦国。</a:t>
            </a:r>
            <a:endParaRPr lang="en-US" altLang="zh-CN" sz="1400" dirty="0">
              <a:latin typeface="华文楷体" pitchFamily="2" charset="-122"/>
              <a:ea typeface="华文楷体" pitchFamily="2" charset="-122"/>
            </a:endParaRPr>
          </a:p>
          <a:p>
            <a:pPr algn="r">
              <a:lnSpc>
                <a:spcPct val="150000"/>
              </a:lnSpc>
            </a:pPr>
            <a:r>
              <a:rPr lang="en-US" altLang="zh-CN" sz="1400" dirty="0">
                <a:latin typeface="华文楷体" pitchFamily="2" charset="-122"/>
                <a:ea typeface="华文楷体" pitchFamily="2" charset="-122"/>
              </a:rPr>
              <a:t>           </a:t>
            </a:r>
            <a:r>
              <a:rPr lang="en-US" altLang="zh-CN" sz="1400" dirty="0" smtClean="0">
                <a:latin typeface="华文楷体" pitchFamily="2" charset="-122"/>
                <a:ea typeface="华文楷体" pitchFamily="2" charset="-122"/>
              </a:rPr>
              <a:t>                 ——</a:t>
            </a:r>
            <a:r>
              <a:rPr lang="zh-CN" altLang="en-US" sz="1400" dirty="0">
                <a:latin typeface="华文楷体" pitchFamily="2" charset="-122"/>
                <a:ea typeface="华文楷体" pitchFamily="2" charset="-122"/>
              </a:rPr>
              <a:t>张岂之</a:t>
            </a:r>
            <a:r>
              <a:rPr lang="en-US" altLang="zh-CN" sz="1400" dirty="0">
                <a:latin typeface="华文楷体" pitchFamily="2" charset="-122"/>
                <a:ea typeface="华文楷体" pitchFamily="2" charset="-122"/>
              </a:rPr>
              <a:t>《</a:t>
            </a:r>
            <a:r>
              <a:rPr lang="zh-CN" altLang="en-US" sz="1400" dirty="0">
                <a:latin typeface="华文楷体" pitchFamily="2" charset="-122"/>
                <a:ea typeface="华文楷体" pitchFamily="2" charset="-122"/>
              </a:rPr>
              <a:t>中国历史十五讲</a:t>
            </a:r>
            <a:r>
              <a:rPr lang="en-US" altLang="zh-CN" sz="1400" dirty="0">
                <a:latin typeface="华文楷体" pitchFamily="2" charset="-122"/>
                <a:ea typeface="华文楷体" pitchFamily="2" charset="-122"/>
              </a:rPr>
              <a:t>》</a:t>
            </a:r>
            <a:endParaRPr lang="zh-CN" altLang="en-US" sz="1400" dirty="0">
              <a:latin typeface="华文楷体" pitchFamily="2" charset="-122"/>
              <a:ea typeface="华文楷体" pitchFamily="2" charset="-122"/>
            </a:endParaRPr>
          </a:p>
        </p:txBody>
      </p:sp>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图片 77"/>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xmlns="" val="0"/>
              </a:ext>
            </a:extLst>
          </a:blip>
          <a:srcRect t="93992" b="5138"/>
          <a:stretch>
            <a:fillRect/>
          </a:stretch>
        </p:blipFill>
        <p:spPr>
          <a:xfrm>
            <a:off x="-12039" y="3043752"/>
            <a:ext cx="5773077" cy="65811"/>
          </a:xfrm>
          <a:prstGeom prst="rect">
            <a:avLst/>
          </a:prstGeom>
          <a:effectLst>
            <a:outerShdw blurRad="50800" dist="38100" dir="2700000" algn="tl" rotWithShape="0">
              <a:prstClr val="black">
                <a:alpha val="40000"/>
              </a:prstClr>
            </a:outerShdw>
          </a:effectLst>
        </p:spPr>
      </p:pic>
      <p:sp>
        <p:nvSpPr>
          <p:cNvPr id="5" name="矩形 1"/>
          <p:cNvSpPr>
            <a:spLocks noChangeArrowheads="1"/>
          </p:cNvSpPr>
          <p:nvPr/>
        </p:nvSpPr>
        <p:spPr bwMode="auto">
          <a:xfrm>
            <a:off x="341906" y="612250"/>
            <a:ext cx="5176258" cy="1990931"/>
          </a:xfrm>
          <a:prstGeom prst="rect">
            <a:avLst/>
          </a:prstGeom>
          <a:noFill/>
          <a:ln w="9525">
            <a:noFill/>
            <a:prstDash val="sysDot"/>
            <a:miter lim="800000"/>
            <a:headEnd/>
            <a:tailEnd/>
          </a:ln>
          <a:effectLst>
            <a:glow rad="63500">
              <a:schemeClr val="accent3">
                <a:satMod val="175000"/>
                <a:alpha val="40000"/>
              </a:schemeClr>
            </a:glow>
            <a:innerShdw blurRad="63500" dist="50800" dir="16200000">
              <a:prstClr val="black">
                <a:alpha val="50000"/>
              </a:prstClr>
            </a:innerShdw>
          </a:effectLst>
        </p:spPr>
        <p:txBody>
          <a:bodyPr wrap="square" lIns="51435" tIns="25718" rIns="51435" bIns="25718">
            <a:spAutoFit/>
          </a:bodyPr>
          <a:lstStyle/>
          <a:p>
            <a:pPr>
              <a:lnSpc>
                <a:spcPct val="150000"/>
              </a:lnSpc>
            </a:pPr>
            <a:r>
              <a:rPr lang="zh-CN" altLang="en-US" sz="1400" dirty="0">
                <a:latin typeface="华文楷体" pitchFamily="2" charset="-122"/>
                <a:ea typeface="华文楷体" pitchFamily="2" charset="-122"/>
              </a:rPr>
              <a:t> </a:t>
            </a:r>
            <a:r>
              <a:rPr lang="zh-CN" altLang="en-US" sz="1400" dirty="0" smtClean="0">
                <a:latin typeface="华文楷体" pitchFamily="2" charset="-122"/>
                <a:ea typeface="华文楷体" pitchFamily="2" charset="-122"/>
              </a:rPr>
              <a:t>       整个</a:t>
            </a:r>
            <a:r>
              <a:rPr lang="zh-CN" altLang="en-US" sz="1400" dirty="0">
                <a:latin typeface="华文楷体" pitchFamily="2" charset="-122"/>
                <a:ea typeface="华文楷体" pitchFamily="2" charset="-122"/>
              </a:rPr>
              <a:t>秦文化的发展过程应该说是一个文化大融合的过程。这个过程反映了中华民族传统文化最大的</a:t>
            </a:r>
            <a:r>
              <a:rPr lang="zh-CN" altLang="en-US" sz="1400" dirty="0" smtClean="0">
                <a:latin typeface="华文楷体" pitchFamily="2" charset="-122"/>
                <a:ea typeface="华文楷体" pitchFamily="2" charset="-122"/>
              </a:rPr>
              <a:t>特点，这</a:t>
            </a:r>
            <a:r>
              <a:rPr lang="zh-CN" altLang="en-US" sz="1400" dirty="0">
                <a:latin typeface="华文楷体" pitchFamily="2" charset="-122"/>
                <a:ea typeface="华文楷体" pitchFamily="2" charset="-122"/>
              </a:rPr>
              <a:t>是一个互相融合包容又有多元化特点的文化传统。所以秦统一全国不是偶然</a:t>
            </a:r>
            <a:r>
              <a:rPr lang="zh-CN" altLang="en-US" sz="1400" dirty="0" smtClean="0">
                <a:latin typeface="华文楷体" pitchFamily="2" charset="-122"/>
                <a:ea typeface="华文楷体" pitchFamily="2" charset="-122"/>
              </a:rPr>
              <a:t>的，特别是</a:t>
            </a:r>
            <a:r>
              <a:rPr lang="zh-CN" altLang="en-US" sz="1400" dirty="0">
                <a:latin typeface="华文楷体" pitchFamily="2" charset="-122"/>
                <a:ea typeface="华文楷体" pitchFamily="2" charset="-122"/>
              </a:rPr>
              <a:t>从文化组成</a:t>
            </a:r>
            <a:r>
              <a:rPr lang="zh-CN" altLang="en-US" sz="1400" dirty="0" smtClean="0">
                <a:latin typeface="华文楷体" pitchFamily="2" charset="-122"/>
                <a:ea typeface="华文楷体" pitchFamily="2" charset="-122"/>
              </a:rPr>
              <a:t>来看，它</a:t>
            </a:r>
            <a:r>
              <a:rPr lang="zh-CN" altLang="en-US" sz="1400" dirty="0">
                <a:latin typeface="华文楷体" pitchFamily="2" charset="-122"/>
                <a:ea typeface="华文楷体" pitchFamily="2" charset="-122"/>
              </a:rPr>
              <a:t>不仅仅是武力的</a:t>
            </a:r>
            <a:r>
              <a:rPr lang="zh-CN" altLang="en-US" sz="1400" dirty="0" smtClean="0">
                <a:latin typeface="华文楷体" pitchFamily="2" charset="-122"/>
                <a:ea typeface="华文楷体" pitchFamily="2" charset="-122"/>
              </a:rPr>
              <a:t>战胜，而是</a:t>
            </a:r>
            <a:r>
              <a:rPr lang="zh-CN" altLang="en-US" sz="1400" dirty="0">
                <a:latin typeface="华文楷体" pitchFamily="2" charset="-122"/>
                <a:ea typeface="华文楷体" pitchFamily="2" charset="-122"/>
              </a:rPr>
              <a:t>继续了整个中华民族发展延续和进步的一个过程。</a:t>
            </a:r>
            <a:endParaRPr lang="en-US" altLang="zh-CN" sz="1400" dirty="0">
              <a:latin typeface="华文楷体" pitchFamily="2" charset="-122"/>
              <a:ea typeface="华文楷体" pitchFamily="2" charset="-122"/>
            </a:endParaRPr>
          </a:p>
          <a:p>
            <a:pPr algn="r">
              <a:lnSpc>
                <a:spcPct val="150000"/>
              </a:lnSpc>
            </a:pPr>
            <a:r>
              <a:rPr lang="en-US" altLang="zh-CN" sz="1400" dirty="0">
                <a:latin typeface="华文楷体" pitchFamily="2" charset="-122"/>
                <a:ea typeface="华文楷体" pitchFamily="2" charset="-122"/>
              </a:rPr>
              <a:t>            </a:t>
            </a:r>
            <a:r>
              <a:rPr lang="en-US" altLang="zh-CN" sz="1400" dirty="0" smtClean="0">
                <a:latin typeface="华文楷体" pitchFamily="2" charset="-122"/>
                <a:ea typeface="华文楷体" pitchFamily="2" charset="-122"/>
              </a:rPr>
              <a:t>              ——</a:t>
            </a:r>
            <a:r>
              <a:rPr lang="zh-CN" altLang="en-US" sz="1400" dirty="0">
                <a:latin typeface="华文楷体" pitchFamily="2" charset="-122"/>
                <a:ea typeface="华文楷体" pitchFamily="2" charset="-122"/>
              </a:rPr>
              <a:t>李学勤</a:t>
            </a:r>
            <a:r>
              <a:rPr lang="en-US" altLang="zh-CN" sz="1400" dirty="0">
                <a:latin typeface="华文楷体" pitchFamily="2" charset="-122"/>
                <a:ea typeface="华文楷体" pitchFamily="2" charset="-122"/>
              </a:rPr>
              <a:t>《</a:t>
            </a:r>
            <a:r>
              <a:rPr lang="zh-CN" altLang="en-US" sz="1400" dirty="0">
                <a:latin typeface="华文楷体" pitchFamily="2" charset="-122"/>
                <a:ea typeface="华文楷体" pitchFamily="2" charset="-122"/>
              </a:rPr>
              <a:t>秦文化具有东方色彩</a:t>
            </a:r>
            <a:r>
              <a:rPr lang="en-US" altLang="zh-CN" sz="1400" dirty="0">
                <a:latin typeface="华文楷体" pitchFamily="2" charset="-122"/>
                <a:ea typeface="华文楷体" pitchFamily="2" charset="-122"/>
              </a:rPr>
              <a:t>》</a:t>
            </a:r>
            <a:endParaRPr lang="zh-CN" altLang="en-US" sz="1400" dirty="0">
              <a:latin typeface="华文楷体" pitchFamily="2" charset="-122"/>
              <a:ea typeface="华文楷体" pitchFamily="2" charset="-122"/>
            </a:endParaRPr>
          </a:p>
        </p:txBody>
      </p:sp>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图片 77"/>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xmlns="" val="0"/>
              </a:ext>
            </a:extLst>
          </a:blip>
          <a:srcRect t="93992" b="5138"/>
          <a:stretch>
            <a:fillRect/>
          </a:stretch>
        </p:blipFill>
        <p:spPr>
          <a:xfrm>
            <a:off x="-12039" y="3043752"/>
            <a:ext cx="5773077" cy="65811"/>
          </a:xfrm>
          <a:prstGeom prst="rect">
            <a:avLst/>
          </a:prstGeom>
          <a:effectLst>
            <a:outerShdw blurRad="50800" dist="38100" dir="2700000" algn="tl" rotWithShape="0">
              <a:prstClr val="black">
                <a:alpha val="40000"/>
              </a:prstClr>
            </a:outerShdw>
          </a:effectLst>
        </p:spPr>
      </p:pic>
      <p:sp>
        <p:nvSpPr>
          <p:cNvPr id="5" name="矩形 6"/>
          <p:cNvSpPr>
            <a:spLocks noChangeArrowheads="1"/>
          </p:cNvSpPr>
          <p:nvPr/>
        </p:nvSpPr>
        <p:spPr bwMode="auto">
          <a:xfrm>
            <a:off x="106115" y="111318"/>
            <a:ext cx="2296783" cy="298160"/>
          </a:xfrm>
          <a:prstGeom prst="rect">
            <a:avLst/>
          </a:prstGeom>
          <a:noFill/>
          <a:ln w="9525">
            <a:noFill/>
            <a:miter lim="800000"/>
            <a:headEnd/>
            <a:tailEnd/>
          </a:ln>
        </p:spPr>
        <p:txBody>
          <a:bodyPr wrap="none" lIns="51435" tIns="25718" rIns="51435" bIns="25718">
            <a:spAutoFit/>
          </a:bodyPr>
          <a:lstStyle/>
          <a:p>
            <a:r>
              <a:rPr lang="en-US" altLang="zh-CN" sz="1600" b="1" dirty="0" smtClean="0">
                <a:latin typeface="华文楷体" pitchFamily="2" charset="-122"/>
                <a:ea typeface="华文楷体" pitchFamily="2" charset="-122"/>
              </a:rPr>
              <a:t>2.</a:t>
            </a:r>
            <a:r>
              <a:rPr lang="zh-CN" altLang="en-US" sz="1600" b="1" dirty="0" smtClean="0">
                <a:latin typeface="华文楷体" pitchFamily="2" charset="-122"/>
                <a:ea typeface="华文楷体" pitchFamily="2" charset="-122"/>
              </a:rPr>
              <a:t>原因：</a:t>
            </a:r>
            <a:r>
              <a:rPr lang="zh-CN" altLang="en-US" sz="1600" dirty="0" smtClean="0">
                <a:latin typeface="华文楷体" pitchFamily="2" charset="-122"/>
                <a:ea typeface="华文楷体" pitchFamily="2" charset="-122"/>
              </a:rPr>
              <a:t>那</a:t>
            </a:r>
            <a:r>
              <a:rPr lang="zh-CN" altLang="en-US" sz="1600" dirty="0">
                <a:latin typeface="华文楷体" pitchFamily="2" charset="-122"/>
                <a:ea typeface="华文楷体" pitchFamily="2" charset="-122"/>
              </a:rPr>
              <a:t>人（嬴政）？</a:t>
            </a:r>
            <a:endParaRPr lang="zh-CN" altLang="en-US" sz="1600" dirty="0"/>
          </a:p>
        </p:txBody>
      </p:sp>
      <p:sp>
        <p:nvSpPr>
          <p:cNvPr id="6" name="TextBox 8"/>
          <p:cNvSpPr txBox="1">
            <a:spLocks noChangeArrowheads="1"/>
          </p:cNvSpPr>
          <p:nvPr/>
        </p:nvSpPr>
        <p:spPr bwMode="auto">
          <a:xfrm>
            <a:off x="3175804" y="262889"/>
            <a:ext cx="2326499" cy="2201566"/>
          </a:xfrm>
          <a:prstGeom prst="rect">
            <a:avLst/>
          </a:prstGeom>
          <a:noFill/>
          <a:ln w="9525">
            <a:noFill/>
            <a:miter lim="800000"/>
            <a:headEnd/>
            <a:tailEnd/>
          </a:ln>
        </p:spPr>
        <p:txBody>
          <a:bodyPr wrap="square" lIns="51435" tIns="25718" rIns="51435" bIns="25718">
            <a:spAutoFit/>
          </a:bodyPr>
          <a:lstStyle/>
          <a:p>
            <a:pPr indent="179388">
              <a:lnSpc>
                <a:spcPct val="200000"/>
              </a:lnSpc>
            </a:pPr>
            <a:r>
              <a:rPr lang="en-US" altLang="zh-CN" sz="1200" dirty="0">
                <a:latin typeface="楷体" pitchFamily="49" charset="-122"/>
                <a:ea typeface="楷体" pitchFamily="49" charset="-122"/>
              </a:rPr>
              <a:t>1.</a:t>
            </a:r>
            <a:r>
              <a:rPr lang="zh-CN" altLang="en-US" sz="1200" dirty="0">
                <a:latin typeface="楷体" pitchFamily="49" charset="-122"/>
                <a:ea typeface="楷体" pitchFamily="49" charset="-122"/>
              </a:rPr>
              <a:t>郑</a:t>
            </a:r>
            <a:r>
              <a:rPr lang="zh-CN" altLang="en-US" sz="1200" dirty="0" smtClean="0">
                <a:latin typeface="楷体" pitchFamily="49" charset="-122"/>
                <a:ea typeface="楷体" pitchFamily="49" charset="-122"/>
              </a:rPr>
              <a:t>国“疲秦”</a:t>
            </a:r>
            <a:r>
              <a:rPr lang="en-US" altLang="zh-CN" sz="1200" dirty="0" smtClean="0">
                <a:latin typeface="楷体" pitchFamily="49" charset="-122"/>
                <a:ea typeface="楷体" pitchFamily="49" charset="-122"/>
              </a:rPr>
              <a:t>—</a:t>
            </a:r>
            <a:r>
              <a:rPr lang="zh-CN" altLang="en-US" sz="1200" dirty="0" smtClean="0">
                <a:latin typeface="楷体" pitchFamily="49" charset="-122"/>
                <a:ea typeface="楷体" pitchFamily="49" charset="-122"/>
              </a:rPr>
              <a:t>郑国渠</a:t>
            </a:r>
            <a:endParaRPr lang="en-US" altLang="zh-CN" sz="1200" dirty="0">
              <a:latin typeface="楷体" pitchFamily="49" charset="-122"/>
              <a:ea typeface="楷体" pitchFamily="49" charset="-122"/>
            </a:endParaRPr>
          </a:p>
          <a:p>
            <a:pPr indent="179388">
              <a:lnSpc>
                <a:spcPct val="200000"/>
              </a:lnSpc>
            </a:pPr>
            <a:r>
              <a:rPr lang="en-US" altLang="zh-CN" sz="1200" dirty="0">
                <a:latin typeface="楷体" pitchFamily="49" charset="-122"/>
                <a:ea typeface="楷体" pitchFamily="49" charset="-122"/>
              </a:rPr>
              <a:t>2.</a:t>
            </a:r>
            <a:r>
              <a:rPr lang="zh-CN" altLang="en-US" sz="1200" dirty="0">
                <a:latin typeface="楷体" pitchFamily="49" charset="-122"/>
                <a:ea typeface="楷体" pitchFamily="49" charset="-122"/>
              </a:rPr>
              <a:t>李斯</a:t>
            </a:r>
            <a:r>
              <a:rPr lang="en-US" altLang="zh-CN" sz="1200" dirty="0">
                <a:latin typeface="楷体" pitchFamily="49" charset="-122"/>
                <a:ea typeface="楷体" pitchFamily="49" charset="-122"/>
              </a:rPr>
              <a:t>—</a:t>
            </a:r>
            <a:r>
              <a:rPr lang="zh-CN" altLang="en-US" sz="1200" dirty="0">
                <a:latin typeface="楷体" pitchFamily="49" charset="-122"/>
                <a:ea typeface="楷体" pitchFamily="49" charset="-122"/>
              </a:rPr>
              <a:t>逐客令</a:t>
            </a:r>
            <a:r>
              <a:rPr lang="en-US" altLang="zh-CN" sz="1200" dirty="0">
                <a:latin typeface="楷体" pitchFamily="49" charset="-122"/>
                <a:ea typeface="楷体" pitchFamily="49" charset="-122"/>
              </a:rPr>
              <a:t>-----</a:t>
            </a:r>
            <a:r>
              <a:rPr lang="zh-CN" altLang="en-US" sz="1200" dirty="0">
                <a:latin typeface="楷体" pitchFamily="49" charset="-122"/>
                <a:ea typeface="楷体" pitchFamily="49" charset="-122"/>
              </a:rPr>
              <a:t>筹谋</a:t>
            </a:r>
            <a:endParaRPr lang="en-US" altLang="zh-CN" sz="1200" dirty="0">
              <a:latin typeface="楷体" pitchFamily="49" charset="-122"/>
              <a:ea typeface="楷体" pitchFamily="49" charset="-122"/>
            </a:endParaRPr>
          </a:p>
          <a:p>
            <a:pPr indent="179388">
              <a:lnSpc>
                <a:spcPct val="200000"/>
              </a:lnSpc>
            </a:pPr>
            <a:r>
              <a:rPr lang="en-US" altLang="zh-CN" sz="1200" dirty="0">
                <a:latin typeface="楷体" pitchFamily="49" charset="-122"/>
                <a:ea typeface="楷体" pitchFamily="49" charset="-122"/>
              </a:rPr>
              <a:t>3.</a:t>
            </a:r>
            <a:r>
              <a:rPr lang="zh-CN" altLang="en-US" sz="1200" dirty="0">
                <a:latin typeface="楷体" pitchFamily="49" charset="-122"/>
                <a:ea typeface="楷体" pitchFamily="49" charset="-122"/>
              </a:rPr>
              <a:t>韩非</a:t>
            </a:r>
            <a:r>
              <a:rPr lang="en-US" altLang="zh-CN" sz="1200" dirty="0">
                <a:latin typeface="楷体" pitchFamily="49" charset="-122"/>
                <a:ea typeface="楷体" pitchFamily="49" charset="-122"/>
              </a:rPr>
              <a:t>—</a:t>
            </a:r>
            <a:r>
              <a:rPr lang="zh-CN" altLang="en-US" sz="1200" dirty="0">
                <a:latin typeface="楷体" pitchFamily="49" charset="-122"/>
                <a:ea typeface="楷体" pitchFamily="49" charset="-122"/>
              </a:rPr>
              <a:t>治国理念</a:t>
            </a:r>
            <a:endParaRPr lang="en-US" altLang="zh-CN" sz="1200" dirty="0">
              <a:latin typeface="楷体" pitchFamily="49" charset="-122"/>
              <a:ea typeface="楷体" pitchFamily="49" charset="-122"/>
            </a:endParaRPr>
          </a:p>
          <a:p>
            <a:pPr indent="179388">
              <a:lnSpc>
                <a:spcPct val="200000"/>
              </a:lnSpc>
            </a:pPr>
            <a:r>
              <a:rPr lang="en-US" altLang="zh-CN" sz="1200" dirty="0">
                <a:latin typeface="楷体" pitchFamily="49" charset="-122"/>
                <a:ea typeface="楷体" pitchFamily="49" charset="-122"/>
              </a:rPr>
              <a:t>4.</a:t>
            </a:r>
            <a:r>
              <a:rPr lang="zh-CN" altLang="en-US" sz="1200" dirty="0">
                <a:latin typeface="楷体" pitchFamily="49" charset="-122"/>
                <a:ea typeface="楷体" pitchFamily="49" charset="-122"/>
              </a:rPr>
              <a:t>尉缭</a:t>
            </a:r>
            <a:endParaRPr lang="en-US" altLang="zh-CN" sz="1200" dirty="0">
              <a:latin typeface="楷体" pitchFamily="49" charset="-122"/>
              <a:ea typeface="楷体" pitchFamily="49" charset="-122"/>
            </a:endParaRPr>
          </a:p>
          <a:p>
            <a:pPr indent="179388">
              <a:lnSpc>
                <a:spcPct val="200000"/>
              </a:lnSpc>
            </a:pPr>
            <a:r>
              <a:rPr lang="en-US" altLang="zh-CN" sz="1200" dirty="0">
                <a:latin typeface="楷体" pitchFamily="49" charset="-122"/>
                <a:ea typeface="楷体" pitchFamily="49" charset="-122"/>
              </a:rPr>
              <a:t>5.</a:t>
            </a:r>
            <a:r>
              <a:rPr lang="zh-CN" altLang="en-US" sz="1200" dirty="0">
                <a:latin typeface="楷体" pitchFamily="49" charset="-122"/>
                <a:ea typeface="楷体" pitchFamily="49" charset="-122"/>
              </a:rPr>
              <a:t>王翦</a:t>
            </a:r>
            <a:endParaRPr lang="en-US" altLang="zh-CN" sz="1200" dirty="0">
              <a:latin typeface="楷体" pitchFamily="49" charset="-122"/>
              <a:ea typeface="楷体" pitchFamily="49" charset="-122"/>
            </a:endParaRPr>
          </a:p>
          <a:p>
            <a:pPr indent="179388">
              <a:lnSpc>
                <a:spcPct val="200000"/>
              </a:lnSpc>
            </a:pPr>
            <a:r>
              <a:rPr lang="en-US" altLang="zh-CN" sz="1200" dirty="0">
                <a:latin typeface="楷体" pitchFamily="49" charset="-122"/>
                <a:ea typeface="楷体" pitchFamily="49" charset="-122"/>
              </a:rPr>
              <a:t>……</a:t>
            </a:r>
            <a:endParaRPr lang="zh-CN" altLang="en-US" sz="1200" dirty="0">
              <a:latin typeface="楷体" pitchFamily="49" charset="-122"/>
              <a:ea typeface="楷体" pitchFamily="49" charset="-122"/>
            </a:endParaRPr>
          </a:p>
        </p:txBody>
      </p:sp>
      <p:pic>
        <p:nvPicPr>
          <p:cNvPr id="7" name="图片 9" descr="718950270805649177.jpg"/>
          <p:cNvPicPr>
            <a:picLocks noChangeAspect="1"/>
          </p:cNvPicPr>
          <p:nvPr/>
        </p:nvPicPr>
        <p:blipFill>
          <a:blip r:embed="rId4" cstate="print">
            <a:grayscl/>
            <a:lum bright="10000" contrast="20000"/>
          </a:blip>
          <a:srcRect l="8713" t="3801" r="7289" b="9052"/>
          <a:stretch>
            <a:fillRect/>
          </a:stretch>
        </p:blipFill>
        <p:spPr bwMode="auto">
          <a:xfrm>
            <a:off x="180078" y="695908"/>
            <a:ext cx="853952" cy="1135393"/>
          </a:xfrm>
          <a:prstGeom prst="rect">
            <a:avLst/>
          </a:prstGeom>
          <a:noFill/>
          <a:ln w="9525">
            <a:noFill/>
            <a:miter lim="800000"/>
            <a:headEnd/>
            <a:tailEnd/>
          </a:ln>
          <a:effectLst>
            <a:glow rad="63500">
              <a:schemeClr val="bg2">
                <a:lumMod val="75000"/>
                <a:alpha val="40000"/>
              </a:schemeClr>
            </a:glow>
            <a:softEdge rad="12700"/>
          </a:effectLst>
        </p:spPr>
      </p:pic>
      <p:pic>
        <p:nvPicPr>
          <p:cNvPr id="8" name="图片 11" descr="微信图片_20190308131336.jpg"/>
          <p:cNvPicPr>
            <a:picLocks noChangeAspect="1"/>
          </p:cNvPicPr>
          <p:nvPr/>
        </p:nvPicPr>
        <p:blipFill>
          <a:blip r:embed="rId5" cstate="print">
            <a:lum contrast="10000"/>
          </a:blip>
          <a:srcRect/>
          <a:stretch>
            <a:fillRect/>
          </a:stretch>
        </p:blipFill>
        <p:spPr bwMode="auto">
          <a:xfrm>
            <a:off x="1162820" y="695908"/>
            <a:ext cx="1930871" cy="1135393"/>
          </a:xfrm>
          <a:prstGeom prst="rect">
            <a:avLst/>
          </a:prstGeom>
          <a:noFill/>
          <a:ln w="9525">
            <a:noFill/>
            <a:miter lim="800000"/>
            <a:headEnd/>
            <a:tailEnd/>
          </a:ln>
          <a:effectLst>
            <a:glow rad="101600">
              <a:schemeClr val="bg2">
                <a:lumMod val="90000"/>
                <a:alpha val="60000"/>
              </a:schemeClr>
            </a:glow>
          </a:effectLst>
        </p:spPr>
      </p:pic>
      <p:sp>
        <p:nvSpPr>
          <p:cNvPr id="9" name="矩形 10"/>
          <p:cNvSpPr>
            <a:spLocks noChangeArrowheads="1"/>
          </p:cNvSpPr>
          <p:nvPr/>
        </p:nvSpPr>
        <p:spPr bwMode="auto">
          <a:xfrm>
            <a:off x="281605" y="2027940"/>
            <a:ext cx="4690704" cy="276999"/>
          </a:xfrm>
          <a:prstGeom prst="rect">
            <a:avLst/>
          </a:prstGeom>
          <a:noFill/>
          <a:ln w="9525">
            <a:noFill/>
            <a:miter lim="800000"/>
            <a:headEnd/>
            <a:tailEnd/>
          </a:ln>
        </p:spPr>
        <p:txBody>
          <a:bodyPr wrap="square">
            <a:spAutoFit/>
          </a:bodyPr>
          <a:lstStyle/>
          <a:p>
            <a:r>
              <a:rPr lang="zh-CN" altLang="en-US" sz="1200" dirty="0">
                <a:latin typeface="楷体" pitchFamily="49" charset="-122"/>
                <a:ea typeface="楷体" pitchFamily="49" charset="-122"/>
              </a:rPr>
              <a:t>人才角度</a:t>
            </a:r>
            <a:r>
              <a:rPr lang="zh-CN" altLang="en-US" sz="1200" dirty="0" smtClean="0">
                <a:latin typeface="楷体" pitchFamily="49" charset="-122"/>
                <a:ea typeface="楷体" pitchFamily="49" charset="-122"/>
              </a:rPr>
              <a:t>分析，为什么秦</a:t>
            </a:r>
            <a:r>
              <a:rPr lang="zh-CN" altLang="en-US" sz="1200" dirty="0">
                <a:latin typeface="楷体" pitchFamily="49" charset="-122"/>
                <a:ea typeface="楷体" pitchFamily="49" charset="-122"/>
              </a:rPr>
              <a:t>能够统一六国？</a:t>
            </a:r>
          </a:p>
        </p:txBody>
      </p:sp>
      <p:sp>
        <p:nvSpPr>
          <p:cNvPr id="10" name="TextBox 7"/>
          <p:cNvSpPr txBox="1">
            <a:spLocks noChangeArrowheads="1"/>
          </p:cNvSpPr>
          <p:nvPr/>
        </p:nvSpPr>
        <p:spPr bwMode="auto">
          <a:xfrm>
            <a:off x="3325520" y="2746466"/>
            <a:ext cx="2367061" cy="205827"/>
          </a:xfrm>
          <a:prstGeom prst="rect">
            <a:avLst/>
          </a:prstGeom>
          <a:noFill/>
          <a:ln w="9525">
            <a:noFill/>
            <a:miter lim="800000"/>
            <a:headEnd/>
            <a:tailEnd/>
          </a:ln>
        </p:spPr>
        <p:txBody>
          <a:bodyPr wrap="square" lIns="51435" tIns="25718" rIns="51435" bIns="25718">
            <a:spAutoFit/>
          </a:bodyPr>
          <a:lstStyle/>
          <a:p>
            <a:r>
              <a:rPr lang="en-US" altLang="zh-CN" sz="1000" dirty="0" smtClean="0">
                <a:latin typeface="楷体" pitchFamily="49" charset="-122"/>
                <a:ea typeface="楷体" pitchFamily="49" charset="-122"/>
              </a:rPr>
              <a:t>——</a:t>
            </a:r>
            <a:r>
              <a:rPr lang="zh-CN" altLang="en-US" sz="1000" dirty="0" smtClean="0">
                <a:latin typeface="楷体" pitchFamily="49" charset="-122"/>
                <a:ea typeface="楷体" pitchFamily="49" charset="-122"/>
              </a:rPr>
              <a:t>岳麓版</a:t>
            </a:r>
            <a:r>
              <a:rPr lang="en-US" altLang="zh-CN" sz="1000" dirty="0" smtClean="0">
                <a:latin typeface="楷体" pitchFamily="49" charset="-122"/>
                <a:ea typeface="楷体" pitchFamily="49" charset="-122"/>
              </a:rPr>
              <a:t>《</a:t>
            </a:r>
            <a:r>
              <a:rPr lang="zh-CN" altLang="en-US" sz="1000" dirty="0" smtClean="0">
                <a:latin typeface="楷体" pitchFamily="49" charset="-122"/>
                <a:ea typeface="楷体" pitchFamily="49" charset="-122"/>
              </a:rPr>
              <a:t>中外历史人物评说</a:t>
            </a:r>
            <a:r>
              <a:rPr lang="en-US" altLang="zh-CN" sz="1000" dirty="0" smtClean="0">
                <a:latin typeface="楷体" pitchFamily="49" charset="-122"/>
                <a:ea typeface="楷体" pitchFamily="49" charset="-122"/>
              </a:rPr>
              <a:t>》P16</a:t>
            </a:r>
            <a:r>
              <a:rPr lang="zh-CN" altLang="en-US" sz="1000" dirty="0">
                <a:latin typeface="楷体" pitchFamily="49" charset="-122"/>
                <a:ea typeface="楷体" pitchFamily="49" charset="-122"/>
              </a:rPr>
              <a:t>）</a:t>
            </a:r>
          </a:p>
        </p:txBody>
      </p:sp>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xmlns="" val="0"/>
              </a:ext>
            </a:extLst>
          </a:blip>
          <a:srcRect t="93992" b="5138"/>
          <a:stretch>
            <a:fillRect/>
          </a:stretch>
        </p:blipFill>
        <p:spPr>
          <a:xfrm>
            <a:off x="-12039" y="3043752"/>
            <a:ext cx="5773077" cy="65811"/>
          </a:xfrm>
          <a:prstGeom prst="rect">
            <a:avLst/>
          </a:prstGeom>
          <a:effectLst>
            <a:outerShdw blurRad="50800" dist="38100" dir="2700000" algn="tl" rotWithShape="0">
              <a:prstClr val="black">
                <a:alpha val="40000"/>
              </a:prstClr>
            </a:outerShdw>
          </a:effectLst>
        </p:spPr>
      </p:pic>
      <p:sp>
        <p:nvSpPr>
          <p:cNvPr id="6" name="矩形 3"/>
          <p:cNvSpPr>
            <a:spLocks noChangeArrowheads="1"/>
          </p:cNvSpPr>
          <p:nvPr/>
        </p:nvSpPr>
        <p:spPr bwMode="auto">
          <a:xfrm>
            <a:off x="229542" y="68770"/>
            <a:ext cx="642484" cy="267382"/>
          </a:xfrm>
          <a:prstGeom prst="rect">
            <a:avLst/>
          </a:prstGeom>
          <a:noFill/>
          <a:ln w="9525">
            <a:noFill/>
            <a:miter lim="800000"/>
            <a:headEnd/>
            <a:tailEnd/>
          </a:ln>
        </p:spPr>
        <p:txBody>
          <a:bodyPr wrap="none" lIns="51435" tIns="25718" rIns="51435" bIns="25718">
            <a:spAutoFit/>
          </a:bodyPr>
          <a:lstStyle/>
          <a:p>
            <a:r>
              <a:rPr lang="en-US" altLang="zh-CN" sz="1400" b="1" dirty="0" smtClean="0">
                <a:latin typeface="+mn-ea"/>
              </a:rPr>
              <a:t>3</a:t>
            </a:r>
            <a:r>
              <a:rPr lang="en-US" altLang="zh-CN" sz="1400" b="1" dirty="0">
                <a:latin typeface="+mn-ea"/>
              </a:rPr>
              <a:t>.</a:t>
            </a:r>
            <a:r>
              <a:rPr lang="zh-CN" altLang="en-US" sz="1400" b="1" dirty="0" smtClean="0">
                <a:latin typeface="+mn-ea"/>
              </a:rPr>
              <a:t>意义</a:t>
            </a:r>
            <a:endParaRPr lang="en-US" altLang="zh-CN" sz="1400" b="1" dirty="0">
              <a:latin typeface="+mn-ea"/>
            </a:endParaRPr>
          </a:p>
        </p:txBody>
      </p:sp>
      <p:sp>
        <p:nvSpPr>
          <p:cNvPr id="7" name="Rectangle 1"/>
          <p:cNvSpPr>
            <a:spLocks noChangeArrowheads="1"/>
          </p:cNvSpPr>
          <p:nvPr/>
        </p:nvSpPr>
        <p:spPr bwMode="auto">
          <a:xfrm>
            <a:off x="152730" y="611228"/>
            <a:ext cx="5443538" cy="1990931"/>
          </a:xfrm>
          <a:prstGeom prst="rect">
            <a:avLst/>
          </a:prstGeom>
          <a:noFill/>
          <a:ln w="9525">
            <a:noFill/>
            <a:miter lim="800000"/>
            <a:headEnd/>
            <a:tailEnd/>
          </a:ln>
          <a:effectLst>
            <a:prstShdw prst="shdw17" dist="17961" dir="2700000">
              <a:schemeClr val="accent1">
                <a:gamma/>
                <a:shade val="60000"/>
                <a:invGamma/>
              </a:schemeClr>
            </a:prstShdw>
          </a:effectLst>
        </p:spPr>
        <p:txBody>
          <a:bodyPr lIns="51435" tIns="25718" rIns="51435" bIns="25718" anchor="ctr">
            <a:spAutoFit/>
          </a:bodyPr>
          <a:lstStyle/>
          <a:p>
            <a:pPr indent="200025" eaLnBrk="0" hangingPunct="0">
              <a:lnSpc>
                <a:spcPct val="150000"/>
              </a:lnSpc>
              <a:tabLst>
                <a:tab pos="339328" algn="l"/>
              </a:tabLst>
              <a:defRPr/>
            </a:pPr>
            <a:r>
              <a:rPr lang="zh-CN" altLang="en-US" sz="1400" dirty="0" smtClean="0">
                <a:latin typeface="华文楷体" pitchFamily="2" charset="-122"/>
                <a:ea typeface="宋体" pitchFamily="2" charset="-122"/>
                <a:cs typeface="Times New Roman" pitchFamily="18" charset="0"/>
              </a:rPr>
              <a:t>    中国</a:t>
            </a:r>
            <a:r>
              <a:rPr lang="zh-CN" altLang="en-US" sz="1400" dirty="0">
                <a:latin typeface="华文楷体" pitchFamily="2" charset="-122"/>
                <a:ea typeface="宋体" pitchFamily="2" charset="-122"/>
                <a:cs typeface="Times New Roman" pitchFamily="18" charset="0"/>
              </a:rPr>
              <a:t>成为幅员辽阔的统一多民族</a:t>
            </a:r>
            <a:r>
              <a:rPr lang="zh-CN" altLang="en-US" sz="1400" dirty="0" smtClean="0">
                <a:latin typeface="华文楷体" pitchFamily="2" charset="-122"/>
                <a:ea typeface="宋体" pitchFamily="2" charset="-122"/>
                <a:cs typeface="Times New Roman" pitchFamily="18" charset="0"/>
              </a:rPr>
              <a:t>国家，经历</a:t>
            </a:r>
            <a:r>
              <a:rPr lang="zh-CN" altLang="en-US" sz="1400" dirty="0">
                <a:latin typeface="华文楷体" pitchFamily="2" charset="-122"/>
                <a:ea typeface="宋体" pitchFamily="2" charset="-122"/>
                <a:cs typeface="Times New Roman" pitchFamily="18" charset="0"/>
              </a:rPr>
              <a:t>了漫长而曲折的发展过程。回答下列问题。</a:t>
            </a:r>
            <a:endParaRPr lang="zh-CN" altLang="en-US" sz="1400" dirty="0">
              <a:latin typeface="Arial" pitchFamily="34" charset="0"/>
              <a:ea typeface="宋体" pitchFamily="2" charset="-122"/>
            </a:endParaRPr>
          </a:p>
          <a:p>
            <a:pPr indent="200025" eaLnBrk="0" hangingPunct="0">
              <a:lnSpc>
                <a:spcPct val="150000"/>
              </a:lnSpc>
              <a:tabLst>
                <a:tab pos="339328" algn="l"/>
              </a:tabLst>
              <a:defRPr/>
            </a:pPr>
            <a:r>
              <a:rPr lang="zh-CN" altLang="en-US" sz="1400" dirty="0" smtClean="0">
                <a:latin typeface="华文楷体" pitchFamily="2" charset="-122"/>
                <a:ea typeface="华文楷体" pitchFamily="2" charset="-122"/>
                <a:cs typeface="Times New Roman" pitchFamily="18" charset="0"/>
              </a:rPr>
              <a:t>    有人说，秦</a:t>
            </a:r>
            <a:r>
              <a:rPr lang="zh-CN" altLang="en-US" sz="1400" dirty="0">
                <a:latin typeface="华文楷体" pitchFamily="2" charset="-122"/>
                <a:ea typeface="华文楷体" pitchFamily="2" charset="-122"/>
                <a:cs typeface="Times New Roman" pitchFamily="18" charset="0"/>
              </a:rPr>
              <a:t>帝国以多极简化方式的强力</a:t>
            </a:r>
            <a:r>
              <a:rPr lang="zh-CN" altLang="en-US" sz="1400" dirty="0" smtClean="0">
                <a:latin typeface="华文楷体" pitchFamily="2" charset="-122"/>
                <a:ea typeface="华文楷体" pitchFamily="2" charset="-122"/>
                <a:cs typeface="Times New Roman" pitchFamily="18" charset="0"/>
              </a:rPr>
              <a:t>融合，结束</a:t>
            </a:r>
            <a:r>
              <a:rPr lang="zh-CN" altLang="en-US" sz="1400" dirty="0">
                <a:latin typeface="华文楷体" pitchFamily="2" charset="-122"/>
                <a:ea typeface="华文楷体" pitchFamily="2" charset="-122"/>
                <a:cs typeface="Times New Roman" pitchFamily="18" charset="0"/>
              </a:rPr>
              <a:t>了七大战国的裂土分</a:t>
            </a:r>
            <a:r>
              <a:rPr lang="zh-CN" altLang="en-US" sz="1400" dirty="0" smtClean="0">
                <a:latin typeface="华文楷体" pitchFamily="2" charset="-122"/>
                <a:ea typeface="华文楷体" pitchFamily="2" charset="-122"/>
                <a:cs typeface="Times New Roman" pitchFamily="18" charset="0"/>
              </a:rPr>
              <a:t>治，使</a:t>
            </a:r>
            <a:r>
              <a:rPr lang="zh-CN" altLang="en-US" sz="1400" dirty="0">
                <a:latin typeface="华文楷体" pitchFamily="2" charset="-122"/>
                <a:ea typeface="华文楷体" pitchFamily="2" charset="-122"/>
                <a:cs typeface="Times New Roman" pitchFamily="18" charset="0"/>
              </a:rPr>
              <a:t>华夏世界获得了统一治权条件下的空前广阔的发展空间。</a:t>
            </a:r>
            <a:r>
              <a:rPr lang="zh-CN" altLang="en-US" sz="1400" dirty="0" smtClean="0">
                <a:latin typeface="华文楷体" pitchFamily="2" charset="-122"/>
                <a:ea typeface="华文楷体" pitchFamily="2" charset="-122"/>
                <a:cs typeface="Times New Roman" pitchFamily="18" charset="0"/>
              </a:rPr>
              <a:t>秦，确实</a:t>
            </a:r>
            <a:r>
              <a:rPr lang="zh-CN" altLang="en-US" sz="1400" dirty="0">
                <a:latin typeface="华文楷体" pitchFamily="2" charset="-122"/>
                <a:ea typeface="华文楷体" pitchFamily="2" charset="-122"/>
                <a:cs typeface="Times New Roman" pitchFamily="18" charset="0"/>
              </a:rPr>
              <a:t>是中国帝国时代的开创者。         </a:t>
            </a:r>
            <a:endParaRPr lang="en-US" altLang="zh-CN" sz="1400" dirty="0" smtClean="0">
              <a:latin typeface="华文楷体" pitchFamily="2" charset="-122"/>
              <a:ea typeface="华文楷体" pitchFamily="2" charset="-122"/>
              <a:cs typeface="Times New Roman" pitchFamily="18" charset="0"/>
            </a:endParaRPr>
          </a:p>
          <a:p>
            <a:pPr indent="200025" eaLnBrk="0" hangingPunct="0">
              <a:lnSpc>
                <a:spcPct val="150000"/>
              </a:lnSpc>
              <a:tabLst>
                <a:tab pos="339328" algn="l"/>
              </a:tabLst>
              <a:defRPr/>
            </a:pPr>
            <a:r>
              <a:rPr lang="en-US" altLang="zh-CN" sz="1400" dirty="0" smtClean="0">
                <a:latin typeface="华文楷体" pitchFamily="2" charset="-122"/>
                <a:ea typeface="华文楷体" pitchFamily="2" charset="-122"/>
                <a:cs typeface="Times New Roman" pitchFamily="18" charset="0"/>
              </a:rPr>
              <a:t>  </a:t>
            </a:r>
            <a:r>
              <a:rPr lang="zh-CN" altLang="en-US" sz="1400" dirty="0" smtClean="0">
                <a:latin typeface="华文楷体" pitchFamily="2" charset="-122"/>
                <a:ea typeface="宋体" pitchFamily="2" charset="-122"/>
                <a:cs typeface="Times New Roman" pitchFamily="18" charset="0"/>
              </a:rPr>
              <a:t> 概述</a:t>
            </a:r>
            <a:r>
              <a:rPr lang="zh-CN" altLang="en-US" sz="1400" dirty="0">
                <a:latin typeface="华文楷体" pitchFamily="2" charset="-122"/>
                <a:ea typeface="宋体" pitchFamily="2" charset="-122"/>
                <a:cs typeface="Times New Roman" pitchFamily="18" charset="0"/>
              </a:rPr>
              <a:t>秦帝国的建立所产生的积极影响</a:t>
            </a:r>
            <a:r>
              <a:rPr lang="zh-CN" altLang="en-US" sz="1400" dirty="0" smtClean="0">
                <a:latin typeface="华文楷体" pitchFamily="2" charset="-122"/>
                <a:ea typeface="宋体" pitchFamily="2" charset="-122"/>
                <a:cs typeface="Times New Roman" pitchFamily="18" charset="0"/>
              </a:rPr>
              <a:t>。</a:t>
            </a:r>
            <a:r>
              <a:rPr lang="en-US" altLang="zh-CN" sz="1400" dirty="0" smtClean="0">
                <a:latin typeface="华文楷体" pitchFamily="2" charset="-122"/>
                <a:ea typeface="宋体" pitchFamily="2" charset="-122"/>
                <a:cs typeface="Times New Roman" pitchFamily="18" charset="0"/>
              </a:rPr>
              <a:t> </a:t>
            </a:r>
            <a:endParaRPr lang="zh-CN" altLang="en-US" sz="1400" dirty="0">
              <a:latin typeface="Arial" pitchFamily="34" charset="0"/>
              <a:ea typeface="宋体" pitchFamily="2" charset="-122"/>
            </a:endParaRPr>
          </a:p>
        </p:txBody>
      </p:sp>
    </p:spTree>
  </p:cSld>
  <p:clrMapOvr>
    <a:masterClrMapping/>
  </p:clrMapOvr>
  <p:transition spd="med">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xmlns="" val="0"/>
              </a:ext>
            </a:extLst>
          </a:blip>
          <a:srcRect t="93992" b="5138"/>
          <a:stretch>
            <a:fillRect/>
          </a:stretch>
        </p:blipFill>
        <p:spPr>
          <a:xfrm>
            <a:off x="-12039" y="3043752"/>
            <a:ext cx="5773077" cy="65811"/>
          </a:xfrm>
          <a:prstGeom prst="rect">
            <a:avLst/>
          </a:prstGeom>
          <a:effectLst>
            <a:outerShdw blurRad="50800" dist="38100" dir="2700000" algn="tl" rotWithShape="0">
              <a:prstClr val="black">
                <a:alpha val="40000"/>
              </a:prstClr>
            </a:outerShdw>
          </a:effectLst>
        </p:spPr>
      </p:pic>
      <p:sp>
        <p:nvSpPr>
          <p:cNvPr id="11" name="矩形 10"/>
          <p:cNvSpPr/>
          <p:nvPr/>
        </p:nvSpPr>
        <p:spPr>
          <a:xfrm>
            <a:off x="2299689" y="1410249"/>
            <a:ext cx="2339102" cy="508409"/>
          </a:xfrm>
          <a:prstGeom prst="rect">
            <a:avLst/>
          </a:prstGeom>
        </p:spPr>
        <p:txBody>
          <a:bodyPr wrap="none">
            <a:spAutoFit/>
          </a:bodyPr>
          <a:lstStyle/>
          <a:p>
            <a:pPr marL="107882" indent="-107882" algn="just" defTabSz="431911">
              <a:lnSpc>
                <a:spcPct val="110000"/>
              </a:lnSpc>
              <a:spcBef>
                <a:spcPts val="472"/>
              </a:spcBef>
              <a:defRPr/>
            </a:pPr>
            <a:r>
              <a:rPr lang="zh-CN" altLang="en-US" sz="2800" b="1" dirty="0" smtClean="0">
                <a:latin typeface="+mn-ea"/>
              </a:rPr>
              <a:t>二、开疆扩土</a:t>
            </a:r>
          </a:p>
        </p:txBody>
      </p:sp>
      <p:grpSp>
        <p:nvGrpSpPr>
          <p:cNvPr id="8" name="组合 7"/>
          <p:cNvGrpSpPr/>
          <p:nvPr/>
        </p:nvGrpSpPr>
        <p:grpSpPr>
          <a:xfrm>
            <a:off x="198783" y="294197"/>
            <a:ext cx="5152445" cy="519573"/>
            <a:chOff x="198783" y="294197"/>
            <a:chExt cx="5152445" cy="519573"/>
          </a:xfrm>
        </p:grpSpPr>
        <p:sp>
          <p:nvSpPr>
            <p:cNvPr id="12" name="Oval 5"/>
            <p:cNvSpPr>
              <a:spLocks noChangeArrowheads="1"/>
            </p:cNvSpPr>
            <p:nvPr/>
          </p:nvSpPr>
          <p:spPr bwMode="gray">
            <a:xfrm>
              <a:off x="198783" y="294197"/>
              <a:ext cx="5152445" cy="519573"/>
            </a:xfrm>
            <a:prstGeom prst="ellipse">
              <a:avLst/>
            </a:prstGeom>
            <a:blipFill>
              <a:blip r:embed="rId4" cstate="print">
                <a:duotone>
                  <a:schemeClr val="accent1">
                    <a:shade val="45000"/>
                    <a:satMod val="135000"/>
                  </a:schemeClr>
                  <a:prstClr val="white"/>
                </a:duotone>
              </a:blip>
              <a:stretch>
                <a:fillRect/>
              </a:stretch>
            </a:blipFill>
            <a:ln>
              <a:noFill/>
            </a:ln>
            <a:effectLst>
              <a:outerShdw dist="107763" dir="2700000" algn="ctr" rotWithShape="0">
                <a:schemeClr val="bg2">
                  <a:alpha val="50000"/>
                </a:schemeClr>
              </a:outerShdw>
            </a:effectLst>
          </p:spPr>
          <p:txBody>
            <a:bodyPr lIns="27642" tIns="26874" rIns="27642" bIns="26874" anchor="ctr" anchorCtr="1"/>
            <a:lstStyle/>
            <a:p>
              <a:r>
                <a:rPr lang="zh-CN" altLang="en-US" sz="1200" dirty="0" smtClean="0">
                  <a:latin typeface="楷体" pitchFamily="49" charset="-122"/>
                  <a:ea typeface="楷体" pitchFamily="49" charset="-122"/>
                </a:rPr>
                <a:t>选修人物  第</a:t>
              </a:r>
              <a:r>
                <a:rPr lang="en-US" altLang="zh-CN" sz="1200" dirty="0" smtClean="0">
                  <a:latin typeface="楷体" pitchFamily="49" charset="-122"/>
                  <a:ea typeface="楷体" pitchFamily="49" charset="-122"/>
                </a:rPr>
                <a:t>4</a:t>
              </a:r>
              <a:r>
                <a:rPr lang="zh-CN" altLang="en-US" sz="1200" dirty="0" smtClean="0">
                  <a:latin typeface="楷体" pitchFamily="49" charset="-122"/>
                  <a:ea typeface="楷体" pitchFamily="49" charset="-122"/>
                </a:rPr>
                <a:t>课   “千古一帝”秦始皇 </a:t>
              </a:r>
              <a:endParaRPr lang="zh-CN" altLang="en-US" sz="1200" dirty="0">
                <a:latin typeface="楷体" pitchFamily="49" charset="-122"/>
                <a:ea typeface="楷体" pitchFamily="49" charset="-122"/>
              </a:endParaRPr>
            </a:p>
          </p:txBody>
        </p:sp>
        <p:sp>
          <p:nvSpPr>
            <p:cNvPr id="6" name="矩形 5"/>
            <p:cNvSpPr/>
            <p:nvPr/>
          </p:nvSpPr>
          <p:spPr>
            <a:xfrm>
              <a:off x="478700" y="422199"/>
              <a:ext cx="646331" cy="276999"/>
            </a:xfrm>
            <a:prstGeom prst="rect">
              <a:avLst/>
            </a:prstGeom>
          </p:spPr>
          <p:txBody>
            <a:bodyPr wrap="none">
              <a:spAutoFit/>
            </a:bodyPr>
            <a:lstStyle/>
            <a:p>
              <a:r>
                <a:rPr lang="zh-CN" altLang="en-US" sz="1200" dirty="0" smtClean="0">
                  <a:latin typeface="楷体" pitchFamily="49" charset="-122"/>
                  <a:ea typeface="楷体" pitchFamily="49" charset="-122"/>
                </a:rPr>
                <a:t>岳麓版</a:t>
              </a:r>
              <a:endParaRPr lang="zh-CN" altLang="en-US" sz="1200" dirty="0">
                <a:latin typeface="楷体" pitchFamily="49" charset="-122"/>
                <a:ea typeface="楷体" pitchFamily="49" charset="-122"/>
              </a:endParaRPr>
            </a:p>
          </p:txBody>
        </p:sp>
      </p:grpSp>
      <p:pic>
        <p:nvPicPr>
          <p:cNvPr id="7" name="图片 5" descr="秦始皇.jpg"/>
          <p:cNvPicPr>
            <a:picLocks noChangeAspect="1"/>
          </p:cNvPicPr>
          <p:nvPr/>
        </p:nvPicPr>
        <p:blipFill>
          <a:blip r:embed="rId5" cstate="print"/>
          <a:srcRect/>
          <a:stretch>
            <a:fillRect/>
          </a:stretch>
        </p:blipFill>
        <p:spPr bwMode="auto">
          <a:xfrm>
            <a:off x="355411" y="1247146"/>
            <a:ext cx="1081088" cy="1343025"/>
          </a:xfrm>
          <a:prstGeom prst="rect">
            <a:avLst/>
          </a:prstGeom>
          <a:noFill/>
          <a:ln w="9525">
            <a:noFill/>
            <a:miter lim="800000"/>
            <a:headEnd/>
            <a:tailEnd/>
          </a:ln>
        </p:spPr>
      </p:pic>
    </p:spTree>
  </p:cSld>
  <p:clrMapOvr>
    <a:masterClrMapping/>
  </p:clrMapOvr>
  <p:transition spd="med">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riangle 201"/>
          <p:cNvSpPr/>
          <p:nvPr/>
        </p:nvSpPr>
        <p:spPr>
          <a:xfrm rot="10800000">
            <a:off x="2688767" y="-3839"/>
            <a:ext cx="412746" cy="137467"/>
          </a:xfrm>
          <a:prstGeom prst="triangl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55285" tIns="27642" rIns="55285" bIns="27642" rtlCol="0" anchor="ctr"/>
          <a:lstStyle/>
          <a:p>
            <a:pPr algn="ctr">
              <a:lnSpc>
                <a:spcPct val="150000"/>
              </a:lnSpc>
            </a:pPr>
            <a:endParaRPr lang="en-US" sz="1400" dirty="0">
              <a:solidFill>
                <a:schemeClr val="tx1"/>
              </a:solidFill>
              <a:latin typeface="楷体" pitchFamily="49" charset="-122"/>
              <a:ea typeface="楷体" pitchFamily="49" charset="-122"/>
            </a:endParaRPr>
          </a:p>
        </p:txBody>
      </p:sp>
      <p:sp>
        <p:nvSpPr>
          <p:cNvPr id="6" name="Text Box 8"/>
          <p:cNvSpPr txBox="1">
            <a:spLocks noChangeArrowheads="1"/>
          </p:cNvSpPr>
          <p:nvPr/>
        </p:nvSpPr>
        <p:spPr bwMode="auto">
          <a:xfrm>
            <a:off x="158750" y="88900"/>
            <a:ext cx="1181093" cy="375104"/>
          </a:xfrm>
          <a:prstGeom prst="rect">
            <a:avLst/>
          </a:prstGeom>
          <a:solidFill>
            <a:schemeClr val="bg1"/>
          </a:solidFill>
          <a:ln w="9525">
            <a:solidFill>
              <a:schemeClr val="bg1"/>
            </a:solidFill>
            <a:miter lim="800000"/>
            <a:headEnd/>
            <a:tailEnd/>
          </a:ln>
        </p:spPr>
        <p:txBody>
          <a:bodyPr wrap="none" lIns="51435" tIns="25718" rIns="51435" bIns="25718">
            <a:spAutoFit/>
          </a:bodyPr>
          <a:lstStyle/>
          <a:p>
            <a:pPr>
              <a:lnSpc>
                <a:spcPct val="150000"/>
              </a:lnSpc>
            </a:pPr>
            <a:r>
              <a:rPr lang="zh-CN" altLang="en-US" sz="1400" b="1" dirty="0" smtClean="0">
                <a:latin typeface="楷体" pitchFamily="49" charset="-122"/>
                <a:ea typeface="楷体" pitchFamily="49" charset="-122"/>
              </a:rPr>
              <a:t>二、开</a:t>
            </a:r>
            <a:r>
              <a:rPr lang="zh-CN" altLang="en-US" sz="1400" b="1" dirty="0">
                <a:latin typeface="楷体" pitchFamily="49" charset="-122"/>
                <a:ea typeface="楷体" pitchFamily="49" charset="-122"/>
              </a:rPr>
              <a:t>疆扩土</a:t>
            </a:r>
          </a:p>
        </p:txBody>
      </p:sp>
      <p:sp>
        <p:nvSpPr>
          <p:cNvPr id="9" name="TextBox 10"/>
          <p:cNvSpPr txBox="1">
            <a:spLocks noChangeArrowheads="1"/>
          </p:cNvSpPr>
          <p:nvPr/>
        </p:nvSpPr>
        <p:spPr bwMode="auto">
          <a:xfrm>
            <a:off x="71438" y="539750"/>
            <a:ext cx="2082800" cy="1344600"/>
          </a:xfrm>
          <a:prstGeom prst="rect">
            <a:avLst/>
          </a:prstGeom>
          <a:noFill/>
          <a:ln w="9525">
            <a:noFill/>
            <a:miter lim="800000"/>
            <a:headEnd/>
            <a:tailEnd/>
          </a:ln>
        </p:spPr>
        <p:txBody>
          <a:bodyPr wrap="square" lIns="51435" tIns="25718" rIns="51435" bIns="25718">
            <a:spAutoFit/>
          </a:bodyPr>
          <a:lstStyle/>
          <a:p>
            <a:pPr>
              <a:lnSpc>
                <a:spcPct val="150000"/>
              </a:lnSpc>
            </a:pPr>
            <a:r>
              <a:rPr lang="zh-CN" altLang="en-US" sz="1400" dirty="0">
                <a:latin typeface="楷体" pitchFamily="49" charset="-122"/>
                <a:ea typeface="楷体" pitchFamily="49" charset="-122"/>
              </a:rPr>
              <a:t>  </a:t>
            </a:r>
            <a:r>
              <a:rPr lang="en-US" altLang="zh-CN" sz="1400" dirty="0">
                <a:latin typeface="楷体" pitchFamily="49" charset="-122"/>
                <a:ea typeface="楷体" pitchFamily="49" charset="-122"/>
              </a:rPr>
              <a:t>1.</a:t>
            </a:r>
            <a:r>
              <a:rPr lang="zh-CN" altLang="en-US" sz="1400" dirty="0">
                <a:latin typeface="楷体" pitchFamily="49" charset="-122"/>
                <a:ea typeface="楷体" pitchFamily="49" charset="-122"/>
              </a:rPr>
              <a:t>结合目标文本</a:t>
            </a:r>
            <a:r>
              <a:rPr lang="en-US" altLang="zh-CN" sz="1400" dirty="0">
                <a:latin typeface="楷体" pitchFamily="49" charset="-122"/>
                <a:ea typeface="楷体" pitchFamily="49" charset="-122"/>
              </a:rPr>
              <a:t>P12(3)</a:t>
            </a:r>
            <a:r>
              <a:rPr lang="zh-CN" altLang="en-US" sz="1400" dirty="0">
                <a:latin typeface="楷体" pitchFamily="49" charset="-122"/>
                <a:ea typeface="楷体" pitchFamily="49" charset="-122"/>
              </a:rPr>
              <a:t>及疆域图说明如何开疆扩土</a:t>
            </a:r>
            <a:endParaRPr lang="en-US" altLang="zh-CN" sz="1400" dirty="0">
              <a:latin typeface="楷体" pitchFamily="49" charset="-122"/>
              <a:ea typeface="楷体" pitchFamily="49" charset="-122"/>
            </a:endParaRPr>
          </a:p>
          <a:p>
            <a:pPr>
              <a:lnSpc>
                <a:spcPct val="150000"/>
              </a:lnSpc>
            </a:pPr>
            <a:endParaRPr lang="zh-CN" altLang="en-US" sz="1400" b="1" dirty="0">
              <a:solidFill>
                <a:srgbClr val="C00000"/>
              </a:solidFill>
              <a:latin typeface="楷体" pitchFamily="49" charset="-122"/>
              <a:ea typeface="楷体" pitchFamily="49" charset="-122"/>
            </a:endParaRPr>
          </a:p>
        </p:txBody>
      </p:sp>
      <p:sp>
        <p:nvSpPr>
          <p:cNvPr id="10" name="WordArt 12"/>
          <p:cNvSpPr>
            <a:spLocks noChangeArrowheads="1" noChangeShapeType="1" noTextEdit="1"/>
          </p:cNvSpPr>
          <p:nvPr/>
        </p:nvSpPr>
        <p:spPr bwMode="auto">
          <a:xfrm>
            <a:off x="524265" y="1620044"/>
            <a:ext cx="915208" cy="209800"/>
          </a:xfrm>
          <a:prstGeom prst="rect">
            <a:avLst/>
          </a:prstGeom>
        </p:spPr>
        <p:txBody>
          <a:bodyPr wrap="none" fromWordArt="1">
            <a:prstTxWarp prst="textPlain">
              <a:avLst>
                <a:gd name="adj" fmla="val 50000"/>
              </a:avLst>
            </a:prstTxWarp>
          </a:bodyPr>
          <a:lstStyle/>
          <a:p>
            <a:pPr algn="ctr">
              <a:lnSpc>
                <a:spcPct val="150000"/>
              </a:lnSpc>
            </a:pPr>
            <a:r>
              <a:rPr lang="zh-CN" altLang="en-US" sz="1400" kern="10" dirty="0">
                <a:ln w="9525">
                  <a:noFill/>
                  <a:round/>
                  <a:headEnd/>
                  <a:tailEnd/>
                </a:ln>
                <a:latin typeface="楷体" pitchFamily="49" charset="-122"/>
                <a:ea typeface="楷体" pitchFamily="49" charset="-122"/>
              </a:rPr>
              <a:t>广土众民</a:t>
            </a:r>
          </a:p>
        </p:txBody>
      </p:sp>
      <p:grpSp>
        <p:nvGrpSpPr>
          <p:cNvPr id="11" name="组合 22"/>
          <p:cNvGrpSpPr>
            <a:grpSpLocks/>
          </p:cNvGrpSpPr>
          <p:nvPr/>
        </p:nvGrpSpPr>
        <p:grpSpPr bwMode="auto">
          <a:xfrm>
            <a:off x="410369" y="1882260"/>
            <a:ext cx="1404938" cy="1061829"/>
            <a:chOff x="395536" y="2276872"/>
            <a:chExt cx="2232248" cy="2247747"/>
          </a:xfrm>
        </p:grpSpPr>
        <p:sp>
          <p:nvSpPr>
            <p:cNvPr id="12" name="TextBox 19"/>
            <p:cNvSpPr txBox="1">
              <a:spLocks noChangeArrowheads="1"/>
            </p:cNvSpPr>
            <p:nvPr/>
          </p:nvSpPr>
          <p:spPr bwMode="auto">
            <a:xfrm>
              <a:off x="395536" y="2276872"/>
              <a:ext cx="2232248" cy="2247747"/>
            </a:xfrm>
            <a:prstGeom prst="rect">
              <a:avLst/>
            </a:prstGeom>
            <a:noFill/>
            <a:ln w="9525">
              <a:noFill/>
              <a:miter lim="800000"/>
              <a:headEnd/>
              <a:tailEnd/>
            </a:ln>
          </p:spPr>
          <p:txBody>
            <a:bodyPr>
              <a:spAutoFit/>
            </a:bodyPr>
            <a:lstStyle/>
            <a:p>
              <a:pPr algn="ctr">
                <a:lnSpc>
                  <a:spcPct val="150000"/>
                </a:lnSpc>
              </a:pPr>
              <a:r>
                <a:rPr lang="zh-CN" altLang="en-US" sz="1400" dirty="0">
                  <a:latin typeface="楷体" pitchFamily="49" charset="-122"/>
                  <a:ea typeface="楷体" pitchFamily="49" charset="-122"/>
                </a:rPr>
                <a:t>部族国家</a:t>
              </a:r>
              <a:endParaRPr lang="en-US" altLang="zh-CN" sz="1400" dirty="0">
                <a:latin typeface="楷体" pitchFamily="49" charset="-122"/>
                <a:ea typeface="楷体" pitchFamily="49" charset="-122"/>
              </a:endParaRPr>
            </a:p>
            <a:p>
              <a:pPr>
                <a:lnSpc>
                  <a:spcPct val="150000"/>
                </a:lnSpc>
              </a:pPr>
              <a:endParaRPr lang="en-US" altLang="zh-CN" sz="1400" dirty="0">
                <a:latin typeface="楷体" pitchFamily="49" charset="-122"/>
                <a:ea typeface="楷体" pitchFamily="49" charset="-122"/>
              </a:endParaRPr>
            </a:p>
            <a:p>
              <a:pPr algn="ctr">
                <a:lnSpc>
                  <a:spcPct val="150000"/>
                </a:lnSpc>
              </a:pPr>
              <a:r>
                <a:rPr lang="zh-CN" altLang="en-US" sz="1400" dirty="0" smtClean="0">
                  <a:latin typeface="楷体" pitchFamily="49" charset="-122"/>
                  <a:ea typeface="楷体" pitchFamily="49" charset="-122"/>
                </a:rPr>
                <a:t>多</a:t>
              </a:r>
              <a:r>
                <a:rPr lang="zh-CN" altLang="en-US" sz="1400" dirty="0">
                  <a:latin typeface="楷体" pitchFamily="49" charset="-122"/>
                  <a:ea typeface="楷体" pitchFamily="49" charset="-122"/>
                </a:rPr>
                <a:t>民族国家</a:t>
              </a:r>
            </a:p>
          </p:txBody>
        </p:sp>
        <p:sp>
          <p:nvSpPr>
            <p:cNvPr id="13" name="下箭头 12"/>
            <p:cNvSpPr/>
            <p:nvPr/>
          </p:nvSpPr>
          <p:spPr>
            <a:xfrm>
              <a:off x="1279097" y="3056657"/>
              <a:ext cx="287544" cy="722511"/>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endParaRPr lang="zh-CN" altLang="en-US" sz="1400">
                <a:latin typeface="楷体" pitchFamily="49" charset="-122"/>
                <a:ea typeface="楷体" pitchFamily="49" charset="-122"/>
              </a:endParaRPr>
            </a:p>
          </p:txBody>
        </p:sp>
      </p:grpSp>
      <p:pic>
        <p:nvPicPr>
          <p:cNvPr id="16" name="Picture 2" descr="新图片"/>
          <p:cNvPicPr>
            <a:picLocks noChangeAspect="1" noChangeArrowheads="1"/>
          </p:cNvPicPr>
          <p:nvPr/>
        </p:nvPicPr>
        <p:blipFill>
          <a:blip r:embed="rId4" cstate="print">
            <a:lum bright="10000"/>
          </a:blip>
          <a:srcRect/>
          <a:stretch>
            <a:fillRect/>
          </a:stretch>
        </p:blipFill>
        <p:spPr bwMode="auto">
          <a:xfrm>
            <a:off x="2154238" y="0"/>
            <a:ext cx="3606800" cy="3240088"/>
          </a:xfrm>
          <a:prstGeom prst="rect">
            <a:avLst/>
          </a:prstGeom>
          <a:noFill/>
          <a:ln w="9525">
            <a:noFill/>
            <a:miter lim="800000"/>
            <a:headEnd/>
            <a:tailEnd/>
          </a:ln>
        </p:spPr>
      </p:pic>
      <p:sp>
        <p:nvSpPr>
          <p:cNvPr id="17" name="未知"/>
          <p:cNvSpPr>
            <a:spLocks/>
          </p:cNvSpPr>
          <p:nvPr/>
        </p:nvSpPr>
        <p:spPr bwMode="auto">
          <a:xfrm>
            <a:off x="2830664" y="453224"/>
            <a:ext cx="2930374" cy="1645920"/>
          </a:xfrm>
          <a:custGeom>
            <a:avLst/>
            <a:gdLst>
              <a:gd name="T0" fmla="*/ 2147483647 w 2944"/>
              <a:gd name="T1" fmla="*/ 2147483647 h 2281"/>
              <a:gd name="T2" fmla="*/ 2147483647 w 2944"/>
              <a:gd name="T3" fmla="*/ 2147483647 h 2281"/>
              <a:gd name="T4" fmla="*/ 2147483647 w 2944"/>
              <a:gd name="T5" fmla="*/ 2147483647 h 2281"/>
              <a:gd name="T6" fmla="*/ 2147483647 w 2944"/>
              <a:gd name="T7" fmla="*/ 2147483647 h 2281"/>
              <a:gd name="T8" fmla="*/ 2147483647 w 2944"/>
              <a:gd name="T9" fmla="*/ 2147483647 h 2281"/>
              <a:gd name="T10" fmla="*/ 2147483647 w 2944"/>
              <a:gd name="T11" fmla="*/ 2147483647 h 2281"/>
              <a:gd name="T12" fmla="*/ 2147483647 w 2944"/>
              <a:gd name="T13" fmla="*/ 2147483647 h 2281"/>
              <a:gd name="T14" fmla="*/ 2147483647 w 2944"/>
              <a:gd name="T15" fmla="*/ 2147483647 h 2281"/>
              <a:gd name="T16" fmla="*/ 2147483647 w 2944"/>
              <a:gd name="T17" fmla="*/ 2147483647 h 2281"/>
              <a:gd name="T18" fmla="*/ 2147483647 w 2944"/>
              <a:gd name="T19" fmla="*/ 2147483647 h 2281"/>
              <a:gd name="T20" fmla="*/ 2147483647 w 2944"/>
              <a:gd name="T21" fmla="*/ 2147483647 h 2281"/>
              <a:gd name="T22" fmla="*/ 2147483647 w 2944"/>
              <a:gd name="T23" fmla="*/ 2147483647 h 2281"/>
              <a:gd name="T24" fmla="*/ 0 w 2944"/>
              <a:gd name="T25" fmla="*/ 2147483647 h 2281"/>
              <a:gd name="T26" fmla="*/ 2147483647 w 2944"/>
              <a:gd name="T27" fmla="*/ 2147483647 h 2281"/>
              <a:gd name="T28" fmla="*/ 2147483647 w 2944"/>
              <a:gd name="T29" fmla="*/ 2147483647 h 2281"/>
              <a:gd name="T30" fmla="*/ 2147483647 w 2944"/>
              <a:gd name="T31" fmla="*/ 2147483647 h 2281"/>
              <a:gd name="T32" fmla="*/ 2147483647 w 2944"/>
              <a:gd name="T33" fmla="*/ 2147483647 h 2281"/>
              <a:gd name="T34" fmla="*/ 2147483647 w 2944"/>
              <a:gd name="T35" fmla="*/ 2147483647 h 2281"/>
              <a:gd name="T36" fmla="*/ 2147483647 w 2944"/>
              <a:gd name="T37" fmla="*/ 2147483647 h 2281"/>
              <a:gd name="T38" fmla="*/ 2147483647 w 2944"/>
              <a:gd name="T39" fmla="*/ 2147483647 h 2281"/>
              <a:gd name="T40" fmla="*/ 2147483647 w 2944"/>
              <a:gd name="T41" fmla="*/ 2147483647 h 2281"/>
              <a:gd name="T42" fmla="*/ 2147483647 w 2944"/>
              <a:gd name="T43" fmla="*/ 2147483647 h 2281"/>
              <a:gd name="T44" fmla="*/ 2147483647 w 2944"/>
              <a:gd name="T45" fmla="*/ 2147483647 h 2281"/>
              <a:gd name="T46" fmla="*/ 2147483647 w 2944"/>
              <a:gd name="T47" fmla="*/ 2147483647 h 2281"/>
              <a:gd name="T48" fmla="*/ 2147483647 w 2944"/>
              <a:gd name="T49" fmla="*/ 2147483647 h 2281"/>
              <a:gd name="T50" fmla="*/ 2147483647 w 2944"/>
              <a:gd name="T51" fmla="*/ 2147483647 h 2281"/>
              <a:gd name="T52" fmla="*/ 2147483647 w 2944"/>
              <a:gd name="T53" fmla="*/ 2147483647 h 2281"/>
              <a:gd name="T54" fmla="*/ 2147483647 w 2944"/>
              <a:gd name="T55" fmla="*/ 2147483647 h 2281"/>
              <a:gd name="T56" fmla="*/ 2147483647 w 2944"/>
              <a:gd name="T57" fmla="*/ 2147483647 h 2281"/>
              <a:gd name="T58" fmla="*/ 2147483647 w 2944"/>
              <a:gd name="T59" fmla="*/ 2147483647 h 2281"/>
              <a:gd name="T60" fmla="*/ 2147483647 w 2944"/>
              <a:gd name="T61" fmla="*/ 2147483647 h 2281"/>
              <a:gd name="T62" fmla="*/ 2147483647 w 2944"/>
              <a:gd name="T63" fmla="*/ 2147483647 h 2281"/>
              <a:gd name="T64" fmla="*/ 2147483647 w 2944"/>
              <a:gd name="T65" fmla="*/ 2147483647 h 2281"/>
              <a:gd name="T66" fmla="*/ 2147483647 w 2944"/>
              <a:gd name="T67" fmla="*/ 2147483647 h 2281"/>
              <a:gd name="T68" fmla="*/ 2147483647 w 2944"/>
              <a:gd name="T69" fmla="*/ 2147483647 h 2281"/>
              <a:gd name="T70" fmla="*/ 2147483647 w 2944"/>
              <a:gd name="T71" fmla="*/ 2147483647 h 2281"/>
              <a:gd name="T72" fmla="*/ 2147483647 w 2944"/>
              <a:gd name="T73" fmla="*/ 0 h 2281"/>
              <a:gd name="T74" fmla="*/ 2147483647 w 2944"/>
              <a:gd name="T75" fmla="*/ 2147483647 h 2281"/>
              <a:gd name="T76" fmla="*/ 2147483647 w 2944"/>
              <a:gd name="T77" fmla="*/ 2147483647 h 228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944"/>
              <a:gd name="T118" fmla="*/ 0 h 2281"/>
              <a:gd name="T119" fmla="*/ 2944 w 2944"/>
              <a:gd name="T120" fmla="*/ 2281 h 228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944" h="2281">
                <a:moveTo>
                  <a:pt x="2523" y="1778"/>
                </a:moveTo>
                <a:lnTo>
                  <a:pt x="2294" y="1741"/>
                </a:lnTo>
                <a:lnTo>
                  <a:pt x="2203" y="1906"/>
                </a:lnTo>
                <a:lnTo>
                  <a:pt x="1910" y="2134"/>
                </a:lnTo>
                <a:lnTo>
                  <a:pt x="1718" y="2025"/>
                </a:lnTo>
                <a:lnTo>
                  <a:pt x="1536" y="2189"/>
                </a:lnTo>
                <a:lnTo>
                  <a:pt x="1362" y="2015"/>
                </a:lnTo>
                <a:lnTo>
                  <a:pt x="1161" y="1924"/>
                </a:lnTo>
                <a:lnTo>
                  <a:pt x="896" y="2015"/>
                </a:lnTo>
                <a:lnTo>
                  <a:pt x="649" y="2143"/>
                </a:lnTo>
                <a:lnTo>
                  <a:pt x="411" y="2226"/>
                </a:lnTo>
                <a:lnTo>
                  <a:pt x="301" y="2281"/>
                </a:lnTo>
                <a:lnTo>
                  <a:pt x="0" y="2268"/>
                </a:lnTo>
                <a:lnTo>
                  <a:pt x="109" y="2094"/>
                </a:lnTo>
                <a:lnTo>
                  <a:pt x="192" y="1875"/>
                </a:lnTo>
                <a:lnTo>
                  <a:pt x="237" y="1655"/>
                </a:lnTo>
                <a:lnTo>
                  <a:pt x="265" y="1564"/>
                </a:lnTo>
                <a:lnTo>
                  <a:pt x="329" y="1509"/>
                </a:lnTo>
                <a:lnTo>
                  <a:pt x="402" y="1527"/>
                </a:lnTo>
                <a:lnTo>
                  <a:pt x="457" y="1417"/>
                </a:lnTo>
                <a:lnTo>
                  <a:pt x="384" y="1262"/>
                </a:lnTo>
                <a:lnTo>
                  <a:pt x="265" y="1061"/>
                </a:lnTo>
                <a:lnTo>
                  <a:pt x="411" y="1052"/>
                </a:lnTo>
                <a:lnTo>
                  <a:pt x="512" y="979"/>
                </a:lnTo>
                <a:lnTo>
                  <a:pt x="749" y="1097"/>
                </a:lnTo>
                <a:lnTo>
                  <a:pt x="896" y="1006"/>
                </a:lnTo>
                <a:lnTo>
                  <a:pt x="960" y="933"/>
                </a:lnTo>
                <a:lnTo>
                  <a:pt x="1152" y="668"/>
                </a:lnTo>
                <a:lnTo>
                  <a:pt x="1225" y="393"/>
                </a:lnTo>
                <a:lnTo>
                  <a:pt x="1334" y="348"/>
                </a:lnTo>
                <a:lnTo>
                  <a:pt x="1444" y="339"/>
                </a:lnTo>
                <a:lnTo>
                  <a:pt x="1545" y="192"/>
                </a:lnTo>
                <a:lnTo>
                  <a:pt x="1856" y="165"/>
                </a:lnTo>
                <a:lnTo>
                  <a:pt x="2102" y="55"/>
                </a:lnTo>
                <a:lnTo>
                  <a:pt x="2285" y="28"/>
                </a:lnTo>
                <a:lnTo>
                  <a:pt x="2441" y="73"/>
                </a:lnTo>
                <a:lnTo>
                  <a:pt x="2688" y="0"/>
                </a:lnTo>
                <a:lnTo>
                  <a:pt x="2761" y="205"/>
                </a:lnTo>
                <a:lnTo>
                  <a:pt x="2944" y="421"/>
                </a:lnTo>
              </a:path>
            </a:pathLst>
          </a:custGeom>
          <a:noFill/>
          <a:ln w="76200">
            <a:solidFill>
              <a:srgbClr val="FF3300"/>
            </a:solidFill>
            <a:miter lim="800000"/>
            <a:headEnd/>
            <a:tailEnd/>
          </a:ln>
        </p:spPr>
        <p:txBody>
          <a:bodyPr lIns="51435" tIns="25718" rIns="51435" bIns="25718"/>
          <a:lstStyle/>
          <a:p>
            <a:pPr>
              <a:lnSpc>
                <a:spcPct val="150000"/>
              </a:lnSpc>
            </a:pPr>
            <a:endParaRPr lang="zh-CN" altLang="en-US" sz="1400">
              <a:latin typeface="楷体" pitchFamily="49" charset="-122"/>
              <a:ea typeface="楷体" pitchFamily="49" charset="-122"/>
            </a:endParaRPr>
          </a:p>
        </p:txBody>
      </p:sp>
      <p:sp>
        <p:nvSpPr>
          <p:cNvPr id="23" name="未知"/>
          <p:cNvSpPr>
            <a:spLocks/>
          </p:cNvSpPr>
          <p:nvPr/>
        </p:nvSpPr>
        <p:spPr bwMode="auto">
          <a:xfrm>
            <a:off x="4680241" y="2025705"/>
            <a:ext cx="290512" cy="395288"/>
          </a:xfrm>
          <a:custGeom>
            <a:avLst/>
            <a:gdLst>
              <a:gd name="T0" fmla="*/ 0 w 227"/>
              <a:gd name="T1" fmla="*/ 0 h 454"/>
              <a:gd name="T2" fmla="*/ 2147483647 w 227"/>
              <a:gd name="T3" fmla="*/ 2147483647 h 454"/>
              <a:gd name="T4" fmla="*/ 2147483647 w 227"/>
              <a:gd name="T5" fmla="*/ 2147483647 h 454"/>
              <a:gd name="T6" fmla="*/ 2147483647 w 227"/>
              <a:gd name="T7" fmla="*/ 2147483647 h 454"/>
              <a:gd name="T8" fmla="*/ 2147483647 w 227"/>
              <a:gd name="T9" fmla="*/ 2147483647 h 454"/>
              <a:gd name="T10" fmla="*/ 0 60000 65536"/>
              <a:gd name="T11" fmla="*/ 0 60000 65536"/>
              <a:gd name="T12" fmla="*/ 0 60000 65536"/>
              <a:gd name="T13" fmla="*/ 0 60000 65536"/>
              <a:gd name="T14" fmla="*/ 0 60000 65536"/>
              <a:gd name="T15" fmla="*/ 0 w 227"/>
              <a:gd name="T16" fmla="*/ 0 h 454"/>
              <a:gd name="T17" fmla="*/ 227 w 227"/>
              <a:gd name="T18" fmla="*/ 454 h 454"/>
            </a:gdLst>
            <a:ahLst/>
            <a:cxnLst>
              <a:cxn ang="T10">
                <a:pos x="T0" y="T1"/>
              </a:cxn>
              <a:cxn ang="T11">
                <a:pos x="T2" y="T3"/>
              </a:cxn>
              <a:cxn ang="T12">
                <a:pos x="T4" y="T5"/>
              </a:cxn>
              <a:cxn ang="T13">
                <a:pos x="T6" y="T7"/>
              </a:cxn>
              <a:cxn ang="T14">
                <a:pos x="T8" y="T9"/>
              </a:cxn>
            </a:cxnLst>
            <a:rect l="T15" t="T16" r="T17" b="T18"/>
            <a:pathLst>
              <a:path w="227" h="454">
                <a:moveTo>
                  <a:pt x="0" y="0"/>
                </a:moveTo>
                <a:lnTo>
                  <a:pt x="107" y="56"/>
                </a:lnTo>
                <a:cubicBezTo>
                  <a:pt x="137" y="79"/>
                  <a:pt x="168" y="105"/>
                  <a:pt x="180" y="139"/>
                </a:cubicBezTo>
                <a:cubicBezTo>
                  <a:pt x="192" y="173"/>
                  <a:pt x="172" y="206"/>
                  <a:pt x="180" y="258"/>
                </a:cubicBezTo>
                <a:cubicBezTo>
                  <a:pt x="188" y="310"/>
                  <a:pt x="217" y="413"/>
                  <a:pt x="227" y="454"/>
                </a:cubicBezTo>
              </a:path>
            </a:pathLst>
          </a:custGeom>
          <a:noFill/>
          <a:ln w="76200">
            <a:solidFill>
              <a:schemeClr val="tx1"/>
            </a:solidFill>
            <a:miter lim="800000"/>
            <a:headEnd/>
            <a:tailEnd type="stealth" w="med" len="med"/>
          </a:ln>
        </p:spPr>
        <p:txBody>
          <a:bodyPr lIns="51435" tIns="25718" rIns="51435" bIns="25718"/>
          <a:lstStyle/>
          <a:p>
            <a:pPr>
              <a:lnSpc>
                <a:spcPct val="150000"/>
              </a:lnSpc>
            </a:pPr>
            <a:endParaRPr lang="zh-CN" altLang="en-US" sz="1400">
              <a:latin typeface="楷体" pitchFamily="49" charset="-122"/>
              <a:ea typeface="楷体" pitchFamily="49" charset="-122"/>
            </a:endParaRPr>
          </a:p>
        </p:txBody>
      </p:sp>
      <p:sp>
        <p:nvSpPr>
          <p:cNvPr id="25" name="未知"/>
          <p:cNvSpPr>
            <a:spLocks/>
          </p:cNvSpPr>
          <p:nvPr/>
        </p:nvSpPr>
        <p:spPr bwMode="auto">
          <a:xfrm>
            <a:off x="3943696" y="2368550"/>
            <a:ext cx="257175" cy="346075"/>
          </a:xfrm>
          <a:custGeom>
            <a:avLst/>
            <a:gdLst>
              <a:gd name="T0" fmla="*/ 2147483647 w 168"/>
              <a:gd name="T1" fmla="*/ 0 h 417"/>
              <a:gd name="T2" fmla="*/ 2147483647 w 168"/>
              <a:gd name="T3" fmla="*/ 2147483647 h 417"/>
              <a:gd name="T4" fmla="*/ 2147483647 w 168"/>
              <a:gd name="T5" fmla="*/ 2147483647 h 417"/>
              <a:gd name="T6" fmla="*/ 2147483647 w 168"/>
              <a:gd name="T7" fmla="*/ 2147483647 h 417"/>
              <a:gd name="T8" fmla="*/ 0 60000 65536"/>
              <a:gd name="T9" fmla="*/ 0 60000 65536"/>
              <a:gd name="T10" fmla="*/ 0 60000 65536"/>
              <a:gd name="T11" fmla="*/ 0 60000 65536"/>
              <a:gd name="T12" fmla="*/ 0 w 168"/>
              <a:gd name="T13" fmla="*/ 0 h 417"/>
              <a:gd name="T14" fmla="*/ 168 w 168"/>
              <a:gd name="T15" fmla="*/ 417 h 417"/>
            </a:gdLst>
            <a:ahLst/>
            <a:cxnLst>
              <a:cxn ang="T8">
                <a:pos x="T0" y="T1"/>
              </a:cxn>
              <a:cxn ang="T9">
                <a:pos x="T2" y="T3"/>
              </a:cxn>
              <a:cxn ang="T10">
                <a:pos x="T4" y="T5"/>
              </a:cxn>
              <a:cxn ang="T11">
                <a:pos x="T6" y="T7"/>
              </a:cxn>
            </a:cxnLst>
            <a:rect l="T12" t="T13" r="T14" b="T15"/>
            <a:pathLst>
              <a:path w="168" h="417">
                <a:moveTo>
                  <a:pt x="58" y="0"/>
                </a:moveTo>
                <a:cubicBezTo>
                  <a:pt x="49" y="19"/>
                  <a:pt x="8" y="76"/>
                  <a:pt x="4" y="115"/>
                </a:cubicBezTo>
                <a:cubicBezTo>
                  <a:pt x="0" y="154"/>
                  <a:pt x="4" y="184"/>
                  <a:pt x="31" y="234"/>
                </a:cubicBezTo>
                <a:lnTo>
                  <a:pt x="168" y="417"/>
                </a:lnTo>
              </a:path>
            </a:pathLst>
          </a:custGeom>
          <a:noFill/>
          <a:ln w="76200">
            <a:solidFill>
              <a:schemeClr val="tx1"/>
            </a:solidFill>
            <a:miter lim="800000"/>
            <a:headEnd/>
            <a:tailEnd type="stealth" w="med" len="med"/>
          </a:ln>
        </p:spPr>
        <p:txBody>
          <a:bodyPr lIns="51435" tIns="25718" rIns="51435" bIns="25718"/>
          <a:lstStyle/>
          <a:p>
            <a:pPr>
              <a:lnSpc>
                <a:spcPct val="150000"/>
              </a:lnSpc>
            </a:pPr>
            <a:endParaRPr lang="zh-CN" altLang="en-US" sz="1400">
              <a:latin typeface="楷体" pitchFamily="49" charset="-122"/>
              <a:ea typeface="楷体" pitchFamily="49" charset="-122"/>
            </a:endParaRPr>
          </a:p>
        </p:txBody>
      </p:sp>
      <p:sp>
        <p:nvSpPr>
          <p:cNvPr id="26" name="Line 5"/>
          <p:cNvSpPr>
            <a:spLocks noChangeShapeType="1"/>
          </p:cNvSpPr>
          <p:nvPr/>
        </p:nvSpPr>
        <p:spPr bwMode="auto">
          <a:xfrm flipH="1" flipV="1">
            <a:off x="3743574" y="804821"/>
            <a:ext cx="231775" cy="212725"/>
          </a:xfrm>
          <a:prstGeom prst="line">
            <a:avLst/>
          </a:prstGeom>
          <a:noFill/>
          <a:ln w="76200">
            <a:solidFill>
              <a:schemeClr val="tx1"/>
            </a:solidFill>
            <a:prstDash val="sysDot"/>
            <a:round/>
            <a:headEnd/>
            <a:tailEnd type="stealth" w="med" len="med"/>
          </a:ln>
        </p:spPr>
        <p:txBody>
          <a:bodyPr lIns="51435" tIns="25718" rIns="51435" bIns="25718"/>
          <a:lstStyle/>
          <a:p>
            <a:pPr>
              <a:lnSpc>
                <a:spcPct val="150000"/>
              </a:lnSpc>
            </a:pPr>
            <a:endParaRPr lang="zh-CN" altLang="en-US" sz="1400">
              <a:latin typeface="楷体" pitchFamily="49" charset="-122"/>
              <a:ea typeface="楷体" pitchFamily="49" charset="-122"/>
            </a:endParaRPr>
          </a:p>
        </p:txBody>
      </p:sp>
      <p:sp>
        <p:nvSpPr>
          <p:cNvPr id="27" name="Line 6"/>
          <p:cNvSpPr>
            <a:spLocks noChangeShapeType="1"/>
          </p:cNvSpPr>
          <p:nvPr/>
        </p:nvSpPr>
        <p:spPr bwMode="auto">
          <a:xfrm flipV="1">
            <a:off x="3570619" y="971550"/>
            <a:ext cx="76200" cy="307975"/>
          </a:xfrm>
          <a:prstGeom prst="line">
            <a:avLst/>
          </a:prstGeom>
          <a:noFill/>
          <a:ln w="76200">
            <a:solidFill>
              <a:schemeClr val="tx1"/>
            </a:solidFill>
            <a:prstDash val="sysDot"/>
            <a:round/>
            <a:headEnd/>
            <a:tailEnd type="stealth" w="med" len="med"/>
          </a:ln>
        </p:spPr>
        <p:txBody>
          <a:bodyPr lIns="51435" tIns="25718" rIns="51435" bIns="25718"/>
          <a:lstStyle/>
          <a:p>
            <a:pPr>
              <a:lnSpc>
                <a:spcPct val="150000"/>
              </a:lnSpc>
            </a:pPr>
            <a:endParaRPr lang="zh-CN" altLang="en-US" sz="1400">
              <a:latin typeface="楷体" pitchFamily="49" charset="-122"/>
              <a:ea typeface="楷体" pitchFamily="49" charset="-122"/>
            </a:endParaRPr>
          </a:p>
        </p:txBody>
      </p:sp>
      <p:sp>
        <p:nvSpPr>
          <p:cNvPr id="28" name="TextBox 11"/>
          <p:cNvSpPr txBox="1">
            <a:spLocks noChangeArrowheads="1"/>
          </p:cNvSpPr>
          <p:nvPr/>
        </p:nvSpPr>
        <p:spPr bwMode="auto">
          <a:xfrm>
            <a:off x="3675339" y="2327262"/>
            <a:ext cx="498475" cy="375104"/>
          </a:xfrm>
          <a:prstGeom prst="rect">
            <a:avLst/>
          </a:prstGeom>
          <a:noFill/>
          <a:ln w="9525">
            <a:noFill/>
            <a:miter lim="800000"/>
            <a:headEnd/>
            <a:tailEnd/>
          </a:ln>
        </p:spPr>
        <p:txBody>
          <a:bodyPr lIns="51435" tIns="25718" rIns="51435" bIns="25718">
            <a:spAutoFit/>
          </a:bodyPr>
          <a:lstStyle/>
          <a:p>
            <a:pPr>
              <a:lnSpc>
                <a:spcPct val="150000"/>
              </a:lnSpc>
            </a:pPr>
            <a:r>
              <a:rPr lang="zh-CN" altLang="en-US" sz="1400" b="1" dirty="0">
                <a:solidFill>
                  <a:srgbClr val="0000FF"/>
                </a:solidFill>
                <a:latin typeface="楷体" pitchFamily="49" charset="-122"/>
                <a:ea typeface="楷体" pitchFamily="49" charset="-122"/>
              </a:rPr>
              <a:t>灵渠</a:t>
            </a:r>
          </a:p>
        </p:txBody>
      </p:sp>
      <p:sp>
        <p:nvSpPr>
          <p:cNvPr id="29" name="TextBox 28"/>
          <p:cNvSpPr txBox="1">
            <a:spLocks noChangeArrowheads="1"/>
          </p:cNvSpPr>
          <p:nvPr/>
        </p:nvSpPr>
        <p:spPr bwMode="auto">
          <a:xfrm>
            <a:off x="2810532" y="1063415"/>
            <a:ext cx="2967540" cy="1159934"/>
          </a:xfrm>
          <a:prstGeom prst="rect">
            <a:avLst/>
          </a:prstGeom>
          <a:solidFill>
            <a:srgbClr val="FFFF00"/>
          </a:solidFill>
          <a:ln w="9525">
            <a:noFill/>
            <a:miter lim="800000"/>
            <a:headEnd/>
            <a:tailEnd/>
          </a:ln>
          <a:effectLst>
            <a:innerShdw blurRad="63500" dist="50800" dir="2700000">
              <a:prstClr val="black">
                <a:alpha val="50000"/>
              </a:prstClr>
            </a:innerShdw>
          </a:effectLst>
        </p:spPr>
        <p:txBody>
          <a:bodyPr lIns="51435" tIns="25718" rIns="51435" bIns="25718">
            <a:spAutoFit/>
          </a:bodyPr>
          <a:lstStyle/>
          <a:p>
            <a:pPr>
              <a:lnSpc>
                <a:spcPct val="150000"/>
              </a:lnSpc>
              <a:defRPr/>
            </a:pPr>
            <a:r>
              <a:rPr lang="zh-CN" altLang="en-US" sz="1200" dirty="0">
                <a:latin typeface="楷体" pitchFamily="49" charset="-122"/>
                <a:ea typeface="楷体" pitchFamily="49" charset="-122"/>
              </a:rPr>
              <a:t> </a:t>
            </a:r>
            <a:r>
              <a:rPr lang="zh-CN" altLang="en-US" sz="1200" dirty="0" smtClean="0">
                <a:latin typeface="楷体" pitchFamily="49" charset="-122"/>
                <a:ea typeface="楷体" pitchFamily="49" charset="-122"/>
              </a:rPr>
              <a:t> 在</a:t>
            </a:r>
            <a:r>
              <a:rPr lang="zh-CN" altLang="en-US" sz="1200" dirty="0">
                <a:latin typeface="楷体" pitchFamily="49" charset="-122"/>
                <a:ea typeface="楷体" pitchFamily="49" charset="-122"/>
              </a:rPr>
              <a:t>今广西兴安县截断湘江</a:t>
            </a:r>
            <a:r>
              <a:rPr lang="zh-CN" altLang="en-US" sz="1200" dirty="0" smtClean="0">
                <a:latin typeface="楷体" pitchFamily="49" charset="-122"/>
                <a:ea typeface="楷体" pitchFamily="49" charset="-122"/>
              </a:rPr>
              <a:t>上游，开</a:t>
            </a:r>
            <a:r>
              <a:rPr lang="zh-CN" altLang="en-US" sz="1200" dirty="0">
                <a:latin typeface="楷体" pitchFamily="49" charset="-122"/>
                <a:ea typeface="楷体" pitchFamily="49" charset="-122"/>
              </a:rPr>
              <a:t>北、南二</a:t>
            </a:r>
            <a:r>
              <a:rPr lang="zh-CN" altLang="en-US" sz="1200" dirty="0" smtClean="0">
                <a:latin typeface="楷体" pitchFamily="49" charset="-122"/>
                <a:ea typeface="楷体" pitchFamily="49" charset="-122"/>
              </a:rPr>
              <a:t>渠，北</a:t>
            </a:r>
            <a:r>
              <a:rPr lang="zh-CN" altLang="en-US" sz="1200" dirty="0">
                <a:latin typeface="楷体" pitchFamily="49" charset="-122"/>
                <a:ea typeface="楷体" pitchFamily="49" charset="-122"/>
              </a:rPr>
              <a:t>渠引水七分下入湘江</a:t>
            </a:r>
            <a:r>
              <a:rPr lang="zh-CN" altLang="en-US" sz="1200" dirty="0" smtClean="0">
                <a:latin typeface="楷体" pitchFamily="49" charset="-122"/>
                <a:ea typeface="楷体" pitchFamily="49" charset="-122"/>
              </a:rPr>
              <a:t>故道，南</a:t>
            </a:r>
            <a:r>
              <a:rPr lang="zh-CN" altLang="en-US" sz="1200" dirty="0">
                <a:latin typeface="楷体" pitchFamily="49" charset="-122"/>
                <a:ea typeface="楷体" pitchFamily="49" charset="-122"/>
              </a:rPr>
              <a:t>渠引水三分西入漓江。当地</a:t>
            </a:r>
            <a:r>
              <a:rPr lang="zh-CN" altLang="en-US" sz="1200" dirty="0" smtClean="0">
                <a:latin typeface="楷体" pitchFamily="49" charset="-122"/>
                <a:ea typeface="楷体" pitchFamily="49" charset="-122"/>
              </a:rPr>
              <a:t>民间，至今</a:t>
            </a:r>
            <a:r>
              <a:rPr lang="zh-CN" altLang="en-US" sz="1200" dirty="0">
                <a:latin typeface="楷体" pitchFamily="49" charset="-122"/>
                <a:ea typeface="楷体" pitchFamily="49" charset="-122"/>
              </a:rPr>
              <a:t>仍流传“兴安高</a:t>
            </a:r>
            <a:r>
              <a:rPr lang="zh-CN" altLang="en-US" sz="1200" dirty="0" smtClean="0">
                <a:latin typeface="楷体" pitchFamily="49" charset="-122"/>
                <a:ea typeface="楷体" pitchFamily="49" charset="-122"/>
              </a:rPr>
              <a:t>万丈，水</a:t>
            </a:r>
            <a:r>
              <a:rPr lang="zh-CN" altLang="en-US" sz="1200" dirty="0">
                <a:latin typeface="楷体" pitchFamily="49" charset="-122"/>
                <a:ea typeface="楷体" pitchFamily="49" charset="-122"/>
              </a:rPr>
              <a:t>把两头流。”歌谣。</a:t>
            </a:r>
          </a:p>
        </p:txBody>
      </p:sp>
      <p:sp>
        <p:nvSpPr>
          <p:cNvPr id="2" name="矩形 1"/>
          <p:cNvSpPr/>
          <p:nvPr/>
        </p:nvSpPr>
        <p:spPr>
          <a:xfrm>
            <a:off x="-28207" y="2944089"/>
            <a:ext cx="1005403" cy="276999"/>
          </a:xfrm>
          <a:prstGeom prst="rect">
            <a:avLst/>
          </a:prstGeom>
        </p:spPr>
        <p:txBody>
          <a:bodyPr wrap="none">
            <a:spAutoFit/>
          </a:bodyPr>
          <a:lstStyle/>
          <a:p>
            <a:pPr algn="ctr">
              <a:lnSpc>
                <a:spcPct val="150000"/>
              </a:lnSpc>
              <a:defRPr/>
            </a:pPr>
            <a:r>
              <a:rPr lang="zh-CN" altLang="en-US" b="1" dirty="0">
                <a:solidFill>
                  <a:srgbClr val="C00000"/>
                </a:solidFill>
                <a:latin typeface="楷体" pitchFamily="49" charset="-122"/>
                <a:ea typeface="楷体" pitchFamily="49" charset="-122"/>
              </a:rPr>
              <a:t>选修人物第</a:t>
            </a:r>
            <a:r>
              <a:rPr lang="en-US" altLang="zh-CN" b="1" dirty="0">
                <a:solidFill>
                  <a:srgbClr val="C00000"/>
                </a:solidFill>
                <a:latin typeface="楷体" pitchFamily="49" charset="-122"/>
                <a:ea typeface="楷体" pitchFamily="49" charset="-122"/>
              </a:rPr>
              <a:t>4</a:t>
            </a:r>
            <a:r>
              <a:rPr lang="zh-CN" altLang="en-US" b="1" dirty="0">
                <a:solidFill>
                  <a:srgbClr val="C00000"/>
                </a:solidFill>
                <a:latin typeface="楷体" pitchFamily="49" charset="-122"/>
                <a:ea typeface="楷体" pitchFamily="49" charset="-122"/>
              </a:rPr>
              <a:t>课</a:t>
            </a:r>
            <a:r>
              <a:rPr lang="en-US" altLang="zh-CN" b="1" dirty="0">
                <a:solidFill>
                  <a:srgbClr val="C00000"/>
                </a:solidFill>
                <a:latin typeface="楷体" pitchFamily="49" charset="-122"/>
                <a:ea typeface="楷体" pitchFamily="49" charset="-122"/>
              </a:rPr>
              <a:t>p19</a:t>
            </a:r>
            <a:endParaRPr lang="zh-CN" altLang="en-US" b="1" dirty="0">
              <a:solidFill>
                <a:srgbClr val="C00000"/>
              </a:solidFill>
              <a:latin typeface="楷体" pitchFamily="49" charset="-122"/>
              <a:ea typeface="楷体" pitchFamily="49"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2000"/>
                                        <p:tgtEl>
                                          <p:spTgt spid="2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down)">
                                      <p:cBhvr>
                                        <p:cTn id="10" dur="20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up)">
                                      <p:cBhvr>
                                        <p:cTn id="15" dur="2000"/>
                                        <p:tgtEl>
                                          <p:spTgt spid="23"/>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wipe(up)">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blinds(horizontal)">
                                      <p:cBhvr>
                                        <p:cTn id="23" dur="500"/>
                                        <p:tgtEl>
                                          <p:spTgt spid="29"/>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xit" presetSubtype="10" fill="hold" nodeType="clickEffect">
                                  <p:stCondLst>
                                    <p:cond delay="0"/>
                                  </p:stCondLst>
                                  <p:childTnLst>
                                    <p:animEffect transition="out" filter="blinds(horizontal)">
                                      <p:cBhvr>
                                        <p:cTn id="27" dur="500"/>
                                        <p:tgtEl>
                                          <p:spTgt spid="29"/>
                                        </p:tgtEl>
                                      </p:cBhvr>
                                    </p:animEffect>
                                    <p:set>
                                      <p:cBhvr>
                                        <p:cTn id="28" dur="1" fill="hold">
                                          <p:stCondLst>
                                            <p:cond delay="499"/>
                                          </p:stCondLst>
                                        </p:cTn>
                                        <p:tgtEl>
                                          <p:spTgt spid="29"/>
                                        </p:tgtEl>
                                        <p:attrNameLst>
                                          <p:attrName>style.visibility</p:attrName>
                                        </p:attrNameLst>
                                      </p:cBhvr>
                                      <p:to>
                                        <p:strVal val="hidden"/>
                                      </p:to>
                                    </p:set>
                                  </p:childTnLst>
                                </p:cTn>
                              </p:par>
                            </p:childTnLst>
                          </p:cTn>
                        </p:par>
                        <p:par>
                          <p:cTn id="29" fill="hold">
                            <p:stCondLst>
                              <p:cond delay="500"/>
                            </p:stCondLst>
                            <p:childTnLst>
                              <p:par>
                                <p:cTn id="30" presetID="3" presetClass="entr" presetSubtype="1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par>
                          <p:cTn id="33" fill="hold">
                            <p:stCondLst>
                              <p:cond delay="1000"/>
                            </p:stCondLst>
                            <p:childTnLst>
                              <p:par>
                                <p:cTn id="34" presetID="3" presetClass="entr" presetSubtype="10"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blinds(horizontal)">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3" grpId="0" animBg="1"/>
      <p:bldP spid="25" grpId="0" animBg="1"/>
      <p:bldP spid="26" grpId="0" animBg="1"/>
      <p:bldP spid="2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xmlns="" val="0"/>
              </a:ext>
            </a:extLst>
          </a:blip>
          <a:srcRect t="93992" b="5138"/>
          <a:stretch>
            <a:fillRect/>
          </a:stretch>
        </p:blipFill>
        <p:spPr>
          <a:xfrm>
            <a:off x="-12039" y="3043752"/>
            <a:ext cx="5773077" cy="65811"/>
          </a:xfrm>
          <a:prstGeom prst="rect">
            <a:avLst/>
          </a:prstGeom>
          <a:effectLst>
            <a:outerShdw blurRad="50800" dist="38100" dir="2700000" algn="tl" rotWithShape="0">
              <a:prstClr val="black">
                <a:alpha val="40000"/>
              </a:prstClr>
            </a:outerShdw>
          </a:effectLst>
        </p:spPr>
      </p:pic>
      <p:pic>
        <p:nvPicPr>
          <p:cNvPr id="7" name="图片 5" descr="秦始皇.jpg"/>
          <p:cNvPicPr>
            <a:picLocks noChangeAspect="1"/>
          </p:cNvPicPr>
          <p:nvPr/>
        </p:nvPicPr>
        <p:blipFill>
          <a:blip r:embed="rId4" cstate="print"/>
          <a:srcRect/>
          <a:stretch>
            <a:fillRect/>
          </a:stretch>
        </p:blipFill>
        <p:spPr bwMode="auto">
          <a:xfrm>
            <a:off x="35992" y="1766538"/>
            <a:ext cx="1081088" cy="1343025"/>
          </a:xfrm>
          <a:prstGeom prst="rect">
            <a:avLst/>
          </a:prstGeom>
          <a:noFill/>
          <a:ln w="9525">
            <a:noFill/>
            <a:miter lim="800000"/>
            <a:headEnd/>
            <a:tailEnd/>
          </a:ln>
        </p:spPr>
      </p:pic>
      <p:sp>
        <p:nvSpPr>
          <p:cNvPr id="8" name="矩形 2"/>
          <p:cNvSpPr>
            <a:spLocks noChangeArrowheads="1"/>
          </p:cNvSpPr>
          <p:nvPr/>
        </p:nvSpPr>
        <p:spPr bwMode="auto">
          <a:xfrm>
            <a:off x="793914" y="1167157"/>
            <a:ext cx="4744569" cy="421270"/>
          </a:xfrm>
          <a:prstGeom prst="rect">
            <a:avLst/>
          </a:prstGeom>
          <a:noFill/>
          <a:ln w="9525">
            <a:noFill/>
            <a:miter lim="800000"/>
            <a:headEnd/>
            <a:tailEnd/>
          </a:ln>
        </p:spPr>
        <p:txBody>
          <a:bodyPr wrap="none" lIns="51435" tIns="25718" rIns="51435" bIns="25718">
            <a:spAutoFit/>
          </a:bodyPr>
          <a:lstStyle/>
          <a:p>
            <a:r>
              <a:rPr lang="zh-CN" altLang="en-US" sz="2400" b="1" dirty="0">
                <a:latin typeface="+mn-ea"/>
              </a:rPr>
              <a:t>三、专制主义中央集权制度的建立</a:t>
            </a:r>
            <a:endParaRPr lang="en-US" altLang="zh-CN" sz="2400" b="1" dirty="0">
              <a:latin typeface="+mn-ea"/>
            </a:endParaRPr>
          </a:p>
        </p:txBody>
      </p:sp>
      <p:sp>
        <p:nvSpPr>
          <p:cNvPr id="9" name="Oval 5"/>
          <p:cNvSpPr>
            <a:spLocks noChangeArrowheads="1"/>
          </p:cNvSpPr>
          <p:nvPr/>
        </p:nvSpPr>
        <p:spPr bwMode="gray">
          <a:xfrm>
            <a:off x="155382" y="202451"/>
            <a:ext cx="5494338" cy="561743"/>
          </a:xfrm>
          <a:prstGeom prst="ellipse">
            <a:avLst/>
          </a:prstGeom>
          <a:blipFill>
            <a:blip r:embed="rId5" cstate="print">
              <a:duotone>
                <a:schemeClr val="accent1">
                  <a:shade val="45000"/>
                  <a:satMod val="135000"/>
                </a:schemeClr>
                <a:prstClr val="white"/>
              </a:duotone>
            </a:blip>
            <a:stretch>
              <a:fillRect/>
            </a:stretch>
          </a:blipFill>
          <a:ln>
            <a:noFill/>
          </a:ln>
          <a:effectLst>
            <a:outerShdw dist="107763" dir="2700000" algn="ctr" rotWithShape="0">
              <a:schemeClr val="bg2">
                <a:alpha val="50000"/>
              </a:schemeClr>
            </a:outerShdw>
          </a:effectLst>
        </p:spPr>
        <p:txBody>
          <a:bodyPr lIns="27642" tIns="26874" rIns="27642" bIns="26874" anchor="ctr" anchorCtr="1"/>
          <a:lstStyle/>
          <a:p>
            <a:pPr>
              <a:lnSpc>
                <a:spcPct val="150000"/>
              </a:lnSpc>
            </a:pPr>
            <a:r>
              <a:rPr lang="zh-CN" altLang="en-US" sz="1200" dirty="0" smtClean="0">
                <a:latin typeface="楷体" pitchFamily="49" charset="-122"/>
                <a:ea typeface="楷体" pitchFamily="49" charset="-122"/>
              </a:rPr>
              <a:t>教材必修</a:t>
            </a:r>
            <a:r>
              <a:rPr lang="en-US" altLang="zh-CN" sz="1200" dirty="0" smtClean="0">
                <a:latin typeface="楷体" pitchFamily="49" charset="-122"/>
                <a:ea typeface="楷体" pitchFamily="49" charset="-122"/>
              </a:rPr>
              <a:t>1         </a:t>
            </a:r>
            <a:r>
              <a:rPr lang="zh-CN" altLang="en-US" sz="1200" dirty="0" smtClean="0">
                <a:latin typeface="楷体" pitchFamily="49" charset="-122"/>
                <a:ea typeface="楷体" pitchFamily="49" charset="-122"/>
              </a:rPr>
              <a:t>第</a:t>
            </a:r>
            <a:r>
              <a:rPr lang="en-US" altLang="zh-CN" sz="1200" dirty="0" smtClean="0">
                <a:latin typeface="楷体" pitchFamily="49" charset="-122"/>
                <a:ea typeface="楷体" pitchFamily="49" charset="-122"/>
              </a:rPr>
              <a:t>2</a:t>
            </a:r>
            <a:r>
              <a:rPr lang="zh-CN" altLang="en-US" sz="1200" dirty="0" smtClean="0">
                <a:latin typeface="楷体" pitchFamily="49" charset="-122"/>
                <a:ea typeface="楷体" pitchFamily="49" charset="-122"/>
              </a:rPr>
              <a:t>课   中央集权制度的确立</a:t>
            </a:r>
            <a:endParaRPr lang="en-US" altLang="zh-CN" sz="1200" dirty="0" smtClean="0">
              <a:latin typeface="楷体" pitchFamily="49" charset="-122"/>
              <a:ea typeface="楷体" pitchFamily="49" charset="-122"/>
            </a:endParaRPr>
          </a:p>
          <a:p>
            <a:pPr>
              <a:lnSpc>
                <a:spcPct val="150000"/>
              </a:lnSpc>
            </a:pPr>
            <a:r>
              <a:rPr lang="zh-CN" altLang="en-US" sz="1200" dirty="0" smtClean="0">
                <a:latin typeface="楷体" pitchFamily="49" charset="-122"/>
                <a:ea typeface="楷体" pitchFamily="49" charset="-122"/>
              </a:rPr>
              <a:t>教材选修人物      第</a:t>
            </a:r>
            <a:r>
              <a:rPr lang="en-US" altLang="zh-CN" sz="1200" dirty="0" smtClean="0">
                <a:latin typeface="楷体" pitchFamily="49" charset="-122"/>
                <a:ea typeface="楷体" pitchFamily="49" charset="-122"/>
              </a:rPr>
              <a:t>4</a:t>
            </a:r>
            <a:r>
              <a:rPr lang="zh-CN" altLang="en-US" sz="1200" dirty="0" smtClean="0">
                <a:latin typeface="楷体" pitchFamily="49" charset="-122"/>
                <a:ea typeface="楷体" pitchFamily="49" charset="-122"/>
              </a:rPr>
              <a:t>课   “千古一帝”秦始皇 </a:t>
            </a:r>
            <a:endParaRPr lang="zh-CN" altLang="en-US" sz="1200" dirty="0">
              <a:latin typeface="楷体" pitchFamily="49" charset="-122"/>
              <a:ea typeface="楷体" pitchFamily="49" charset="-122"/>
            </a:endParaRPr>
          </a:p>
        </p:txBody>
      </p:sp>
      <p:sp>
        <p:nvSpPr>
          <p:cNvPr id="6" name="矩形 5"/>
          <p:cNvSpPr/>
          <p:nvPr/>
        </p:nvSpPr>
        <p:spPr>
          <a:xfrm>
            <a:off x="470749" y="398345"/>
            <a:ext cx="646331" cy="276999"/>
          </a:xfrm>
          <a:prstGeom prst="rect">
            <a:avLst/>
          </a:prstGeom>
        </p:spPr>
        <p:txBody>
          <a:bodyPr wrap="none">
            <a:spAutoFit/>
          </a:bodyPr>
          <a:lstStyle/>
          <a:p>
            <a:r>
              <a:rPr lang="zh-CN" altLang="en-US" sz="1200" dirty="0" smtClean="0">
                <a:latin typeface="楷体" pitchFamily="49" charset="-122"/>
                <a:ea typeface="楷体" pitchFamily="49" charset="-122"/>
              </a:rPr>
              <a:t>岳麓版</a:t>
            </a:r>
            <a:endParaRPr lang="zh-CN" altLang="en-US" sz="1200" dirty="0">
              <a:latin typeface="楷体" pitchFamily="49" charset="-122"/>
              <a:ea typeface="楷体" pitchFamily="49" charset="-122"/>
            </a:endParaRPr>
          </a:p>
        </p:txBody>
      </p:sp>
    </p:spTree>
  </p:cSld>
  <p:clrMapOvr>
    <a:masterClrMapping/>
  </p:clrMapOvr>
  <p:transition spd="med">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同心圆 65"/>
          <p:cNvSpPr/>
          <p:nvPr/>
        </p:nvSpPr>
        <p:spPr>
          <a:xfrm>
            <a:off x="2011681" y="936062"/>
            <a:ext cx="389614" cy="360351"/>
          </a:xfrm>
          <a:prstGeom prst="donut">
            <a:avLst>
              <a:gd name="adj" fmla="val 3142"/>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500" kern="0" dirty="0">
              <a:latin typeface="微软雅黑" panose="020B0503020204020204" pitchFamily="34" charset="-122"/>
              <a:ea typeface="微软雅黑" panose="020B0503020204020204" pitchFamily="34" charset="-122"/>
            </a:endParaRPr>
          </a:p>
        </p:txBody>
      </p:sp>
      <p:sp>
        <p:nvSpPr>
          <p:cNvPr id="68" name="椭圆 67"/>
          <p:cNvSpPr/>
          <p:nvPr/>
        </p:nvSpPr>
        <p:spPr>
          <a:xfrm>
            <a:off x="2116791" y="1033669"/>
            <a:ext cx="189087" cy="166721"/>
          </a:xfrm>
          <a:prstGeom prst="ellipse">
            <a:avLst/>
          </a:prstGeom>
          <a:solidFill>
            <a:schemeClr val="accent1">
              <a:lumMod val="20000"/>
              <a:lumOff val="80000"/>
            </a:schemeClr>
          </a:solidFill>
          <a:ln w="25400" cap="flat" cmpd="sng" algn="ctr">
            <a:noFill/>
            <a:prstDash val="solid"/>
          </a:ln>
          <a:effectLst/>
        </p:spPr>
        <p:txBody>
          <a:bodyPr rtlCol="0" anchor="ctr"/>
          <a:lstStyle/>
          <a:p>
            <a:pPr algn="ctr">
              <a:defRPr/>
            </a:pPr>
            <a:r>
              <a:rPr lang="en-US" altLang="zh-CN" sz="2000" kern="0" dirty="0">
                <a:latin typeface="Impact" panose="020B0806030902050204" pitchFamily="34" charset="0"/>
                <a:ea typeface="微软雅黑" panose="020B0503020204020204" pitchFamily="34" charset="-122"/>
              </a:rPr>
              <a:t>1</a:t>
            </a:r>
            <a:endParaRPr lang="zh-CN" altLang="en-US" sz="2000" kern="0" dirty="0">
              <a:latin typeface="Impact" panose="020B0806030902050204" pitchFamily="34" charset="0"/>
              <a:ea typeface="微软雅黑" panose="020B0503020204020204" pitchFamily="34" charset="-122"/>
            </a:endParaRPr>
          </a:p>
        </p:txBody>
      </p:sp>
      <p:sp>
        <p:nvSpPr>
          <p:cNvPr id="65" name="TextBox 6"/>
          <p:cNvSpPr txBox="1"/>
          <p:nvPr/>
        </p:nvSpPr>
        <p:spPr>
          <a:xfrm>
            <a:off x="2432169" y="854686"/>
            <a:ext cx="1587764" cy="403957"/>
          </a:xfrm>
          <a:prstGeom prst="rect">
            <a:avLst/>
          </a:prstGeom>
          <a:noFill/>
        </p:spPr>
        <p:txBody>
          <a:bodyPr wrap="square" rtlCol="0">
            <a:spAutoFit/>
          </a:bodyPr>
          <a:lstStyle/>
          <a:p>
            <a:pPr lvl="0">
              <a:lnSpc>
                <a:spcPct val="150000"/>
              </a:lnSpc>
              <a:defRPr/>
            </a:pPr>
            <a:r>
              <a:rPr lang="zh-CN" altLang="en-US" sz="1600" b="1" kern="0" dirty="0" smtClean="0">
                <a:latin typeface="+mn-ea"/>
                <a:cs typeface="华文黑体" pitchFamily="2" charset="-122"/>
              </a:rPr>
              <a:t>秦的统一</a:t>
            </a:r>
            <a:endParaRPr lang="zh-CN" altLang="en-US" sz="1600" b="1" kern="0" dirty="0">
              <a:latin typeface="+mn-ea"/>
              <a:cs typeface="华文黑体" pitchFamily="2" charset="-122"/>
            </a:endParaRPr>
          </a:p>
        </p:txBody>
      </p:sp>
      <p:grpSp>
        <p:nvGrpSpPr>
          <p:cNvPr id="55" name="组合 54"/>
          <p:cNvGrpSpPr/>
          <p:nvPr/>
        </p:nvGrpSpPr>
        <p:grpSpPr>
          <a:xfrm>
            <a:off x="2003068" y="1537470"/>
            <a:ext cx="360393" cy="360351"/>
            <a:chOff x="2559660" y="1338688"/>
            <a:chExt cx="360393" cy="360351"/>
          </a:xfrm>
        </p:grpSpPr>
        <p:sp>
          <p:nvSpPr>
            <p:cNvPr id="75" name="同心圆 74"/>
            <p:cNvSpPr/>
            <p:nvPr/>
          </p:nvSpPr>
          <p:spPr>
            <a:xfrm>
              <a:off x="2559660" y="1338688"/>
              <a:ext cx="360393" cy="360351"/>
            </a:xfrm>
            <a:prstGeom prst="donut">
              <a:avLst>
                <a:gd name="adj" fmla="val 3142"/>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2000" kern="0" dirty="0">
                <a:latin typeface="微软雅黑" panose="020B0503020204020204" pitchFamily="34" charset="-122"/>
                <a:ea typeface="微软雅黑" panose="020B0503020204020204" pitchFamily="34" charset="-122"/>
              </a:endParaRPr>
            </a:p>
          </p:txBody>
        </p:sp>
        <p:sp>
          <p:nvSpPr>
            <p:cNvPr id="77" name="椭圆 76"/>
            <p:cNvSpPr/>
            <p:nvPr/>
          </p:nvSpPr>
          <p:spPr>
            <a:xfrm>
              <a:off x="2646799" y="1432017"/>
              <a:ext cx="186923" cy="186902"/>
            </a:xfrm>
            <a:prstGeom prst="ellipse">
              <a:avLst/>
            </a:prstGeom>
            <a:solidFill>
              <a:schemeClr val="accent1">
                <a:lumMod val="20000"/>
                <a:lumOff val="80000"/>
              </a:schemeClr>
            </a:solidFill>
            <a:ln w="25400" cap="flat" cmpd="sng" algn="ctr">
              <a:noFill/>
              <a:prstDash val="solid"/>
            </a:ln>
            <a:effectLst/>
          </p:spPr>
          <p:txBody>
            <a:bodyPr rtlCol="0" anchor="ctr"/>
            <a:lstStyle/>
            <a:p>
              <a:pPr algn="ctr">
                <a:defRPr/>
              </a:pPr>
              <a:r>
                <a:rPr lang="en-US" altLang="zh-CN" sz="2000" kern="0" dirty="0">
                  <a:latin typeface="Impact" panose="020B0806030902050204" pitchFamily="34" charset="0"/>
                  <a:ea typeface="微软雅黑" panose="020B0503020204020204" pitchFamily="34" charset="-122"/>
                </a:rPr>
                <a:t>2</a:t>
              </a:r>
              <a:endParaRPr lang="zh-CN" altLang="en-US" sz="2000" kern="0" dirty="0">
                <a:latin typeface="Impact" panose="020B0806030902050204" pitchFamily="34" charset="0"/>
                <a:ea typeface="微软雅黑" panose="020B0503020204020204" pitchFamily="34" charset="-122"/>
              </a:endParaRPr>
            </a:p>
          </p:txBody>
        </p:sp>
      </p:grpSp>
      <p:sp>
        <p:nvSpPr>
          <p:cNvPr id="74" name="TextBox 15"/>
          <p:cNvSpPr txBox="1"/>
          <p:nvPr/>
        </p:nvSpPr>
        <p:spPr>
          <a:xfrm>
            <a:off x="2432169" y="1487672"/>
            <a:ext cx="1403446" cy="403957"/>
          </a:xfrm>
          <a:prstGeom prst="rect">
            <a:avLst/>
          </a:prstGeom>
          <a:noFill/>
        </p:spPr>
        <p:txBody>
          <a:bodyPr wrap="square" rtlCol="0">
            <a:spAutoFit/>
          </a:bodyPr>
          <a:lstStyle/>
          <a:p>
            <a:pPr lvl="0">
              <a:lnSpc>
                <a:spcPct val="150000"/>
              </a:lnSpc>
              <a:defRPr/>
            </a:pPr>
            <a:r>
              <a:rPr lang="zh-CN" altLang="en-US" sz="1600" b="1" kern="0" dirty="0" smtClean="0">
                <a:latin typeface="+mn-ea"/>
                <a:cs typeface="华文黑体" pitchFamily="2" charset="-122"/>
              </a:rPr>
              <a:t>开疆扩土</a:t>
            </a:r>
            <a:endParaRPr lang="zh-CN" altLang="en-US" sz="1600" b="1" kern="0" dirty="0">
              <a:latin typeface="+mn-ea"/>
              <a:cs typeface="华文黑体" pitchFamily="2" charset="-122"/>
            </a:endParaRPr>
          </a:p>
        </p:txBody>
      </p:sp>
      <p:grpSp>
        <p:nvGrpSpPr>
          <p:cNvPr id="56" name="组合 55"/>
          <p:cNvGrpSpPr/>
          <p:nvPr/>
        </p:nvGrpSpPr>
        <p:grpSpPr>
          <a:xfrm>
            <a:off x="1998743" y="2186118"/>
            <a:ext cx="360393" cy="360351"/>
            <a:chOff x="2444017" y="1883969"/>
            <a:chExt cx="360393" cy="360351"/>
          </a:xfrm>
        </p:grpSpPr>
        <p:sp>
          <p:nvSpPr>
            <p:cNvPr id="84" name="同心圆 83"/>
            <p:cNvSpPr/>
            <p:nvPr/>
          </p:nvSpPr>
          <p:spPr>
            <a:xfrm>
              <a:off x="2444017" y="1883969"/>
              <a:ext cx="360393" cy="360351"/>
            </a:xfrm>
            <a:prstGeom prst="donut">
              <a:avLst>
                <a:gd name="adj" fmla="val 3142"/>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2000" kern="0" dirty="0">
                <a:latin typeface="微软雅黑" panose="020B0503020204020204" pitchFamily="34" charset="-122"/>
                <a:ea typeface="微软雅黑" panose="020B0503020204020204" pitchFamily="34" charset="-122"/>
              </a:endParaRPr>
            </a:p>
          </p:txBody>
        </p:sp>
        <p:sp>
          <p:nvSpPr>
            <p:cNvPr id="86" name="椭圆 85"/>
            <p:cNvSpPr/>
            <p:nvPr/>
          </p:nvSpPr>
          <p:spPr>
            <a:xfrm>
              <a:off x="2531156" y="1977298"/>
              <a:ext cx="186923" cy="186902"/>
            </a:xfrm>
            <a:prstGeom prst="ellipse">
              <a:avLst/>
            </a:prstGeom>
            <a:solidFill>
              <a:schemeClr val="accent1">
                <a:lumMod val="20000"/>
                <a:lumOff val="80000"/>
              </a:schemeClr>
            </a:solidFill>
            <a:ln w="25400" cap="flat" cmpd="sng" algn="ctr">
              <a:noFill/>
              <a:prstDash val="solid"/>
            </a:ln>
            <a:effectLst/>
          </p:spPr>
          <p:txBody>
            <a:bodyPr rtlCol="0" anchor="ctr"/>
            <a:lstStyle/>
            <a:p>
              <a:pPr algn="ctr">
                <a:defRPr/>
              </a:pPr>
              <a:r>
                <a:rPr lang="en-US" altLang="zh-CN" sz="2000" kern="0" dirty="0">
                  <a:latin typeface="Impact" panose="020B0806030902050204" pitchFamily="34" charset="0"/>
                  <a:ea typeface="微软雅黑" panose="020B0503020204020204" pitchFamily="34" charset="-122"/>
                </a:rPr>
                <a:t>3</a:t>
              </a:r>
              <a:endParaRPr lang="zh-CN" altLang="en-US" sz="2000" kern="0" dirty="0">
                <a:latin typeface="Impact" panose="020B0806030902050204" pitchFamily="34" charset="0"/>
                <a:ea typeface="微软雅黑" panose="020B0503020204020204" pitchFamily="34" charset="-122"/>
              </a:endParaRPr>
            </a:p>
          </p:txBody>
        </p:sp>
      </p:grpSp>
      <p:sp>
        <p:nvSpPr>
          <p:cNvPr id="83" name="TextBox 24"/>
          <p:cNvSpPr txBox="1"/>
          <p:nvPr/>
        </p:nvSpPr>
        <p:spPr>
          <a:xfrm>
            <a:off x="2401295" y="2115045"/>
            <a:ext cx="2305556" cy="461665"/>
          </a:xfrm>
          <a:prstGeom prst="rect">
            <a:avLst/>
          </a:prstGeom>
          <a:noFill/>
        </p:spPr>
        <p:txBody>
          <a:bodyPr wrap="square" rtlCol="0">
            <a:spAutoFit/>
          </a:bodyPr>
          <a:lstStyle/>
          <a:p>
            <a:pPr lvl="0">
              <a:lnSpc>
                <a:spcPct val="150000"/>
              </a:lnSpc>
              <a:defRPr/>
            </a:pPr>
            <a:r>
              <a:rPr lang="zh-CN" altLang="en-US" sz="1600" b="1" kern="0" dirty="0" smtClean="0">
                <a:latin typeface="+mn-ea"/>
                <a:cs typeface="华文黑体" pitchFamily="2" charset="-122"/>
              </a:rPr>
              <a:t>中央集权制度确立</a:t>
            </a:r>
            <a:endParaRPr lang="zh-CN" altLang="en-US" sz="1600" b="1" kern="0" dirty="0">
              <a:latin typeface="+mn-ea"/>
              <a:cs typeface="华文黑体" pitchFamily="2" charset="-122"/>
            </a:endParaRPr>
          </a:p>
        </p:txBody>
      </p:sp>
      <p:grpSp>
        <p:nvGrpSpPr>
          <p:cNvPr id="15" name="组合 97"/>
          <p:cNvGrpSpPr/>
          <p:nvPr/>
        </p:nvGrpSpPr>
        <p:grpSpPr>
          <a:xfrm>
            <a:off x="667911" y="1264257"/>
            <a:ext cx="906264" cy="850788"/>
            <a:chOff x="1535382" y="1258858"/>
            <a:chExt cx="2462552" cy="2462552"/>
          </a:xfrm>
          <a:solidFill>
            <a:schemeClr val="tx1">
              <a:lumMod val="95000"/>
              <a:lumOff val="5000"/>
            </a:schemeClr>
          </a:solidFill>
        </p:grpSpPr>
        <p:sp>
          <p:nvSpPr>
            <p:cNvPr id="99" name="椭圆 4"/>
            <p:cNvSpPr/>
            <p:nvPr/>
          </p:nvSpPr>
          <p:spPr>
            <a:xfrm>
              <a:off x="1535382" y="1258858"/>
              <a:ext cx="2462552" cy="2462552"/>
            </a:xfrm>
            <a:custGeom>
              <a:avLst/>
              <a:gdLst/>
              <a:ahLst/>
              <a:cxnLst/>
              <a:rect l="l" t="t" r="r" b="b"/>
              <a:pathLst>
                <a:path w="2462552" h="2462552">
                  <a:moveTo>
                    <a:pt x="1227568" y="229220"/>
                  </a:moveTo>
                  <a:cubicBezTo>
                    <a:pt x="682374" y="229220"/>
                    <a:pt x="240407" y="671187"/>
                    <a:pt x="240407" y="1216381"/>
                  </a:cubicBezTo>
                  <a:cubicBezTo>
                    <a:pt x="240407" y="1761575"/>
                    <a:pt x="682374" y="2203542"/>
                    <a:pt x="1227568" y="2203542"/>
                  </a:cubicBezTo>
                  <a:cubicBezTo>
                    <a:pt x="1772762" y="2203542"/>
                    <a:pt x="2214729" y="1761575"/>
                    <a:pt x="2214729" y="1216381"/>
                  </a:cubicBezTo>
                  <a:cubicBezTo>
                    <a:pt x="2214729" y="671187"/>
                    <a:pt x="1772762" y="229220"/>
                    <a:pt x="1227568" y="229220"/>
                  </a:cubicBezTo>
                  <a:close/>
                  <a:moveTo>
                    <a:pt x="1231276" y="0"/>
                  </a:moveTo>
                  <a:cubicBezTo>
                    <a:pt x="1911291" y="0"/>
                    <a:pt x="2462552" y="551261"/>
                    <a:pt x="2462552" y="1231276"/>
                  </a:cubicBezTo>
                  <a:cubicBezTo>
                    <a:pt x="2462552" y="1911291"/>
                    <a:pt x="1911291" y="2462552"/>
                    <a:pt x="1231276" y="2462552"/>
                  </a:cubicBezTo>
                  <a:cubicBezTo>
                    <a:pt x="551261" y="2462552"/>
                    <a:pt x="0" y="1911291"/>
                    <a:pt x="0" y="1231276"/>
                  </a:cubicBezTo>
                  <a:cubicBezTo>
                    <a:pt x="0" y="551261"/>
                    <a:pt x="551261" y="0"/>
                    <a:pt x="1231276" y="0"/>
                  </a:cubicBezTo>
                  <a:close/>
                </a:path>
              </a:pathLst>
            </a:cu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0703" tIns="25352" rIns="50703" bIns="25352" numCol="1" spcCol="0" rtlCol="0" fromWordArt="0" anchor="ctr" anchorCtr="0" forceAA="0" compatLnSpc="1">
              <a:noAutofit/>
            </a:bodyPr>
            <a:lstStyle/>
            <a:p>
              <a:pPr algn="ctr"/>
              <a:endParaRPr lang="zh-CN" altLang="en-US" sz="900" dirty="0">
                <a:solidFill>
                  <a:schemeClr val="tx1"/>
                </a:solidFill>
                <a:latin typeface="微软雅黑" panose="020B0503020204020204" pitchFamily="34" charset="-122"/>
                <a:ea typeface="微软雅黑" panose="020B0503020204020204" pitchFamily="34" charset="-122"/>
              </a:endParaRPr>
            </a:p>
          </p:txBody>
        </p:sp>
        <p:sp>
          <p:nvSpPr>
            <p:cNvPr id="100" name="TextBox 43"/>
            <p:cNvSpPr txBox="1"/>
            <p:nvPr/>
          </p:nvSpPr>
          <p:spPr>
            <a:xfrm>
              <a:off x="1830001" y="1634831"/>
              <a:ext cx="1881323" cy="1692594"/>
            </a:xfrm>
            <a:prstGeom prst="rect">
              <a:avLst/>
            </a:prstGeom>
            <a:noFill/>
            <a:ln>
              <a:noFill/>
            </a:ln>
          </p:spPr>
          <p:txBody>
            <a:bodyPr wrap="square" rtlCol="0">
              <a:spAutoFit/>
            </a:bodyPr>
            <a:lstStyle/>
            <a:p>
              <a:pPr algn="ctr" defTabSz="486044"/>
              <a:r>
                <a:rPr lang="zh-CN" altLang="en-US" sz="1600" b="1" dirty="0" smtClean="0">
                  <a:solidFill>
                    <a:schemeClr val="tx1">
                      <a:lumMod val="85000"/>
                      <a:lumOff val="15000"/>
                    </a:schemeClr>
                  </a:solidFill>
                  <a:latin typeface="微软雅黑" panose="020B0503020204020204" pitchFamily="34" charset="-122"/>
                  <a:ea typeface="微软雅黑" panose="020B0503020204020204" pitchFamily="34" charset="-122"/>
                  <a:cs typeface="Open Sans" panose="020B0606030504020204" pitchFamily="34" charset="0"/>
                </a:rPr>
                <a:t>教学</a:t>
              </a:r>
              <a:endParaRPr lang="en-US"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cs typeface="Open Sans" panose="020B0606030504020204" pitchFamily="34" charset="0"/>
              </a:endParaRPr>
            </a:p>
            <a:p>
              <a:pPr algn="ctr" defTabSz="486044"/>
              <a:r>
                <a:rPr lang="zh-CN" altLang="en-US" sz="1600" b="1" dirty="0" smtClean="0">
                  <a:solidFill>
                    <a:schemeClr val="tx1">
                      <a:lumMod val="85000"/>
                      <a:lumOff val="15000"/>
                    </a:schemeClr>
                  </a:solidFill>
                  <a:latin typeface="微软雅黑" panose="020B0503020204020204" pitchFamily="34" charset="-122"/>
                  <a:ea typeface="微软雅黑" panose="020B0503020204020204" pitchFamily="34" charset="-122"/>
                  <a:cs typeface="Open Sans" panose="020B0606030504020204" pitchFamily="34" charset="0"/>
                </a:rPr>
                <a:t>内容</a:t>
              </a:r>
              <a:endPar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pic>
        <p:nvPicPr>
          <p:cNvPr id="106" name="图片 105"/>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xmlns="" val="0"/>
              </a:ext>
            </a:extLst>
          </a:blip>
          <a:srcRect t="93992" b="5138"/>
          <a:stretch>
            <a:fillRect/>
          </a:stretch>
        </p:blipFill>
        <p:spPr>
          <a:xfrm>
            <a:off x="-12039" y="3174277"/>
            <a:ext cx="5773077" cy="65811"/>
          </a:xfrm>
          <a:prstGeom prst="rect">
            <a:avLst/>
          </a:prstGeom>
          <a:solidFill>
            <a:schemeClr val="accent1">
              <a:lumMod val="40000"/>
              <a:lumOff val="60000"/>
            </a:schemeClr>
          </a:solidFill>
          <a:ln>
            <a:solidFill>
              <a:schemeClr val="accent1">
                <a:lumMod val="20000"/>
                <a:lumOff val="80000"/>
              </a:schemeClr>
            </a:solidFill>
          </a:ln>
          <a:effectLst>
            <a:outerShdw blurRad="50800" dist="38100" dir="2700000" algn="tl" rotWithShape="0">
              <a:prstClr val="black">
                <a:alpha val="40000"/>
              </a:prstClr>
            </a:outerShdw>
          </a:effectLst>
        </p:spPr>
      </p:pic>
      <p:grpSp>
        <p:nvGrpSpPr>
          <p:cNvPr id="52" name="组合 4"/>
          <p:cNvGrpSpPr/>
          <p:nvPr/>
        </p:nvGrpSpPr>
        <p:grpSpPr>
          <a:xfrm>
            <a:off x="721101" y="89673"/>
            <a:ext cx="4590371" cy="784830"/>
            <a:chOff x="5998038" y="2029759"/>
            <a:chExt cx="3581400" cy="1730905"/>
          </a:xfrm>
        </p:grpSpPr>
        <p:sp>
          <p:nvSpPr>
            <p:cNvPr id="53" name="TextBox 6"/>
            <p:cNvSpPr txBox="1">
              <a:spLocks noChangeArrowheads="1"/>
            </p:cNvSpPr>
            <p:nvPr/>
          </p:nvSpPr>
          <p:spPr bwMode="auto">
            <a:xfrm>
              <a:off x="6155053" y="2029759"/>
              <a:ext cx="3405773" cy="17309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vl2pPr/>
              <a:lvl3pPr/>
              <a:lvl4pPr/>
              <a:lvl5pPr/>
              <a:lvl6pPr/>
              <a:lvl7pPr/>
              <a:lvl8pPr/>
              <a:lvl9pPr/>
            </a:lstStyle>
            <a:p>
              <a:pPr algn="ctr">
                <a:lnSpc>
                  <a:spcPct val="150000"/>
                </a:lnSpc>
              </a:pPr>
              <a:r>
                <a:rPr lang="en-US" altLang="zh-CN" sz="1200" b="1" spc="137" dirty="0" smtClean="0">
                  <a:solidFill>
                    <a:schemeClr val="tx1">
                      <a:lumMod val="95000"/>
                      <a:lumOff val="5000"/>
                    </a:schemeClr>
                  </a:solidFill>
                  <a:latin typeface="楷体" pitchFamily="49" charset="-122"/>
                  <a:ea typeface="楷体" pitchFamily="49" charset="-122"/>
                </a:rPr>
                <a:t>2017</a:t>
              </a:r>
              <a:r>
                <a:rPr lang="zh-CN" altLang="en-US" sz="1200" b="1" spc="137" dirty="0" smtClean="0">
                  <a:solidFill>
                    <a:schemeClr val="tx1">
                      <a:lumMod val="95000"/>
                      <a:lumOff val="5000"/>
                    </a:schemeClr>
                  </a:solidFill>
                  <a:latin typeface="楷体" pitchFamily="49" charset="-122"/>
                  <a:ea typeface="楷体" pitchFamily="49" charset="-122"/>
                </a:rPr>
                <a:t>岳麓版历史教材（参考朝阳区目标检测）</a:t>
              </a:r>
              <a:endParaRPr lang="en-US" altLang="zh-CN" sz="1200" b="1" spc="137" dirty="0" smtClean="0">
                <a:solidFill>
                  <a:schemeClr val="tx1">
                    <a:lumMod val="95000"/>
                    <a:lumOff val="5000"/>
                  </a:schemeClr>
                </a:solidFill>
                <a:latin typeface="楷体" pitchFamily="49" charset="-122"/>
                <a:ea typeface="楷体" pitchFamily="49" charset="-122"/>
              </a:endParaRPr>
            </a:p>
            <a:p>
              <a:pPr algn="ctr">
                <a:lnSpc>
                  <a:spcPct val="150000"/>
                </a:lnSpc>
              </a:pPr>
              <a:r>
                <a:rPr lang="zh-CN" altLang="en-US" sz="1800" b="1" spc="137" dirty="0" smtClean="0">
                  <a:solidFill>
                    <a:schemeClr val="tx1">
                      <a:lumMod val="95000"/>
                      <a:lumOff val="5000"/>
                    </a:schemeClr>
                  </a:solidFill>
                  <a:latin typeface="+mn-ea"/>
                </a:rPr>
                <a:t>教学</a:t>
              </a:r>
              <a:r>
                <a:rPr lang="zh-CN" altLang="en-US" sz="1800" b="1" spc="137" dirty="0">
                  <a:solidFill>
                    <a:schemeClr val="tx1">
                      <a:lumMod val="95000"/>
                      <a:lumOff val="5000"/>
                    </a:schemeClr>
                  </a:solidFill>
                  <a:latin typeface="+mn-ea"/>
                </a:rPr>
                <a:t>内容</a:t>
              </a:r>
            </a:p>
          </p:txBody>
        </p:sp>
        <p:sp>
          <p:nvSpPr>
            <p:cNvPr id="54" name="TextBox 111"/>
            <p:cNvSpPr txBox="1"/>
            <p:nvPr/>
          </p:nvSpPr>
          <p:spPr>
            <a:xfrm>
              <a:off x="5998038" y="2711533"/>
              <a:ext cx="3581400" cy="407272"/>
            </a:xfrm>
            <a:prstGeom prst="rect">
              <a:avLst/>
            </a:prstGeom>
            <a:noFill/>
          </p:spPr>
          <p:txBody>
            <a:bodyPr wrap="square" rtlCol="0">
              <a:spAutoFit/>
            </a:bodyPr>
            <a:lstStyle/>
            <a:p>
              <a:endParaRPr lang="zh-CN" altLang="en-US" sz="600"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Click="0" advTm="0">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图片 77"/>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xmlns="" val="0"/>
              </a:ext>
            </a:extLst>
          </a:blip>
          <a:srcRect t="93992" b="5138"/>
          <a:stretch>
            <a:fillRect/>
          </a:stretch>
        </p:blipFill>
        <p:spPr>
          <a:xfrm>
            <a:off x="-12039" y="3043752"/>
            <a:ext cx="5773077" cy="65811"/>
          </a:xfrm>
          <a:prstGeom prst="rect">
            <a:avLst/>
          </a:prstGeom>
          <a:effectLst>
            <a:outerShdw blurRad="50800" dist="38100" dir="2700000" algn="tl" rotWithShape="0">
              <a:prstClr val="black">
                <a:alpha val="40000"/>
              </a:prstClr>
            </a:outerShdw>
          </a:effectLst>
        </p:spPr>
      </p:pic>
      <p:sp>
        <p:nvSpPr>
          <p:cNvPr id="6" name="矩形 2"/>
          <p:cNvSpPr>
            <a:spLocks noChangeArrowheads="1"/>
          </p:cNvSpPr>
          <p:nvPr/>
        </p:nvSpPr>
        <p:spPr bwMode="auto">
          <a:xfrm>
            <a:off x="158750" y="141440"/>
            <a:ext cx="3181640" cy="298160"/>
          </a:xfrm>
          <a:prstGeom prst="rect">
            <a:avLst/>
          </a:prstGeom>
          <a:noFill/>
          <a:ln w="9525">
            <a:noFill/>
            <a:miter lim="800000"/>
            <a:headEnd/>
            <a:tailEnd/>
          </a:ln>
        </p:spPr>
        <p:txBody>
          <a:bodyPr wrap="none" lIns="51435" tIns="25718" rIns="51435" bIns="25718">
            <a:spAutoFit/>
          </a:bodyPr>
          <a:lstStyle/>
          <a:p>
            <a:r>
              <a:rPr lang="zh-CN" altLang="en-US" sz="1600" dirty="0">
                <a:latin typeface="+mn-ea"/>
              </a:rPr>
              <a:t>三、专制主义中央集权制度的建立</a:t>
            </a:r>
            <a:endParaRPr lang="en-US" altLang="zh-CN" sz="1600" dirty="0">
              <a:latin typeface="+mn-ea"/>
            </a:endParaRPr>
          </a:p>
        </p:txBody>
      </p:sp>
      <p:sp>
        <p:nvSpPr>
          <p:cNvPr id="9" name="矩形 11"/>
          <p:cNvSpPr>
            <a:spLocks noChangeArrowheads="1"/>
          </p:cNvSpPr>
          <p:nvPr/>
        </p:nvSpPr>
        <p:spPr bwMode="auto">
          <a:xfrm>
            <a:off x="179614" y="659236"/>
            <a:ext cx="5389770" cy="1898598"/>
          </a:xfrm>
          <a:prstGeom prst="rect">
            <a:avLst/>
          </a:prstGeom>
          <a:noFill/>
          <a:ln w="9525">
            <a:noFill/>
            <a:prstDash val="sysDot"/>
            <a:miter lim="800000"/>
            <a:headEnd/>
            <a:tailEnd/>
          </a:ln>
        </p:spPr>
        <p:txBody>
          <a:bodyPr wrap="square" lIns="51435" tIns="25718" rIns="51435" bIns="25718">
            <a:spAutoFit/>
          </a:bodyPr>
          <a:lstStyle/>
          <a:p>
            <a:pPr>
              <a:lnSpc>
                <a:spcPct val="150000"/>
              </a:lnSpc>
            </a:pPr>
            <a:r>
              <a:rPr lang="zh-CN" altLang="en-US" sz="1400" dirty="0" smtClean="0">
                <a:latin typeface="楷体" pitchFamily="49" charset="-122"/>
                <a:ea typeface="楷体" pitchFamily="49" charset="-122"/>
              </a:rPr>
              <a:t>    这个</a:t>
            </a:r>
            <a:r>
              <a:rPr lang="zh-CN" altLang="en-US" sz="1400" dirty="0">
                <a:latin typeface="楷体" pitchFamily="49" charset="-122"/>
                <a:ea typeface="楷体" pitchFamily="49" charset="-122"/>
              </a:rPr>
              <a:t>学习要点的关键之处在于理解“大一统国家”这个概念。与早期国家”</a:t>
            </a:r>
            <a:r>
              <a:rPr lang="zh-CN" altLang="en-US" sz="1400" dirty="0" smtClean="0">
                <a:latin typeface="楷体" pitchFamily="49" charset="-122"/>
                <a:ea typeface="楷体" pitchFamily="49" charset="-122"/>
              </a:rPr>
              <a:t>相比，“大一统国家”</a:t>
            </a:r>
            <a:r>
              <a:rPr lang="zh-CN" altLang="en-US" sz="1400" dirty="0">
                <a:latin typeface="楷体" pitchFamily="49" charset="-122"/>
                <a:ea typeface="楷体" pitchFamily="49" charset="-122"/>
              </a:rPr>
              <a:t>相当于中国古代国家的“升级版”。其“升级的表现不仅在于版图覆盖范围更</a:t>
            </a:r>
            <a:r>
              <a:rPr lang="zh-CN" altLang="en-US" sz="1400" dirty="0" smtClean="0">
                <a:latin typeface="楷体" pitchFamily="49" charset="-122"/>
                <a:ea typeface="楷体" pitchFamily="49" charset="-122"/>
              </a:rPr>
              <a:t>大，更</a:t>
            </a:r>
            <a:r>
              <a:rPr lang="zh-CN" altLang="en-US" sz="1400" dirty="0">
                <a:latin typeface="楷体" pitchFamily="49" charset="-122"/>
                <a:ea typeface="楷体" pitchFamily="49" charset="-122"/>
              </a:rPr>
              <a:t>在于建立了封建君主专制中央集权的官僚制</a:t>
            </a:r>
            <a:r>
              <a:rPr lang="zh-CN" altLang="en-US" sz="1400" dirty="0" smtClean="0">
                <a:latin typeface="楷体" pitchFamily="49" charset="-122"/>
                <a:ea typeface="楷体" pitchFamily="49" charset="-122"/>
              </a:rPr>
              <a:t>统治，政权</a:t>
            </a:r>
            <a:r>
              <a:rPr lang="zh-CN" altLang="en-US" sz="1400" dirty="0">
                <a:latin typeface="楷体" pitchFamily="49" charset="-122"/>
                <a:ea typeface="楷体" pitchFamily="49" charset="-122"/>
              </a:rPr>
              <a:t>组织结构更加</a:t>
            </a:r>
            <a:r>
              <a:rPr lang="zh-CN" altLang="en-US" sz="1400" dirty="0" smtClean="0">
                <a:latin typeface="楷体" pitchFamily="49" charset="-122"/>
                <a:ea typeface="楷体" pitchFamily="49" charset="-122"/>
              </a:rPr>
              <a:t>紧密，管理</a:t>
            </a:r>
            <a:r>
              <a:rPr lang="zh-CN" altLang="en-US" sz="1400" dirty="0">
                <a:latin typeface="楷体" pitchFamily="49" charset="-122"/>
                <a:ea typeface="楷体" pitchFamily="49" charset="-122"/>
              </a:rPr>
              <a:t>力度更为强化</a:t>
            </a:r>
            <a:r>
              <a:rPr lang="zh-CN" altLang="en-US" sz="1400" dirty="0" smtClean="0">
                <a:latin typeface="楷体" pitchFamily="49" charset="-122"/>
                <a:ea typeface="楷体" pitchFamily="49" charset="-122"/>
              </a:rPr>
              <a:t>。</a:t>
            </a:r>
            <a:endParaRPr lang="en-US" altLang="zh-CN" sz="1400" dirty="0" smtClean="0">
              <a:latin typeface="楷体" pitchFamily="49" charset="-122"/>
              <a:ea typeface="楷体" pitchFamily="49" charset="-122"/>
            </a:endParaRPr>
          </a:p>
          <a:p>
            <a:pPr algn="r">
              <a:lnSpc>
                <a:spcPct val="150000"/>
              </a:lnSpc>
            </a:pPr>
            <a:r>
              <a:rPr lang="en-US" altLang="zh-CN" sz="1000" dirty="0" smtClean="0">
                <a:latin typeface="楷体" pitchFamily="49" charset="-122"/>
                <a:ea typeface="楷体" pitchFamily="49" charset="-122"/>
              </a:rPr>
              <a:t>                  ——《</a:t>
            </a:r>
            <a:r>
              <a:rPr lang="zh-CN" altLang="en-US" sz="1000" dirty="0" smtClean="0">
                <a:latin typeface="楷体" pitchFamily="49" charset="-122"/>
                <a:ea typeface="楷体" pitchFamily="49" charset="-122"/>
              </a:rPr>
              <a:t>普通高中历史课程标准（</a:t>
            </a:r>
            <a:r>
              <a:rPr lang="en-US" altLang="zh-CN" sz="1000" dirty="0" smtClean="0">
                <a:latin typeface="楷体" pitchFamily="49" charset="-122"/>
                <a:ea typeface="楷体" pitchFamily="49" charset="-122"/>
              </a:rPr>
              <a:t>2017</a:t>
            </a:r>
            <a:r>
              <a:rPr lang="zh-CN" altLang="en-US" sz="1000" dirty="0" smtClean="0">
                <a:latin typeface="楷体" pitchFamily="49" charset="-122"/>
                <a:ea typeface="楷体" pitchFamily="49" charset="-122"/>
              </a:rPr>
              <a:t>年版）解读</a:t>
            </a:r>
            <a:r>
              <a:rPr lang="en-US" altLang="zh-CN" sz="1000" dirty="0" smtClean="0">
                <a:latin typeface="楷体" pitchFamily="49" charset="-122"/>
                <a:ea typeface="楷体" pitchFamily="49" charset="-122"/>
              </a:rPr>
              <a:t>》</a:t>
            </a:r>
            <a:endParaRPr lang="zh-CN" altLang="en-US" sz="1000" dirty="0">
              <a:latin typeface="楷体" pitchFamily="49" charset="-122"/>
              <a:ea typeface="楷体" pitchFamily="49" charset="-122"/>
            </a:endParaRPr>
          </a:p>
        </p:txBody>
      </p:sp>
    </p:spTree>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图片 77"/>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xmlns="" val="0"/>
              </a:ext>
            </a:extLst>
          </a:blip>
          <a:srcRect t="93992" b="5138"/>
          <a:stretch>
            <a:fillRect/>
          </a:stretch>
        </p:blipFill>
        <p:spPr>
          <a:xfrm>
            <a:off x="-12039" y="3043752"/>
            <a:ext cx="5773077" cy="65811"/>
          </a:xfrm>
          <a:prstGeom prst="rect">
            <a:avLst/>
          </a:prstGeom>
          <a:effectLst>
            <a:outerShdw blurRad="50800" dist="38100" dir="2700000" algn="tl" rotWithShape="0">
              <a:prstClr val="black">
                <a:alpha val="40000"/>
              </a:prstClr>
            </a:outerShdw>
          </a:effectLst>
        </p:spPr>
      </p:pic>
      <p:sp>
        <p:nvSpPr>
          <p:cNvPr id="5" name="矩形 1"/>
          <p:cNvSpPr>
            <a:spLocks noChangeArrowheads="1"/>
          </p:cNvSpPr>
          <p:nvPr/>
        </p:nvSpPr>
        <p:spPr bwMode="auto">
          <a:xfrm>
            <a:off x="223851" y="263955"/>
            <a:ext cx="5384117" cy="1344600"/>
          </a:xfrm>
          <a:prstGeom prst="rect">
            <a:avLst/>
          </a:prstGeom>
          <a:noFill/>
          <a:ln w="9525">
            <a:noFill/>
            <a:prstDash val="sysDot"/>
            <a:miter lim="800000"/>
            <a:headEnd/>
            <a:tailEnd/>
          </a:ln>
          <a:effectLst>
            <a:glow rad="63500">
              <a:schemeClr val="accent3">
                <a:satMod val="175000"/>
                <a:alpha val="40000"/>
              </a:schemeClr>
            </a:glow>
          </a:effectLst>
        </p:spPr>
        <p:txBody>
          <a:bodyPr wrap="square" lIns="51435" tIns="25718" rIns="51435" bIns="25718">
            <a:spAutoFit/>
          </a:bodyPr>
          <a:lstStyle/>
          <a:p>
            <a:pPr>
              <a:lnSpc>
                <a:spcPct val="150000"/>
              </a:lnSpc>
            </a:pPr>
            <a:r>
              <a:rPr lang="zh-CN" altLang="en-US" sz="1400" dirty="0">
                <a:latin typeface="楷体" pitchFamily="49" charset="-122"/>
                <a:ea typeface="楷体" pitchFamily="49" charset="-122"/>
              </a:rPr>
              <a:t> </a:t>
            </a:r>
            <a:r>
              <a:rPr lang="zh-CN" altLang="en-US" sz="1400" dirty="0" smtClean="0">
                <a:latin typeface="楷体" pitchFamily="49" charset="-122"/>
                <a:ea typeface="楷体" pitchFamily="49" charset="-122"/>
              </a:rPr>
              <a:t>    “大一统”</a:t>
            </a:r>
            <a:r>
              <a:rPr lang="zh-CN" altLang="en-US" sz="1400" dirty="0">
                <a:latin typeface="楷体" pitchFamily="49" charset="-122"/>
                <a:ea typeface="楷体" pitchFamily="49" charset="-122"/>
              </a:rPr>
              <a:t>一词最早出自</a:t>
            </a:r>
            <a:r>
              <a:rPr lang="en-US" altLang="zh-CN" sz="1400" dirty="0">
                <a:latin typeface="楷体" pitchFamily="49" charset="-122"/>
                <a:ea typeface="楷体" pitchFamily="49" charset="-122"/>
              </a:rPr>
              <a:t>《</a:t>
            </a:r>
            <a:r>
              <a:rPr lang="zh-CN" altLang="en-US" sz="1400" dirty="0">
                <a:latin typeface="楷体" pitchFamily="49" charset="-122"/>
                <a:ea typeface="楷体" pitchFamily="49" charset="-122"/>
              </a:rPr>
              <a:t>春秋公羊传</a:t>
            </a:r>
            <a:r>
              <a:rPr lang="en-US" altLang="zh-CN" sz="1400" dirty="0">
                <a:latin typeface="楷体" pitchFamily="49" charset="-122"/>
                <a:ea typeface="楷体" pitchFamily="49" charset="-122"/>
              </a:rPr>
              <a:t>》</a:t>
            </a:r>
            <a:r>
              <a:rPr lang="zh-CN" altLang="en-US" sz="1400" dirty="0">
                <a:latin typeface="楷体" pitchFamily="49" charset="-122"/>
                <a:ea typeface="楷体" pitchFamily="49" charset="-122"/>
              </a:rPr>
              <a:t>隐公元</a:t>
            </a:r>
            <a:r>
              <a:rPr lang="zh-CN" altLang="en-US" sz="1400" dirty="0" smtClean="0">
                <a:latin typeface="楷体" pitchFamily="49" charset="-122"/>
                <a:ea typeface="楷体" pitchFamily="49" charset="-122"/>
              </a:rPr>
              <a:t>年：元年春</a:t>
            </a:r>
            <a:r>
              <a:rPr lang="zh-CN" altLang="en-US" sz="1400" dirty="0">
                <a:latin typeface="楷体" pitchFamily="49" charset="-122"/>
                <a:ea typeface="楷体" pitchFamily="49" charset="-122"/>
              </a:rPr>
              <a:t>王正月。元年者何？君之始年也。春者何？岁之始也。王者孰谓？谓文王也。曷为先言王而后言正月？王正月也。何言乎王正月？大一统也。</a:t>
            </a:r>
          </a:p>
        </p:txBody>
      </p:sp>
      <p:sp>
        <p:nvSpPr>
          <p:cNvPr id="6" name="矩形 6"/>
          <p:cNvSpPr>
            <a:spLocks noChangeArrowheads="1"/>
          </p:cNvSpPr>
          <p:nvPr/>
        </p:nvSpPr>
        <p:spPr bwMode="auto">
          <a:xfrm>
            <a:off x="307646" y="1769955"/>
            <a:ext cx="5216525" cy="708336"/>
          </a:xfrm>
          <a:prstGeom prst="rect">
            <a:avLst/>
          </a:prstGeom>
          <a:noFill/>
          <a:ln w="9525">
            <a:noFill/>
            <a:prstDash val="sysDot"/>
            <a:miter lim="800000"/>
            <a:headEnd/>
            <a:tailEnd/>
          </a:ln>
        </p:spPr>
        <p:txBody>
          <a:bodyPr lIns="51435" tIns="25718" rIns="51435" bIns="25718">
            <a:spAutoFit/>
          </a:bodyPr>
          <a:lstStyle/>
          <a:p>
            <a:pPr>
              <a:lnSpc>
                <a:spcPct val="150000"/>
              </a:lnSpc>
            </a:pPr>
            <a:r>
              <a:rPr lang="zh-CN" altLang="en-US" sz="1000" dirty="0" smtClean="0">
                <a:latin typeface="+mn-ea"/>
              </a:rPr>
              <a:t>  翻译：</a:t>
            </a:r>
            <a:r>
              <a:rPr lang="en-US" altLang="zh-CN" sz="1000" dirty="0" smtClean="0">
                <a:latin typeface="+mn-ea"/>
              </a:rPr>
              <a:t>"</a:t>
            </a:r>
            <a:r>
              <a:rPr lang="zh-CN" altLang="en-US" sz="1000" dirty="0">
                <a:latin typeface="+mn-ea"/>
              </a:rPr>
              <a:t>元年</a:t>
            </a:r>
            <a:r>
              <a:rPr lang="en-US" altLang="zh-CN" sz="1000" dirty="0">
                <a:latin typeface="+mn-ea"/>
              </a:rPr>
              <a:t>"</a:t>
            </a:r>
            <a:r>
              <a:rPr lang="zh-CN" altLang="en-US" sz="1000" dirty="0">
                <a:latin typeface="+mn-ea"/>
              </a:rPr>
              <a:t>两个字是什么意思</a:t>
            </a:r>
            <a:r>
              <a:rPr lang="en-US" altLang="zh-CN" sz="1000" dirty="0">
                <a:latin typeface="+mn-ea"/>
              </a:rPr>
              <a:t>?</a:t>
            </a:r>
            <a:r>
              <a:rPr lang="zh-CN" altLang="en-US" sz="1000" dirty="0">
                <a:latin typeface="+mn-ea"/>
              </a:rPr>
              <a:t>是指国君即位的头一年。</a:t>
            </a:r>
            <a:r>
              <a:rPr lang="en-US" altLang="zh-CN" sz="1000" dirty="0">
                <a:latin typeface="+mn-ea"/>
              </a:rPr>
              <a:t>"</a:t>
            </a:r>
            <a:r>
              <a:rPr lang="zh-CN" altLang="en-US" sz="1000" dirty="0">
                <a:latin typeface="+mn-ea"/>
              </a:rPr>
              <a:t>春</a:t>
            </a:r>
            <a:r>
              <a:rPr lang="en-US" altLang="zh-CN" sz="1000" dirty="0">
                <a:latin typeface="+mn-ea"/>
              </a:rPr>
              <a:t>"</a:t>
            </a:r>
            <a:r>
              <a:rPr lang="zh-CN" altLang="en-US" sz="1000" dirty="0">
                <a:latin typeface="+mn-ea"/>
              </a:rPr>
              <a:t>字是什么意思</a:t>
            </a:r>
            <a:r>
              <a:rPr lang="en-US" altLang="zh-CN" sz="1000" dirty="0">
                <a:latin typeface="+mn-ea"/>
              </a:rPr>
              <a:t>?</a:t>
            </a:r>
            <a:r>
              <a:rPr lang="zh-CN" altLang="en-US" sz="1000" dirty="0">
                <a:latin typeface="+mn-ea"/>
              </a:rPr>
              <a:t>是一年的开始。</a:t>
            </a:r>
            <a:r>
              <a:rPr lang="en-US" altLang="zh-CN" sz="1000" dirty="0">
                <a:latin typeface="+mn-ea"/>
              </a:rPr>
              <a:t>"</a:t>
            </a:r>
            <a:r>
              <a:rPr lang="zh-CN" altLang="en-US" sz="1000" dirty="0">
                <a:latin typeface="+mn-ea"/>
              </a:rPr>
              <a:t>王</a:t>
            </a:r>
            <a:r>
              <a:rPr lang="en-US" altLang="zh-CN" sz="1000" dirty="0">
                <a:latin typeface="+mn-ea"/>
              </a:rPr>
              <a:t>"</a:t>
            </a:r>
            <a:r>
              <a:rPr lang="zh-CN" altLang="en-US" sz="1000" dirty="0">
                <a:latin typeface="+mn-ea"/>
              </a:rPr>
              <a:t>指的是谁</a:t>
            </a:r>
            <a:r>
              <a:rPr lang="en-US" altLang="zh-CN" sz="1000" dirty="0">
                <a:latin typeface="+mn-ea"/>
              </a:rPr>
              <a:t>?</a:t>
            </a:r>
            <a:r>
              <a:rPr lang="zh-CN" altLang="en-US" sz="1000" dirty="0">
                <a:latin typeface="+mn-ea"/>
              </a:rPr>
              <a:t>是指周文王。为什么先说王而后说</a:t>
            </a:r>
            <a:r>
              <a:rPr lang="zh-CN" altLang="en-US" sz="1000" dirty="0" smtClean="0">
                <a:latin typeface="+mn-ea"/>
              </a:rPr>
              <a:t>正月，这</a:t>
            </a:r>
            <a:r>
              <a:rPr lang="zh-CN" altLang="en-US" sz="1000" dirty="0">
                <a:latin typeface="+mn-ea"/>
              </a:rPr>
              <a:t>是为了说明是周王朝的正月。为什么说周王朝的正月</a:t>
            </a:r>
            <a:r>
              <a:rPr lang="en-US" altLang="zh-CN" sz="1000" dirty="0">
                <a:latin typeface="+mn-ea"/>
              </a:rPr>
              <a:t>?</a:t>
            </a:r>
            <a:r>
              <a:rPr lang="zh-CN" altLang="en-US" sz="1000" dirty="0">
                <a:latin typeface="+mn-ea"/>
              </a:rPr>
              <a:t>是为了尊重周天子的一统天下。</a:t>
            </a:r>
          </a:p>
        </p:txBody>
      </p:sp>
      <p:sp>
        <p:nvSpPr>
          <p:cNvPr id="7" name="矩形 7"/>
          <p:cNvSpPr>
            <a:spLocks noChangeArrowheads="1"/>
          </p:cNvSpPr>
          <p:nvPr/>
        </p:nvSpPr>
        <p:spPr bwMode="auto">
          <a:xfrm>
            <a:off x="3379982" y="2605144"/>
            <a:ext cx="2381056" cy="359715"/>
          </a:xfrm>
          <a:prstGeom prst="rect">
            <a:avLst/>
          </a:prstGeom>
          <a:noFill/>
          <a:ln w="9525">
            <a:noFill/>
            <a:miter lim="800000"/>
            <a:headEnd/>
            <a:tailEnd/>
          </a:ln>
        </p:spPr>
        <p:txBody>
          <a:bodyPr wrap="square" lIns="51435" tIns="25718" rIns="51435" bIns="25718">
            <a:spAutoFit/>
          </a:bodyPr>
          <a:lstStyle/>
          <a:p>
            <a:pPr algn="r"/>
            <a:r>
              <a:rPr lang="zh-CN" altLang="en-US" sz="2000" b="1" dirty="0">
                <a:solidFill>
                  <a:srgbClr val="C00000"/>
                </a:solidFill>
                <a:latin typeface="+mn-ea"/>
              </a:rPr>
              <a:t>尊周大一统思想</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图片 77"/>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xmlns="" val="0"/>
              </a:ext>
            </a:extLst>
          </a:blip>
          <a:srcRect t="93992" b="5138"/>
          <a:stretch>
            <a:fillRect/>
          </a:stretch>
        </p:blipFill>
        <p:spPr>
          <a:xfrm>
            <a:off x="-12039" y="3043752"/>
            <a:ext cx="5773077" cy="65811"/>
          </a:xfrm>
          <a:prstGeom prst="rect">
            <a:avLst/>
          </a:prstGeom>
          <a:effectLst>
            <a:outerShdw blurRad="50800" dist="38100" dir="2700000" algn="tl" rotWithShape="0">
              <a:prstClr val="black">
                <a:alpha val="40000"/>
              </a:prstClr>
            </a:outerShdw>
          </a:effectLst>
        </p:spPr>
      </p:pic>
      <p:sp>
        <p:nvSpPr>
          <p:cNvPr id="7" name="矩形 4"/>
          <p:cNvSpPr>
            <a:spLocks noChangeArrowheads="1"/>
          </p:cNvSpPr>
          <p:nvPr/>
        </p:nvSpPr>
        <p:spPr bwMode="auto">
          <a:xfrm>
            <a:off x="143124" y="593733"/>
            <a:ext cx="5498646" cy="1898598"/>
          </a:xfrm>
          <a:prstGeom prst="rect">
            <a:avLst/>
          </a:prstGeom>
          <a:noFill/>
          <a:ln w="9525">
            <a:noFill/>
            <a:prstDash val="sysDot"/>
            <a:miter lim="800000"/>
            <a:headEnd/>
            <a:tailEnd/>
          </a:ln>
          <a:effectLst>
            <a:glow rad="63500">
              <a:schemeClr val="accent3">
                <a:satMod val="175000"/>
                <a:alpha val="40000"/>
              </a:schemeClr>
            </a:glow>
          </a:effectLst>
        </p:spPr>
        <p:txBody>
          <a:bodyPr wrap="square" lIns="51435" tIns="25718" rIns="51435" bIns="25718">
            <a:spAutoFit/>
          </a:bodyPr>
          <a:lstStyle/>
          <a:p>
            <a:pPr>
              <a:lnSpc>
                <a:spcPct val="150000"/>
              </a:lnSpc>
            </a:pPr>
            <a:r>
              <a:rPr lang="zh-CN" altLang="en-US" sz="1400" dirty="0">
                <a:latin typeface="楷体" pitchFamily="49" charset="-122"/>
                <a:ea typeface="楷体" pitchFamily="49" charset="-122"/>
              </a:rPr>
              <a:t> </a:t>
            </a:r>
            <a:r>
              <a:rPr lang="zh-CN" altLang="en-US" sz="1400" dirty="0" smtClean="0">
                <a:latin typeface="楷体" pitchFamily="49" charset="-122"/>
                <a:ea typeface="楷体" pitchFamily="49" charset="-122"/>
              </a:rPr>
              <a:t>     “大一统”</a:t>
            </a:r>
            <a:r>
              <a:rPr lang="zh-CN" altLang="en-US" sz="1400" dirty="0">
                <a:latin typeface="楷体" pitchFamily="49" charset="-122"/>
                <a:ea typeface="楷体" pitchFamily="49" charset="-122"/>
              </a:rPr>
              <a:t>“包括第一部分是术语（思想）的演变；第二部分是从实践的角度</a:t>
            </a:r>
            <a:r>
              <a:rPr lang="zh-CN" altLang="en-US" sz="1400" dirty="0" smtClean="0">
                <a:latin typeface="楷体" pitchFamily="49" charset="-122"/>
                <a:ea typeface="楷体" pitchFamily="49" charset="-122"/>
              </a:rPr>
              <a:t>来看，大一统</a:t>
            </a:r>
            <a:r>
              <a:rPr lang="zh-CN" altLang="en-US" sz="1400" dirty="0">
                <a:latin typeface="楷体" pitchFamily="49" charset="-122"/>
                <a:ea typeface="楷体" pitchFamily="49" charset="-122"/>
              </a:rPr>
              <a:t>在社会、地方治理、基层和政治制度等方面的效果。“大一统”集合了地理观、正统观、政教观等历史</a:t>
            </a:r>
            <a:r>
              <a:rPr lang="zh-CN" altLang="en-US" sz="1400" dirty="0" smtClean="0">
                <a:latin typeface="楷体" pitchFamily="49" charset="-122"/>
                <a:ea typeface="楷体" pitchFamily="49" charset="-122"/>
              </a:rPr>
              <a:t>要素，其</a:t>
            </a:r>
            <a:r>
              <a:rPr lang="zh-CN" altLang="en-US" sz="1400" dirty="0">
                <a:latin typeface="楷体" pitchFamily="49" charset="-122"/>
                <a:ea typeface="楷体" pitchFamily="49" charset="-122"/>
              </a:rPr>
              <a:t>内涵的丰富度远远超越了“中国”与“天下”等观念。尤为重要的</a:t>
            </a:r>
            <a:r>
              <a:rPr lang="zh-CN" altLang="en-US" sz="1400" dirty="0" smtClean="0">
                <a:latin typeface="楷体" pitchFamily="49" charset="-122"/>
                <a:ea typeface="楷体" pitchFamily="49" charset="-122"/>
              </a:rPr>
              <a:t>是，“大一统”</a:t>
            </a:r>
            <a:r>
              <a:rPr lang="zh-CN" altLang="en-US" sz="1400" dirty="0">
                <a:latin typeface="楷体" pitchFamily="49" charset="-122"/>
                <a:ea typeface="楷体" pitchFamily="49" charset="-122"/>
              </a:rPr>
              <a:t>不仅是一种思想</a:t>
            </a:r>
            <a:r>
              <a:rPr lang="zh-CN" altLang="en-US" sz="1400" dirty="0" smtClean="0">
                <a:latin typeface="楷体" pitchFamily="49" charset="-122"/>
                <a:ea typeface="楷体" pitchFamily="49" charset="-122"/>
              </a:rPr>
              <a:t>形态，还是</a:t>
            </a:r>
            <a:r>
              <a:rPr lang="zh-CN" altLang="en-US" sz="1400" dirty="0">
                <a:latin typeface="楷体" pitchFamily="49" charset="-122"/>
                <a:ea typeface="楷体" pitchFamily="49" charset="-122"/>
              </a:rPr>
              <a:t>一套行为实践</a:t>
            </a:r>
            <a:r>
              <a:rPr lang="zh-CN" altLang="en-US" sz="1400" dirty="0" smtClean="0">
                <a:latin typeface="楷体" pitchFamily="49" charset="-122"/>
                <a:ea typeface="楷体" pitchFamily="49" charset="-122"/>
              </a:rPr>
              <a:t>。</a:t>
            </a:r>
            <a:endParaRPr lang="en-US" altLang="zh-CN" sz="1400" dirty="0">
              <a:latin typeface="楷体" pitchFamily="49" charset="-122"/>
              <a:ea typeface="楷体" pitchFamily="49" charset="-122"/>
            </a:endParaRPr>
          </a:p>
          <a:p>
            <a:pPr algn="r">
              <a:lnSpc>
                <a:spcPct val="150000"/>
              </a:lnSpc>
            </a:pPr>
            <a:r>
              <a:rPr lang="en-US" altLang="zh-CN" sz="1000" dirty="0" smtClean="0">
                <a:latin typeface="楷体" pitchFamily="49" charset="-122"/>
                <a:ea typeface="楷体" pitchFamily="49" charset="-122"/>
              </a:rPr>
              <a:t>     ——</a:t>
            </a:r>
            <a:r>
              <a:rPr lang="zh-CN" altLang="en-US" sz="1000" dirty="0">
                <a:latin typeface="楷体" pitchFamily="49" charset="-122"/>
                <a:ea typeface="楷体" pitchFamily="49" charset="-122"/>
              </a:rPr>
              <a:t>杨念群</a:t>
            </a:r>
            <a:r>
              <a:rPr lang="en-US" altLang="zh-CN" sz="1000" dirty="0">
                <a:latin typeface="楷体" pitchFamily="49" charset="-122"/>
                <a:ea typeface="楷体" pitchFamily="49" charset="-122"/>
              </a:rPr>
              <a:t>《</a:t>
            </a:r>
            <a:r>
              <a:rPr lang="zh-CN" altLang="en-US" sz="1000" dirty="0">
                <a:latin typeface="楷体" pitchFamily="49" charset="-122"/>
                <a:ea typeface="楷体" pitchFamily="49" charset="-122"/>
              </a:rPr>
              <a:t>什么是“大一统”？</a:t>
            </a:r>
            <a:r>
              <a:rPr lang="en-US" altLang="zh-CN" sz="1000" dirty="0">
                <a:latin typeface="楷体" pitchFamily="49" charset="-122"/>
                <a:ea typeface="楷体" pitchFamily="49" charset="-122"/>
              </a:rPr>
              <a:t>—</a:t>
            </a:r>
            <a:r>
              <a:rPr lang="zh-CN" altLang="en-US" sz="1000" dirty="0">
                <a:latin typeface="楷体" pitchFamily="49" charset="-122"/>
                <a:ea typeface="楷体" pitchFamily="49" charset="-122"/>
              </a:rPr>
              <a:t>（以明清若干观念与制度演变为例）</a:t>
            </a:r>
            <a:r>
              <a:rPr lang="en-US" altLang="zh-CN" sz="1000" dirty="0" smtClean="0">
                <a:latin typeface="楷体" pitchFamily="49" charset="-122"/>
                <a:ea typeface="楷体" pitchFamily="49" charset="-122"/>
              </a:rPr>
              <a:t>》</a:t>
            </a:r>
            <a:endParaRPr lang="zh-CN" altLang="en-US" sz="1000" dirty="0">
              <a:latin typeface="楷体" pitchFamily="49" charset="-122"/>
              <a:ea typeface="楷体" pitchFamily="49" charset="-122"/>
            </a:endParaRPr>
          </a:p>
        </p:txBody>
      </p:sp>
    </p:spTree>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微信图片_20200201171503"/>
          <p:cNvPicPr>
            <a:picLocks noChangeAspect="1"/>
          </p:cNvPicPr>
          <p:nvPr>
            <p:custDataLst>
              <p:tags r:id="rId2"/>
            </p:custDataLst>
          </p:nvPr>
        </p:nvPicPr>
        <p:blipFill>
          <a:blip r:embed="rId4" cstate="print">
            <a:clrChange>
              <a:clrFrom>
                <a:srgbClr val="FFFFFF">
                  <a:alpha val="100000"/>
                </a:srgbClr>
              </a:clrFrom>
              <a:clrTo>
                <a:srgbClr val="FFFFFF">
                  <a:alpha val="100000"/>
                  <a:alpha val="0"/>
                </a:srgbClr>
              </a:clrTo>
            </a:clrChange>
          </a:blip>
          <a:stretch>
            <a:fillRect/>
          </a:stretch>
        </p:blipFill>
        <p:spPr>
          <a:xfrm>
            <a:off x="2491649" y="500066"/>
            <a:ext cx="777740" cy="770421"/>
          </a:xfrm>
          <a:prstGeom prst="rect">
            <a:avLst/>
          </a:prstGeom>
        </p:spPr>
      </p:pic>
      <p:sp>
        <p:nvSpPr>
          <p:cNvPr id="19" name="矩形 18"/>
          <p:cNvSpPr/>
          <p:nvPr/>
        </p:nvSpPr>
        <p:spPr>
          <a:xfrm>
            <a:off x="1497470" y="1486840"/>
            <a:ext cx="2935329" cy="580816"/>
          </a:xfrm>
          <a:prstGeom prst="rect">
            <a:avLst/>
          </a:prstGeom>
        </p:spPr>
        <p:txBody>
          <a:bodyPr wrap="square" lIns="57607" tIns="28804" rIns="57607" bIns="28804">
            <a:spAutoFit/>
          </a:bodyPr>
          <a:lstStyle/>
          <a:p>
            <a:pPr algn="r"/>
            <a:r>
              <a:rPr lang="zh-CN" altLang="en-US" sz="3400" b="1" spc="189" dirty="0">
                <a:solidFill>
                  <a:srgbClr val="002060"/>
                </a:solidFill>
                <a:latin typeface="微软雅黑" panose="020B0503020204020204" charset="-122"/>
                <a:ea typeface="微软雅黑" panose="020B0503020204020204" charset="-122"/>
              </a:rPr>
              <a:t>谢谢您的观看</a:t>
            </a:r>
          </a:p>
        </p:txBody>
      </p:sp>
      <p:sp>
        <p:nvSpPr>
          <p:cNvPr id="7" name="矩形 6"/>
          <p:cNvSpPr/>
          <p:nvPr/>
        </p:nvSpPr>
        <p:spPr>
          <a:xfrm>
            <a:off x="1799041" y="2209660"/>
            <a:ext cx="2649556" cy="213982"/>
          </a:xfrm>
          <a:prstGeom prst="rect">
            <a:avLst/>
          </a:prstGeom>
        </p:spPr>
        <p:txBody>
          <a:bodyPr wrap="square" lIns="57607" tIns="28804" rIns="57607" bIns="28804">
            <a:spAutoFit/>
          </a:bodyPr>
          <a:lstStyle/>
          <a:p>
            <a:pPr algn="ctr">
              <a:lnSpc>
                <a:spcPct val="150000"/>
              </a:lnSpc>
            </a:pPr>
            <a:r>
              <a:rPr lang="zh-CN" altLang="en-US" spc="142" dirty="0">
                <a:solidFill>
                  <a:srgbClr val="002060"/>
                </a:solidFill>
                <a:latin typeface="楷体" panose="02010609060101010101" charset="-122"/>
                <a:ea typeface="楷体" panose="02010609060101010101" charset="-122"/>
              </a:rPr>
              <a:t>北京市朝阳区教育研究中心  制作</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xEl>
                                              <p:pRg st="0" end="0"/>
                                            </p:txEl>
                                          </p:spTgt>
                                        </p:tgtEl>
                                      </p:cBhvr>
                                    </p:animEffect>
                                  </p:childTnLst>
                                </p:cTn>
                              </p:par>
                            </p:childTnLst>
                          </p:cTn>
                        </p:par>
                        <p:par>
                          <p:cTn id="12" fill="hold">
                            <p:stCondLst>
                              <p:cond delay="750"/>
                            </p:stCondLst>
                            <p:childTnLst>
                              <p:par>
                                <p:cTn id="13" presetID="22" presetClass="entr" presetSubtype="8"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endParaRPr lang="zh-CN" altLang="en-US"/>
          </a:p>
        </p:txBody>
      </p:sp>
      <p:pic>
        <p:nvPicPr>
          <p:cNvPr id="4" name="图片 3"/>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xmlns="" val="0"/>
              </a:ext>
            </a:extLst>
          </a:blip>
          <a:srcRect t="53304" b="3434"/>
          <a:stretch>
            <a:fillRect/>
          </a:stretch>
        </p:blipFill>
        <p:spPr>
          <a:xfrm>
            <a:off x="0" y="0"/>
            <a:ext cx="5761038" cy="3240088"/>
          </a:xfrm>
          <a:prstGeom prst="rect">
            <a:avLst/>
          </a:prstGeom>
        </p:spPr>
      </p:pic>
      <p:grpSp>
        <p:nvGrpSpPr>
          <p:cNvPr id="2" name="组合 4"/>
          <p:cNvGrpSpPr/>
          <p:nvPr/>
        </p:nvGrpSpPr>
        <p:grpSpPr>
          <a:xfrm>
            <a:off x="2725117" y="1125261"/>
            <a:ext cx="1752603" cy="472731"/>
            <a:chOff x="5714599" y="2076217"/>
            <a:chExt cx="3864839" cy="1042586"/>
          </a:xfrm>
        </p:grpSpPr>
        <p:sp>
          <p:nvSpPr>
            <p:cNvPr id="6" name="TextBox 6"/>
            <p:cNvSpPr txBox="1">
              <a:spLocks noChangeArrowheads="1"/>
            </p:cNvSpPr>
            <p:nvPr/>
          </p:nvSpPr>
          <p:spPr bwMode="auto">
            <a:xfrm>
              <a:off x="5714599" y="2076217"/>
              <a:ext cx="2858302" cy="814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vl2pPr/>
              <a:lvl3pPr/>
              <a:lvl4pPr/>
              <a:lvl5pPr/>
              <a:lvl6pPr/>
              <a:lvl7pPr/>
              <a:lvl8pPr/>
              <a:lvl9pPr/>
            </a:lstStyle>
            <a:p>
              <a:pPr algn="ctr"/>
              <a:r>
                <a:rPr lang="zh-CN" altLang="en-US" sz="1800" b="1" spc="137" dirty="0">
                  <a:solidFill>
                    <a:schemeClr val="tx1">
                      <a:lumMod val="95000"/>
                      <a:lumOff val="5000"/>
                    </a:schemeClr>
                  </a:solidFill>
                  <a:latin typeface="微软雅黑" pitchFamily="34" charset="-122"/>
                  <a:ea typeface="微软雅黑" pitchFamily="34" charset="-122"/>
                </a:rPr>
                <a:t>教学目标</a:t>
              </a:r>
            </a:p>
          </p:txBody>
        </p:sp>
        <p:sp>
          <p:nvSpPr>
            <p:cNvPr id="7" name="TextBox 111"/>
            <p:cNvSpPr txBox="1"/>
            <p:nvPr/>
          </p:nvSpPr>
          <p:spPr>
            <a:xfrm>
              <a:off x="5998038" y="2711531"/>
              <a:ext cx="3581400" cy="407272"/>
            </a:xfrm>
            <a:prstGeom prst="rect">
              <a:avLst/>
            </a:prstGeom>
            <a:noFill/>
          </p:spPr>
          <p:txBody>
            <a:bodyPr wrap="square" rtlCol="0">
              <a:spAutoFit/>
            </a:bodyPr>
            <a:lstStyle/>
            <a:p>
              <a:r>
                <a:rPr lang="en-US" altLang="zh-CN" sz="600" dirty="0">
                  <a:solidFill>
                    <a:schemeClr val="tx1">
                      <a:lumMod val="95000"/>
                      <a:lumOff val="5000"/>
                    </a:schemeClr>
                  </a:solidFill>
                  <a:latin typeface="微软雅黑" panose="020B0503020204020204" pitchFamily="34" charset="-122"/>
                  <a:ea typeface="微软雅黑" panose="020B0503020204020204" pitchFamily="34" charset="-122"/>
                </a:rPr>
                <a:t>TEACHING GOAL</a:t>
              </a:r>
              <a:endParaRPr lang="zh-CN" altLang="en-US" sz="600"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grpSp>
        <p:nvGrpSpPr>
          <p:cNvPr id="5" name="组合 11"/>
          <p:cNvGrpSpPr/>
          <p:nvPr/>
        </p:nvGrpSpPr>
        <p:grpSpPr>
          <a:xfrm>
            <a:off x="1731455" y="1011444"/>
            <a:ext cx="939454" cy="949630"/>
            <a:chOff x="2918306" y="1498847"/>
            <a:chExt cx="1553762" cy="1570775"/>
          </a:xfrm>
        </p:grpSpPr>
        <p:pic>
          <p:nvPicPr>
            <p:cNvPr id="14" name="图片 13"/>
            <p:cNvPicPr>
              <a:picLocks noChangeAspect="1"/>
            </p:cNvPicPr>
            <p:nvPr/>
          </p:nvPicPr>
          <p:blipFill rotWithShape="1">
            <a:blip r:embed="rId4" cstate="print">
              <a:extLst>
                <a:ext uri="{28A0092B-C50C-407E-A947-70E740481C1C}">
                  <a14:useLocalDpi xmlns:a14="http://schemas.microsoft.com/office/drawing/2010/main" xmlns="" val="0"/>
                </a:ext>
              </a:extLst>
            </a:blip>
            <a:srcRect l="23005" t="64843" r="34350" b="-912"/>
            <a:stretch>
              <a:fillRect/>
            </a:stretch>
          </p:blipFill>
          <p:spPr>
            <a:xfrm>
              <a:off x="2918306" y="1498847"/>
              <a:ext cx="1553762" cy="1570775"/>
            </a:xfrm>
            <a:prstGeom prst="rect">
              <a:avLst/>
            </a:prstGeom>
          </p:spPr>
        </p:pic>
        <p:sp>
          <p:nvSpPr>
            <p:cNvPr id="15" name="矩形 14"/>
            <p:cNvSpPr/>
            <p:nvPr/>
          </p:nvSpPr>
          <p:spPr>
            <a:xfrm>
              <a:off x="3310305" y="1961070"/>
              <a:ext cx="896638" cy="738181"/>
            </a:xfrm>
            <a:prstGeom prst="rect">
              <a:avLst/>
            </a:prstGeom>
          </p:spPr>
          <p:txBody>
            <a:bodyPr wrap="none">
              <a:spAutoFit/>
            </a:bodyPr>
            <a:lstStyle/>
            <a:p>
              <a:pPr algn="ctr" defTabSz="414635">
                <a:defRPr/>
              </a:pPr>
              <a:r>
                <a:rPr lang="en-US" altLang="zh-CN" sz="2300" kern="0" dirty="0">
                  <a:solidFill>
                    <a:schemeClr val="accent1">
                      <a:lumMod val="60000"/>
                      <a:lumOff val="40000"/>
                    </a:schemeClr>
                  </a:solidFill>
                  <a:latin typeface="Impact" panose="020B0806030902050204" pitchFamily="34" charset="0"/>
                  <a:ea typeface="宋体" panose="02010600030101010101" pitchFamily="2" charset="-122"/>
                </a:rPr>
                <a:t>0 2</a:t>
              </a:r>
              <a:endParaRPr lang="zh-CN" altLang="en-US" sz="2300" kern="0" dirty="0">
                <a:solidFill>
                  <a:schemeClr val="accent1">
                    <a:lumMod val="60000"/>
                    <a:lumOff val="40000"/>
                  </a:schemeClr>
                </a:solidFill>
                <a:latin typeface="Impact" panose="020B0806030902050204" pitchFamily="34" charset="0"/>
                <a:ea typeface="宋体" panose="02010600030101010101" pitchFamily="2" charset="-122"/>
              </a:endParaRPr>
            </a:p>
          </p:txBody>
        </p:sp>
      </p:gr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70"/>
          <p:cNvSpPr>
            <a:spLocks noEditPoints="1"/>
          </p:cNvSpPr>
          <p:nvPr/>
        </p:nvSpPr>
        <p:spPr bwMode="auto">
          <a:xfrm>
            <a:off x="415528" y="538365"/>
            <a:ext cx="143793" cy="172065"/>
          </a:xfrm>
          <a:custGeom>
            <a:avLst/>
            <a:gdLst>
              <a:gd name="T0" fmla="*/ 346 w 346"/>
              <a:gd name="T1" fmla="*/ 77 h 414"/>
              <a:gd name="T2" fmla="*/ 345 w 346"/>
              <a:gd name="T3" fmla="*/ 75 h 414"/>
              <a:gd name="T4" fmla="*/ 345 w 346"/>
              <a:gd name="T5" fmla="*/ 74 h 414"/>
              <a:gd name="T6" fmla="*/ 343 w 346"/>
              <a:gd name="T7" fmla="*/ 72 h 414"/>
              <a:gd name="T8" fmla="*/ 273 w 346"/>
              <a:gd name="T9" fmla="*/ 2 h 414"/>
              <a:gd name="T10" fmla="*/ 271 w 346"/>
              <a:gd name="T11" fmla="*/ 0 h 414"/>
              <a:gd name="T12" fmla="*/ 270 w 346"/>
              <a:gd name="T13" fmla="*/ 0 h 414"/>
              <a:gd name="T14" fmla="*/ 268 w 346"/>
              <a:gd name="T15" fmla="*/ 0 h 414"/>
              <a:gd name="T16" fmla="*/ 268 w 346"/>
              <a:gd name="T17" fmla="*/ 0 h 414"/>
              <a:gd name="T18" fmla="*/ 7 w 346"/>
              <a:gd name="T19" fmla="*/ 0 h 414"/>
              <a:gd name="T20" fmla="*/ 0 w 346"/>
              <a:gd name="T21" fmla="*/ 7 h 414"/>
              <a:gd name="T22" fmla="*/ 0 w 346"/>
              <a:gd name="T23" fmla="*/ 407 h 414"/>
              <a:gd name="T24" fmla="*/ 7 w 346"/>
              <a:gd name="T25" fmla="*/ 414 h 414"/>
              <a:gd name="T26" fmla="*/ 338 w 346"/>
              <a:gd name="T27" fmla="*/ 414 h 414"/>
              <a:gd name="T28" fmla="*/ 346 w 346"/>
              <a:gd name="T29" fmla="*/ 407 h 414"/>
              <a:gd name="T30" fmla="*/ 346 w 346"/>
              <a:gd name="T31" fmla="*/ 77 h 414"/>
              <a:gd name="T32" fmla="*/ 346 w 346"/>
              <a:gd name="T33" fmla="*/ 77 h 414"/>
              <a:gd name="T34" fmla="*/ 275 w 346"/>
              <a:gd name="T35" fmla="*/ 25 h 414"/>
              <a:gd name="T36" fmla="*/ 320 w 346"/>
              <a:gd name="T37" fmla="*/ 70 h 414"/>
              <a:gd name="T38" fmla="*/ 275 w 346"/>
              <a:gd name="T39" fmla="*/ 70 h 414"/>
              <a:gd name="T40" fmla="*/ 275 w 346"/>
              <a:gd name="T41" fmla="*/ 25 h 414"/>
              <a:gd name="T42" fmla="*/ 14 w 346"/>
              <a:gd name="T43" fmla="*/ 400 h 414"/>
              <a:gd name="T44" fmla="*/ 14 w 346"/>
              <a:gd name="T45" fmla="*/ 14 h 414"/>
              <a:gd name="T46" fmla="*/ 260 w 346"/>
              <a:gd name="T47" fmla="*/ 14 h 414"/>
              <a:gd name="T48" fmla="*/ 260 w 346"/>
              <a:gd name="T49" fmla="*/ 77 h 414"/>
              <a:gd name="T50" fmla="*/ 268 w 346"/>
              <a:gd name="T51" fmla="*/ 85 h 414"/>
              <a:gd name="T52" fmla="*/ 331 w 346"/>
              <a:gd name="T53" fmla="*/ 85 h 414"/>
              <a:gd name="T54" fmla="*/ 331 w 346"/>
              <a:gd name="T55" fmla="*/ 400 h 414"/>
              <a:gd name="T56" fmla="*/ 14 w 346"/>
              <a:gd name="T57" fmla="*/ 40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 h="414">
                <a:moveTo>
                  <a:pt x="346" y="77"/>
                </a:moveTo>
                <a:cubicBezTo>
                  <a:pt x="345" y="76"/>
                  <a:pt x="345" y="76"/>
                  <a:pt x="345" y="75"/>
                </a:cubicBezTo>
                <a:cubicBezTo>
                  <a:pt x="345" y="75"/>
                  <a:pt x="345" y="75"/>
                  <a:pt x="345" y="74"/>
                </a:cubicBezTo>
                <a:cubicBezTo>
                  <a:pt x="345" y="74"/>
                  <a:pt x="344" y="73"/>
                  <a:pt x="343" y="72"/>
                </a:cubicBezTo>
                <a:cubicBezTo>
                  <a:pt x="273" y="2"/>
                  <a:pt x="273" y="2"/>
                  <a:pt x="273" y="2"/>
                </a:cubicBezTo>
                <a:cubicBezTo>
                  <a:pt x="272" y="1"/>
                  <a:pt x="272" y="1"/>
                  <a:pt x="271" y="0"/>
                </a:cubicBezTo>
                <a:cubicBezTo>
                  <a:pt x="271" y="0"/>
                  <a:pt x="270" y="0"/>
                  <a:pt x="270" y="0"/>
                </a:cubicBezTo>
                <a:cubicBezTo>
                  <a:pt x="270" y="0"/>
                  <a:pt x="269" y="0"/>
                  <a:pt x="268" y="0"/>
                </a:cubicBezTo>
                <a:cubicBezTo>
                  <a:pt x="268" y="0"/>
                  <a:pt x="268" y="0"/>
                  <a:pt x="268" y="0"/>
                </a:cubicBezTo>
                <a:cubicBezTo>
                  <a:pt x="7" y="0"/>
                  <a:pt x="7" y="0"/>
                  <a:pt x="7" y="0"/>
                </a:cubicBezTo>
                <a:cubicBezTo>
                  <a:pt x="3" y="0"/>
                  <a:pt x="0" y="3"/>
                  <a:pt x="0" y="7"/>
                </a:cubicBezTo>
                <a:cubicBezTo>
                  <a:pt x="0" y="407"/>
                  <a:pt x="0" y="407"/>
                  <a:pt x="0" y="407"/>
                </a:cubicBezTo>
                <a:cubicBezTo>
                  <a:pt x="0" y="411"/>
                  <a:pt x="3" y="414"/>
                  <a:pt x="7" y="414"/>
                </a:cubicBezTo>
                <a:cubicBezTo>
                  <a:pt x="338" y="414"/>
                  <a:pt x="338" y="414"/>
                  <a:pt x="338" y="414"/>
                </a:cubicBezTo>
                <a:cubicBezTo>
                  <a:pt x="342" y="414"/>
                  <a:pt x="346" y="411"/>
                  <a:pt x="346" y="407"/>
                </a:cubicBezTo>
                <a:cubicBezTo>
                  <a:pt x="346" y="77"/>
                  <a:pt x="346" y="77"/>
                  <a:pt x="346" y="77"/>
                </a:cubicBezTo>
                <a:cubicBezTo>
                  <a:pt x="346" y="77"/>
                  <a:pt x="346" y="77"/>
                  <a:pt x="346" y="77"/>
                </a:cubicBezTo>
                <a:close/>
                <a:moveTo>
                  <a:pt x="275" y="25"/>
                </a:moveTo>
                <a:cubicBezTo>
                  <a:pt x="320" y="70"/>
                  <a:pt x="320" y="70"/>
                  <a:pt x="320" y="70"/>
                </a:cubicBezTo>
                <a:cubicBezTo>
                  <a:pt x="275" y="70"/>
                  <a:pt x="275" y="70"/>
                  <a:pt x="275" y="70"/>
                </a:cubicBezTo>
                <a:lnTo>
                  <a:pt x="275" y="25"/>
                </a:lnTo>
                <a:close/>
                <a:moveTo>
                  <a:pt x="14" y="400"/>
                </a:moveTo>
                <a:cubicBezTo>
                  <a:pt x="14" y="14"/>
                  <a:pt x="14" y="14"/>
                  <a:pt x="14" y="14"/>
                </a:cubicBezTo>
                <a:cubicBezTo>
                  <a:pt x="260" y="14"/>
                  <a:pt x="260" y="14"/>
                  <a:pt x="260" y="14"/>
                </a:cubicBezTo>
                <a:cubicBezTo>
                  <a:pt x="260" y="77"/>
                  <a:pt x="260" y="77"/>
                  <a:pt x="260" y="77"/>
                </a:cubicBezTo>
                <a:cubicBezTo>
                  <a:pt x="260" y="81"/>
                  <a:pt x="264" y="85"/>
                  <a:pt x="268" y="85"/>
                </a:cubicBezTo>
                <a:cubicBezTo>
                  <a:pt x="331" y="85"/>
                  <a:pt x="331" y="85"/>
                  <a:pt x="331" y="85"/>
                </a:cubicBezTo>
                <a:cubicBezTo>
                  <a:pt x="331" y="400"/>
                  <a:pt x="331" y="400"/>
                  <a:pt x="331" y="400"/>
                </a:cubicBezTo>
                <a:lnTo>
                  <a:pt x="14" y="400"/>
                </a:lnTo>
                <a:close/>
              </a:path>
            </a:pathLst>
          </a:custGeom>
          <a:solidFill>
            <a:srgbClr val="FFFFFF"/>
          </a:solidFill>
          <a:ln>
            <a:solidFill>
              <a:schemeClr val="accent1">
                <a:lumMod val="20000"/>
                <a:lumOff val="80000"/>
              </a:schemeClr>
            </a:solidFill>
          </a:ln>
        </p:spPr>
        <p:txBody>
          <a:bodyPr vert="horz" wrap="square" lIns="67595" tIns="33798" rIns="67595" bIns="33798" numCol="1" anchor="t" anchorCtr="0" compatLnSpc="1"/>
          <a:lstStyle/>
          <a:p>
            <a:endParaRPr lang="en-US" sz="1100" dirty="0">
              <a:latin typeface="微软雅黑" panose="020B0503020204020204" pitchFamily="34" charset="-122"/>
              <a:ea typeface="微软雅黑" panose="020B0503020204020204" pitchFamily="34" charset="-122"/>
            </a:endParaRPr>
          </a:p>
        </p:txBody>
      </p:sp>
      <p:sp>
        <p:nvSpPr>
          <p:cNvPr id="28" name="TextBox 27"/>
          <p:cNvSpPr txBox="1"/>
          <p:nvPr/>
        </p:nvSpPr>
        <p:spPr>
          <a:xfrm>
            <a:off x="686513" y="506649"/>
            <a:ext cx="4651375" cy="523214"/>
          </a:xfrm>
          <a:prstGeom prst="rect">
            <a:avLst/>
          </a:prstGeom>
          <a:noFill/>
        </p:spPr>
        <p:txBody>
          <a:bodyPr lIns="91435" tIns="45717" rIns="91435" bIns="45717">
            <a:spAutoFit/>
          </a:bodyPr>
          <a:lstStyle/>
          <a:p>
            <a:pPr indent="361950">
              <a:defRPr/>
            </a:pPr>
            <a:r>
              <a:rPr lang="zh-CN" altLang="en-US" sz="1400" dirty="0" smtClean="0">
                <a:latin typeface="+mn-ea"/>
              </a:rPr>
              <a:t>以</a:t>
            </a:r>
            <a:r>
              <a:rPr lang="en-US" altLang="zh-CN" sz="1400" dirty="0" smtClean="0">
                <a:latin typeface="+mn-ea"/>
              </a:rPr>
              <a:t>2017</a:t>
            </a:r>
            <a:r>
              <a:rPr lang="zh-CN" altLang="en-US" sz="1400" dirty="0" smtClean="0">
                <a:latin typeface="+mn-ea"/>
              </a:rPr>
              <a:t>年新课标为指导思想，以历史学科核心素养为立意，分析考点内容。</a:t>
            </a:r>
            <a:endParaRPr lang="zh-CN" altLang="en-US" sz="1400" dirty="0">
              <a:latin typeface="+mn-ea"/>
            </a:endParaRPr>
          </a:p>
        </p:txBody>
      </p:sp>
      <p:sp>
        <p:nvSpPr>
          <p:cNvPr id="29" name="TextBox 4"/>
          <p:cNvSpPr txBox="1">
            <a:spLocks noChangeArrowheads="1"/>
          </p:cNvSpPr>
          <p:nvPr/>
        </p:nvSpPr>
        <p:spPr bwMode="auto">
          <a:xfrm>
            <a:off x="693436" y="1247902"/>
            <a:ext cx="4644452" cy="6953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48580" tIns="24290" rIns="48580" bIns="24290">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indent="361950">
              <a:defRPr/>
            </a:pPr>
            <a:r>
              <a:rPr lang="zh-CN" altLang="en-US" sz="1400" dirty="0" smtClean="0">
                <a:latin typeface="+mn-ea"/>
                <a:ea typeface="+mn-ea"/>
              </a:rPr>
              <a:t>对秦汉时期</a:t>
            </a:r>
            <a:r>
              <a:rPr lang="en-US" altLang="zh-CN" sz="1400" dirty="0" smtClean="0">
                <a:latin typeface="+mn-ea"/>
                <a:ea typeface="+mn-ea"/>
              </a:rPr>
              <a:t>—</a:t>
            </a:r>
            <a:r>
              <a:rPr lang="zh-CN" altLang="en-US" sz="1400" dirty="0" smtClean="0">
                <a:latin typeface="+mn-ea"/>
                <a:ea typeface="+mn-ea"/>
              </a:rPr>
              <a:t>秦的统一、开疆扩土等考点进行全面、深度、精准分析；通过补充经典材料，加强对重难点的理解和认识。     </a:t>
            </a:r>
            <a:endParaRPr lang="zh-CN" altLang="en-US" sz="1400" dirty="0">
              <a:latin typeface="+mn-ea"/>
              <a:ea typeface="+mn-ea"/>
            </a:endParaRPr>
          </a:p>
        </p:txBody>
      </p:sp>
      <p:sp>
        <p:nvSpPr>
          <p:cNvPr id="30" name="TextBox 5"/>
          <p:cNvSpPr txBox="1">
            <a:spLocks noChangeArrowheads="1"/>
          </p:cNvSpPr>
          <p:nvPr/>
        </p:nvSpPr>
        <p:spPr bwMode="auto">
          <a:xfrm>
            <a:off x="733824" y="2219008"/>
            <a:ext cx="4787960" cy="4799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48580" tIns="24290" rIns="48580" bIns="24290">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indent="361950">
              <a:defRPr/>
            </a:pPr>
            <a:r>
              <a:rPr lang="zh-CN" altLang="en-US" sz="1400" dirty="0" smtClean="0">
                <a:latin typeface="+mn-ea"/>
                <a:ea typeface="+mn-ea"/>
              </a:rPr>
              <a:t>对北京和全国高考真题进行讲解，深钻经典试题，强化运用能力的培养。</a:t>
            </a:r>
          </a:p>
        </p:txBody>
      </p:sp>
      <p:grpSp>
        <p:nvGrpSpPr>
          <p:cNvPr id="27" name="组合 26"/>
          <p:cNvGrpSpPr/>
          <p:nvPr/>
        </p:nvGrpSpPr>
        <p:grpSpPr>
          <a:xfrm>
            <a:off x="318050" y="449318"/>
            <a:ext cx="349860" cy="345811"/>
            <a:chOff x="318050" y="624247"/>
            <a:chExt cx="349860" cy="345811"/>
          </a:xfrm>
        </p:grpSpPr>
        <p:sp>
          <p:nvSpPr>
            <p:cNvPr id="14" name="椭圆 13"/>
            <p:cNvSpPr/>
            <p:nvPr/>
          </p:nvSpPr>
          <p:spPr>
            <a:xfrm>
              <a:off x="318050" y="624247"/>
              <a:ext cx="349860" cy="345811"/>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6" name="椭圆 25"/>
            <p:cNvSpPr/>
            <p:nvPr/>
          </p:nvSpPr>
          <p:spPr>
            <a:xfrm>
              <a:off x="375454" y="699715"/>
              <a:ext cx="268601" cy="222636"/>
            </a:xfrm>
            <a:prstGeom prst="ellipse">
              <a:avLst/>
            </a:prstGeom>
            <a:solidFill>
              <a:schemeClr val="accent1">
                <a:lumMod val="20000"/>
                <a:lumOff val="80000"/>
              </a:schemeClr>
            </a:solidFill>
            <a:ln w="25400" cap="flat" cmpd="sng" algn="ctr">
              <a:noFill/>
              <a:prstDash val="solid"/>
            </a:ln>
            <a:effectLst/>
          </p:spPr>
          <p:txBody>
            <a:bodyPr rtlCol="0" anchor="ctr"/>
            <a:lstStyle/>
            <a:p>
              <a:pPr algn="ctr">
                <a:defRPr/>
              </a:pPr>
              <a:r>
                <a:rPr lang="en-US" altLang="zh-CN" sz="1200" kern="0" dirty="0">
                  <a:latin typeface="Impact" panose="020B0806030902050204" pitchFamily="34" charset="0"/>
                  <a:ea typeface="微软雅黑" panose="020B0503020204020204" pitchFamily="34" charset="-122"/>
                </a:rPr>
                <a:t>1</a:t>
              </a:r>
              <a:endParaRPr lang="zh-CN" altLang="en-US" sz="1200" kern="0" dirty="0">
                <a:latin typeface="Impact" panose="020B0806030902050204" pitchFamily="34" charset="0"/>
                <a:ea typeface="微软雅黑" panose="020B0503020204020204" pitchFamily="34" charset="-122"/>
              </a:endParaRPr>
            </a:p>
          </p:txBody>
        </p:sp>
      </p:grpSp>
      <p:grpSp>
        <p:nvGrpSpPr>
          <p:cNvPr id="31" name="组合 30"/>
          <p:cNvGrpSpPr/>
          <p:nvPr/>
        </p:nvGrpSpPr>
        <p:grpSpPr>
          <a:xfrm>
            <a:off x="343228" y="1229873"/>
            <a:ext cx="349860" cy="345811"/>
            <a:chOff x="318050" y="624247"/>
            <a:chExt cx="349860" cy="345811"/>
          </a:xfrm>
        </p:grpSpPr>
        <p:sp>
          <p:nvSpPr>
            <p:cNvPr id="32" name="椭圆 31"/>
            <p:cNvSpPr/>
            <p:nvPr/>
          </p:nvSpPr>
          <p:spPr>
            <a:xfrm>
              <a:off x="318050" y="624247"/>
              <a:ext cx="349860" cy="345811"/>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3" name="椭圆 32"/>
            <p:cNvSpPr/>
            <p:nvPr/>
          </p:nvSpPr>
          <p:spPr>
            <a:xfrm>
              <a:off x="375454" y="699715"/>
              <a:ext cx="268601" cy="222636"/>
            </a:xfrm>
            <a:prstGeom prst="ellipse">
              <a:avLst/>
            </a:prstGeom>
            <a:solidFill>
              <a:schemeClr val="accent1">
                <a:lumMod val="20000"/>
                <a:lumOff val="80000"/>
              </a:schemeClr>
            </a:solidFill>
            <a:ln w="25400" cap="flat" cmpd="sng" algn="ctr">
              <a:noFill/>
              <a:prstDash val="solid"/>
            </a:ln>
            <a:effectLst/>
          </p:spPr>
          <p:txBody>
            <a:bodyPr rtlCol="0" anchor="ctr"/>
            <a:lstStyle/>
            <a:p>
              <a:pPr algn="ctr">
                <a:defRPr/>
              </a:pPr>
              <a:r>
                <a:rPr lang="en-US" altLang="zh-CN" sz="1200" kern="0" dirty="0" smtClean="0">
                  <a:latin typeface="Impact" panose="020B0806030902050204" pitchFamily="34" charset="0"/>
                  <a:ea typeface="微软雅黑" panose="020B0503020204020204" pitchFamily="34" charset="-122"/>
                </a:rPr>
                <a:t>2</a:t>
              </a:r>
              <a:endParaRPr lang="zh-CN" altLang="en-US" sz="1200" kern="0" dirty="0">
                <a:latin typeface="Impact" panose="020B0806030902050204" pitchFamily="34" charset="0"/>
                <a:ea typeface="微软雅黑" panose="020B0503020204020204" pitchFamily="34" charset="-122"/>
              </a:endParaRPr>
            </a:p>
          </p:txBody>
        </p:sp>
      </p:grpSp>
      <p:grpSp>
        <p:nvGrpSpPr>
          <p:cNvPr id="34" name="组合 33"/>
          <p:cNvGrpSpPr/>
          <p:nvPr/>
        </p:nvGrpSpPr>
        <p:grpSpPr>
          <a:xfrm>
            <a:off x="311423" y="2104515"/>
            <a:ext cx="349860" cy="345811"/>
            <a:chOff x="318050" y="624247"/>
            <a:chExt cx="349860" cy="345811"/>
          </a:xfrm>
        </p:grpSpPr>
        <p:sp>
          <p:nvSpPr>
            <p:cNvPr id="35" name="椭圆 34"/>
            <p:cNvSpPr/>
            <p:nvPr/>
          </p:nvSpPr>
          <p:spPr>
            <a:xfrm>
              <a:off x="318050" y="624247"/>
              <a:ext cx="349860" cy="345811"/>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6" name="椭圆 35"/>
            <p:cNvSpPr/>
            <p:nvPr/>
          </p:nvSpPr>
          <p:spPr>
            <a:xfrm>
              <a:off x="375454" y="699715"/>
              <a:ext cx="268601" cy="222636"/>
            </a:xfrm>
            <a:prstGeom prst="ellipse">
              <a:avLst/>
            </a:prstGeom>
            <a:solidFill>
              <a:schemeClr val="accent1">
                <a:lumMod val="20000"/>
                <a:lumOff val="80000"/>
              </a:schemeClr>
            </a:solidFill>
            <a:ln w="25400" cap="flat" cmpd="sng" algn="ctr">
              <a:noFill/>
              <a:prstDash val="solid"/>
            </a:ln>
            <a:effectLst/>
          </p:spPr>
          <p:txBody>
            <a:bodyPr rtlCol="0" anchor="ctr"/>
            <a:lstStyle/>
            <a:p>
              <a:pPr algn="ctr">
                <a:defRPr/>
              </a:pPr>
              <a:r>
                <a:rPr lang="en-US" altLang="zh-CN" sz="1200" kern="0" dirty="0" smtClean="0">
                  <a:latin typeface="Impact" panose="020B0806030902050204" pitchFamily="34" charset="0"/>
                  <a:ea typeface="微软雅黑" panose="020B0503020204020204" pitchFamily="34" charset="-122"/>
                </a:rPr>
                <a:t>3</a:t>
              </a:r>
              <a:endParaRPr lang="zh-CN" altLang="en-US" sz="1200" kern="0" dirty="0">
                <a:latin typeface="Impact" panose="020B0806030902050204" pitchFamily="34" charset="0"/>
                <a:ea typeface="微软雅黑" panose="020B0503020204020204" pitchFamily="34" charset="-122"/>
              </a:endParaRPr>
            </a:p>
          </p:txBody>
        </p:sp>
      </p:grpSp>
      <p:pic>
        <p:nvPicPr>
          <p:cNvPr id="38" name="图片 37"/>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xmlns="" val="0"/>
              </a:ext>
            </a:extLst>
          </a:blip>
          <a:srcRect t="93992" b="5138"/>
          <a:stretch>
            <a:fillRect/>
          </a:stretch>
        </p:blipFill>
        <p:spPr>
          <a:xfrm>
            <a:off x="-12039" y="3174277"/>
            <a:ext cx="5773077" cy="65811"/>
          </a:xfrm>
          <a:prstGeom prst="rect">
            <a:avLst/>
          </a:prstGeom>
          <a:solidFill>
            <a:schemeClr val="accent1">
              <a:lumMod val="40000"/>
              <a:lumOff val="60000"/>
            </a:schemeClr>
          </a:solidFill>
          <a:ln>
            <a:solidFill>
              <a:schemeClr val="accent1">
                <a:lumMod val="20000"/>
                <a:lumOff val="80000"/>
              </a:schemeClr>
            </a:solidFill>
          </a:ln>
          <a:effectLst>
            <a:outerShdw blurRad="50800" dist="38100" dir="2700000" algn="tl" rotWithShape="0">
              <a:prstClr val="black">
                <a:alpha val="40000"/>
              </a:prstClr>
            </a:outerShdw>
          </a:effectLst>
        </p:spPr>
      </p:pic>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endParaRPr lang="zh-CN" altLang="en-US"/>
          </a:p>
        </p:txBody>
      </p:sp>
      <p:pic>
        <p:nvPicPr>
          <p:cNvPr id="4" name="图片 3"/>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xmlns="" val="0"/>
              </a:ext>
            </a:extLst>
          </a:blip>
          <a:srcRect t="53304" b="3434"/>
          <a:stretch>
            <a:fillRect/>
          </a:stretch>
        </p:blipFill>
        <p:spPr>
          <a:xfrm>
            <a:off x="-132" y="-5951"/>
            <a:ext cx="5761170" cy="3240088"/>
          </a:xfrm>
          <a:prstGeom prst="rect">
            <a:avLst/>
          </a:prstGeom>
        </p:spPr>
      </p:pic>
      <p:grpSp>
        <p:nvGrpSpPr>
          <p:cNvPr id="2" name="组合 4"/>
          <p:cNvGrpSpPr/>
          <p:nvPr/>
        </p:nvGrpSpPr>
        <p:grpSpPr>
          <a:xfrm>
            <a:off x="2740474" y="1232752"/>
            <a:ext cx="1752603" cy="472731"/>
            <a:chOff x="5714599" y="2076217"/>
            <a:chExt cx="3864839" cy="1042586"/>
          </a:xfrm>
        </p:grpSpPr>
        <p:sp>
          <p:nvSpPr>
            <p:cNvPr id="6" name="TextBox 6"/>
            <p:cNvSpPr txBox="1">
              <a:spLocks noChangeArrowheads="1"/>
            </p:cNvSpPr>
            <p:nvPr/>
          </p:nvSpPr>
          <p:spPr bwMode="auto">
            <a:xfrm>
              <a:off x="5714599" y="2076217"/>
              <a:ext cx="2858302" cy="814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vl2pPr/>
              <a:lvl3pPr/>
              <a:lvl4pPr/>
              <a:lvl5pPr/>
              <a:lvl6pPr/>
              <a:lvl7pPr/>
              <a:lvl8pPr/>
              <a:lvl9pPr/>
            </a:lstStyle>
            <a:p>
              <a:pPr algn="ctr"/>
              <a:r>
                <a:rPr lang="zh-CN" altLang="en-US" sz="1800" b="1" spc="137" dirty="0">
                  <a:solidFill>
                    <a:schemeClr val="tx1">
                      <a:lumMod val="95000"/>
                      <a:lumOff val="5000"/>
                    </a:schemeClr>
                  </a:solidFill>
                  <a:latin typeface="微软雅黑" pitchFamily="34" charset="-122"/>
                  <a:ea typeface="微软雅黑" pitchFamily="34" charset="-122"/>
                </a:rPr>
                <a:t>教学准备</a:t>
              </a:r>
            </a:p>
          </p:txBody>
        </p:sp>
        <p:sp>
          <p:nvSpPr>
            <p:cNvPr id="7" name="TextBox 111"/>
            <p:cNvSpPr txBox="1"/>
            <p:nvPr/>
          </p:nvSpPr>
          <p:spPr>
            <a:xfrm>
              <a:off x="5998038" y="2711531"/>
              <a:ext cx="3581400" cy="407272"/>
            </a:xfrm>
            <a:prstGeom prst="rect">
              <a:avLst/>
            </a:prstGeom>
            <a:noFill/>
          </p:spPr>
          <p:txBody>
            <a:bodyPr wrap="square" rtlCol="0">
              <a:spAutoFit/>
            </a:bodyPr>
            <a:lstStyle/>
            <a:p>
              <a:r>
                <a:rPr lang="en-US" altLang="zh-CN" sz="600" dirty="0">
                  <a:solidFill>
                    <a:schemeClr val="tx1">
                      <a:lumMod val="95000"/>
                      <a:lumOff val="5000"/>
                    </a:schemeClr>
                  </a:solidFill>
                  <a:latin typeface="微软雅黑" panose="020B0503020204020204" pitchFamily="34" charset="-122"/>
                  <a:ea typeface="微软雅黑" panose="020B0503020204020204" pitchFamily="34" charset="-122"/>
                </a:rPr>
                <a:t>TEACHING PREPARATION </a:t>
              </a:r>
              <a:endParaRPr lang="zh-CN" altLang="en-US" sz="600"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grpSp>
        <p:nvGrpSpPr>
          <p:cNvPr id="5" name="组合 10"/>
          <p:cNvGrpSpPr/>
          <p:nvPr/>
        </p:nvGrpSpPr>
        <p:grpSpPr>
          <a:xfrm>
            <a:off x="1731455" y="1011444"/>
            <a:ext cx="939454" cy="949630"/>
            <a:chOff x="2918306" y="1498847"/>
            <a:chExt cx="1553762" cy="1570775"/>
          </a:xfrm>
        </p:grpSpPr>
        <p:pic>
          <p:nvPicPr>
            <p:cNvPr id="12" name="图片 11"/>
            <p:cNvPicPr>
              <a:picLocks noChangeAspect="1"/>
            </p:cNvPicPr>
            <p:nvPr/>
          </p:nvPicPr>
          <p:blipFill rotWithShape="1">
            <a:blip r:embed="rId4" cstate="print">
              <a:extLst>
                <a:ext uri="{28A0092B-C50C-407E-A947-70E740481C1C}">
                  <a14:useLocalDpi xmlns:a14="http://schemas.microsoft.com/office/drawing/2010/main" xmlns="" val="0"/>
                </a:ext>
              </a:extLst>
            </a:blip>
            <a:srcRect l="23005" t="64843" r="34350" b="-912"/>
            <a:stretch>
              <a:fillRect/>
            </a:stretch>
          </p:blipFill>
          <p:spPr>
            <a:xfrm>
              <a:off x="2918306" y="1498847"/>
              <a:ext cx="1553762" cy="1570775"/>
            </a:xfrm>
            <a:prstGeom prst="rect">
              <a:avLst/>
            </a:prstGeom>
          </p:spPr>
        </p:pic>
        <p:sp>
          <p:nvSpPr>
            <p:cNvPr id="14" name="矩形 13"/>
            <p:cNvSpPr/>
            <p:nvPr/>
          </p:nvSpPr>
          <p:spPr>
            <a:xfrm>
              <a:off x="3303893" y="1961070"/>
              <a:ext cx="912545" cy="738181"/>
            </a:xfrm>
            <a:prstGeom prst="rect">
              <a:avLst/>
            </a:prstGeom>
          </p:spPr>
          <p:txBody>
            <a:bodyPr wrap="none">
              <a:spAutoFit/>
            </a:bodyPr>
            <a:lstStyle/>
            <a:p>
              <a:pPr algn="ctr" defTabSz="414635">
                <a:defRPr/>
              </a:pPr>
              <a:r>
                <a:rPr lang="en-US" altLang="zh-CN" sz="2300" kern="0" dirty="0">
                  <a:solidFill>
                    <a:schemeClr val="accent1">
                      <a:lumMod val="40000"/>
                      <a:lumOff val="60000"/>
                    </a:schemeClr>
                  </a:solidFill>
                  <a:latin typeface="Impact" panose="020B0806030902050204" pitchFamily="34" charset="0"/>
                  <a:ea typeface="宋体" panose="02010600030101010101" pitchFamily="2" charset="-122"/>
                </a:rPr>
                <a:t>0 3</a:t>
              </a:r>
              <a:endParaRPr lang="zh-CN" altLang="en-US" sz="2300" kern="0" dirty="0">
                <a:solidFill>
                  <a:schemeClr val="accent1">
                    <a:lumMod val="40000"/>
                    <a:lumOff val="60000"/>
                  </a:schemeClr>
                </a:solidFill>
                <a:latin typeface="Impact" panose="020B0806030902050204" pitchFamily="34" charset="0"/>
                <a:ea typeface="宋体" panose="02010600030101010101" pitchFamily="2" charset="-122"/>
              </a:endParaRPr>
            </a:p>
          </p:txBody>
        </p:sp>
      </p:grpSp>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63"/>
          <p:cNvGrpSpPr/>
          <p:nvPr/>
        </p:nvGrpSpPr>
        <p:grpSpPr>
          <a:xfrm>
            <a:off x="1506817" y="403153"/>
            <a:ext cx="404235" cy="360351"/>
            <a:chOff x="3835847" y="1395243"/>
            <a:chExt cx="1462116" cy="1303538"/>
          </a:xfrm>
        </p:grpSpPr>
        <p:sp>
          <p:nvSpPr>
            <p:cNvPr id="66" name="同心圆 65"/>
            <p:cNvSpPr/>
            <p:nvPr/>
          </p:nvSpPr>
          <p:spPr>
            <a:xfrm>
              <a:off x="3835847" y="1395243"/>
              <a:ext cx="1303538" cy="1303538"/>
            </a:xfrm>
            <a:prstGeom prst="donut">
              <a:avLst>
                <a:gd name="adj" fmla="val 3142"/>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500" kern="0" dirty="0">
                <a:latin typeface="微软雅黑" panose="020B0503020204020204" pitchFamily="34" charset="-122"/>
                <a:ea typeface="微软雅黑" panose="020B0503020204020204" pitchFamily="34" charset="-122"/>
              </a:endParaRPr>
            </a:p>
          </p:txBody>
        </p:sp>
        <p:grpSp>
          <p:nvGrpSpPr>
            <p:cNvPr id="5" name="组合 66"/>
            <p:cNvGrpSpPr/>
            <p:nvPr/>
          </p:nvGrpSpPr>
          <p:grpSpPr>
            <a:xfrm>
              <a:off x="4939609" y="1857832"/>
              <a:ext cx="358354" cy="358354"/>
              <a:chOff x="5917211" y="1835961"/>
              <a:chExt cx="504056" cy="504056"/>
            </a:xfrm>
          </p:grpSpPr>
          <p:sp>
            <p:nvSpPr>
              <p:cNvPr id="69" name="同心圆 68"/>
              <p:cNvSpPr/>
              <p:nvPr/>
            </p:nvSpPr>
            <p:spPr>
              <a:xfrm>
                <a:off x="5917211" y="1835961"/>
                <a:ext cx="504056" cy="504056"/>
              </a:xfrm>
              <a:prstGeom prst="donut">
                <a:avLst>
                  <a:gd name="adj" fmla="val 3142"/>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500" kern="0" dirty="0">
                  <a:latin typeface="微软雅黑" panose="020B0503020204020204" pitchFamily="34" charset="-122"/>
                  <a:ea typeface="微软雅黑" panose="020B0503020204020204" pitchFamily="34" charset="-122"/>
                </a:endParaRPr>
              </a:p>
            </p:txBody>
          </p:sp>
          <p:sp>
            <p:nvSpPr>
              <p:cNvPr id="70" name="椭圆 69"/>
              <p:cNvSpPr/>
              <p:nvPr/>
            </p:nvSpPr>
            <p:spPr>
              <a:xfrm>
                <a:off x="6039087" y="1981663"/>
                <a:ext cx="222754" cy="222754"/>
              </a:xfrm>
              <a:prstGeom prst="ellipse">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500" kern="0" dirty="0">
                  <a:latin typeface="微软雅黑" panose="020B0503020204020204" pitchFamily="34" charset="-122"/>
                  <a:ea typeface="微软雅黑" panose="020B0503020204020204" pitchFamily="34" charset="-122"/>
                </a:endParaRPr>
              </a:p>
            </p:txBody>
          </p:sp>
        </p:grpSp>
        <p:sp>
          <p:nvSpPr>
            <p:cNvPr id="68" name="椭圆 67"/>
            <p:cNvSpPr/>
            <p:nvPr/>
          </p:nvSpPr>
          <p:spPr>
            <a:xfrm>
              <a:off x="4151028" y="1732853"/>
              <a:ext cx="676101" cy="676101"/>
            </a:xfrm>
            <a:prstGeom prst="ellipse">
              <a:avLst/>
            </a:prstGeom>
            <a:solidFill>
              <a:schemeClr val="accent1">
                <a:lumMod val="20000"/>
                <a:lumOff val="80000"/>
              </a:schemeClr>
            </a:solidFill>
            <a:ln w="25400" cap="flat" cmpd="sng" algn="ctr">
              <a:noFill/>
              <a:prstDash val="solid"/>
            </a:ln>
            <a:effectLst/>
          </p:spPr>
          <p:txBody>
            <a:bodyPr rtlCol="0" anchor="ctr"/>
            <a:lstStyle/>
            <a:p>
              <a:pPr algn="ctr">
                <a:defRPr/>
              </a:pPr>
              <a:r>
                <a:rPr lang="en-US" altLang="zh-CN" sz="1200" kern="0" dirty="0">
                  <a:solidFill>
                    <a:srgbClr val="002060"/>
                  </a:solidFill>
                  <a:latin typeface="Impact" panose="020B0806030902050204" pitchFamily="34" charset="0"/>
                  <a:ea typeface="微软雅黑" panose="020B0503020204020204" pitchFamily="34" charset="-122"/>
                </a:rPr>
                <a:t>1</a:t>
              </a:r>
              <a:endParaRPr lang="zh-CN" altLang="en-US" sz="1200" kern="0" dirty="0">
                <a:solidFill>
                  <a:srgbClr val="002060"/>
                </a:solidFill>
                <a:latin typeface="Impact" panose="020B0806030902050204" pitchFamily="34" charset="0"/>
                <a:ea typeface="微软雅黑" panose="020B0503020204020204" pitchFamily="34" charset="-122"/>
              </a:endParaRPr>
            </a:p>
          </p:txBody>
        </p:sp>
      </p:grpSp>
      <p:grpSp>
        <p:nvGrpSpPr>
          <p:cNvPr id="7" name="组合 72"/>
          <p:cNvGrpSpPr/>
          <p:nvPr/>
        </p:nvGrpSpPr>
        <p:grpSpPr>
          <a:xfrm>
            <a:off x="1541359" y="1246659"/>
            <a:ext cx="404235" cy="360351"/>
            <a:chOff x="3835847" y="1395243"/>
            <a:chExt cx="1462116" cy="1303538"/>
          </a:xfrm>
        </p:grpSpPr>
        <p:sp>
          <p:nvSpPr>
            <p:cNvPr id="75" name="同心圆 74"/>
            <p:cNvSpPr/>
            <p:nvPr/>
          </p:nvSpPr>
          <p:spPr>
            <a:xfrm>
              <a:off x="3835847" y="1395243"/>
              <a:ext cx="1303538" cy="1303538"/>
            </a:xfrm>
            <a:prstGeom prst="donut">
              <a:avLst>
                <a:gd name="adj" fmla="val 3142"/>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500" kern="0" dirty="0">
                <a:latin typeface="微软雅黑" panose="020B0503020204020204" pitchFamily="34" charset="-122"/>
                <a:ea typeface="微软雅黑" panose="020B0503020204020204" pitchFamily="34" charset="-122"/>
              </a:endParaRPr>
            </a:p>
          </p:txBody>
        </p:sp>
        <p:grpSp>
          <p:nvGrpSpPr>
            <p:cNvPr id="8" name="组合 75"/>
            <p:cNvGrpSpPr/>
            <p:nvPr/>
          </p:nvGrpSpPr>
          <p:grpSpPr>
            <a:xfrm>
              <a:off x="4939609" y="1857832"/>
              <a:ext cx="358354" cy="358354"/>
              <a:chOff x="5917211" y="1835961"/>
              <a:chExt cx="504056" cy="504056"/>
            </a:xfrm>
          </p:grpSpPr>
          <p:sp>
            <p:nvSpPr>
              <p:cNvPr id="78" name="同心圆 77"/>
              <p:cNvSpPr/>
              <p:nvPr/>
            </p:nvSpPr>
            <p:spPr>
              <a:xfrm>
                <a:off x="5917211" y="1835961"/>
                <a:ext cx="504056" cy="504056"/>
              </a:xfrm>
              <a:prstGeom prst="donut">
                <a:avLst>
                  <a:gd name="adj" fmla="val 3142"/>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500" kern="0" dirty="0">
                  <a:latin typeface="微软雅黑" panose="020B0503020204020204" pitchFamily="34" charset="-122"/>
                  <a:ea typeface="微软雅黑" panose="020B0503020204020204" pitchFamily="34" charset="-122"/>
                </a:endParaRPr>
              </a:p>
            </p:txBody>
          </p:sp>
          <p:sp>
            <p:nvSpPr>
              <p:cNvPr id="79" name="椭圆 78"/>
              <p:cNvSpPr/>
              <p:nvPr/>
            </p:nvSpPr>
            <p:spPr>
              <a:xfrm>
                <a:off x="6039087" y="1981663"/>
                <a:ext cx="222754" cy="222754"/>
              </a:xfrm>
              <a:prstGeom prst="ellipse">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500" kern="0" dirty="0">
                  <a:latin typeface="微软雅黑" panose="020B0503020204020204" pitchFamily="34" charset="-122"/>
                  <a:ea typeface="微软雅黑" panose="020B0503020204020204" pitchFamily="34" charset="-122"/>
                </a:endParaRPr>
              </a:p>
            </p:txBody>
          </p:sp>
        </p:grpSp>
        <p:sp>
          <p:nvSpPr>
            <p:cNvPr id="77" name="椭圆 76"/>
            <p:cNvSpPr/>
            <p:nvPr/>
          </p:nvSpPr>
          <p:spPr>
            <a:xfrm>
              <a:off x="4151028" y="1732853"/>
              <a:ext cx="676101" cy="676101"/>
            </a:xfrm>
            <a:prstGeom prst="ellipse">
              <a:avLst/>
            </a:prstGeom>
            <a:solidFill>
              <a:schemeClr val="accent1">
                <a:lumMod val="20000"/>
                <a:lumOff val="80000"/>
              </a:schemeClr>
            </a:solidFill>
            <a:ln w="25400" cap="flat" cmpd="sng" algn="ctr">
              <a:noFill/>
              <a:prstDash val="solid"/>
            </a:ln>
            <a:effectLst/>
          </p:spPr>
          <p:txBody>
            <a:bodyPr rtlCol="0" anchor="ctr"/>
            <a:lstStyle/>
            <a:p>
              <a:pPr algn="ctr">
                <a:defRPr/>
              </a:pPr>
              <a:r>
                <a:rPr lang="en-US" altLang="zh-CN" sz="1500" kern="0" dirty="0">
                  <a:solidFill>
                    <a:srgbClr val="002060"/>
                  </a:solidFill>
                  <a:latin typeface="Impact" panose="020B0806030902050204" pitchFamily="34" charset="0"/>
                  <a:ea typeface="微软雅黑" panose="020B0503020204020204" pitchFamily="34" charset="-122"/>
                </a:rPr>
                <a:t>2</a:t>
              </a:r>
              <a:endParaRPr lang="zh-CN" altLang="en-US" sz="1500" kern="0" dirty="0">
                <a:solidFill>
                  <a:srgbClr val="002060"/>
                </a:solidFill>
                <a:latin typeface="Impact" panose="020B0806030902050204" pitchFamily="34" charset="0"/>
                <a:ea typeface="微软雅黑" panose="020B0503020204020204" pitchFamily="34" charset="-122"/>
              </a:endParaRPr>
            </a:p>
          </p:txBody>
        </p:sp>
      </p:grpSp>
      <p:grpSp>
        <p:nvGrpSpPr>
          <p:cNvPr id="15" name="组合 97"/>
          <p:cNvGrpSpPr/>
          <p:nvPr/>
        </p:nvGrpSpPr>
        <p:grpSpPr>
          <a:xfrm>
            <a:off x="207453" y="930480"/>
            <a:ext cx="1100805" cy="1100678"/>
            <a:chOff x="1535382" y="1258858"/>
            <a:chExt cx="2462552" cy="2462552"/>
          </a:xfrm>
          <a:solidFill>
            <a:schemeClr val="tx1">
              <a:lumMod val="95000"/>
              <a:lumOff val="5000"/>
            </a:schemeClr>
          </a:solidFill>
        </p:grpSpPr>
        <p:sp>
          <p:nvSpPr>
            <p:cNvPr id="99" name="椭圆 4"/>
            <p:cNvSpPr/>
            <p:nvPr/>
          </p:nvSpPr>
          <p:spPr>
            <a:xfrm>
              <a:off x="1535382" y="1258858"/>
              <a:ext cx="2462552" cy="2462552"/>
            </a:xfrm>
            <a:custGeom>
              <a:avLst/>
              <a:gdLst/>
              <a:ahLst/>
              <a:cxnLst/>
              <a:rect l="l" t="t" r="r" b="b"/>
              <a:pathLst>
                <a:path w="2462552" h="2462552">
                  <a:moveTo>
                    <a:pt x="1227568" y="229220"/>
                  </a:moveTo>
                  <a:cubicBezTo>
                    <a:pt x="682374" y="229220"/>
                    <a:pt x="240407" y="671187"/>
                    <a:pt x="240407" y="1216381"/>
                  </a:cubicBezTo>
                  <a:cubicBezTo>
                    <a:pt x="240407" y="1761575"/>
                    <a:pt x="682374" y="2203542"/>
                    <a:pt x="1227568" y="2203542"/>
                  </a:cubicBezTo>
                  <a:cubicBezTo>
                    <a:pt x="1772762" y="2203542"/>
                    <a:pt x="2214729" y="1761575"/>
                    <a:pt x="2214729" y="1216381"/>
                  </a:cubicBezTo>
                  <a:cubicBezTo>
                    <a:pt x="2214729" y="671187"/>
                    <a:pt x="1772762" y="229220"/>
                    <a:pt x="1227568" y="229220"/>
                  </a:cubicBezTo>
                  <a:close/>
                  <a:moveTo>
                    <a:pt x="1231276" y="0"/>
                  </a:moveTo>
                  <a:cubicBezTo>
                    <a:pt x="1911291" y="0"/>
                    <a:pt x="2462552" y="551261"/>
                    <a:pt x="2462552" y="1231276"/>
                  </a:cubicBezTo>
                  <a:cubicBezTo>
                    <a:pt x="2462552" y="1911291"/>
                    <a:pt x="1911291" y="2462552"/>
                    <a:pt x="1231276" y="2462552"/>
                  </a:cubicBezTo>
                  <a:cubicBezTo>
                    <a:pt x="551261" y="2462552"/>
                    <a:pt x="0" y="1911291"/>
                    <a:pt x="0" y="1231276"/>
                  </a:cubicBezTo>
                  <a:cubicBezTo>
                    <a:pt x="0" y="551261"/>
                    <a:pt x="551261" y="0"/>
                    <a:pt x="1231276" y="0"/>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0703" tIns="25352" rIns="50703" bIns="25352" numCol="1" spcCol="0" rtlCol="0" fromWordArt="0" anchor="ctr" anchorCtr="0" forceAA="0" compatLnSpc="1">
              <a:noAutofit/>
            </a:bodyPr>
            <a:lstStyle/>
            <a:p>
              <a:pPr algn="ctr"/>
              <a:endParaRPr lang="zh-CN" altLang="en-US" sz="900" dirty="0">
                <a:solidFill>
                  <a:schemeClr val="tx1"/>
                </a:solidFill>
                <a:latin typeface="微软雅黑" panose="020B0503020204020204" pitchFamily="34" charset="-122"/>
                <a:ea typeface="微软雅黑" panose="020B0503020204020204" pitchFamily="34" charset="-122"/>
              </a:endParaRPr>
            </a:p>
          </p:txBody>
        </p:sp>
        <p:sp>
          <p:nvSpPr>
            <p:cNvPr id="100" name="TextBox 43"/>
            <p:cNvSpPr txBox="1"/>
            <p:nvPr/>
          </p:nvSpPr>
          <p:spPr>
            <a:xfrm>
              <a:off x="1645570" y="2207791"/>
              <a:ext cx="2262826" cy="654161"/>
            </a:xfrm>
            <a:prstGeom prst="rect">
              <a:avLst/>
            </a:prstGeom>
            <a:noFill/>
            <a:ln>
              <a:noFill/>
            </a:ln>
          </p:spPr>
          <p:txBody>
            <a:bodyPr wrap="square" rtlCol="0">
              <a:spAutoFit/>
            </a:bodyPr>
            <a:lstStyle/>
            <a:p>
              <a:pPr algn="ctr" defTabSz="486044"/>
              <a:r>
                <a:rPr lang="zh-CN" altLang="en-US" sz="1300" b="1" dirty="0">
                  <a:solidFill>
                    <a:schemeClr val="tx1">
                      <a:lumMod val="85000"/>
                      <a:lumOff val="15000"/>
                    </a:schemeClr>
                  </a:solidFill>
                  <a:latin typeface="微软雅黑" panose="020B0503020204020204" pitchFamily="34" charset="-122"/>
                  <a:ea typeface="微软雅黑" panose="020B0503020204020204" pitchFamily="34" charset="-122"/>
                  <a:cs typeface="Open Sans" panose="020B0606030504020204" pitchFamily="34" charset="0"/>
                </a:rPr>
                <a:t>教学准备</a:t>
              </a:r>
            </a:p>
          </p:txBody>
        </p:sp>
      </p:grpSp>
      <p:pic>
        <p:nvPicPr>
          <p:cNvPr id="106" name="图片 105"/>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xmlns="" val="0"/>
              </a:ext>
            </a:extLst>
          </a:blip>
          <a:srcRect t="93992" b="5138"/>
          <a:stretch>
            <a:fillRect/>
          </a:stretch>
        </p:blipFill>
        <p:spPr>
          <a:xfrm>
            <a:off x="-12039" y="3043752"/>
            <a:ext cx="5773077" cy="65811"/>
          </a:xfrm>
          <a:prstGeom prst="rect">
            <a:avLst/>
          </a:prstGeom>
          <a:effectLst>
            <a:outerShdw blurRad="50800" dist="38100" dir="2700000" algn="tl" rotWithShape="0">
              <a:prstClr val="black">
                <a:alpha val="40000"/>
              </a:prstClr>
            </a:outerShdw>
          </a:effectLst>
        </p:spPr>
      </p:pic>
      <p:sp>
        <p:nvSpPr>
          <p:cNvPr id="52" name="TextBox 51"/>
          <p:cNvSpPr txBox="1"/>
          <p:nvPr/>
        </p:nvSpPr>
        <p:spPr>
          <a:xfrm>
            <a:off x="1938918" y="384796"/>
            <a:ext cx="3423630" cy="776021"/>
          </a:xfrm>
          <a:prstGeom prst="rect">
            <a:avLst/>
          </a:prstGeom>
          <a:noFill/>
        </p:spPr>
        <p:txBody>
          <a:bodyPr wrap="square" lIns="55285" tIns="27642" rIns="55285" bIns="27642" rtlCol="0">
            <a:spAutoFit/>
          </a:bodyPr>
          <a:lstStyle/>
          <a:p>
            <a:pPr>
              <a:lnSpc>
                <a:spcPct val="130000"/>
              </a:lnSpc>
            </a:pPr>
            <a:r>
              <a:rPr lang="zh-CN" altLang="en-US" sz="1200" b="1" dirty="0" smtClean="0">
                <a:latin typeface="微软雅黑" pitchFamily="34" charset="-122"/>
                <a:ea typeface="微软雅黑" pitchFamily="34" charset="-122"/>
              </a:rPr>
              <a:t>  </a:t>
            </a:r>
            <a:r>
              <a:rPr lang="zh-CN" altLang="en-US" sz="1200" dirty="0" smtClean="0">
                <a:latin typeface="+mn-ea"/>
              </a:rPr>
              <a:t>钻研</a:t>
            </a:r>
            <a:r>
              <a:rPr lang="en-US" altLang="zh-CN" sz="1200" dirty="0" smtClean="0">
                <a:latin typeface="+mn-ea"/>
              </a:rPr>
              <a:t>2017</a:t>
            </a:r>
            <a:r>
              <a:rPr lang="zh-CN" altLang="en-US" sz="1200" dirty="0" smtClean="0">
                <a:latin typeface="+mn-ea"/>
              </a:rPr>
              <a:t>年新课标和岳麓版教材、朝阳目标教材，对考点内容深入分析、研读，把握高考考试方向和重难点。</a:t>
            </a:r>
            <a:endParaRPr lang="zh-CN" altLang="en-US" sz="1200" dirty="0">
              <a:latin typeface="+mn-ea"/>
            </a:endParaRPr>
          </a:p>
        </p:txBody>
      </p:sp>
      <p:sp>
        <p:nvSpPr>
          <p:cNvPr id="53" name="TextBox 52"/>
          <p:cNvSpPr txBox="1"/>
          <p:nvPr/>
        </p:nvSpPr>
        <p:spPr>
          <a:xfrm>
            <a:off x="1946868" y="1231002"/>
            <a:ext cx="3607780" cy="776021"/>
          </a:xfrm>
          <a:prstGeom prst="rect">
            <a:avLst/>
          </a:prstGeom>
          <a:noFill/>
        </p:spPr>
        <p:txBody>
          <a:bodyPr wrap="square" lIns="55285" tIns="27642" rIns="55285" bIns="27642" rtlCol="0">
            <a:spAutoFit/>
          </a:bodyPr>
          <a:lstStyle/>
          <a:p>
            <a:pPr>
              <a:lnSpc>
                <a:spcPct val="130000"/>
              </a:lnSpc>
            </a:pPr>
            <a:r>
              <a:rPr lang="zh-CN" altLang="en-US" sz="1200" b="1" dirty="0" smtClean="0">
                <a:latin typeface="微软雅黑" pitchFamily="34" charset="-122"/>
                <a:ea typeface="微软雅黑" pitchFamily="34" charset="-122"/>
              </a:rPr>
              <a:t>  </a:t>
            </a:r>
            <a:r>
              <a:rPr lang="zh-CN" altLang="en-US" sz="1200" dirty="0" smtClean="0">
                <a:latin typeface="+mn-ea"/>
              </a:rPr>
              <a:t>依据历史学科核心素养，突出“时空观念”、“史料实证”、 “家国情怀”素养的落实，阅读相关史学著作，增加学术材料，加深对重难点的认识。</a:t>
            </a:r>
            <a:endParaRPr lang="zh-CN" altLang="en-US" sz="1200" dirty="0">
              <a:latin typeface="+mn-ea"/>
            </a:endParaRPr>
          </a:p>
        </p:txBody>
      </p:sp>
      <p:grpSp>
        <p:nvGrpSpPr>
          <p:cNvPr id="54" name="组合 72"/>
          <p:cNvGrpSpPr/>
          <p:nvPr/>
        </p:nvGrpSpPr>
        <p:grpSpPr>
          <a:xfrm>
            <a:off x="1545650" y="2073235"/>
            <a:ext cx="404235" cy="360351"/>
            <a:chOff x="3835847" y="1395243"/>
            <a:chExt cx="1462116" cy="1303538"/>
          </a:xfrm>
        </p:grpSpPr>
        <p:sp>
          <p:nvSpPr>
            <p:cNvPr id="55" name="同心圆 54"/>
            <p:cNvSpPr/>
            <p:nvPr/>
          </p:nvSpPr>
          <p:spPr>
            <a:xfrm>
              <a:off x="3835847" y="1395243"/>
              <a:ext cx="1303538" cy="1303538"/>
            </a:xfrm>
            <a:prstGeom prst="donut">
              <a:avLst>
                <a:gd name="adj" fmla="val 3142"/>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500" kern="0" dirty="0">
                <a:latin typeface="微软雅黑" panose="020B0503020204020204" pitchFamily="34" charset="-122"/>
                <a:ea typeface="微软雅黑" panose="020B0503020204020204" pitchFamily="34" charset="-122"/>
              </a:endParaRPr>
            </a:p>
          </p:txBody>
        </p:sp>
        <p:grpSp>
          <p:nvGrpSpPr>
            <p:cNvPr id="56" name="组合 75"/>
            <p:cNvGrpSpPr/>
            <p:nvPr/>
          </p:nvGrpSpPr>
          <p:grpSpPr>
            <a:xfrm>
              <a:off x="4939609" y="1857832"/>
              <a:ext cx="358354" cy="358354"/>
              <a:chOff x="5917211" y="1835961"/>
              <a:chExt cx="504056" cy="504056"/>
            </a:xfrm>
          </p:grpSpPr>
          <p:sp>
            <p:nvSpPr>
              <p:cNvPr id="64" name="同心圆 63"/>
              <p:cNvSpPr/>
              <p:nvPr/>
            </p:nvSpPr>
            <p:spPr>
              <a:xfrm>
                <a:off x="5917211" y="1835961"/>
                <a:ext cx="504056" cy="504056"/>
              </a:xfrm>
              <a:prstGeom prst="donut">
                <a:avLst>
                  <a:gd name="adj" fmla="val 3142"/>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500" kern="0" dirty="0">
                  <a:latin typeface="微软雅黑" panose="020B0503020204020204" pitchFamily="34" charset="-122"/>
                  <a:ea typeface="微软雅黑" panose="020B0503020204020204" pitchFamily="34" charset="-122"/>
                </a:endParaRPr>
              </a:p>
            </p:txBody>
          </p:sp>
          <p:sp>
            <p:nvSpPr>
              <p:cNvPr id="67" name="椭圆 66"/>
              <p:cNvSpPr/>
              <p:nvPr/>
            </p:nvSpPr>
            <p:spPr>
              <a:xfrm>
                <a:off x="6039087" y="1981663"/>
                <a:ext cx="222754" cy="222754"/>
              </a:xfrm>
              <a:prstGeom prst="ellipse">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500" kern="0" dirty="0">
                  <a:latin typeface="微软雅黑" panose="020B0503020204020204" pitchFamily="34" charset="-122"/>
                  <a:ea typeface="微软雅黑" panose="020B0503020204020204" pitchFamily="34" charset="-122"/>
                </a:endParaRPr>
              </a:p>
            </p:txBody>
          </p:sp>
        </p:grpSp>
        <p:sp>
          <p:nvSpPr>
            <p:cNvPr id="62" name="椭圆 61"/>
            <p:cNvSpPr/>
            <p:nvPr/>
          </p:nvSpPr>
          <p:spPr>
            <a:xfrm>
              <a:off x="4151028" y="1732853"/>
              <a:ext cx="676101" cy="676101"/>
            </a:xfrm>
            <a:prstGeom prst="ellipse">
              <a:avLst/>
            </a:prstGeom>
            <a:solidFill>
              <a:schemeClr val="accent1">
                <a:lumMod val="20000"/>
                <a:lumOff val="80000"/>
              </a:schemeClr>
            </a:solidFill>
            <a:ln w="25400" cap="flat" cmpd="sng" algn="ctr">
              <a:noFill/>
              <a:prstDash val="solid"/>
            </a:ln>
            <a:effectLst/>
          </p:spPr>
          <p:txBody>
            <a:bodyPr rtlCol="0" anchor="ctr"/>
            <a:lstStyle/>
            <a:p>
              <a:pPr algn="ctr">
                <a:defRPr/>
              </a:pPr>
              <a:r>
                <a:rPr lang="en-US" altLang="zh-CN" sz="1500" kern="0" dirty="0" smtClean="0">
                  <a:solidFill>
                    <a:srgbClr val="002060"/>
                  </a:solidFill>
                  <a:latin typeface="Impact" panose="020B0806030902050204" pitchFamily="34" charset="0"/>
                  <a:ea typeface="微软雅黑" panose="020B0503020204020204" pitchFamily="34" charset="-122"/>
                </a:rPr>
                <a:t>3</a:t>
              </a:r>
              <a:endParaRPr lang="zh-CN" altLang="en-US" sz="1500" kern="0" dirty="0">
                <a:solidFill>
                  <a:srgbClr val="002060"/>
                </a:solidFill>
                <a:latin typeface="Impact" panose="020B0806030902050204" pitchFamily="34" charset="0"/>
                <a:ea typeface="微软雅黑" panose="020B0503020204020204" pitchFamily="34" charset="-122"/>
              </a:endParaRPr>
            </a:p>
          </p:txBody>
        </p:sp>
      </p:grpSp>
      <p:sp>
        <p:nvSpPr>
          <p:cNvPr id="71" name="TextBox 70"/>
          <p:cNvSpPr txBox="1"/>
          <p:nvPr/>
        </p:nvSpPr>
        <p:spPr>
          <a:xfrm>
            <a:off x="1877197" y="2148375"/>
            <a:ext cx="3741061" cy="535955"/>
          </a:xfrm>
          <a:prstGeom prst="rect">
            <a:avLst/>
          </a:prstGeom>
          <a:noFill/>
        </p:spPr>
        <p:txBody>
          <a:bodyPr wrap="square" lIns="55285" tIns="27642" rIns="55285" bIns="27642" rtlCol="0">
            <a:spAutoFit/>
          </a:bodyPr>
          <a:lstStyle/>
          <a:p>
            <a:pPr>
              <a:lnSpc>
                <a:spcPct val="130000"/>
              </a:lnSpc>
            </a:pPr>
            <a:r>
              <a:rPr lang="zh-CN" altLang="en-US" sz="1200" b="1" dirty="0" smtClean="0">
                <a:latin typeface="微软雅黑" pitchFamily="34" charset="-122"/>
                <a:ea typeface="微软雅黑" pitchFamily="34" charset="-122"/>
              </a:rPr>
              <a:t>  </a:t>
            </a:r>
            <a:r>
              <a:rPr lang="zh-CN" altLang="en-US" sz="1200" dirty="0" smtClean="0">
                <a:latin typeface="+mn-ea"/>
              </a:rPr>
              <a:t>精选北京和全国高考真题进行讲解，深钻经典试题，强化经典题在备考中的运用。</a:t>
            </a:r>
            <a:endParaRPr lang="zh-CN" altLang="en-US" sz="1200" dirty="0">
              <a:latin typeface="+mn-ea"/>
            </a:endParaRPr>
          </a:p>
        </p:txBody>
      </p:sp>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endParaRPr lang="zh-CN" altLang="en-US"/>
          </a:p>
        </p:txBody>
      </p:sp>
      <p:pic>
        <p:nvPicPr>
          <p:cNvPr id="4" name="图片 3"/>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xmlns="" val="0"/>
              </a:ext>
            </a:extLst>
          </a:blip>
          <a:srcRect t="53304" b="3434"/>
          <a:stretch>
            <a:fillRect/>
          </a:stretch>
        </p:blipFill>
        <p:spPr>
          <a:xfrm>
            <a:off x="2057" y="0"/>
            <a:ext cx="5758981" cy="3240088"/>
          </a:xfrm>
          <a:prstGeom prst="rect">
            <a:avLst/>
          </a:prstGeom>
        </p:spPr>
      </p:pic>
      <p:grpSp>
        <p:nvGrpSpPr>
          <p:cNvPr id="2" name="组合 4"/>
          <p:cNvGrpSpPr/>
          <p:nvPr/>
        </p:nvGrpSpPr>
        <p:grpSpPr>
          <a:xfrm>
            <a:off x="2725117" y="1232752"/>
            <a:ext cx="1752603" cy="472731"/>
            <a:chOff x="5714599" y="2076217"/>
            <a:chExt cx="3864839" cy="1042586"/>
          </a:xfrm>
        </p:grpSpPr>
        <p:sp>
          <p:nvSpPr>
            <p:cNvPr id="6" name="TextBox 6"/>
            <p:cNvSpPr txBox="1">
              <a:spLocks noChangeArrowheads="1"/>
            </p:cNvSpPr>
            <p:nvPr/>
          </p:nvSpPr>
          <p:spPr bwMode="auto">
            <a:xfrm>
              <a:off x="5714599" y="2076217"/>
              <a:ext cx="2858302" cy="814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vl2pPr/>
              <a:lvl3pPr/>
              <a:lvl4pPr/>
              <a:lvl5pPr/>
              <a:lvl6pPr/>
              <a:lvl7pPr/>
              <a:lvl8pPr/>
              <a:lvl9pPr/>
            </a:lstStyle>
            <a:p>
              <a:pPr algn="ctr"/>
              <a:r>
                <a:rPr lang="zh-CN" altLang="en-US" sz="1800" b="1" spc="137" dirty="0">
                  <a:solidFill>
                    <a:schemeClr val="tx1">
                      <a:lumMod val="95000"/>
                      <a:lumOff val="5000"/>
                    </a:schemeClr>
                  </a:solidFill>
                  <a:latin typeface="微软雅黑" pitchFamily="34" charset="-122"/>
                  <a:ea typeface="微软雅黑" pitchFamily="34" charset="-122"/>
                </a:rPr>
                <a:t>教学过程</a:t>
              </a:r>
            </a:p>
          </p:txBody>
        </p:sp>
        <p:sp>
          <p:nvSpPr>
            <p:cNvPr id="7" name="TextBox 111"/>
            <p:cNvSpPr txBox="1"/>
            <p:nvPr/>
          </p:nvSpPr>
          <p:spPr>
            <a:xfrm>
              <a:off x="5998038" y="2711531"/>
              <a:ext cx="3581400" cy="407272"/>
            </a:xfrm>
            <a:prstGeom prst="rect">
              <a:avLst/>
            </a:prstGeom>
            <a:noFill/>
          </p:spPr>
          <p:txBody>
            <a:bodyPr wrap="square" rtlCol="0">
              <a:spAutoFit/>
            </a:bodyPr>
            <a:lstStyle/>
            <a:p>
              <a:r>
                <a:rPr lang="en-US" altLang="zh-CN" sz="600" dirty="0">
                  <a:solidFill>
                    <a:schemeClr val="tx1">
                      <a:lumMod val="95000"/>
                      <a:lumOff val="5000"/>
                    </a:schemeClr>
                  </a:solidFill>
                  <a:latin typeface="微软雅黑" panose="020B0503020204020204" pitchFamily="34" charset="-122"/>
                  <a:ea typeface="微软雅黑" panose="020B0503020204020204" pitchFamily="34" charset="-122"/>
                </a:rPr>
                <a:t>TEACHING PROCESS </a:t>
              </a:r>
              <a:endParaRPr lang="zh-CN" altLang="en-US" sz="600"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grpSp>
        <p:nvGrpSpPr>
          <p:cNvPr id="5" name="组合 10"/>
          <p:cNvGrpSpPr/>
          <p:nvPr/>
        </p:nvGrpSpPr>
        <p:grpSpPr>
          <a:xfrm>
            <a:off x="1731455" y="1011444"/>
            <a:ext cx="939454" cy="949630"/>
            <a:chOff x="2918306" y="1498847"/>
            <a:chExt cx="1553762" cy="1570775"/>
          </a:xfrm>
        </p:grpSpPr>
        <p:pic>
          <p:nvPicPr>
            <p:cNvPr id="12" name="图片 11"/>
            <p:cNvPicPr>
              <a:picLocks noChangeAspect="1"/>
            </p:cNvPicPr>
            <p:nvPr/>
          </p:nvPicPr>
          <p:blipFill rotWithShape="1">
            <a:blip r:embed="rId4" cstate="print">
              <a:extLst>
                <a:ext uri="{28A0092B-C50C-407E-A947-70E740481C1C}">
                  <a14:useLocalDpi xmlns:a14="http://schemas.microsoft.com/office/drawing/2010/main" xmlns="" val="0"/>
                </a:ext>
              </a:extLst>
            </a:blip>
            <a:srcRect l="23005" t="64843" r="34350" b="-912"/>
            <a:stretch>
              <a:fillRect/>
            </a:stretch>
          </p:blipFill>
          <p:spPr>
            <a:xfrm>
              <a:off x="2918306" y="1498847"/>
              <a:ext cx="1553762" cy="1570775"/>
            </a:xfrm>
            <a:prstGeom prst="rect">
              <a:avLst/>
            </a:prstGeom>
          </p:spPr>
        </p:pic>
        <p:sp>
          <p:nvSpPr>
            <p:cNvPr id="14" name="矩形 13"/>
            <p:cNvSpPr/>
            <p:nvPr/>
          </p:nvSpPr>
          <p:spPr>
            <a:xfrm>
              <a:off x="3269098" y="1961070"/>
              <a:ext cx="896638" cy="738181"/>
            </a:xfrm>
            <a:prstGeom prst="rect">
              <a:avLst/>
            </a:prstGeom>
          </p:spPr>
          <p:txBody>
            <a:bodyPr wrap="none">
              <a:spAutoFit/>
            </a:bodyPr>
            <a:lstStyle/>
            <a:p>
              <a:pPr algn="ctr" defTabSz="414635">
                <a:defRPr/>
              </a:pPr>
              <a:r>
                <a:rPr lang="en-US" altLang="zh-CN" sz="2300" kern="0" dirty="0">
                  <a:solidFill>
                    <a:schemeClr val="tx2">
                      <a:lumMod val="40000"/>
                      <a:lumOff val="60000"/>
                    </a:schemeClr>
                  </a:solidFill>
                  <a:latin typeface="Impact" panose="020B0806030902050204" pitchFamily="34" charset="0"/>
                  <a:ea typeface="宋体" panose="02010600030101010101" pitchFamily="2" charset="-122"/>
                </a:rPr>
                <a:t>0 4</a:t>
              </a:r>
              <a:endParaRPr lang="zh-CN" altLang="en-US" sz="2300" kern="0" dirty="0">
                <a:solidFill>
                  <a:schemeClr val="tx2">
                    <a:lumMod val="40000"/>
                    <a:lumOff val="60000"/>
                  </a:schemeClr>
                </a:solidFill>
                <a:latin typeface="Impact" panose="020B0806030902050204" pitchFamily="34" charset="0"/>
                <a:ea typeface="宋体" panose="02010600030101010101" pitchFamily="2" charset="-122"/>
              </a:endParaRPr>
            </a:p>
          </p:txBody>
        </p:sp>
      </p:grpSp>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l 5"/>
          <p:cNvSpPr>
            <a:spLocks noChangeArrowheads="1"/>
          </p:cNvSpPr>
          <p:nvPr/>
        </p:nvSpPr>
        <p:spPr bwMode="gray">
          <a:xfrm>
            <a:off x="0" y="73450"/>
            <a:ext cx="5761038" cy="715556"/>
          </a:xfrm>
          <a:prstGeom prst="ellipse">
            <a:avLst/>
          </a:prstGeom>
          <a:blipFill>
            <a:blip r:embed="rId3" cstate="print">
              <a:duotone>
                <a:schemeClr val="accent1">
                  <a:shade val="45000"/>
                  <a:satMod val="135000"/>
                </a:schemeClr>
                <a:prstClr val="white"/>
              </a:duotone>
            </a:blip>
            <a:stretch>
              <a:fillRect/>
            </a:stretch>
          </a:blipFill>
          <a:ln>
            <a:noFill/>
          </a:ln>
          <a:effectLst>
            <a:outerShdw dist="107763" dir="2700000" algn="ctr" rotWithShape="0">
              <a:schemeClr val="bg2">
                <a:alpha val="50000"/>
              </a:schemeClr>
            </a:outerShdw>
          </a:effectLst>
        </p:spPr>
        <p:txBody>
          <a:bodyPr lIns="27642" tIns="26874" rIns="27642" bIns="26874" anchor="ctr" anchorCtr="1"/>
          <a:lstStyle/>
          <a:p>
            <a:pPr>
              <a:lnSpc>
                <a:spcPct val="150000"/>
              </a:lnSpc>
            </a:pPr>
            <a:r>
              <a:rPr lang="zh-CN" altLang="en-US" sz="1800" b="1" dirty="0">
                <a:latin typeface="+mn-ea"/>
              </a:rPr>
              <a:t>2017年必修课程“中外历史纲要”</a:t>
            </a:r>
            <a:endParaRPr lang="en-US" altLang="zh-CN" sz="1800" b="1" dirty="0">
              <a:latin typeface="+mn-ea"/>
            </a:endParaRPr>
          </a:p>
        </p:txBody>
      </p:sp>
      <p:sp>
        <p:nvSpPr>
          <p:cNvPr id="9" name="文本框 1"/>
          <p:cNvSpPr txBox="1">
            <a:spLocks noChangeArrowheads="1"/>
          </p:cNvSpPr>
          <p:nvPr/>
        </p:nvSpPr>
        <p:spPr bwMode="auto">
          <a:xfrm>
            <a:off x="190831" y="874463"/>
            <a:ext cx="5370030" cy="1434047"/>
          </a:xfrm>
          <a:prstGeom prst="rect">
            <a:avLst/>
          </a:prstGeom>
          <a:noFill/>
          <a:ln w="9525">
            <a:noFill/>
            <a:miter lim="800000"/>
            <a:headEnd/>
            <a:tailEnd/>
          </a:ln>
        </p:spPr>
        <p:txBody>
          <a:bodyPr wrap="square" lIns="48577" tIns="24289" rIns="48577" bIns="24289">
            <a:spAutoFit/>
          </a:bodyPr>
          <a:lstStyle/>
          <a:p>
            <a:pPr>
              <a:lnSpc>
                <a:spcPct val="150000"/>
              </a:lnSpc>
            </a:pPr>
            <a:r>
              <a:rPr lang="zh-CN" altLang="en-US" sz="1400" b="1" dirty="0" smtClean="0">
                <a:latin typeface="微软雅黑" pitchFamily="34" charset="-122"/>
                <a:ea typeface="微软雅黑" pitchFamily="34" charset="-122"/>
              </a:rPr>
              <a:t>          </a:t>
            </a:r>
            <a:endParaRPr lang="en-US" altLang="zh-CN" sz="1400" b="1" dirty="0" smtClean="0">
              <a:latin typeface="微软雅黑" pitchFamily="34" charset="-122"/>
              <a:ea typeface="微软雅黑" pitchFamily="34" charset="-122"/>
            </a:endParaRPr>
          </a:p>
          <a:p>
            <a:pPr>
              <a:lnSpc>
                <a:spcPct val="150000"/>
              </a:lnSpc>
            </a:pPr>
            <a:r>
              <a:rPr lang="zh-CN" altLang="en-US" sz="1600" b="1" dirty="0" smtClean="0">
                <a:latin typeface="+mn-ea"/>
              </a:rPr>
              <a:t>  </a:t>
            </a:r>
            <a:r>
              <a:rPr lang="zh-CN" altLang="en-US" sz="1600" dirty="0" smtClean="0">
                <a:latin typeface="+mn-ea"/>
              </a:rPr>
              <a:t>1.</a:t>
            </a:r>
            <a:r>
              <a:rPr lang="en-US" altLang="zh-CN" sz="1600" dirty="0" smtClean="0">
                <a:latin typeface="+mn-ea"/>
              </a:rPr>
              <a:t>3  </a:t>
            </a:r>
            <a:r>
              <a:rPr lang="zh-CN" altLang="en-US" sz="1600" dirty="0" smtClean="0">
                <a:latin typeface="+mn-ea"/>
              </a:rPr>
              <a:t>秦汉大一统国家的建立与巩固</a:t>
            </a:r>
            <a:endParaRPr lang="en-US" altLang="zh-CN" sz="1600" dirty="0" smtClean="0">
              <a:latin typeface="+mn-ea"/>
            </a:endParaRPr>
          </a:p>
          <a:p>
            <a:pPr>
              <a:lnSpc>
                <a:spcPct val="150000"/>
              </a:lnSpc>
            </a:pPr>
            <a:r>
              <a:rPr lang="en-US" altLang="zh-CN" sz="1600" dirty="0" smtClean="0">
                <a:latin typeface="+mn-ea"/>
                <a:ea typeface="华文楷体" pitchFamily="2" charset="-122"/>
              </a:rPr>
              <a:t>  </a:t>
            </a:r>
            <a:r>
              <a:rPr lang="zh-CN" altLang="zh-CN" sz="1400" dirty="0" smtClean="0">
                <a:latin typeface="华文楷体" pitchFamily="2" charset="-122"/>
                <a:ea typeface="华文楷体" pitchFamily="2" charset="-122"/>
              </a:rPr>
              <a:t>通过了解秦朝的统一业绩</a:t>
            </a:r>
            <a:r>
              <a:rPr lang="zh-CN" altLang="en-US" sz="1400" dirty="0" smtClean="0">
                <a:latin typeface="华文楷体" pitchFamily="2" charset="-122"/>
                <a:ea typeface="华文楷体" pitchFamily="2" charset="-122"/>
              </a:rPr>
              <a:t>，</a:t>
            </a:r>
            <a:r>
              <a:rPr lang="zh-CN" altLang="zh-CN" sz="1400" dirty="0" smtClean="0">
                <a:latin typeface="华文楷体" pitchFamily="2" charset="-122"/>
                <a:ea typeface="华文楷体" pitchFamily="2" charset="-122"/>
              </a:rPr>
              <a:t>认识统一多民族封建国家的建立</a:t>
            </a:r>
            <a:r>
              <a:rPr lang="zh-CN" altLang="en-US" sz="1400" dirty="0" smtClean="0">
                <a:latin typeface="华文楷体" pitchFamily="2" charset="-122"/>
                <a:ea typeface="华文楷体" pitchFamily="2" charset="-122"/>
              </a:rPr>
              <a:t>及巩固</a:t>
            </a:r>
            <a:r>
              <a:rPr lang="zh-CN" altLang="zh-CN" sz="1400" dirty="0" smtClean="0">
                <a:latin typeface="华文楷体" pitchFamily="2" charset="-122"/>
                <a:ea typeface="华文楷体" pitchFamily="2" charset="-122"/>
              </a:rPr>
              <a:t>在中国历史上的意义。</a:t>
            </a:r>
            <a:endParaRPr lang="zh-CN" altLang="en-US" sz="1400" dirty="0">
              <a:latin typeface="华文楷体" pitchFamily="2" charset="-122"/>
              <a:ea typeface="华文楷体" pitchFamily="2" charset="-122"/>
            </a:endParaRPr>
          </a:p>
        </p:txBody>
      </p:sp>
    </p:spTree>
  </p:cSld>
  <p:clrMapOvr>
    <a:masterClrMapping/>
  </p:clrMapOvr>
  <p:transition spd="med">
    <p:pull/>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926,&quot;width&quot;:1944}"/>
</p:tagLst>
</file>

<file path=ppt/tags/tag2.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538"/>
  <p:tag name="KSO_WM_TAG_VERSION" val="1.0"/>
  <p:tag name="KSO_WM_SLIDE_ID" val="custom20186579_1"/>
  <p:tag name="KSO_WM_SLIDE_INDEX" val="1"/>
  <p:tag name="KSO_WM_SLIDE_ITEM_CNT" val="0"/>
  <p:tag name="KSO_WM_SLIDE_LAYOUT" val="a_b"/>
  <p:tag name="KSO_WM_SLIDE_LAYOUT_CNT" val="1_1"/>
  <p:tag name="KSO_WM_SLIDE_TYPE" val="title"/>
  <p:tag name="KSO_WM_SLIDE_SUBTYPE" val="pureTxt"/>
  <p:tag name="KSO_WM_TEMPLATE_THUMBS_INDEX" val="1、5、6、7、8、10、13、14、16、17、18、19"/>
  <p:tag name="KSO_WM_BEAUTIFY_FLAG" val="#wm#"/>
  <p:tag name="KSO_WM_TEMPLATE_TOPIC_ID" val="2869567"/>
  <p:tag name="KSO_WM_TEMPLATE_OUTLINE_ID" val="6"/>
  <p:tag name="KSO_WM_TEMPLATE_SCENE_ID" val="1"/>
  <p:tag name="KSO_WM_TEMPLATE_JOB_ID" val="6"/>
  <p:tag name="KSO_WM_TEMPLATE_TOPIC_DEFAULT" val="0"/>
  <p:tag name="KSO_WM_TEMPLATE_SUBCATEGORY" val="0"/>
  <p:tag name="KSO_WM_TEMPLATE_MASTER_TYPE" val="1"/>
  <p:tag name="KSO_WM_TEMPLATE_COLOR_TYPE" val="1"/>
  <p:tag name="KSO_WM_TEMPLATE_MASTER_THUMB_INDEX" val="12"/>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2636</TotalTime>
  <Words>2275</Words>
  <Application>Microsoft Office PowerPoint</Application>
  <PresentationFormat>自定义</PresentationFormat>
  <Paragraphs>167</Paragraphs>
  <Slides>33</Slides>
  <Notes>31</Notes>
  <HiddenSlides>0</HiddenSlides>
  <MMClips>0</MMClips>
  <ScaleCrop>false</ScaleCrop>
  <HeadingPairs>
    <vt:vector size="4" baseType="variant">
      <vt:variant>
        <vt:lpstr>主题</vt:lpstr>
      </vt:variant>
      <vt:variant>
        <vt:i4>1</vt:i4>
      </vt:variant>
      <vt:variant>
        <vt:lpstr>幻灯片标题</vt:lpstr>
      </vt:variant>
      <vt:variant>
        <vt:i4>33</vt:i4>
      </vt:variant>
    </vt:vector>
  </HeadingPairs>
  <TitlesOfParts>
    <vt:vector size="34" baseType="lpstr">
      <vt:lpstr>Office 主题</vt:lpstr>
      <vt:lpstr>高三年级历史学科第7课时《中国古代通史专题7》        秦汉之秦的统一</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vector>
  </TitlesOfParts>
  <Company>China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Skyfree</cp:lastModifiedBy>
  <cp:revision>304</cp:revision>
  <dcterms:created xsi:type="dcterms:W3CDTF">2016-10-06T06:02:00Z</dcterms:created>
  <dcterms:modified xsi:type="dcterms:W3CDTF">2020-02-11T01:32:53Z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2052-11.1.0.9339</vt:lpwstr>
  </property>
</Properties>
</file>