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65" r:id="rId2"/>
    <p:sldId id="444" r:id="rId3"/>
    <p:sldId id="977" r:id="rId4"/>
    <p:sldId id="1049" r:id="rId5"/>
    <p:sldId id="1043" r:id="rId6"/>
    <p:sldId id="1052" r:id="rId7"/>
    <p:sldId id="650" r:id="rId8"/>
    <p:sldId id="1053" r:id="rId9"/>
    <p:sldId id="1045" r:id="rId10"/>
    <p:sldId id="1050" r:id="rId11"/>
    <p:sldId id="1055" r:id="rId12"/>
    <p:sldId id="1056" r:id="rId13"/>
    <p:sldId id="1057" r:id="rId14"/>
    <p:sldId id="1051" r:id="rId15"/>
    <p:sldId id="1058" r:id="rId16"/>
    <p:sldId id="661" r:id="rId17"/>
    <p:sldId id="271" r:id="rId18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3231"/>
  </p:normalViewPr>
  <p:slideViewPr>
    <p:cSldViewPr snapToGrid="0">
      <p:cViewPr varScale="1">
        <p:scale>
          <a:sx n="120" d="100"/>
          <a:sy n="120" d="100"/>
        </p:scale>
        <p:origin x="200" y="3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256854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47151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488215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710427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540241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703019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464149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502699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70716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71865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98909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48356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90450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65292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03217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93817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69637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7317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1.xml"/><Relationship Id="rId27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3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4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5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6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9" r:id="rId20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784.TI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784.TI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784.TI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784.TI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784.TI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2365400" y="2516095"/>
            <a:ext cx="6976129" cy="728345"/>
          </a:xfrm>
        </p:spPr>
        <p:txBody>
          <a:bodyPr>
            <a:normAutofit/>
          </a:bodyPr>
          <a:lstStyle/>
          <a:p>
            <a:pPr algn="ctr"/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细胞的结构基础（第</a:t>
            </a:r>
            <a:r>
              <a:rPr lang="en-US" altLang="zh-CN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课时）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高一年级生物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413271" y="3688900"/>
            <a:ext cx="6580835" cy="499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学校：华师一附中朝阳学校    教师姓名：吴海睿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7628BAA-5F86-044B-B535-E9A5BA794AC7}"/>
              </a:ext>
            </a:extLst>
          </p:cNvPr>
          <p:cNvSpPr/>
          <p:nvPr/>
        </p:nvSpPr>
        <p:spPr>
          <a:xfrm>
            <a:off x="233915" y="466270"/>
            <a:ext cx="8633637" cy="1057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2140" indent="-612140" algn="just">
              <a:lnSpc>
                <a:spcPts val="4000"/>
              </a:lnSpc>
            </a:pPr>
            <a:r>
              <a:rPr lang="en-US" altLang="zh-CN" b="1" kern="100" dirty="0"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b="1" kern="100" dirty="0"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zh-CN" b="1" kern="100" dirty="0">
                <a:solidFill>
                  <a:srgbClr val="0070C0"/>
                </a:solidFill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核孔是具有选择性的核质交换通道，亲核蛋白需通过核孔进入细胞核发挥功能。</a:t>
            </a:r>
            <a:r>
              <a:rPr lang="zh-CN" altLang="zh-CN" b="1" kern="100" dirty="0"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下图为非洲爪蟾卵母细胞</a:t>
            </a:r>
            <a:r>
              <a:rPr lang="zh-CN" altLang="zh-CN" b="1" kern="100" dirty="0">
                <a:solidFill>
                  <a:srgbClr val="0070C0"/>
                </a:solidFill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亲核蛋白注射实验</a:t>
            </a:r>
            <a:r>
              <a:rPr lang="zh-CN" altLang="zh-CN" b="1" kern="100" dirty="0"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，下列相关叙述正确的是</a:t>
            </a:r>
            <a:endParaRPr lang="zh-CN" altLang="zh-CN" sz="900" kern="100" dirty="0">
              <a:latin typeface="Kaiti SC" panose="02010600040101010101" pitchFamily="2" charset="-122"/>
              <a:ea typeface="Kaiti SC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273AAF-A1F8-E54C-8FFC-F912B4DA7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9525" y="232774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7409" name="Picture 1" descr="784.TIF">
            <a:extLst>
              <a:ext uri="{FF2B5EF4-FFF2-40B4-BE49-F238E27FC236}">
                <a16:creationId xmlns:a16="http://schemas.microsoft.com/office/drawing/2014/main" id="{A82DBFA3-AE8A-244C-A3F7-4BBB91F1A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303" y="1659855"/>
            <a:ext cx="3151802" cy="179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52">
            <a:hlinkClick r:id="" action="ppaction://noaction"/>
            <a:extLst>
              <a:ext uri="{FF2B5EF4-FFF2-40B4-BE49-F238E27FC236}">
                <a16:creationId xmlns:a16="http://schemas.microsoft.com/office/drawing/2014/main" id="{FC65FA47-3C40-DE4A-9ED5-A0511F4CC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977656" cy="584775"/>
          </a:xfrm>
          <a:prstGeom prst="rect">
            <a:avLst/>
          </a:prstGeom>
          <a:solidFill>
            <a:srgbClr val="00B0F0">
              <a:alpha val="35000"/>
            </a:srgbClr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r>
              <a:rPr lang="zh-CN" altLang="en-US" sz="3200" dirty="0">
                <a:latin typeface="Kaiti SC" panose="02010600040101010101" pitchFamily="2" charset="-122"/>
                <a:ea typeface="Kaiti SC" panose="02010600040101010101" pitchFamily="2" charset="-122"/>
              </a:rPr>
              <a:t>迁移运用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DC0F822-8E10-8244-98AB-F74193AED657}"/>
              </a:ext>
            </a:extLst>
          </p:cNvPr>
          <p:cNvSpPr/>
          <p:nvPr/>
        </p:nvSpPr>
        <p:spPr>
          <a:xfrm>
            <a:off x="233915" y="1839856"/>
            <a:ext cx="8325293" cy="2083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12140" algn="just">
              <a:lnSpc>
                <a:spcPts val="4000"/>
              </a:lnSpc>
            </a:pPr>
            <a:r>
              <a:rPr lang="en-US" altLang="zh-CN" b="1" kern="100" dirty="0">
                <a:latin typeface="Kaiti SC" panose="02010600040101010101" pitchFamily="2" charset="-122"/>
                <a:ea typeface="Kaiti SC" panose="0201060004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b="1" kern="100" dirty="0"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．亲核蛋白进入细胞核由头部决定</a:t>
            </a:r>
            <a:endParaRPr lang="zh-CN" altLang="zh-CN" sz="900" kern="100" dirty="0">
              <a:latin typeface="Kaiti SC" panose="02010600040101010101" pitchFamily="2" charset="-122"/>
              <a:ea typeface="Kaiti SC" panose="02010600040101010101" pitchFamily="2" charset="-122"/>
              <a:cs typeface="Courier New" panose="02070309020205020404" pitchFamily="49" charset="0"/>
            </a:endParaRPr>
          </a:p>
          <a:p>
            <a:pPr indent="612140" algn="just">
              <a:lnSpc>
                <a:spcPts val="4000"/>
              </a:lnSpc>
            </a:pPr>
            <a:r>
              <a:rPr lang="en-US" altLang="zh-CN" b="1" kern="100" dirty="0">
                <a:latin typeface="Kaiti SC" panose="02010600040101010101" pitchFamily="2" charset="-122"/>
                <a:ea typeface="Kaiti SC" panose="0201060004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b="1" kern="100" dirty="0"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．亲核蛋白进入细胞核不需要载体蛋白</a:t>
            </a:r>
            <a:endParaRPr lang="zh-CN" altLang="zh-CN" sz="900" kern="100" dirty="0">
              <a:latin typeface="Kaiti SC" panose="02010600040101010101" pitchFamily="2" charset="-122"/>
              <a:ea typeface="Kaiti SC" panose="02010600040101010101" pitchFamily="2" charset="-122"/>
              <a:cs typeface="Courier New" panose="02070309020205020404" pitchFamily="49" charset="0"/>
            </a:endParaRPr>
          </a:p>
          <a:p>
            <a:pPr indent="612140" algn="just">
              <a:lnSpc>
                <a:spcPts val="4000"/>
              </a:lnSpc>
            </a:pPr>
            <a:r>
              <a:rPr lang="en-US" altLang="zh-CN" b="1" kern="100" dirty="0">
                <a:latin typeface="Kaiti SC" panose="02010600040101010101" pitchFamily="2" charset="-122"/>
                <a:ea typeface="Kaiti SC" panose="0201060004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b="1" kern="100" dirty="0"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．亲核蛋白进入细胞核需要消耗能量</a:t>
            </a:r>
            <a:endParaRPr lang="zh-CN" altLang="zh-CN" sz="900" kern="100" dirty="0">
              <a:latin typeface="Kaiti SC" panose="02010600040101010101" pitchFamily="2" charset="-122"/>
              <a:ea typeface="Kaiti SC" panose="02010600040101010101" pitchFamily="2" charset="-122"/>
              <a:cs typeface="Courier New" panose="02070309020205020404" pitchFamily="49" charset="0"/>
            </a:endParaRPr>
          </a:p>
          <a:p>
            <a:pPr indent="612140" algn="just">
              <a:lnSpc>
                <a:spcPts val="4000"/>
              </a:lnSpc>
            </a:pPr>
            <a:r>
              <a:rPr lang="en-US" altLang="zh-CN" b="1" kern="100" dirty="0">
                <a:latin typeface="Kaiti SC" panose="02010600040101010101" pitchFamily="2" charset="-122"/>
                <a:ea typeface="Kaiti SC" panose="02010600040101010101" pitchFamily="2" charset="-122"/>
              </a:rPr>
              <a:t>D</a:t>
            </a:r>
            <a:r>
              <a:rPr lang="zh-CN" altLang="zh-CN" b="1" kern="100" dirty="0">
                <a:latin typeface="Kaiti SC" panose="02010600040101010101" pitchFamily="2" charset="-122"/>
                <a:ea typeface="Kaiti SC" panose="02010600040101010101" pitchFamily="2" charset="-122"/>
              </a:rPr>
              <a:t>．亲核蛋白进入细胞核的方式与葡萄糖进入红细胞相同</a:t>
            </a:r>
            <a:endParaRPr lang="zh-CN" altLang="zh-CN" sz="900" kern="100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41931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84.TIF">
            <a:extLst>
              <a:ext uri="{FF2B5EF4-FFF2-40B4-BE49-F238E27FC236}">
                <a16:creationId xmlns:a16="http://schemas.microsoft.com/office/drawing/2014/main" id="{E640B839-0DAD-7B48-854E-CEC21D8C3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0" y="1006706"/>
            <a:ext cx="3978112" cy="261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右箭头 5">
            <a:extLst>
              <a:ext uri="{FF2B5EF4-FFF2-40B4-BE49-F238E27FC236}">
                <a16:creationId xmlns:a16="http://schemas.microsoft.com/office/drawing/2014/main" id="{D359A23D-34A9-0942-85F1-8A8AE131E80E}"/>
              </a:ext>
            </a:extLst>
          </p:cNvPr>
          <p:cNvSpPr/>
          <p:nvPr/>
        </p:nvSpPr>
        <p:spPr>
          <a:xfrm>
            <a:off x="4048813" y="2123356"/>
            <a:ext cx="447774" cy="1956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5FCBE4C-515A-7D41-8AAF-2E959F2E536C}"/>
              </a:ext>
            </a:extLst>
          </p:cNvPr>
          <p:cNvSpPr txBox="1"/>
          <p:nvPr/>
        </p:nvSpPr>
        <p:spPr>
          <a:xfrm>
            <a:off x="4741667" y="1169661"/>
            <a:ext cx="4044099" cy="1631216"/>
          </a:xfrm>
          <a:prstGeom prst="rect">
            <a:avLst/>
          </a:prstGeom>
          <a:solidFill>
            <a:srgbClr val="00B0F0">
              <a:alpha val="16000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    从图示可以看出完整的放射性亲核蛋白可以进入细胞核，而将亲核蛋白质分成两部分，尾部和头部，</a:t>
            </a:r>
            <a:r>
              <a:rPr kumimoji="1" lang="zh-CN" altLang="en-US" sz="2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尾部可进，而头部不可进</a:t>
            </a:r>
            <a:r>
              <a:rPr kumimoji="1"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kumimoji="1" lang="en-US" altLang="zh-CN" sz="2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kumimoji="1"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    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901835B-2561-284C-BBB0-800215B11AA0}"/>
              </a:ext>
            </a:extLst>
          </p:cNvPr>
          <p:cNvSpPr txBox="1"/>
          <p:nvPr/>
        </p:nvSpPr>
        <p:spPr>
          <a:xfrm>
            <a:off x="537327" y="273377"/>
            <a:ext cx="1442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实验分析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5067039-87A6-BD41-8A43-23ED0A61E7B9}"/>
              </a:ext>
            </a:extLst>
          </p:cNvPr>
          <p:cNvSpPr/>
          <p:nvPr/>
        </p:nvSpPr>
        <p:spPr>
          <a:xfrm>
            <a:off x="4741667" y="3351171"/>
            <a:ext cx="3893298" cy="53181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ts val="4000"/>
              </a:lnSpc>
            </a:pPr>
            <a:r>
              <a:rPr lang="zh-CN" altLang="zh-CN" b="1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亲核蛋白进入细胞核是由尾部决定</a:t>
            </a:r>
            <a:r>
              <a:rPr lang="zh-CN" altLang="en-US" b="1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。</a:t>
            </a:r>
            <a:endParaRPr lang="en-US" altLang="zh-CN" b="1" kern="100" dirty="0"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11" name="右箭头 10">
            <a:extLst>
              <a:ext uri="{FF2B5EF4-FFF2-40B4-BE49-F238E27FC236}">
                <a16:creationId xmlns:a16="http://schemas.microsoft.com/office/drawing/2014/main" id="{DC99ECD3-31A8-9340-A65D-DC56FF8AEFEF}"/>
              </a:ext>
            </a:extLst>
          </p:cNvPr>
          <p:cNvSpPr/>
          <p:nvPr/>
        </p:nvSpPr>
        <p:spPr>
          <a:xfrm rot="5400000">
            <a:off x="6366610" y="2978205"/>
            <a:ext cx="447774" cy="1956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1373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BDF0BA3-74CF-2540-8333-43445D270C62}"/>
              </a:ext>
            </a:extLst>
          </p:cNvPr>
          <p:cNvSpPr/>
          <p:nvPr/>
        </p:nvSpPr>
        <p:spPr>
          <a:xfrm>
            <a:off x="4769962" y="1853530"/>
            <a:ext cx="4128941" cy="1631216"/>
          </a:xfrm>
          <a:prstGeom prst="rect">
            <a:avLst/>
          </a:prstGeom>
          <a:solidFill>
            <a:srgbClr val="00B0F0">
              <a:alpha val="16000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    头部分子量变小，结构变小，反而不能进入细胞核，可见核孔可以</a:t>
            </a:r>
            <a:r>
              <a:rPr kumimoji="1" lang="zh-CN" altLang="en-US" sz="2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选择性</a:t>
            </a:r>
            <a:r>
              <a:rPr kumimoji="1"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地转运核内外物质。有选择，就要有特异性识别能力，识别只能靠核孔复合体上的</a:t>
            </a:r>
            <a:r>
              <a:rPr kumimoji="1" lang="zh-CN" altLang="en-US" sz="2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载体蛋白</a:t>
            </a:r>
            <a:r>
              <a:rPr kumimoji="1"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</a:p>
        </p:txBody>
      </p:sp>
      <p:pic>
        <p:nvPicPr>
          <p:cNvPr id="3" name="Picture 1" descr="784.TIF">
            <a:extLst>
              <a:ext uri="{FF2B5EF4-FFF2-40B4-BE49-F238E27FC236}">
                <a16:creationId xmlns:a16="http://schemas.microsoft.com/office/drawing/2014/main" id="{0364E6B5-1D64-3D42-8516-85CBB020D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88" y="723902"/>
            <a:ext cx="3978112" cy="261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右箭头 4">
            <a:extLst>
              <a:ext uri="{FF2B5EF4-FFF2-40B4-BE49-F238E27FC236}">
                <a16:creationId xmlns:a16="http://schemas.microsoft.com/office/drawing/2014/main" id="{44639432-5A17-B841-9F2B-DCC43D07E826}"/>
              </a:ext>
            </a:extLst>
          </p:cNvPr>
          <p:cNvSpPr/>
          <p:nvPr/>
        </p:nvSpPr>
        <p:spPr>
          <a:xfrm>
            <a:off x="4068843" y="2025537"/>
            <a:ext cx="447774" cy="1956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F14CA75-567E-E142-9523-86DEFE4D429B}"/>
              </a:ext>
            </a:extLst>
          </p:cNvPr>
          <p:cNvSpPr txBox="1"/>
          <p:nvPr/>
        </p:nvSpPr>
        <p:spPr>
          <a:xfrm>
            <a:off x="537327" y="273377"/>
            <a:ext cx="1442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实验分析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793B921-6E76-6345-9DA5-1B84E3B8C824}"/>
              </a:ext>
            </a:extLst>
          </p:cNvPr>
          <p:cNvSpPr txBox="1"/>
          <p:nvPr/>
        </p:nvSpPr>
        <p:spPr>
          <a:xfrm>
            <a:off x="4798244" y="368290"/>
            <a:ext cx="3996964" cy="1323439"/>
          </a:xfrm>
          <a:prstGeom prst="rect">
            <a:avLst/>
          </a:prstGeom>
          <a:solidFill>
            <a:srgbClr val="00B0F0">
              <a:alpha val="16000"/>
            </a:srgbClr>
          </a:solidFill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kumimoji="1" sz="200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r>
              <a:rPr lang="zh-CN" altLang="en-US" dirty="0">
                <a:solidFill>
                  <a:srgbClr val="FF0000"/>
                </a:solidFill>
              </a:rPr>
              <a:t>    核孔</a:t>
            </a:r>
            <a:r>
              <a:rPr lang="zh-CN" altLang="en-US" dirty="0"/>
              <a:t>并不是一个简单的通道，它包含有一个复杂而精细的结构体系，即</a:t>
            </a:r>
            <a:r>
              <a:rPr lang="zh-CN" altLang="en-US" dirty="0">
                <a:solidFill>
                  <a:srgbClr val="FF0000"/>
                </a:solidFill>
              </a:rPr>
              <a:t>核孔复合体</a:t>
            </a:r>
            <a:r>
              <a:rPr lang="zh-CN" altLang="en-US" dirty="0"/>
              <a:t>，其主要由</a:t>
            </a:r>
            <a:r>
              <a:rPr lang="zh-CN" altLang="en-US" dirty="0">
                <a:solidFill>
                  <a:srgbClr val="FF0000"/>
                </a:solidFill>
              </a:rPr>
              <a:t>蛋白质组成。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FBAA25C-33B2-BB48-8137-EA7F49739480}"/>
              </a:ext>
            </a:extLst>
          </p:cNvPr>
          <p:cNvSpPr txBox="1"/>
          <p:nvPr/>
        </p:nvSpPr>
        <p:spPr>
          <a:xfrm>
            <a:off x="4873658" y="4110087"/>
            <a:ext cx="392155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zh-CN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亲核蛋白进入细胞核</a:t>
            </a:r>
            <a:r>
              <a:rPr lang="zh-CN" altLang="en-US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主要是主动运输，</a:t>
            </a:r>
            <a:r>
              <a:rPr lang="zh-CN" altLang="zh-CN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需要载体蛋白和能量</a:t>
            </a:r>
            <a:r>
              <a:rPr lang="zh-CN" altLang="en-US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kumimoji="1" lang="zh-CN" altLang="en-US" dirty="0"/>
          </a:p>
        </p:txBody>
      </p:sp>
      <p:sp>
        <p:nvSpPr>
          <p:cNvPr id="10" name="右箭头 9">
            <a:extLst>
              <a:ext uri="{FF2B5EF4-FFF2-40B4-BE49-F238E27FC236}">
                <a16:creationId xmlns:a16="http://schemas.microsoft.com/office/drawing/2014/main" id="{92341397-A18A-5045-B758-3628B2164B46}"/>
              </a:ext>
            </a:extLst>
          </p:cNvPr>
          <p:cNvSpPr/>
          <p:nvPr/>
        </p:nvSpPr>
        <p:spPr>
          <a:xfrm rot="5400000">
            <a:off x="6572839" y="3699597"/>
            <a:ext cx="447774" cy="1956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58119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84.TIF">
            <a:extLst>
              <a:ext uri="{FF2B5EF4-FFF2-40B4-BE49-F238E27FC236}">
                <a16:creationId xmlns:a16="http://schemas.microsoft.com/office/drawing/2014/main" id="{188D8A2D-E710-BC4C-AEF4-F56A844DE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88" y="723902"/>
            <a:ext cx="3978112" cy="261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BAC03038-E93B-3B4D-A1B1-C2DA8DC372CA}"/>
              </a:ext>
            </a:extLst>
          </p:cNvPr>
          <p:cNvSpPr txBox="1"/>
          <p:nvPr/>
        </p:nvSpPr>
        <p:spPr>
          <a:xfrm>
            <a:off x="537327" y="273377"/>
            <a:ext cx="1442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实验分析</a:t>
            </a:r>
          </a:p>
        </p:txBody>
      </p:sp>
      <p:sp>
        <p:nvSpPr>
          <p:cNvPr id="4" name="右箭头 3">
            <a:extLst>
              <a:ext uri="{FF2B5EF4-FFF2-40B4-BE49-F238E27FC236}">
                <a16:creationId xmlns:a16="http://schemas.microsoft.com/office/drawing/2014/main" id="{7F6087E0-578F-4746-B148-A73E946BB139}"/>
              </a:ext>
            </a:extLst>
          </p:cNvPr>
          <p:cNvSpPr/>
          <p:nvPr/>
        </p:nvSpPr>
        <p:spPr>
          <a:xfrm>
            <a:off x="4068843" y="2025537"/>
            <a:ext cx="447774" cy="1956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9ACEB38-0ACA-1245-9BC0-1FDF5572FD0D}"/>
              </a:ext>
            </a:extLst>
          </p:cNvPr>
          <p:cNvSpPr txBox="1"/>
          <p:nvPr/>
        </p:nvSpPr>
        <p:spPr>
          <a:xfrm>
            <a:off x="4917255" y="1189268"/>
            <a:ext cx="3928361" cy="2554545"/>
          </a:xfrm>
          <a:prstGeom prst="rect">
            <a:avLst/>
          </a:prstGeom>
          <a:solidFill>
            <a:srgbClr val="00B0F0">
              <a:alpha val="16000"/>
            </a:srgbClr>
          </a:solidFill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kumimoji="1" sz="200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r>
              <a:rPr lang="zh-CN" altLang="en-US" dirty="0">
                <a:solidFill>
                  <a:schemeClr val="tx1"/>
                </a:solidFill>
              </a:rPr>
              <a:t>    物质的跨膜运输方式有被动运输和主动运输，</a:t>
            </a:r>
            <a:r>
              <a:rPr lang="zh-CN" altLang="en-US" dirty="0"/>
              <a:t>主动运输需要载体和能量</a:t>
            </a:r>
            <a:r>
              <a:rPr lang="zh-CN" altLang="en-US" dirty="0">
                <a:solidFill>
                  <a:schemeClr val="tx1"/>
                </a:solidFill>
              </a:rPr>
              <a:t>，如</a:t>
            </a:r>
            <a:r>
              <a:rPr lang="zh-CN" altLang="zh-CN" dirty="0">
                <a:solidFill>
                  <a:schemeClr val="tx1"/>
                </a:solidFill>
              </a:rPr>
              <a:t>亲核蛋白进入细胞核</a:t>
            </a:r>
            <a:r>
              <a:rPr lang="zh-CN" altLang="en-US" dirty="0">
                <a:solidFill>
                  <a:schemeClr val="tx1"/>
                </a:solidFill>
              </a:rPr>
              <a:t>。</a:t>
            </a:r>
            <a:endParaRPr lang="en-US" altLang="zh-CN" dirty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    而</a:t>
            </a:r>
            <a:r>
              <a:rPr lang="zh-CN" altLang="zh-CN" dirty="0">
                <a:solidFill>
                  <a:schemeClr val="tx1"/>
                </a:solidFill>
              </a:rPr>
              <a:t>葡萄糖进入红细胞的方式为协助扩散</a:t>
            </a:r>
            <a:r>
              <a:rPr lang="zh-CN" altLang="en-US" dirty="0">
                <a:solidFill>
                  <a:schemeClr val="tx1"/>
                </a:solidFill>
              </a:rPr>
              <a:t>，属于</a:t>
            </a:r>
            <a:r>
              <a:rPr lang="zh-CN" altLang="en-US" dirty="0"/>
              <a:t>被动运输</a:t>
            </a:r>
            <a:r>
              <a:rPr lang="zh-CN" altLang="en-US" dirty="0">
                <a:solidFill>
                  <a:schemeClr val="tx1"/>
                </a:solidFill>
              </a:rPr>
              <a:t>，所以</a:t>
            </a:r>
            <a:r>
              <a:rPr lang="zh-CN" altLang="en-US" dirty="0"/>
              <a:t>两者运输方式不同</a:t>
            </a:r>
            <a:r>
              <a:rPr lang="zh-CN" altLang="en-US" dirty="0">
                <a:solidFill>
                  <a:schemeClr val="tx1"/>
                </a:solidFill>
              </a:rPr>
              <a:t>。</a:t>
            </a:r>
            <a:endParaRPr lang="zh-CN" altLang="zh-CN" dirty="0">
              <a:solidFill>
                <a:schemeClr val="tx1"/>
              </a:solidFill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16883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384F186-7685-DD4C-9B4F-77EE6E3F4AA4}"/>
              </a:ext>
            </a:extLst>
          </p:cNvPr>
          <p:cNvSpPr/>
          <p:nvPr/>
        </p:nvSpPr>
        <p:spPr>
          <a:xfrm>
            <a:off x="351373" y="2678841"/>
            <a:ext cx="8325293" cy="2083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12140" algn="just">
              <a:lnSpc>
                <a:spcPts val="4000"/>
              </a:lnSpc>
            </a:pPr>
            <a:r>
              <a:rPr lang="en-US" altLang="zh-CN" b="1" kern="100" dirty="0">
                <a:latin typeface="Kaiti SC" panose="02010600040101010101" pitchFamily="2" charset="-122"/>
                <a:ea typeface="Kaiti SC" panose="0201060004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b="1" kern="100" dirty="0"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．亲核蛋白进入细胞核由头部决定</a:t>
            </a:r>
            <a:endParaRPr lang="zh-CN" altLang="zh-CN" sz="900" kern="100" dirty="0">
              <a:latin typeface="Kaiti SC" panose="02010600040101010101" pitchFamily="2" charset="-122"/>
              <a:ea typeface="Kaiti SC" panose="02010600040101010101" pitchFamily="2" charset="-122"/>
              <a:cs typeface="Courier New" panose="02070309020205020404" pitchFamily="49" charset="0"/>
            </a:endParaRPr>
          </a:p>
          <a:p>
            <a:pPr indent="612140" algn="just">
              <a:lnSpc>
                <a:spcPts val="4000"/>
              </a:lnSpc>
            </a:pPr>
            <a:r>
              <a:rPr lang="en-US" altLang="zh-CN" b="1" kern="100" dirty="0">
                <a:latin typeface="Kaiti SC" panose="02010600040101010101" pitchFamily="2" charset="-122"/>
                <a:ea typeface="Kaiti SC" panose="0201060004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b="1" kern="100" dirty="0"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．亲核蛋白进入细胞核不需要载体蛋白</a:t>
            </a:r>
            <a:endParaRPr lang="zh-CN" altLang="zh-CN" sz="900" kern="100" dirty="0">
              <a:latin typeface="Kaiti SC" panose="02010600040101010101" pitchFamily="2" charset="-122"/>
              <a:ea typeface="Kaiti SC" panose="02010600040101010101" pitchFamily="2" charset="-122"/>
              <a:cs typeface="Courier New" panose="02070309020205020404" pitchFamily="49" charset="0"/>
            </a:endParaRPr>
          </a:p>
          <a:p>
            <a:pPr indent="612140" algn="just">
              <a:lnSpc>
                <a:spcPts val="4000"/>
              </a:lnSpc>
            </a:pPr>
            <a:r>
              <a:rPr lang="en-US" altLang="zh-CN" b="1" kern="100" dirty="0">
                <a:latin typeface="Kaiti SC" panose="02010600040101010101" pitchFamily="2" charset="-122"/>
                <a:ea typeface="Kaiti SC" panose="0201060004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b="1" kern="100" dirty="0"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．亲核蛋白进入细胞核需要消耗能量</a:t>
            </a:r>
            <a:endParaRPr lang="zh-CN" altLang="zh-CN" sz="900" kern="100" dirty="0">
              <a:latin typeface="Kaiti SC" panose="02010600040101010101" pitchFamily="2" charset="-122"/>
              <a:ea typeface="Kaiti SC" panose="02010600040101010101" pitchFamily="2" charset="-122"/>
              <a:cs typeface="Courier New" panose="02070309020205020404" pitchFamily="49" charset="0"/>
            </a:endParaRPr>
          </a:p>
          <a:p>
            <a:pPr indent="612140" algn="just">
              <a:lnSpc>
                <a:spcPts val="4000"/>
              </a:lnSpc>
            </a:pPr>
            <a:r>
              <a:rPr lang="en-US" altLang="zh-CN" b="1" kern="100" dirty="0">
                <a:latin typeface="Kaiti SC" panose="02010600040101010101" pitchFamily="2" charset="-122"/>
                <a:ea typeface="Kaiti SC" panose="02010600040101010101" pitchFamily="2" charset="-122"/>
              </a:rPr>
              <a:t>D</a:t>
            </a:r>
            <a:r>
              <a:rPr lang="zh-CN" altLang="zh-CN" b="1" kern="100" dirty="0">
                <a:latin typeface="Kaiti SC" panose="02010600040101010101" pitchFamily="2" charset="-122"/>
                <a:ea typeface="Kaiti SC" panose="02010600040101010101" pitchFamily="2" charset="-122"/>
              </a:rPr>
              <a:t>．亲核蛋白进入细胞核的方式与葡萄糖进入红细胞相同</a:t>
            </a:r>
            <a:endParaRPr lang="zh-CN" altLang="zh-CN" sz="900" kern="100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pic>
        <p:nvPicPr>
          <p:cNvPr id="3" name="Picture 1" descr="784.TIF">
            <a:extLst>
              <a:ext uri="{FF2B5EF4-FFF2-40B4-BE49-F238E27FC236}">
                <a16:creationId xmlns:a16="http://schemas.microsoft.com/office/drawing/2014/main" id="{4A038C5B-5A63-4F4A-BC17-59DA6EB20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132" y="502084"/>
            <a:ext cx="4282689" cy="229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62F09F9D-A211-184E-B373-023562D3DFE1}"/>
              </a:ext>
            </a:extLst>
          </p:cNvPr>
          <p:cNvSpPr/>
          <p:nvPr/>
        </p:nvSpPr>
        <p:spPr>
          <a:xfrm>
            <a:off x="3135918" y="59495"/>
            <a:ext cx="4491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kern="100" dirty="0">
                <a:solidFill>
                  <a:srgbClr val="FF0000"/>
                </a:solidFill>
                <a:latin typeface="Kaiti SC" panose="02010600040101010101" pitchFamily="2" charset="-122"/>
                <a:ea typeface="Kaiti SC" panose="02010600040101010101" pitchFamily="2" charset="-122"/>
                <a:cs typeface="Courier New" panose="02070309020205020404" pitchFamily="49" charset="0"/>
              </a:rPr>
              <a:t>C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E3DCCE6-470A-0244-9AAB-354224E1695C}"/>
              </a:ext>
            </a:extLst>
          </p:cNvPr>
          <p:cNvSpPr/>
          <p:nvPr/>
        </p:nvSpPr>
        <p:spPr>
          <a:xfrm>
            <a:off x="486615" y="8632"/>
            <a:ext cx="5922335" cy="54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2140" indent="-612140" algn="just">
              <a:lnSpc>
                <a:spcPts val="4000"/>
              </a:lnSpc>
            </a:pPr>
            <a:r>
              <a:rPr lang="zh-CN" altLang="zh-CN" b="1" kern="100" dirty="0"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下列相关叙述正确的是</a:t>
            </a:r>
            <a:r>
              <a:rPr lang="zh-CN" altLang="en-US" b="1" kern="100" dirty="0"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（         ）</a:t>
            </a:r>
            <a:endParaRPr lang="zh-CN" altLang="zh-CN" sz="900" kern="100" dirty="0">
              <a:latin typeface="Kaiti SC" panose="02010600040101010101" pitchFamily="2" charset="-122"/>
              <a:ea typeface="Kaiti SC" panose="0201060004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39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170908C-EFC8-3F44-B229-AACDC2271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757" y="457703"/>
            <a:ext cx="4581124" cy="4326051"/>
          </a:xfrm>
          <a:prstGeom prst="rect">
            <a:avLst/>
          </a:prstGeom>
          <a:ln>
            <a:noFill/>
          </a:ln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0B397C5-9383-6B44-AA2B-4AB792F4E30D}"/>
              </a:ext>
            </a:extLst>
          </p:cNvPr>
          <p:cNvSpPr txBox="1"/>
          <p:nvPr/>
        </p:nvSpPr>
        <p:spPr>
          <a:xfrm>
            <a:off x="211757" y="15679"/>
            <a:ext cx="1395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兴趣导航：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692E8F5-29B0-5144-BD10-875F7D05D93B}"/>
              </a:ext>
            </a:extLst>
          </p:cNvPr>
          <p:cNvSpPr txBox="1"/>
          <p:nvPr/>
        </p:nvSpPr>
        <p:spPr>
          <a:xfrm>
            <a:off x="4908383" y="573207"/>
            <a:ext cx="3937233" cy="378565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    </a:t>
            </a:r>
            <a:r>
              <a:rPr kumimoji="1" lang="zh-CN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如果把尾部片段包裹在直径</a:t>
            </a:r>
            <a:r>
              <a:rPr kumimoji="1" lang="en-US" altLang="zh-CN" sz="2400" dirty="0">
                <a:latin typeface="KaiTi" panose="02010609060101010101" pitchFamily="49" charset="-122"/>
                <a:ea typeface="KaiTi" panose="02010609060101010101" pitchFamily="49" charset="-122"/>
              </a:rPr>
              <a:t>20nm</a:t>
            </a:r>
            <a:r>
              <a:rPr kumimoji="1" lang="zh-CN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的胶体金颗粒上，然后注射到细胞质中，这种金颗粒也能在核内积累。</a:t>
            </a:r>
            <a:endParaRPr kumimoji="1" lang="en-US" altLang="zh-CN" sz="24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kumimoji="1" lang="en-US" altLang="zh-CN" sz="24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kumimoji="1" lang="zh-CN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    换用完整的核质蛋白包裹胶体金颗粒可以得到同样的结果。</a:t>
            </a:r>
            <a:endParaRPr kumimoji="1" lang="en-US" altLang="zh-CN" sz="24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kumimoji="1" lang="en-US" altLang="zh-CN" sz="24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kumimoji="1" lang="zh-CN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      </a:t>
            </a:r>
            <a:r>
              <a:rPr kumimoji="1" lang="en-US" altLang="zh-CN" sz="2400" dirty="0">
                <a:latin typeface="KaiTi" panose="02010609060101010101" pitchFamily="49" charset="-122"/>
                <a:ea typeface="KaiTi" panose="02010609060101010101" pitchFamily="49" charset="-122"/>
              </a:rPr>
              <a:t>——《</a:t>
            </a:r>
            <a:r>
              <a:rPr kumimoji="1" lang="zh-CN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细胞生物学</a:t>
            </a:r>
            <a:r>
              <a:rPr kumimoji="1" lang="en-US" altLang="zh-CN" sz="2400" dirty="0">
                <a:latin typeface="KaiTi" panose="02010609060101010101" pitchFamily="49" charset="-122"/>
                <a:ea typeface="KaiTi" panose="02010609060101010101" pitchFamily="49" charset="-122"/>
              </a:rPr>
              <a:t>》</a:t>
            </a:r>
            <a:endParaRPr kumimoji="1" lang="zh-CN" altLang="en-US" sz="24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928D72D-A6E7-0B43-8F27-71571500C05B}"/>
              </a:ext>
            </a:extLst>
          </p:cNvPr>
          <p:cNvSpPr txBox="1"/>
          <p:nvPr/>
        </p:nvSpPr>
        <p:spPr>
          <a:xfrm>
            <a:off x="3435719" y="476954"/>
            <a:ext cx="1357162" cy="425436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91942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0994" y="741560"/>
            <a:ext cx="8281775" cy="281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26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解答思路</a:t>
            </a:r>
          </a:p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       </a:t>
            </a:r>
            <a:r>
              <a:rPr lang="zh-CN" altLang="zh-CN" sz="24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首先要明白实验要探究的目的，找到合适的材料；再弄清楚实验思路、操作过程；根据实验结果，结合实验目的和假设，作出科学、合理的实验结论。</a:t>
            </a:r>
          </a:p>
        </p:txBody>
      </p:sp>
    </p:spTree>
    <p:extLst>
      <p:ext uri="{BB962C8B-B14F-4D97-AF65-F5344CB8AC3E}">
        <p14:creationId xmlns:p14="http://schemas.microsoft.com/office/powerpoint/2010/main" val="1047043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50">
            <a:hlinkClick r:id="rId3" action="ppaction://hlinksldjump"/>
            <a:extLst>
              <a:ext uri="{FF2B5EF4-FFF2-40B4-BE49-F238E27FC236}">
                <a16:creationId xmlns:a16="http://schemas.microsoft.com/office/drawing/2014/main" id="{0DA14037-FE4E-F748-AC44-14FBCDE77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6787" y="497544"/>
            <a:ext cx="7437214" cy="2554545"/>
          </a:xfrm>
          <a:prstGeom prst="rect">
            <a:avLst/>
          </a:prstGeom>
          <a:noFill/>
          <a:ln>
            <a:solidFill>
              <a:srgbClr val="00B0F0"/>
            </a:solidFill>
          </a:ln>
          <a:effectLst/>
          <a:extLst/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r>
              <a:rPr lang="zh-CN" altLang="en-US" sz="3200" b="1" dirty="0">
                <a:latin typeface="Kaiti SC" panose="02010600040101010101" pitchFamily="2" charset="-122"/>
                <a:ea typeface="Kaiti SC" panose="02010600040101010101" pitchFamily="2" charset="-122"/>
              </a:rPr>
              <a:t>第</a:t>
            </a:r>
            <a:r>
              <a:rPr lang="en-US" altLang="zh-CN" sz="3200" b="1" dirty="0">
                <a:latin typeface="Kaiti SC" panose="02010600040101010101" pitchFamily="2" charset="-122"/>
                <a:ea typeface="Kaiti SC" panose="02010600040101010101" pitchFamily="2" charset="-122"/>
              </a:rPr>
              <a:t>1</a:t>
            </a:r>
            <a:r>
              <a:rPr lang="zh-CN" altLang="en-US" sz="3200" b="1" dirty="0">
                <a:latin typeface="Kaiti SC" panose="02010600040101010101" pitchFamily="2" charset="-122"/>
                <a:ea typeface="Kaiti SC" panose="02010600040101010101" pitchFamily="2" charset="-122"/>
              </a:rPr>
              <a:t>章第</a:t>
            </a:r>
            <a:r>
              <a:rPr lang="en-US" altLang="zh-CN" sz="3200" b="1" dirty="0">
                <a:latin typeface="Kaiti SC" panose="02010600040101010101" pitchFamily="2" charset="-122"/>
                <a:ea typeface="Kaiti SC" panose="02010600040101010101" pitchFamily="2" charset="-122"/>
              </a:rPr>
              <a:t>1</a:t>
            </a:r>
            <a:r>
              <a:rPr lang="zh-CN" altLang="en-US" sz="3200" b="1" dirty="0">
                <a:latin typeface="Kaiti SC" panose="02010600040101010101" pitchFamily="2" charset="-122"/>
                <a:ea typeface="Kaiti SC" panose="02010600040101010101" pitchFamily="2" charset="-122"/>
              </a:rPr>
              <a:t>节  细胞是生命活动的基本单位</a:t>
            </a:r>
            <a:endParaRPr lang="en-US" altLang="zh-CN" sz="3200" b="1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endParaRPr lang="en-US" altLang="zh-CN" sz="3200" b="1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zh-CN" altLang="en-US" sz="3200" b="1" dirty="0">
                <a:latin typeface="Kaiti SC" panose="02010600040101010101" pitchFamily="2" charset="-122"/>
                <a:ea typeface="Kaiti SC" panose="02010600040101010101" pitchFamily="2" charset="-122"/>
              </a:rPr>
              <a:t>第</a:t>
            </a:r>
            <a:r>
              <a:rPr lang="en-US" altLang="zh-CN" sz="3200" b="1" dirty="0">
                <a:latin typeface="Kaiti SC" panose="02010600040101010101" pitchFamily="2" charset="-122"/>
                <a:ea typeface="Kaiti SC" panose="02010600040101010101" pitchFamily="2" charset="-122"/>
              </a:rPr>
              <a:t>1</a:t>
            </a:r>
            <a:r>
              <a:rPr lang="zh-CN" altLang="en-US" sz="3200" b="1" dirty="0">
                <a:latin typeface="Kaiti SC" panose="02010600040101010101" pitchFamily="2" charset="-122"/>
                <a:ea typeface="Kaiti SC" panose="02010600040101010101" pitchFamily="2" charset="-122"/>
              </a:rPr>
              <a:t>章第</a:t>
            </a:r>
            <a:r>
              <a:rPr lang="en-US" altLang="zh-CN" sz="3200" b="1" dirty="0">
                <a:latin typeface="Kaiti SC" panose="02010600040101010101" pitchFamily="2" charset="-122"/>
                <a:ea typeface="Kaiti SC" panose="02010600040101010101" pitchFamily="2" charset="-122"/>
              </a:rPr>
              <a:t>2</a:t>
            </a:r>
            <a:r>
              <a:rPr lang="zh-CN" altLang="en-US" sz="3200" b="1" dirty="0">
                <a:latin typeface="Kaiti SC" panose="02010600040101010101" pitchFamily="2" charset="-122"/>
                <a:ea typeface="Kaiti SC" panose="02010600040101010101" pitchFamily="2" charset="-122"/>
              </a:rPr>
              <a:t>节  细胞的多样性和统一性</a:t>
            </a:r>
            <a:endParaRPr lang="en-US" altLang="zh-CN" sz="3200" b="1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endParaRPr lang="zh-CN" altLang="en-US" sz="3200" b="1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zh-CN" altLang="en-US" sz="3200" b="1" dirty="0">
                <a:latin typeface="Kaiti SC" panose="02010600040101010101" pitchFamily="2" charset="-122"/>
                <a:ea typeface="Kaiti SC" panose="02010600040101010101" pitchFamily="2" charset="-122"/>
              </a:rPr>
              <a:t>第</a:t>
            </a:r>
            <a:r>
              <a:rPr lang="en-US" altLang="zh-CN" sz="3200" b="1" dirty="0">
                <a:latin typeface="Kaiti SC" panose="02010600040101010101" pitchFamily="2" charset="-122"/>
                <a:ea typeface="Kaiti SC" panose="02010600040101010101" pitchFamily="2" charset="-122"/>
              </a:rPr>
              <a:t>3</a:t>
            </a:r>
            <a:r>
              <a:rPr lang="zh-CN" altLang="en-US" sz="3200" b="1" dirty="0">
                <a:latin typeface="Kaiti SC" panose="02010600040101010101" pitchFamily="2" charset="-122"/>
                <a:ea typeface="Kaiti SC" panose="02010600040101010101" pitchFamily="2" charset="-122"/>
              </a:rPr>
              <a:t>章第</a:t>
            </a:r>
            <a:r>
              <a:rPr lang="en-US" altLang="zh-CN" sz="3200" b="1" dirty="0">
                <a:latin typeface="Kaiti SC" panose="02010600040101010101" pitchFamily="2" charset="-122"/>
                <a:ea typeface="Kaiti SC" panose="02010600040101010101" pitchFamily="2" charset="-122"/>
              </a:rPr>
              <a:t>3</a:t>
            </a:r>
            <a:r>
              <a:rPr lang="zh-CN" altLang="en-US" sz="3200" b="1" dirty="0">
                <a:latin typeface="Kaiti SC" panose="02010600040101010101" pitchFamily="2" charset="-122"/>
                <a:ea typeface="Kaiti SC" panose="02010600040101010101" pitchFamily="2" charset="-122"/>
              </a:rPr>
              <a:t>节   细胞核的结构和功能</a:t>
            </a:r>
          </a:p>
        </p:txBody>
      </p:sp>
      <p:sp>
        <p:nvSpPr>
          <p:cNvPr id="19" name="Text Box 52">
            <a:hlinkClick r:id="" action="ppaction://noaction"/>
            <a:extLst>
              <a:ext uri="{FF2B5EF4-FFF2-40B4-BE49-F238E27FC236}">
                <a16:creationId xmlns:a16="http://schemas.microsoft.com/office/drawing/2014/main" id="{742BF9D2-55D4-684E-9A10-D8BC870FB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9207" y="3408707"/>
            <a:ext cx="7289099" cy="461665"/>
          </a:xfrm>
          <a:prstGeom prst="rect">
            <a:avLst/>
          </a:prstGeom>
          <a:solidFill>
            <a:srgbClr val="00B0F0">
              <a:alpha val="35000"/>
            </a:srgbClr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归纳概括：自主构建知识网络</a:t>
            </a:r>
          </a:p>
        </p:txBody>
      </p:sp>
      <p:sp>
        <p:nvSpPr>
          <p:cNvPr id="21" name="Text Box 52">
            <a:hlinkClick r:id="" action="ppaction://noaction"/>
            <a:extLst>
              <a:ext uri="{FF2B5EF4-FFF2-40B4-BE49-F238E27FC236}">
                <a16:creationId xmlns:a16="http://schemas.microsoft.com/office/drawing/2014/main" id="{8C39757F-EBE1-374C-88D9-AA03C9DBF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9208" y="4025126"/>
            <a:ext cx="7289098" cy="461665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重点分析：理解核心概念内涵</a:t>
            </a:r>
          </a:p>
        </p:txBody>
      </p:sp>
      <p:sp>
        <p:nvSpPr>
          <p:cNvPr id="8" name="Text Box 52">
            <a:hlinkClick r:id="" action="ppaction://noaction"/>
            <a:extLst>
              <a:ext uri="{FF2B5EF4-FFF2-40B4-BE49-F238E27FC236}">
                <a16:creationId xmlns:a16="http://schemas.microsoft.com/office/drawing/2014/main" id="{931BAEF5-0CAA-0F41-A8E9-BEE8868AC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9208" y="4620279"/>
            <a:ext cx="7289098" cy="461665"/>
          </a:xfrm>
          <a:prstGeom prst="rect">
            <a:avLst/>
          </a:prstGeom>
          <a:solidFill>
            <a:srgbClr val="00B0F0">
              <a:alpha val="35000"/>
            </a:srgbClr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r>
              <a:rPr lang="zh-CN" altLang="en-US" sz="2400" b="1" dirty="0">
                <a:latin typeface="Kaiti SC" panose="02010600040101010101" pitchFamily="2" charset="-122"/>
                <a:ea typeface="Kaiti SC" panose="02010600040101010101" pitchFamily="2" charset="-122"/>
              </a:rPr>
              <a:t>迁移运用：获取信息解答科学问题</a:t>
            </a:r>
          </a:p>
        </p:txBody>
      </p:sp>
      <p:grpSp>
        <p:nvGrpSpPr>
          <p:cNvPr id="10" name="组合 5">
            <a:extLst>
              <a:ext uri="{FF2B5EF4-FFF2-40B4-BE49-F238E27FC236}">
                <a16:creationId xmlns:a16="http://schemas.microsoft.com/office/drawing/2014/main" id="{D3765F45-304A-4A40-82C6-A705536CB171}"/>
              </a:ext>
            </a:extLst>
          </p:cNvPr>
          <p:cNvGrpSpPr>
            <a:grpSpLocks/>
          </p:cNvGrpSpPr>
          <p:nvPr/>
        </p:nvGrpSpPr>
        <p:grpSpPr bwMode="auto">
          <a:xfrm>
            <a:off x="145516" y="248377"/>
            <a:ext cx="492441" cy="1154783"/>
            <a:chOff x="1049749" y="2520561"/>
            <a:chExt cx="492761" cy="1154465"/>
          </a:xfrm>
        </p:grpSpPr>
        <p:sp>
          <p:nvSpPr>
            <p:cNvPr id="11" name="圆角矩形 10">
              <a:extLst>
                <a:ext uri="{FF2B5EF4-FFF2-40B4-BE49-F238E27FC236}">
                  <a16:creationId xmlns:a16="http://schemas.microsoft.com/office/drawing/2014/main" id="{596BB3F0-4677-3640-9B8C-994B4467D837}"/>
                </a:ext>
              </a:extLst>
            </p:cNvPr>
            <p:cNvSpPr/>
            <p:nvPr/>
          </p:nvSpPr>
          <p:spPr>
            <a:xfrm>
              <a:off x="1075326" y="2520561"/>
              <a:ext cx="441610" cy="113690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" name="文本框 4">
              <a:extLst>
                <a:ext uri="{FF2B5EF4-FFF2-40B4-BE49-F238E27FC236}">
                  <a16:creationId xmlns:a16="http://schemas.microsoft.com/office/drawing/2014/main" id="{81D44D52-7C5E-4F4C-BF6F-9B4DC5700A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439302">
              <a:off x="1049749" y="2531439"/>
              <a:ext cx="492761" cy="1143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9pPr>
            </a:lstStyle>
            <a:p>
              <a:pPr eaLnBrk="1" hangingPunct="1"/>
              <a:r>
                <a:rPr lang="zh-CN" altLang="en-US" sz="2000" dirty="0">
                  <a:solidFill>
                    <a:schemeClr val="bg1"/>
                  </a:solidFill>
                </a:rPr>
                <a:t>第    课时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9754E6F2-238D-DD47-BCE4-1231C58FCD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2126" y="2758934"/>
              <a:ext cx="313109" cy="4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9pPr>
            </a:lstStyle>
            <a:p>
              <a:pPr eaLnBrk="1" hangingPunct="1"/>
              <a:r>
                <a:rPr lang="en-US" altLang="zh-CN" sz="2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zh-CN" alt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47EEDF4B-DEA6-DA42-97EC-325E0EF782C2}"/>
              </a:ext>
            </a:extLst>
          </p:cNvPr>
          <p:cNvSpPr txBox="1"/>
          <p:nvPr/>
        </p:nvSpPr>
        <p:spPr>
          <a:xfrm>
            <a:off x="677972" y="130629"/>
            <a:ext cx="1015663" cy="5012871"/>
          </a:xfrm>
          <a:prstGeom prst="rect">
            <a:avLst/>
          </a:prstGeom>
          <a:solidFill>
            <a:srgbClr val="00B0F0">
              <a:alpha val="7000"/>
            </a:srgbClr>
          </a:solidFill>
          <a:ln>
            <a:noFill/>
          </a:ln>
        </p:spPr>
        <p:txBody>
          <a:bodyPr vert="eaVert" wrap="square" rtlCol="0">
            <a:spAutoFit/>
          </a:bodyPr>
          <a:lstStyle/>
          <a:p>
            <a:r>
              <a:rPr kumimoji="1" lang="zh-CN" altLang="en-US" sz="5400" dirty="0"/>
              <a:t>细胞的结构基础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E8E8CAE-47B3-0F4A-BA98-20FB0E2AE948}"/>
              </a:ext>
            </a:extLst>
          </p:cNvPr>
          <p:cNvSpPr txBox="1"/>
          <p:nvPr/>
        </p:nvSpPr>
        <p:spPr>
          <a:xfrm>
            <a:off x="0" y="1"/>
            <a:ext cx="1686383" cy="5143499"/>
          </a:xfrm>
          <a:prstGeom prst="rect">
            <a:avLst/>
          </a:prstGeom>
          <a:gradFill>
            <a:gsLst>
              <a:gs pos="0">
                <a:srgbClr val="00B0F0">
                  <a:alpha val="28000"/>
                </a:srgb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eaVert" wrap="square" rtlCol="0">
            <a:spAutoFit/>
          </a:bodyPr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13864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2">
            <a:hlinkClick r:id="" action="ppaction://noaction"/>
            <a:extLst>
              <a:ext uri="{FF2B5EF4-FFF2-40B4-BE49-F238E27FC236}">
                <a16:creationId xmlns:a16="http://schemas.microsoft.com/office/drawing/2014/main" id="{881328C7-CB77-1743-979D-B8946F6D8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903228" cy="584775"/>
          </a:xfrm>
          <a:prstGeom prst="rect">
            <a:avLst/>
          </a:prstGeom>
          <a:solidFill>
            <a:srgbClr val="00B0F0">
              <a:alpha val="35000"/>
            </a:srgbClr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r>
              <a:rPr lang="zh-CN" altLang="en-US" sz="3200" dirty="0">
                <a:latin typeface="Kaiti SC" panose="02010600040101010101" pitchFamily="2" charset="-122"/>
                <a:ea typeface="Kaiti SC" panose="02010600040101010101" pitchFamily="2" charset="-122"/>
              </a:rPr>
              <a:t>归纳概括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2660C42-6624-1340-81A6-7BAEECD7052B}"/>
              </a:ext>
            </a:extLst>
          </p:cNvPr>
          <p:cNvSpPr txBox="1"/>
          <p:nvPr/>
        </p:nvSpPr>
        <p:spPr>
          <a:xfrm>
            <a:off x="144481" y="1011034"/>
            <a:ext cx="1185296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细胞</a:t>
            </a:r>
            <a:endParaRPr kumimoji="1" lang="en-US" altLang="zh-CN" sz="28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kumimoji="1"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学说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AC2E0EF-BB93-5A4C-AC9E-740301CED172}"/>
              </a:ext>
            </a:extLst>
          </p:cNvPr>
          <p:cNvSpPr txBox="1"/>
          <p:nvPr/>
        </p:nvSpPr>
        <p:spPr>
          <a:xfrm>
            <a:off x="1780064" y="1010324"/>
            <a:ext cx="1988289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原核细胞与真核细胞</a:t>
            </a:r>
            <a:endParaRPr kumimoji="1" lang="en-US" altLang="zh-CN" sz="2800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sp>
        <p:nvSpPr>
          <p:cNvPr id="6" name="右箭头 5">
            <a:extLst>
              <a:ext uri="{FF2B5EF4-FFF2-40B4-BE49-F238E27FC236}">
                <a16:creationId xmlns:a16="http://schemas.microsoft.com/office/drawing/2014/main" id="{946A3C69-F5F1-AB40-827B-9AA84E810A09}"/>
              </a:ext>
            </a:extLst>
          </p:cNvPr>
          <p:cNvSpPr/>
          <p:nvPr/>
        </p:nvSpPr>
        <p:spPr>
          <a:xfrm>
            <a:off x="5129828" y="2769456"/>
            <a:ext cx="783794" cy="729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296AB40-2C3B-2B49-BBFC-977D0445F52D}"/>
              </a:ext>
            </a:extLst>
          </p:cNvPr>
          <p:cNvSpPr txBox="1"/>
          <p:nvPr/>
        </p:nvSpPr>
        <p:spPr>
          <a:xfrm>
            <a:off x="5950692" y="2460923"/>
            <a:ext cx="130780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细胞核</a:t>
            </a:r>
            <a:endParaRPr kumimoji="1" lang="en-US" altLang="zh-CN" sz="2800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8D63809-C4F0-EC45-8E1C-8FA611E25022}"/>
              </a:ext>
            </a:extLst>
          </p:cNvPr>
          <p:cNvSpPr txBox="1"/>
          <p:nvPr/>
        </p:nvSpPr>
        <p:spPr>
          <a:xfrm>
            <a:off x="113778" y="2645018"/>
            <a:ext cx="45808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建</a:t>
            </a:r>
            <a:endParaRPr kumimoji="1" lang="en-US" altLang="zh-CN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kumimoji="1"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立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C39690E-BD74-2247-8D50-167CA80E7859}"/>
              </a:ext>
            </a:extLst>
          </p:cNvPr>
          <p:cNvSpPr txBox="1"/>
          <p:nvPr/>
        </p:nvSpPr>
        <p:spPr>
          <a:xfrm>
            <a:off x="693616" y="2651076"/>
            <a:ext cx="44656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内</a:t>
            </a:r>
            <a:endParaRPr kumimoji="1" lang="en-US" altLang="zh-CN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kumimoji="1"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容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5147667-56C6-2449-A80C-54C29A1F1179}"/>
              </a:ext>
            </a:extLst>
          </p:cNvPr>
          <p:cNvSpPr txBox="1"/>
          <p:nvPr/>
        </p:nvSpPr>
        <p:spPr>
          <a:xfrm>
            <a:off x="4397123" y="2516016"/>
            <a:ext cx="70174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本质区别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AD71B1B-17AA-2147-8C79-CD1763121FF1}"/>
              </a:ext>
            </a:extLst>
          </p:cNvPr>
          <p:cNvSpPr txBox="1"/>
          <p:nvPr/>
        </p:nvSpPr>
        <p:spPr>
          <a:xfrm>
            <a:off x="4083730" y="657068"/>
            <a:ext cx="115102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统一性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2D684C3-DF49-E84D-A845-E89983A09C4D}"/>
              </a:ext>
            </a:extLst>
          </p:cNvPr>
          <p:cNvSpPr txBox="1"/>
          <p:nvPr/>
        </p:nvSpPr>
        <p:spPr>
          <a:xfrm>
            <a:off x="5655747" y="3552342"/>
            <a:ext cx="70174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结构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EB474E1-D215-6945-A15F-0CE800F81BD7}"/>
              </a:ext>
            </a:extLst>
          </p:cNvPr>
          <p:cNvSpPr txBox="1"/>
          <p:nvPr/>
        </p:nvSpPr>
        <p:spPr>
          <a:xfrm>
            <a:off x="7078448" y="3552342"/>
            <a:ext cx="70174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功能</a:t>
            </a:r>
          </a:p>
        </p:txBody>
      </p:sp>
      <p:sp>
        <p:nvSpPr>
          <p:cNvPr id="15" name="左大括号 14">
            <a:extLst>
              <a:ext uri="{FF2B5EF4-FFF2-40B4-BE49-F238E27FC236}">
                <a16:creationId xmlns:a16="http://schemas.microsoft.com/office/drawing/2014/main" id="{90F33C13-079E-6845-BB96-0D966F0342A3}"/>
              </a:ext>
            </a:extLst>
          </p:cNvPr>
          <p:cNvSpPr/>
          <p:nvPr/>
        </p:nvSpPr>
        <p:spPr>
          <a:xfrm>
            <a:off x="3808342" y="868925"/>
            <a:ext cx="253156" cy="109550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左大括号 15">
            <a:extLst>
              <a:ext uri="{FF2B5EF4-FFF2-40B4-BE49-F238E27FC236}">
                <a16:creationId xmlns:a16="http://schemas.microsoft.com/office/drawing/2014/main" id="{CE45565F-F921-7140-BA20-4140EA8A53E6}"/>
              </a:ext>
            </a:extLst>
          </p:cNvPr>
          <p:cNvSpPr/>
          <p:nvPr/>
        </p:nvSpPr>
        <p:spPr>
          <a:xfrm rot="5400000">
            <a:off x="551778" y="1587279"/>
            <a:ext cx="520458" cy="138400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左大括号 16">
            <a:extLst>
              <a:ext uri="{FF2B5EF4-FFF2-40B4-BE49-F238E27FC236}">
                <a16:creationId xmlns:a16="http://schemas.microsoft.com/office/drawing/2014/main" id="{34FBA208-7005-9F45-97DA-5B47529F7805}"/>
              </a:ext>
            </a:extLst>
          </p:cNvPr>
          <p:cNvSpPr/>
          <p:nvPr/>
        </p:nvSpPr>
        <p:spPr>
          <a:xfrm rot="5400000">
            <a:off x="6414314" y="2564523"/>
            <a:ext cx="519943" cy="132726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7CDCFA4-0342-4E4B-9E6C-E3D6D9C45104}"/>
              </a:ext>
            </a:extLst>
          </p:cNvPr>
          <p:cNvSpPr txBox="1"/>
          <p:nvPr/>
        </p:nvSpPr>
        <p:spPr>
          <a:xfrm>
            <a:off x="5442328" y="2218551"/>
            <a:ext cx="2658140" cy="2402958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0B70623-1EA5-9E43-99A7-67ECFCB44991}"/>
              </a:ext>
            </a:extLst>
          </p:cNvPr>
          <p:cNvSpPr/>
          <p:nvPr/>
        </p:nvSpPr>
        <p:spPr>
          <a:xfrm>
            <a:off x="5893628" y="526835"/>
            <a:ext cx="2979156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eaLnBrk="1"/>
            <a:r>
              <a:rPr kumimoji="1"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有相似的细胞膜和细胞质，都以</a:t>
            </a:r>
            <a:r>
              <a:rPr kumimoji="1"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DNA</a:t>
            </a:r>
            <a:r>
              <a:rPr kumimoji="1"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为遗传物质。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082608C-3F84-E04A-8BE4-779D29E82B49}"/>
              </a:ext>
            </a:extLst>
          </p:cNvPr>
          <p:cNvSpPr txBox="1"/>
          <p:nvPr/>
        </p:nvSpPr>
        <p:spPr>
          <a:xfrm>
            <a:off x="1278100" y="2649073"/>
            <a:ext cx="44656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意义</a:t>
            </a:r>
          </a:p>
        </p:txBody>
      </p:sp>
      <p:sp>
        <p:nvSpPr>
          <p:cNvPr id="20" name="右箭头 19">
            <a:extLst>
              <a:ext uri="{FF2B5EF4-FFF2-40B4-BE49-F238E27FC236}">
                <a16:creationId xmlns:a16="http://schemas.microsoft.com/office/drawing/2014/main" id="{B2D3D1F3-E729-2449-A1AD-EE106930A1DF}"/>
              </a:ext>
            </a:extLst>
          </p:cNvPr>
          <p:cNvSpPr/>
          <p:nvPr/>
        </p:nvSpPr>
        <p:spPr>
          <a:xfrm>
            <a:off x="5309709" y="782974"/>
            <a:ext cx="516716" cy="1276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79846ADF-8FBD-1C4D-83FD-AD23B5A4D6A8}"/>
              </a:ext>
            </a:extLst>
          </p:cNvPr>
          <p:cNvSpPr txBox="1"/>
          <p:nvPr/>
        </p:nvSpPr>
        <p:spPr>
          <a:xfrm>
            <a:off x="4063841" y="1733827"/>
            <a:ext cx="121519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不同点</a:t>
            </a:r>
          </a:p>
        </p:txBody>
      </p:sp>
      <p:cxnSp>
        <p:nvCxnSpPr>
          <p:cNvPr id="23" name="直线连接符 22">
            <a:extLst>
              <a:ext uri="{FF2B5EF4-FFF2-40B4-BE49-F238E27FC236}">
                <a16:creationId xmlns:a16="http://schemas.microsoft.com/office/drawing/2014/main" id="{D53E1D97-4E1A-3F4A-9E00-BA40CF3427DD}"/>
              </a:ext>
            </a:extLst>
          </p:cNvPr>
          <p:cNvCxnSpPr>
            <a:cxnSpLocks/>
            <a:stCxn id="3" idx="3"/>
            <a:endCxn id="5" idx="1"/>
          </p:cNvCxnSpPr>
          <p:nvPr/>
        </p:nvCxnSpPr>
        <p:spPr>
          <a:xfrm flipV="1">
            <a:off x="1329777" y="1487378"/>
            <a:ext cx="450287" cy="7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右箭头 24">
            <a:extLst>
              <a:ext uri="{FF2B5EF4-FFF2-40B4-BE49-F238E27FC236}">
                <a16:creationId xmlns:a16="http://schemas.microsoft.com/office/drawing/2014/main" id="{569621C8-F8AF-D74D-9517-DB2D76B21076}"/>
              </a:ext>
            </a:extLst>
          </p:cNvPr>
          <p:cNvSpPr/>
          <p:nvPr/>
        </p:nvSpPr>
        <p:spPr>
          <a:xfrm rot="5400000">
            <a:off x="4556125" y="2192971"/>
            <a:ext cx="295753" cy="1726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9068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0" name="Picture 27">
            <a:extLst>
              <a:ext uri="{FF2B5EF4-FFF2-40B4-BE49-F238E27FC236}">
                <a16:creationId xmlns:a16="http://schemas.microsoft.com/office/drawing/2014/main" id="{C07FDBEC-E0E9-6B46-BDDA-CA6790BCB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747" y="719606"/>
            <a:ext cx="5626189" cy="419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8844" name="Text Box 28">
            <a:extLst>
              <a:ext uri="{FF2B5EF4-FFF2-40B4-BE49-F238E27FC236}">
                <a16:creationId xmlns:a16="http://schemas.microsoft.com/office/drawing/2014/main" id="{83B201CA-67DF-8F47-B3AA-9D3AD6A04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8463" y="793321"/>
            <a:ext cx="1796307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650" i="0" u="none" dirty="0">
                <a:solidFill>
                  <a:srgbClr val="0070C0"/>
                </a:solidFill>
              </a:rPr>
              <a:t>遗传信息库</a:t>
            </a:r>
            <a:endParaRPr lang="en-US" altLang="zh-CN" sz="1650" i="0" u="none" dirty="0">
              <a:solidFill>
                <a:srgbClr val="0070C0"/>
              </a:solidFill>
            </a:endParaRPr>
          </a:p>
        </p:txBody>
      </p:sp>
      <p:sp>
        <p:nvSpPr>
          <p:cNvPr id="418845" name="Text Box 29">
            <a:extLst>
              <a:ext uri="{FF2B5EF4-FFF2-40B4-BE49-F238E27FC236}">
                <a16:creationId xmlns:a16="http://schemas.microsoft.com/office/drawing/2014/main" id="{134D0FB9-73E6-5A42-8B68-A7617418C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5847" y="1134131"/>
            <a:ext cx="2723361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650" i="0" u="none" dirty="0">
                <a:solidFill>
                  <a:srgbClr val="0070C0"/>
                </a:solidFill>
              </a:rPr>
              <a:t>控制中心（代谢、遗传）</a:t>
            </a:r>
          </a:p>
        </p:txBody>
      </p:sp>
      <p:sp>
        <p:nvSpPr>
          <p:cNvPr id="418846" name="Text Box 30">
            <a:extLst>
              <a:ext uri="{FF2B5EF4-FFF2-40B4-BE49-F238E27FC236}">
                <a16:creationId xmlns:a16="http://schemas.microsoft.com/office/drawing/2014/main" id="{EBAF1088-177F-E849-8C43-9066F890D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771" y="2996587"/>
            <a:ext cx="1484862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650" i="0" u="none" dirty="0">
                <a:solidFill>
                  <a:srgbClr val="0070C0"/>
                </a:solidFill>
              </a:rPr>
              <a:t>核孔</a:t>
            </a:r>
          </a:p>
        </p:txBody>
      </p:sp>
      <p:sp>
        <p:nvSpPr>
          <p:cNvPr id="418847" name="Text Box 31">
            <a:extLst>
              <a:ext uri="{FF2B5EF4-FFF2-40B4-BE49-F238E27FC236}">
                <a16:creationId xmlns:a16="http://schemas.microsoft.com/office/drawing/2014/main" id="{10E5F154-C51D-F64A-A7FD-BF7309213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4337" y="2986904"/>
            <a:ext cx="1397441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650" i="0" u="none" dirty="0">
                <a:solidFill>
                  <a:srgbClr val="0070C0"/>
                </a:solidFill>
              </a:rPr>
              <a:t>核仁</a:t>
            </a:r>
          </a:p>
        </p:txBody>
      </p:sp>
      <p:sp>
        <p:nvSpPr>
          <p:cNvPr id="418848" name="Text Box 32">
            <a:extLst>
              <a:ext uri="{FF2B5EF4-FFF2-40B4-BE49-F238E27FC236}">
                <a16:creationId xmlns:a16="http://schemas.microsoft.com/office/drawing/2014/main" id="{D219F451-B8C6-A94E-BFE1-869F8F20F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0747" y="4397083"/>
            <a:ext cx="1161842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650" i="0" u="none" dirty="0">
                <a:solidFill>
                  <a:srgbClr val="0070C0"/>
                </a:solidFill>
              </a:rPr>
              <a:t>真核</a:t>
            </a:r>
          </a:p>
        </p:txBody>
      </p:sp>
      <p:sp>
        <p:nvSpPr>
          <p:cNvPr id="418849" name="Text Box 33">
            <a:extLst>
              <a:ext uri="{FF2B5EF4-FFF2-40B4-BE49-F238E27FC236}">
                <a16:creationId xmlns:a16="http://schemas.microsoft.com/office/drawing/2014/main" id="{20362CBE-636D-744B-B4D5-DB7A3E400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4531" y="4364712"/>
            <a:ext cx="1435893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650" i="0" u="none" dirty="0">
                <a:solidFill>
                  <a:srgbClr val="0070C0"/>
                </a:solidFill>
              </a:rPr>
              <a:t>原核</a:t>
            </a:r>
          </a:p>
        </p:txBody>
      </p:sp>
      <p:sp>
        <p:nvSpPr>
          <p:cNvPr id="418850" name="Text Box 34">
            <a:extLst>
              <a:ext uri="{FF2B5EF4-FFF2-40B4-BE49-F238E27FC236}">
                <a16:creationId xmlns:a16="http://schemas.microsoft.com/office/drawing/2014/main" id="{FE27ACAC-1B6D-9B47-A21A-4A61D8962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8463" y="4141199"/>
            <a:ext cx="842963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50" i="0" u="none" dirty="0">
                <a:solidFill>
                  <a:srgbClr val="0070C0"/>
                </a:solidFill>
              </a:rPr>
              <a:t>DNA</a:t>
            </a:r>
            <a:r>
              <a:rPr lang="zh-CN" altLang="en-US" sz="1650" i="0" u="none" dirty="0">
                <a:solidFill>
                  <a:srgbClr val="0070C0"/>
                </a:solidFill>
              </a:rPr>
              <a:t>、</a:t>
            </a:r>
          </a:p>
        </p:txBody>
      </p:sp>
      <p:sp>
        <p:nvSpPr>
          <p:cNvPr id="418851" name="Text Box 35">
            <a:extLst>
              <a:ext uri="{FF2B5EF4-FFF2-40B4-BE49-F238E27FC236}">
                <a16:creationId xmlns:a16="http://schemas.microsoft.com/office/drawing/2014/main" id="{31689E3C-E544-4647-83DF-F676E8D77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9281" y="4452785"/>
            <a:ext cx="842963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650" i="0" u="none" dirty="0">
                <a:solidFill>
                  <a:srgbClr val="0070C0"/>
                </a:solidFill>
              </a:rPr>
              <a:t>蛋白质</a:t>
            </a:r>
          </a:p>
        </p:txBody>
      </p:sp>
      <p:sp>
        <p:nvSpPr>
          <p:cNvPr id="23" name="Text Box 52">
            <a:hlinkClick r:id="" action="ppaction://noaction"/>
            <a:extLst>
              <a:ext uri="{FF2B5EF4-FFF2-40B4-BE49-F238E27FC236}">
                <a16:creationId xmlns:a16="http://schemas.microsoft.com/office/drawing/2014/main" id="{7A8D6245-F606-F544-BCE3-FC58E6831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10633"/>
            <a:ext cx="1871330" cy="584775"/>
          </a:xfrm>
          <a:prstGeom prst="rect">
            <a:avLst/>
          </a:prstGeom>
          <a:solidFill>
            <a:srgbClr val="00B0F0">
              <a:alpha val="35000"/>
            </a:srgbClr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r>
              <a:rPr lang="zh-CN" altLang="en-US" sz="3200" dirty="0">
                <a:latin typeface="Kaiti SC" panose="02010600040101010101" pitchFamily="2" charset="-122"/>
                <a:ea typeface="Kaiti SC" panose="02010600040101010101" pitchFamily="2" charset="-122"/>
              </a:rPr>
              <a:t>重点分析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275BDAE-A278-D14D-A0CA-04C770BA6AFB}"/>
              </a:ext>
            </a:extLst>
          </p:cNvPr>
          <p:cNvSpPr txBox="1"/>
          <p:nvPr/>
        </p:nvSpPr>
        <p:spPr>
          <a:xfrm>
            <a:off x="2584531" y="145903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一、细胞核的结构和功能</a:t>
            </a: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ED913368-02C1-B942-8070-C0DC52F753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8878" y="3516086"/>
            <a:ext cx="2047099" cy="1627414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586E4778-D795-9648-8BDE-6AC66097DDFB}"/>
              </a:ext>
            </a:extLst>
          </p:cNvPr>
          <p:cNvSpPr txBox="1"/>
          <p:nvPr/>
        </p:nvSpPr>
        <p:spPr>
          <a:xfrm>
            <a:off x="4961014" y="2823880"/>
            <a:ext cx="1361528" cy="774351"/>
          </a:xfrm>
          <a:prstGeom prst="rect">
            <a:avLst/>
          </a:prstGeom>
          <a:noFill/>
          <a:ln w="38100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80B134A-A132-1046-B065-3F063205ED63}"/>
              </a:ext>
            </a:extLst>
          </p:cNvPr>
          <p:cNvSpPr txBox="1"/>
          <p:nvPr/>
        </p:nvSpPr>
        <p:spPr>
          <a:xfrm>
            <a:off x="4579557" y="2410691"/>
            <a:ext cx="528992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4078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8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8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8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8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1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18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18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44" grpId="0"/>
      <p:bldP spid="418845" grpId="0"/>
      <p:bldP spid="418846" grpId="0"/>
      <p:bldP spid="418847" grpId="0"/>
      <p:bldP spid="418848" grpId="0"/>
      <p:bldP spid="418849" grpId="0"/>
      <p:bldP spid="418850" grpId="0"/>
      <p:bldP spid="418851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>
            <a:extLst>
              <a:ext uri="{FF2B5EF4-FFF2-40B4-BE49-F238E27FC236}">
                <a16:creationId xmlns:a16="http://schemas.microsoft.com/office/drawing/2014/main" id="{7EA4ABA5-F0F5-924A-9AF9-D9EEB813A4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1661307"/>
              </p:ext>
            </p:extLst>
          </p:nvPr>
        </p:nvGraphicFramePr>
        <p:xfrm>
          <a:off x="1165452" y="625540"/>
          <a:ext cx="6332325" cy="2759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81" name="文档" r:id="rId4" imgW="8559800" imgH="3810000" progId="Word.Document.8">
                  <p:embed/>
                </p:oleObj>
              </mc:Choice>
              <mc:Fallback>
                <p:oleObj name="文档" r:id="rId4" imgW="8559800" imgH="3810000" progId="Word.Document.8">
                  <p:embed/>
                  <p:pic>
                    <p:nvPicPr>
                      <p:cNvPr id="2050" name="Object 2">
                        <a:extLst>
                          <a:ext uri="{FF2B5EF4-FFF2-40B4-BE49-F238E27FC236}">
                            <a16:creationId xmlns:a16="http://schemas.microsoft.com/office/drawing/2014/main" id="{7EA4ABA5-F0F5-924A-9AF9-D9EEB813A4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5452" y="625540"/>
                        <a:ext cx="6332325" cy="27599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Rectangle 5">
            <a:extLst>
              <a:ext uri="{FF2B5EF4-FFF2-40B4-BE49-F238E27FC236}">
                <a16:creationId xmlns:a16="http://schemas.microsoft.com/office/drawing/2014/main" id="{901C65BB-1D2A-354D-BA8D-D70ADF1318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3424" y="133618"/>
            <a:ext cx="41344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kumimoji="1" lang="zh-CN" altLang="en-US" sz="2800" b="0" i="0" u="none" dirty="0">
                <a:solidFill>
                  <a:srgbClr val="000000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二、比较染色质与染色体</a:t>
            </a:r>
          </a:p>
        </p:txBody>
      </p:sp>
      <p:sp>
        <p:nvSpPr>
          <p:cNvPr id="481430" name="Rectangle 150">
            <a:extLst>
              <a:ext uri="{FF2B5EF4-FFF2-40B4-BE49-F238E27FC236}">
                <a16:creationId xmlns:a16="http://schemas.microsoft.com/office/drawing/2014/main" id="{3049F4C6-940F-F645-B09F-0ADFAA769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9471" y="1371791"/>
            <a:ext cx="9396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1800" i="0" u="none" dirty="0">
                <a:solidFill>
                  <a:srgbClr val="0070C0"/>
                </a:solidFill>
              </a:rPr>
              <a:t>蛋白质</a:t>
            </a:r>
            <a:r>
              <a:rPr lang="zh-CN" altLang="en-US" sz="1800" u="none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481431" name="Rectangle 151">
            <a:extLst>
              <a:ext uri="{FF2B5EF4-FFF2-40B4-BE49-F238E27FC236}">
                <a16:creationId xmlns:a16="http://schemas.microsoft.com/office/drawing/2014/main" id="{2F0B24FF-C7D7-5F44-825D-55D27B0B0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9836" y="1375862"/>
            <a:ext cx="7425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1800" i="0" u="none" dirty="0">
                <a:solidFill>
                  <a:srgbClr val="0070C0"/>
                </a:solidFill>
              </a:rPr>
              <a:t>DNA</a:t>
            </a:r>
            <a:r>
              <a:rPr lang="en-US" altLang="zh-CN" sz="1800" u="none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481432" name="Rectangle 152">
            <a:extLst>
              <a:ext uri="{FF2B5EF4-FFF2-40B4-BE49-F238E27FC236}">
                <a16:creationId xmlns:a16="http://schemas.microsoft.com/office/drawing/2014/main" id="{0431FEBB-769D-C447-9115-E7696801D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4335" y="1741123"/>
            <a:ext cx="11945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1800" i="0" u="none" dirty="0">
                <a:solidFill>
                  <a:srgbClr val="0070C0"/>
                </a:solidFill>
              </a:rPr>
              <a:t>甲紫溶液</a:t>
            </a:r>
            <a:r>
              <a:rPr lang="zh-CN" altLang="en-US" sz="1800" u="none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481433" name="Rectangle 153">
            <a:extLst>
              <a:ext uri="{FF2B5EF4-FFF2-40B4-BE49-F238E27FC236}">
                <a16:creationId xmlns:a16="http://schemas.microsoft.com/office/drawing/2014/main" id="{5508D1F1-B54B-E04B-BCB4-2B01906BE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7036" y="2201748"/>
            <a:ext cx="11721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1800" i="0" u="none" dirty="0">
                <a:solidFill>
                  <a:srgbClr val="0070C0"/>
                </a:solidFill>
              </a:rPr>
              <a:t>遗传物质</a:t>
            </a:r>
            <a:r>
              <a:rPr lang="zh-CN" altLang="en-US" sz="1800" u="none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067" name="Line 184">
            <a:extLst>
              <a:ext uri="{FF2B5EF4-FFF2-40B4-BE49-F238E27FC236}">
                <a16:creationId xmlns:a16="http://schemas.microsoft.com/office/drawing/2014/main" id="{6FFD36E4-6ECD-2D4D-86AD-2211F3DF54A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555422" y="625540"/>
            <a:ext cx="1404938" cy="70127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 sz="1350"/>
          </a:p>
        </p:txBody>
      </p:sp>
      <p:sp>
        <p:nvSpPr>
          <p:cNvPr id="24" name="Text Box 52">
            <a:hlinkClick r:id="" action="ppaction://noaction"/>
            <a:extLst>
              <a:ext uri="{FF2B5EF4-FFF2-40B4-BE49-F238E27FC236}">
                <a16:creationId xmlns:a16="http://schemas.microsoft.com/office/drawing/2014/main" id="{23DF7876-0ADB-8548-B184-17FF16CC2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10633"/>
            <a:ext cx="1871330" cy="584775"/>
          </a:xfrm>
          <a:prstGeom prst="rect">
            <a:avLst/>
          </a:prstGeom>
          <a:solidFill>
            <a:srgbClr val="00B0F0">
              <a:alpha val="35000"/>
            </a:srgbClr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r>
              <a:rPr lang="zh-CN" altLang="en-US" sz="3200" dirty="0">
                <a:latin typeface="Kaiti SC" panose="02010600040101010101" pitchFamily="2" charset="-122"/>
                <a:ea typeface="Kaiti SC" panose="02010600040101010101" pitchFamily="2" charset="-122"/>
              </a:rPr>
              <a:t>重点分析</a:t>
            </a:r>
          </a:p>
        </p:txBody>
      </p:sp>
      <p:sp>
        <p:nvSpPr>
          <p:cNvPr id="26" name="Rectangle 194">
            <a:extLst>
              <a:ext uri="{FF2B5EF4-FFF2-40B4-BE49-F238E27FC236}">
                <a16:creationId xmlns:a16="http://schemas.microsoft.com/office/drawing/2014/main" id="{BC6E92AE-F8AF-9A45-8F63-6415F9895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8284" y="2996023"/>
            <a:ext cx="2423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1800" u="none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7" name="Rectangle 195">
            <a:extLst>
              <a:ext uri="{FF2B5EF4-FFF2-40B4-BE49-F238E27FC236}">
                <a16:creationId xmlns:a16="http://schemas.microsoft.com/office/drawing/2014/main" id="{C1190093-5614-6445-8047-92FCB8082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9905" y="3016134"/>
            <a:ext cx="2423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1800" u="none" dirty="0">
                <a:solidFill>
                  <a:srgbClr val="0070C0"/>
                </a:solidFill>
              </a:rPr>
              <a:t> 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626F55E4-20E8-FB4C-80C5-FF8EAE448C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723458"/>
              </p:ext>
            </p:extLst>
          </p:nvPr>
        </p:nvGraphicFramePr>
        <p:xfrm>
          <a:off x="1564464" y="2856706"/>
          <a:ext cx="5552387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4317">
                  <a:extLst>
                    <a:ext uri="{9D8B030D-6E8A-4147-A177-3AD203B41FA5}">
                      <a16:colId xmlns:a16="http://schemas.microsoft.com/office/drawing/2014/main" val="3557959422"/>
                    </a:ext>
                  </a:extLst>
                </a:gridCol>
                <a:gridCol w="5168070">
                  <a:extLst>
                    <a:ext uri="{9D8B030D-6E8A-4147-A177-3AD203B41FA5}">
                      <a16:colId xmlns:a16="http://schemas.microsoft.com/office/drawing/2014/main" val="3750465046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zh-CN" altLang="en-US" sz="1800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形</a:t>
                      </a:r>
                      <a:endParaRPr lang="en-US" altLang="zh-CN" sz="1800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  <a:p>
                      <a:r>
                        <a:rPr lang="zh-CN" altLang="en-US" sz="1800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态</a:t>
                      </a:r>
                      <a:endParaRPr lang="en-US" altLang="zh-CN" sz="1800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  <a:p>
                      <a:r>
                        <a:rPr lang="zh-CN" altLang="en-US" sz="1800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不</a:t>
                      </a:r>
                      <a:endParaRPr lang="en-US" altLang="zh-CN" sz="1800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  <a:p>
                      <a:r>
                        <a:rPr lang="zh-CN" altLang="en-US" sz="1800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同</a:t>
                      </a:r>
                      <a:endParaRPr lang="en-US" altLang="zh-CN" sz="1800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solidFill>
                            <a:srgbClr val="0070C0"/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细胞分裂时</a:t>
                      </a:r>
                      <a:r>
                        <a:rPr lang="zh-CN" altLang="en-US" sz="1800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，细胞核解体，染色质高度螺旋化缩短变粗，成为</a:t>
                      </a:r>
                      <a:r>
                        <a:rPr lang="zh-CN" altLang="en-US" sz="1800" dirty="0">
                          <a:solidFill>
                            <a:srgbClr val="0070C0"/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圆柱状或杆状</a:t>
                      </a:r>
                      <a:r>
                        <a:rPr lang="zh-CN" altLang="en-US" sz="1800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的</a:t>
                      </a:r>
                      <a:r>
                        <a:rPr lang="zh-CN" altLang="en-US" sz="1800" dirty="0">
                          <a:solidFill>
                            <a:srgbClr val="0070C0"/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染色体</a:t>
                      </a:r>
                      <a:r>
                        <a:rPr lang="zh-CN" altLang="en-US" sz="1800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69664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solidFill>
                            <a:srgbClr val="0070C0"/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细胞分裂结束时</a:t>
                      </a:r>
                      <a:r>
                        <a:rPr lang="zh-CN" altLang="en-US" sz="1800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，染色体解螺旋，重新成为</a:t>
                      </a:r>
                      <a:r>
                        <a:rPr lang="zh-CN" altLang="en-US" sz="1800" dirty="0">
                          <a:solidFill>
                            <a:srgbClr val="0070C0"/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细丝状</a:t>
                      </a:r>
                      <a:r>
                        <a:rPr lang="zh-CN" altLang="en-US" sz="1800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的</a:t>
                      </a:r>
                      <a:r>
                        <a:rPr lang="zh-CN" altLang="en-US" sz="1800" dirty="0">
                          <a:solidFill>
                            <a:srgbClr val="0070C0"/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染色质，</a:t>
                      </a:r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被包围在新形成的细胞核里</a:t>
                      </a:r>
                      <a:r>
                        <a:rPr lang="zh-CN" altLang="en-US" sz="1800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279641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染色质和染色体是同一物质在细胞不同时期的两种存在状态。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0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445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1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1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81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30" grpId="0"/>
      <p:bldP spid="481431" grpId="0"/>
      <p:bldP spid="481432" grpId="0"/>
      <p:bldP spid="481433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4B18084A-3617-3741-BC2A-50D1756DC4AB}"/>
              </a:ext>
            </a:extLst>
          </p:cNvPr>
          <p:cNvSpPr txBox="1"/>
          <p:nvPr/>
        </p:nvSpPr>
        <p:spPr>
          <a:xfrm>
            <a:off x="241210" y="1012600"/>
            <a:ext cx="8902790" cy="342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kumimoji="1"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A.①</a:t>
            </a:r>
            <a:r>
              <a:rPr kumimoji="1" lang="zh-CN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主要由</a:t>
            </a:r>
            <a:r>
              <a:rPr kumimoji="1"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DNA</a:t>
            </a:r>
            <a:r>
              <a:rPr kumimoji="1" lang="zh-CN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和蛋白质组成</a:t>
            </a:r>
          </a:p>
          <a:p>
            <a:pPr algn="just">
              <a:lnSpc>
                <a:spcPct val="200000"/>
              </a:lnSpc>
            </a:pPr>
            <a:r>
              <a:rPr kumimoji="1"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B.②</a:t>
            </a:r>
            <a:r>
              <a:rPr kumimoji="1" lang="zh-CN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是由</a:t>
            </a:r>
            <a:r>
              <a:rPr kumimoji="1"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2</a:t>
            </a:r>
            <a:r>
              <a:rPr kumimoji="1" lang="zh-CN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层磷脂分子组成的</a:t>
            </a:r>
          </a:p>
          <a:p>
            <a:pPr algn="just">
              <a:lnSpc>
                <a:spcPct val="200000"/>
              </a:lnSpc>
            </a:pPr>
            <a:r>
              <a:rPr kumimoji="1"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C.④</a:t>
            </a:r>
            <a:r>
              <a:rPr kumimoji="1" lang="zh-CN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核孔是包括</a:t>
            </a:r>
            <a:r>
              <a:rPr kumimoji="1"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DNA</a:t>
            </a:r>
            <a:r>
              <a:rPr kumimoji="1" lang="zh-CN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在内的大分子物质任意通过的通道</a:t>
            </a:r>
          </a:p>
          <a:p>
            <a:pPr>
              <a:lnSpc>
                <a:spcPct val="200000"/>
              </a:lnSpc>
            </a:pPr>
            <a:r>
              <a:rPr kumimoji="1"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D.③</a:t>
            </a:r>
            <a:r>
              <a:rPr kumimoji="1" lang="zh-CN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是产生核糖体、</a:t>
            </a:r>
            <a:r>
              <a:rPr kumimoji="1"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mRNA</a:t>
            </a:r>
            <a:r>
              <a:rPr kumimoji="1" lang="zh-CN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和蛋白质的场所</a:t>
            </a:r>
          </a:p>
        </p:txBody>
      </p:sp>
      <p:pic>
        <p:nvPicPr>
          <p:cNvPr id="3" name="Picture 2" descr="\\鹿晴晴\e\鹿晴晴\2015\源文件\ddddd\人教版（通用）\X97.tif">
            <a:extLst>
              <a:ext uri="{FF2B5EF4-FFF2-40B4-BE49-F238E27FC236}">
                <a16:creationId xmlns:a16="http://schemas.microsoft.com/office/drawing/2014/main" id="{B914C20A-8BB3-954F-84E0-B0914CC22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505" y="1012600"/>
            <a:ext cx="2793729" cy="204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2">
            <a:extLst>
              <a:ext uri="{FF2B5EF4-FFF2-40B4-BE49-F238E27FC236}">
                <a16:creationId xmlns:a16="http://schemas.microsoft.com/office/drawing/2014/main" id="{1C2F3941-5938-A94B-AA7C-248EE44106D2}"/>
              </a:ext>
            </a:extLst>
          </p:cNvPr>
          <p:cNvSpPr txBox="1"/>
          <p:nvPr/>
        </p:nvSpPr>
        <p:spPr>
          <a:xfrm>
            <a:off x="0" y="92119"/>
            <a:ext cx="8902790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70000"/>
              </a:lnSpc>
            </a:pPr>
            <a:r>
              <a:rPr kumimoji="1"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1.</a:t>
            </a:r>
            <a:r>
              <a:rPr kumimoji="1"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下列有关细胞核的叙述，正确的是</a:t>
            </a:r>
            <a:r>
              <a:rPr kumimoji="1"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(</a:t>
            </a:r>
            <a:r>
              <a:rPr kumimoji="1"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　　</a:t>
            </a:r>
            <a:r>
              <a:rPr kumimoji="1"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)</a:t>
            </a:r>
            <a:endParaRPr kumimoji="1" lang="zh-CN" altLang="zh-CN" sz="2800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16648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-55084" y="-191817"/>
            <a:ext cx="8902790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70000"/>
              </a:lnSpc>
            </a:pPr>
            <a:r>
              <a:rPr kumimoji="1"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1.</a:t>
            </a:r>
            <a:r>
              <a:rPr kumimoji="1"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下列有关细胞核的叙述，正确的是</a:t>
            </a:r>
            <a:r>
              <a:rPr kumimoji="1"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(</a:t>
            </a:r>
            <a:r>
              <a:rPr kumimoji="1"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　　</a:t>
            </a:r>
            <a:r>
              <a:rPr kumimoji="1"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)</a:t>
            </a:r>
            <a:endParaRPr kumimoji="1" lang="zh-CN" altLang="zh-CN" sz="2800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pic>
        <p:nvPicPr>
          <p:cNvPr id="83970" name="Picture 2" descr="\\鹿晴晴\e\鹿晴晴\2015\源文件\ddddd\人教版（通用）\X97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782" y="554541"/>
            <a:ext cx="5192644" cy="4260997"/>
          </a:xfrm>
          <a:prstGeom prst="rect">
            <a:avLst/>
          </a:prstGeom>
          <a:solidFill>
            <a:srgbClr val="00B0F0">
              <a:alpha val="10000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05A77573-125F-B544-818F-9287F73FA86D}"/>
              </a:ext>
            </a:extLst>
          </p:cNvPr>
          <p:cNvSpPr/>
          <p:nvPr/>
        </p:nvSpPr>
        <p:spPr>
          <a:xfrm>
            <a:off x="5098862" y="645330"/>
            <a:ext cx="4092167" cy="830997"/>
          </a:xfrm>
          <a:prstGeom prst="rect">
            <a:avLst/>
          </a:prstGeom>
          <a:solidFill>
            <a:srgbClr val="00B0F0">
              <a:alpha val="10000"/>
            </a:srgbClr>
          </a:solidFill>
        </p:spPr>
        <p:txBody>
          <a:bodyPr wrap="square">
            <a:spAutoFit/>
          </a:bodyPr>
          <a:lstStyle/>
          <a:p>
            <a:r>
              <a:rPr lang="en-US" altLang="zh-CN" sz="2400" kern="100" dirty="0">
                <a:latin typeface="Kaiti SC" panose="02010600040101010101" pitchFamily="2" charset="-122"/>
                <a:ea typeface="Kaiti SC" panose="02010600040101010101" pitchFamily="2" charset="-122"/>
                <a:cs typeface="Times New Roman"/>
              </a:rPr>
              <a:t>①</a:t>
            </a:r>
            <a:r>
              <a:rPr lang="zh-CN" altLang="zh-CN" sz="2400" kern="100" dirty="0">
                <a:latin typeface="Kaiti SC" panose="02010600040101010101" pitchFamily="2" charset="-122"/>
                <a:ea typeface="Kaiti SC" panose="02010600040101010101" pitchFamily="2" charset="-122"/>
                <a:cs typeface="Times New Roman"/>
              </a:rPr>
              <a:t>是染色质，主要由</a:t>
            </a:r>
            <a:r>
              <a:rPr lang="en-US" altLang="zh-CN" sz="2400" kern="100" dirty="0">
                <a:latin typeface="Kaiti SC" panose="02010600040101010101" pitchFamily="2" charset="-122"/>
                <a:ea typeface="Kaiti SC" panose="02010600040101010101" pitchFamily="2" charset="-122"/>
              </a:rPr>
              <a:t>DNA</a:t>
            </a:r>
            <a:r>
              <a:rPr lang="zh-CN" altLang="zh-CN" sz="2400" kern="100" dirty="0">
                <a:latin typeface="Kaiti SC" panose="02010600040101010101" pitchFamily="2" charset="-122"/>
                <a:ea typeface="Kaiti SC" panose="02010600040101010101" pitchFamily="2" charset="-122"/>
                <a:cs typeface="Times New Roman"/>
              </a:rPr>
              <a:t>和</a:t>
            </a:r>
            <a:endParaRPr lang="en-US" altLang="zh-CN" sz="2400" kern="100" dirty="0">
              <a:latin typeface="Kaiti SC" panose="02010600040101010101" pitchFamily="2" charset="-122"/>
              <a:ea typeface="Kaiti SC" panose="02010600040101010101" pitchFamily="2" charset="-122"/>
              <a:cs typeface="Times New Roman"/>
            </a:endParaRPr>
          </a:p>
          <a:p>
            <a:r>
              <a:rPr lang="zh-CN" altLang="zh-CN" sz="2400" kern="100" dirty="0">
                <a:latin typeface="Kaiti SC" panose="02010600040101010101" pitchFamily="2" charset="-122"/>
                <a:ea typeface="Kaiti SC" panose="02010600040101010101" pitchFamily="2" charset="-122"/>
                <a:cs typeface="Times New Roman"/>
              </a:rPr>
              <a:t>蛋白质组成</a:t>
            </a:r>
            <a:r>
              <a:rPr lang="zh-CN" altLang="en-US" sz="2400" kern="100" dirty="0">
                <a:latin typeface="Kaiti SC" panose="02010600040101010101" pitchFamily="2" charset="-122"/>
                <a:ea typeface="Kaiti SC" panose="02010600040101010101" pitchFamily="2" charset="-122"/>
                <a:cs typeface="Times New Roman"/>
              </a:rPr>
              <a:t>。</a:t>
            </a:r>
            <a:endParaRPr lang="zh-CN" altLang="en-US" sz="2400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4A3C2E6-3DBC-454A-9A02-B984FEC382B3}"/>
              </a:ext>
            </a:extLst>
          </p:cNvPr>
          <p:cNvSpPr/>
          <p:nvPr/>
        </p:nvSpPr>
        <p:spPr>
          <a:xfrm>
            <a:off x="5168775" y="1547349"/>
            <a:ext cx="4022255" cy="830997"/>
          </a:xfrm>
          <a:prstGeom prst="rect">
            <a:avLst/>
          </a:prstGeom>
          <a:solidFill>
            <a:srgbClr val="00B0F0">
              <a:alpha val="10000"/>
            </a:srgbClr>
          </a:solidFill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latin typeface="Kaiti SC" panose="02010600040101010101" pitchFamily="2" charset="-122"/>
                <a:ea typeface="Kaiti SC" panose="02010600040101010101" pitchFamily="2" charset="-122"/>
                <a:cs typeface="Times New Roman"/>
              </a:rPr>
              <a:t>②</a:t>
            </a:r>
            <a:r>
              <a:rPr lang="zh-CN" altLang="zh-CN" sz="2400" kern="100" dirty="0">
                <a:latin typeface="Kaiti SC" panose="02010600040101010101" pitchFamily="2" charset="-122"/>
                <a:ea typeface="Kaiti SC" panose="02010600040101010101" pitchFamily="2" charset="-122"/>
                <a:cs typeface="Times New Roman"/>
              </a:rPr>
              <a:t>是核膜，由</a:t>
            </a:r>
            <a:r>
              <a:rPr lang="en-US" altLang="zh-CN" sz="2400" kern="100" dirty="0">
                <a:latin typeface="Kaiti SC" panose="02010600040101010101" pitchFamily="2" charset="-122"/>
                <a:ea typeface="Kaiti SC" panose="02010600040101010101" pitchFamily="2" charset="-122"/>
                <a:cs typeface="Times New Roman"/>
              </a:rPr>
              <a:t>2</a:t>
            </a:r>
            <a:r>
              <a:rPr lang="zh-CN" altLang="zh-CN" sz="2400" kern="100" dirty="0">
                <a:latin typeface="Kaiti SC" panose="02010600040101010101" pitchFamily="2" charset="-122"/>
                <a:ea typeface="Kaiti SC" panose="02010600040101010101" pitchFamily="2" charset="-122"/>
                <a:cs typeface="Times New Roman"/>
              </a:rPr>
              <a:t>层磷脂双分子</a:t>
            </a:r>
            <a:endParaRPr lang="en-US" altLang="zh-CN" sz="2400" kern="100" dirty="0">
              <a:latin typeface="Kaiti SC" panose="02010600040101010101" pitchFamily="2" charset="-122"/>
              <a:ea typeface="Kaiti SC" panose="02010600040101010101" pitchFamily="2" charset="-122"/>
              <a:cs typeface="Times New Roman"/>
            </a:endParaRPr>
          </a:p>
          <a:p>
            <a:r>
              <a:rPr lang="zh-CN" altLang="zh-CN" sz="2400" kern="100" dirty="0">
                <a:latin typeface="Kaiti SC" panose="02010600040101010101" pitchFamily="2" charset="-122"/>
                <a:ea typeface="Kaiti SC" panose="02010600040101010101" pitchFamily="2" charset="-122"/>
                <a:cs typeface="Times New Roman"/>
              </a:rPr>
              <a:t>层组成。</a:t>
            </a:r>
            <a:endParaRPr lang="zh-CN" altLang="en-US" sz="2400" kern="100" dirty="0">
              <a:latin typeface="Kaiti SC" panose="02010600040101010101" pitchFamily="2" charset="-122"/>
              <a:ea typeface="Kaiti SC" panose="02010600040101010101" pitchFamily="2" charset="-122"/>
              <a:cs typeface="Times New Roman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5FAC63F-6CB2-B34B-A517-F3B24947F867}"/>
              </a:ext>
            </a:extLst>
          </p:cNvPr>
          <p:cNvSpPr/>
          <p:nvPr/>
        </p:nvSpPr>
        <p:spPr>
          <a:xfrm>
            <a:off x="5168774" y="2494758"/>
            <a:ext cx="3975225" cy="830997"/>
          </a:xfrm>
          <a:prstGeom prst="rect">
            <a:avLst/>
          </a:prstGeom>
          <a:solidFill>
            <a:srgbClr val="00B0F0">
              <a:alpha val="11000"/>
            </a:srgbClr>
          </a:solidFill>
          <a:ln>
            <a:solidFill>
              <a:srgbClr val="00B0F0">
                <a:alpha val="9000"/>
              </a:srgbClr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400" kern="100" dirty="0">
                <a:latin typeface="Kaiti SC" panose="02010600040101010101" pitchFamily="2" charset="-122"/>
                <a:ea typeface="Kaiti SC" panose="02010600040101010101" pitchFamily="2" charset="-122"/>
              </a:rPr>
              <a:t>③</a:t>
            </a:r>
            <a:r>
              <a:rPr lang="zh-CN" altLang="zh-CN" sz="2400" kern="100" dirty="0">
                <a:latin typeface="Kaiti SC" panose="02010600040101010101" pitchFamily="2" charset="-122"/>
                <a:ea typeface="Kaiti SC" panose="02010600040101010101" pitchFamily="2" charset="-122"/>
              </a:rPr>
              <a:t>是核仁，与</a:t>
            </a:r>
            <a:r>
              <a:rPr lang="zh-CN" altLang="zh-CN" sz="2400" kern="100" dirty="0">
                <a:latin typeface="Kaiti SC" panose="02010600040101010101" pitchFamily="2" charset="-122"/>
                <a:ea typeface="Kaiti SC" panose="02010600040101010101" pitchFamily="2" charset="-122"/>
                <a:cs typeface="Times New Roman"/>
              </a:rPr>
              <a:t>核糖体</a:t>
            </a:r>
            <a:r>
              <a:rPr lang="zh-CN" altLang="zh-CN" sz="2400" kern="100" dirty="0">
                <a:latin typeface="Kaiti SC" panose="02010600040101010101" pitchFamily="2" charset="-122"/>
                <a:ea typeface="Kaiti SC" panose="02010600040101010101" pitchFamily="2" charset="-122"/>
              </a:rPr>
              <a:t>的形成</a:t>
            </a:r>
            <a:r>
              <a:rPr lang="zh-CN" altLang="zh-CN" sz="2400" kern="100" dirty="0">
                <a:latin typeface="Kaiti SC" panose="02010600040101010101" pitchFamily="2" charset="-122"/>
                <a:ea typeface="Kaiti SC" panose="02010600040101010101" pitchFamily="2" charset="-122"/>
                <a:cs typeface="Times New Roman"/>
              </a:rPr>
              <a:t>以及</a:t>
            </a:r>
            <a:r>
              <a:rPr lang="zh-CN" altLang="zh-CN" sz="2400" kern="100" dirty="0">
                <a:latin typeface="Kaiti SC" panose="02010600040101010101" pitchFamily="2" charset="-122"/>
                <a:ea typeface="Kaiti SC" panose="02010600040101010101" pitchFamily="2" charset="-122"/>
              </a:rPr>
              <a:t>某种</a:t>
            </a:r>
            <a:r>
              <a:rPr lang="en-US" altLang="zh-CN" sz="2400" kern="100" dirty="0">
                <a:latin typeface="Kaiti SC" panose="02010600040101010101" pitchFamily="2" charset="-122"/>
                <a:ea typeface="Kaiti SC" panose="02010600040101010101" pitchFamily="2" charset="-122"/>
                <a:cs typeface="Times New Roman"/>
              </a:rPr>
              <a:t>RNA</a:t>
            </a:r>
            <a:r>
              <a:rPr lang="zh-CN" altLang="zh-CN" sz="2400" kern="100" dirty="0">
                <a:latin typeface="Kaiti SC" panose="02010600040101010101" pitchFamily="2" charset="-122"/>
                <a:ea typeface="Kaiti SC" panose="02010600040101010101" pitchFamily="2" charset="-122"/>
              </a:rPr>
              <a:t>的合成有关。</a:t>
            </a:r>
            <a:endParaRPr lang="zh-CN" altLang="en-US" sz="2400" kern="100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7F6DD38-70A9-CD4A-A3AF-7DBE0E251DAC}"/>
              </a:ext>
            </a:extLst>
          </p:cNvPr>
          <p:cNvSpPr/>
          <p:nvPr/>
        </p:nvSpPr>
        <p:spPr>
          <a:xfrm>
            <a:off x="5168775" y="3417494"/>
            <a:ext cx="4022254" cy="1569660"/>
          </a:xfrm>
          <a:prstGeom prst="rect">
            <a:avLst/>
          </a:prstGeom>
          <a:solidFill>
            <a:srgbClr val="00B0F0">
              <a:alpha val="11000"/>
            </a:srgbClr>
          </a:solidFill>
          <a:ln>
            <a:solidFill>
              <a:srgbClr val="00B0F0">
                <a:alpha val="9000"/>
              </a:srgbClr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400" kern="100" dirty="0">
                <a:latin typeface="Kaiti SC" panose="02010600040101010101" pitchFamily="2" charset="-122"/>
                <a:ea typeface="Kaiti SC" panose="02010600040101010101" pitchFamily="2" charset="-122"/>
              </a:rPr>
              <a:t>④</a:t>
            </a:r>
            <a:r>
              <a:rPr lang="zh-CN" altLang="zh-CN" sz="2400" kern="100" dirty="0">
                <a:latin typeface="Kaiti SC" panose="02010600040101010101" pitchFamily="2" charset="-122"/>
                <a:ea typeface="Kaiti SC" panose="02010600040101010101" pitchFamily="2" charset="-122"/>
              </a:rPr>
              <a:t>是核孔，大分子物质进出细胞核都要通过核孔，但</a:t>
            </a:r>
            <a:r>
              <a:rPr lang="en-US" altLang="zh-CN" sz="2400" dirty="0">
                <a:latin typeface="Kaiti SC" panose="02010600040101010101" pitchFamily="2" charset="-122"/>
                <a:ea typeface="Kaiti SC" panose="02010600040101010101" pitchFamily="2" charset="-122"/>
                <a:sym typeface="楷体_GB2312" panose="02010609030101010101" pitchFamily="49" charset="-122"/>
              </a:rPr>
              <a:t> DNA</a:t>
            </a:r>
            <a:r>
              <a:rPr lang="zh-CN" altLang="en-US" sz="2400" dirty="0">
                <a:latin typeface="Kaiti SC" panose="02010600040101010101" pitchFamily="2" charset="-122"/>
                <a:ea typeface="Kaiti SC" panose="02010600040101010101" pitchFamily="2" charset="-122"/>
                <a:sym typeface="楷体_GB2312" panose="02010609030101010101" pitchFamily="49" charset="-122"/>
              </a:rPr>
              <a:t>就不能通过核孔进入细胞质</a:t>
            </a:r>
            <a:r>
              <a:rPr lang="zh-CN" altLang="zh-CN" sz="2400" kern="100" dirty="0">
                <a:latin typeface="Kaiti SC" panose="02010600040101010101" pitchFamily="2" charset="-122"/>
                <a:ea typeface="Kaiti SC" panose="02010600040101010101" pitchFamily="2" charset="-122"/>
              </a:rPr>
              <a:t>。</a:t>
            </a:r>
            <a:endParaRPr lang="zh-CN" altLang="en-US" sz="2400" kern="100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66CDFFF-9B22-2743-91F1-8499F52F003B}"/>
              </a:ext>
            </a:extLst>
          </p:cNvPr>
          <p:cNvSpPr txBox="1"/>
          <p:nvPr/>
        </p:nvSpPr>
        <p:spPr>
          <a:xfrm>
            <a:off x="4495857" y="590052"/>
            <a:ext cx="297712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7030A0"/>
                </a:solidFill>
              </a:rPr>
              <a:t>1</a:t>
            </a:r>
          </a:p>
          <a:p>
            <a:r>
              <a:rPr kumimoji="1" lang="en-US" altLang="zh-CN" dirty="0">
                <a:solidFill>
                  <a:srgbClr val="7030A0"/>
                </a:solidFill>
              </a:rPr>
              <a:t>2</a:t>
            </a:r>
          </a:p>
          <a:p>
            <a:endParaRPr kumimoji="1" lang="en-US" altLang="zh-CN" dirty="0">
              <a:solidFill>
                <a:srgbClr val="7030A0"/>
              </a:solidFill>
            </a:endParaRPr>
          </a:p>
          <a:p>
            <a:endParaRPr kumimoji="1" lang="en-US" altLang="zh-CN" dirty="0">
              <a:solidFill>
                <a:srgbClr val="7030A0"/>
              </a:solidFill>
            </a:endParaRPr>
          </a:p>
          <a:p>
            <a:r>
              <a:rPr kumimoji="1" lang="en-US" altLang="zh-CN" dirty="0">
                <a:solidFill>
                  <a:srgbClr val="7030A0"/>
                </a:solidFill>
              </a:rPr>
              <a:t>3</a:t>
            </a:r>
          </a:p>
          <a:p>
            <a:r>
              <a:rPr kumimoji="1" lang="en-US" altLang="zh-CN" dirty="0">
                <a:solidFill>
                  <a:srgbClr val="7030A0"/>
                </a:solidFill>
              </a:rPr>
              <a:t>4</a:t>
            </a:r>
            <a:endParaRPr kumimoji="1" lang="zh-CN" alt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08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4B18084A-3617-3741-BC2A-50D1756DC4AB}"/>
              </a:ext>
            </a:extLst>
          </p:cNvPr>
          <p:cNvSpPr txBox="1"/>
          <p:nvPr/>
        </p:nvSpPr>
        <p:spPr>
          <a:xfrm>
            <a:off x="126412" y="995933"/>
            <a:ext cx="8902790" cy="342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kumimoji="1"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A.①</a:t>
            </a:r>
            <a:r>
              <a:rPr kumimoji="1" lang="zh-CN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主要由</a:t>
            </a:r>
            <a:r>
              <a:rPr kumimoji="1"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DNA</a:t>
            </a:r>
            <a:r>
              <a:rPr kumimoji="1" lang="zh-CN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和蛋白质组成</a:t>
            </a:r>
          </a:p>
          <a:p>
            <a:pPr algn="just">
              <a:lnSpc>
                <a:spcPct val="200000"/>
              </a:lnSpc>
            </a:pPr>
            <a:r>
              <a:rPr kumimoji="1"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B.②</a:t>
            </a:r>
            <a:r>
              <a:rPr kumimoji="1" lang="zh-CN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是由</a:t>
            </a:r>
            <a:r>
              <a:rPr kumimoji="1"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2</a:t>
            </a:r>
            <a:r>
              <a:rPr kumimoji="1" lang="zh-CN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层磷脂分子组成的</a:t>
            </a:r>
          </a:p>
          <a:p>
            <a:pPr algn="just">
              <a:lnSpc>
                <a:spcPct val="200000"/>
              </a:lnSpc>
            </a:pPr>
            <a:r>
              <a:rPr kumimoji="1"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C.④</a:t>
            </a:r>
            <a:r>
              <a:rPr kumimoji="1" lang="zh-CN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核孔是包括</a:t>
            </a:r>
            <a:r>
              <a:rPr kumimoji="1"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DNA</a:t>
            </a:r>
            <a:r>
              <a:rPr kumimoji="1" lang="zh-CN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在内的大分子物质任意通过的通道</a:t>
            </a:r>
          </a:p>
          <a:p>
            <a:pPr>
              <a:lnSpc>
                <a:spcPct val="200000"/>
              </a:lnSpc>
            </a:pPr>
            <a:r>
              <a:rPr kumimoji="1"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D.③</a:t>
            </a:r>
            <a:r>
              <a:rPr kumimoji="1" lang="zh-CN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是产生核糖体、</a:t>
            </a:r>
            <a:r>
              <a:rPr kumimoji="1"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mRNA</a:t>
            </a:r>
            <a:r>
              <a:rPr kumimoji="1" lang="zh-CN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和蛋白质的场所</a:t>
            </a:r>
          </a:p>
        </p:txBody>
      </p:sp>
      <p:pic>
        <p:nvPicPr>
          <p:cNvPr id="3" name="Picture 2" descr="\\鹿晴晴\e\鹿晴晴\2015\源文件\ddddd\人教版（通用）\X97.tif">
            <a:extLst>
              <a:ext uri="{FF2B5EF4-FFF2-40B4-BE49-F238E27FC236}">
                <a16:creationId xmlns:a16="http://schemas.microsoft.com/office/drawing/2014/main" id="{B914C20A-8BB3-954F-84E0-B0914CC22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431" y="943851"/>
            <a:ext cx="2793729" cy="204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33B84022-0E75-D148-9DDE-97661B3A0C84}"/>
              </a:ext>
            </a:extLst>
          </p:cNvPr>
          <p:cNvSpPr/>
          <p:nvPr/>
        </p:nvSpPr>
        <p:spPr>
          <a:xfrm>
            <a:off x="6001827" y="299589"/>
            <a:ext cx="5180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endParaRPr lang="zh-CN" altLang="en-US" sz="3600" dirty="0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1C2F3941-5938-A94B-AA7C-248EE44106D2}"/>
              </a:ext>
            </a:extLst>
          </p:cNvPr>
          <p:cNvSpPr txBox="1"/>
          <p:nvPr/>
        </p:nvSpPr>
        <p:spPr>
          <a:xfrm>
            <a:off x="0" y="197493"/>
            <a:ext cx="8902790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70000"/>
              </a:lnSpc>
            </a:pPr>
            <a:r>
              <a:rPr kumimoji="1"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1.</a:t>
            </a:r>
            <a:r>
              <a:rPr kumimoji="1"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下列有关细胞核的叙述，正确的是</a:t>
            </a:r>
            <a:r>
              <a:rPr kumimoji="1"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(</a:t>
            </a:r>
            <a:r>
              <a:rPr kumimoji="1"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　　</a:t>
            </a:r>
            <a:r>
              <a:rPr kumimoji="1"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)</a:t>
            </a:r>
            <a:endParaRPr kumimoji="1" lang="zh-CN" altLang="zh-CN" sz="2800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0208F0D-C306-914A-9E41-CEF8418F5EBF}"/>
              </a:ext>
            </a:extLst>
          </p:cNvPr>
          <p:cNvSpPr/>
          <p:nvPr/>
        </p:nvSpPr>
        <p:spPr>
          <a:xfrm>
            <a:off x="1516889" y="2672420"/>
            <a:ext cx="2357528" cy="36933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altLang="zh-CN" kern="100" dirty="0">
                <a:latin typeface="Kaiti SC" panose="02010600040101010101" pitchFamily="2" charset="-122"/>
                <a:ea typeface="Kaiti SC" panose="02010600040101010101" pitchFamily="2" charset="-122"/>
                <a:cs typeface="Times New Roman"/>
              </a:rPr>
              <a:t>2</a:t>
            </a:r>
            <a:r>
              <a:rPr lang="zh-CN" altLang="zh-CN" kern="100" dirty="0">
                <a:latin typeface="Kaiti SC" panose="02010600040101010101" pitchFamily="2" charset="-122"/>
                <a:ea typeface="Kaiti SC" panose="02010600040101010101" pitchFamily="2" charset="-122"/>
                <a:cs typeface="Times New Roman"/>
              </a:rPr>
              <a:t>层磷脂</a:t>
            </a:r>
            <a:r>
              <a:rPr lang="zh-CN" altLang="zh-CN" b="1" kern="100" dirty="0">
                <a:latin typeface="Kaiti SC" panose="02010600040101010101" pitchFamily="2" charset="-122"/>
                <a:ea typeface="Kaiti SC" panose="02010600040101010101" pitchFamily="2" charset="-122"/>
                <a:cs typeface="Times New Roman"/>
              </a:rPr>
              <a:t>双</a:t>
            </a:r>
            <a:r>
              <a:rPr lang="zh-CN" altLang="zh-CN" kern="100" dirty="0">
                <a:latin typeface="Kaiti SC" panose="02010600040101010101" pitchFamily="2" charset="-122"/>
                <a:ea typeface="Kaiti SC" panose="02010600040101010101" pitchFamily="2" charset="-122"/>
                <a:cs typeface="Times New Roman"/>
              </a:rPr>
              <a:t>分子层组成</a:t>
            </a:r>
            <a:endParaRPr lang="zh-CN" altLang="en-US" kern="100" dirty="0">
              <a:latin typeface="Kaiti SC" panose="02010600040101010101" pitchFamily="2" charset="-122"/>
              <a:ea typeface="Kaiti SC" panose="02010600040101010101" pitchFamily="2" charset="-122"/>
              <a:cs typeface="Times New Roman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C027B93-EF7C-F540-959D-ADDF72FB4F61}"/>
              </a:ext>
            </a:extLst>
          </p:cNvPr>
          <p:cNvSpPr/>
          <p:nvPr/>
        </p:nvSpPr>
        <p:spPr>
          <a:xfrm>
            <a:off x="2711497" y="3448048"/>
            <a:ext cx="3243196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  <a:sym typeface="楷体_GB2312" panose="02010609030101010101" pitchFamily="49" charset="-122"/>
              </a:rPr>
              <a:t>DNA</a:t>
            </a: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  <a:sym typeface="楷体_GB2312" panose="02010609030101010101" pitchFamily="49" charset="-122"/>
              </a:rPr>
              <a:t>不能通过核孔进入细胞质</a:t>
            </a:r>
            <a:endParaRPr lang="zh-CN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50880F7-994A-6C4D-98CC-DFFE7331740E}"/>
              </a:ext>
            </a:extLst>
          </p:cNvPr>
          <p:cNvSpPr/>
          <p:nvPr/>
        </p:nvSpPr>
        <p:spPr>
          <a:xfrm>
            <a:off x="1799970" y="4358824"/>
            <a:ext cx="3776996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zh-CN" altLang="zh-CN" kern="100" dirty="0">
                <a:latin typeface="Kaiti SC" panose="02010600040101010101" pitchFamily="2" charset="-122"/>
                <a:ea typeface="Kaiti SC" panose="02010600040101010101" pitchFamily="2" charset="-122"/>
                <a:cs typeface="Times New Roman"/>
              </a:rPr>
              <a:t>核糖体</a:t>
            </a:r>
            <a:r>
              <a:rPr lang="zh-CN" altLang="zh-CN" kern="100" dirty="0">
                <a:latin typeface="Kaiti SC" panose="02010600040101010101" pitchFamily="2" charset="-122"/>
                <a:ea typeface="Kaiti SC" panose="02010600040101010101" pitchFamily="2" charset="-122"/>
              </a:rPr>
              <a:t>的形成</a:t>
            </a:r>
            <a:r>
              <a:rPr lang="zh-CN" altLang="zh-CN" kern="100" dirty="0">
                <a:latin typeface="Kaiti SC" panose="02010600040101010101" pitchFamily="2" charset="-122"/>
                <a:ea typeface="Kaiti SC" panose="02010600040101010101" pitchFamily="2" charset="-122"/>
                <a:cs typeface="Times New Roman"/>
              </a:rPr>
              <a:t>以及</a:t>
            </a:r>
            <a:r>
              <a:rPr lang="en-US" altLang="zh-CN" kern="100" dirty="0">
                <a:latin typeface="Kaiti SC" panose="02010600040101010101" pitchFamily="2" charset="-122"/>
                <a:ea typeface="Kaiti SC" panose="02010600040101010101" pitchFamily="2" charset="-122"/>
              </a:rPr>
              <a:t>r</a:t>
            </a:r>
            <a:r>
              <a:rPr lang="en-US" altLang="zh-CN" kern="100" dirty="0">
                <a:latin typeface="Kaiti SC" panose="02010600040101010101" pitchFamily="2" charset="-122"/>
                <a:ea typeface="Kaiti SC" panose="02010600040101010101" pitchFamily="2" charset="-122"/>
                <a:cs typeface="Times New Roman"/>
              </a:rPr>
              <a:t>RNA</a:t>
            </a:r>
            <a:r>
              <a:rPr lang="zh-CN" altLang="zh-CN" kern="100" dirty="0">
                <a:latin typeface="Kaiti SC" panose="02010600040101010101" pitchFamily="2" charset="-122"/>
                <a:ea typeface="Kaiti SC" panose="02010600040101010101" pitchFamily="2" charset="-122"/>
              </a:rPr>
              <a:t>的合成有关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853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9" name="Text Box 5">
            <a:extLst>
              <a:ext uri="{FF2B5EF4-FFF2-40B4-BE49-F238E27FC236}">
                <a16:creationId xmlns:a16="http://schemas.microsoft.com/office/drawing/2014/main" id="{2BF5E00E-CB67-7948-9F83-4D465D5B4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749" y="584598"/>
            <a:ext cx="7637776" cy="95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120000"/>
              </a:lnSpc>
            </a:pPr>
            <a:r>
              <a:rPr lang="en-US" altLang="zh-CN" b="0" i="0" u="none" dirty="0">
                <a:latin typeface="Kaiti SC" panose="02010600040101010101" pitchFamily="2" charset="-122"/>
                <a:ea typeface="Kaiti SC" panose="02010600040101010101" pitchFamily="2" charset="-122"/>
                <a:sym typeface="楷体_GB2312" panose="02010609030101010101" pitchFamily="49" charset="-122"/>
              </a:rPr>
              <a:t>(1)</a:t>
            </a:r>
            <a:r>
              <a:rPr lang="zh-CN" altLang="en-US" b="0" i="0" u="none" dirty="0">
                <a:latin typeface="Kaiti SC" panose="02010600040101010101" pitchFamily="2" charset="-122"/>
                <a:ea typeface="Kaiti SC" panose="02010600040101010101" pitchFamily="2" charset="-122"/>
                <a:sym typeface="楷体_GB2312" panose="02010609030101010101" pitchFamily="49" charset="-122"/>
              </a:rPr>
              <a:t>核孔虽然可以允许大分子物质通过，但仍然是具有选择性的，如细胞核中的</a:t>
            </a:r>
            <a:r>
              <a:rPr lang="en-US" altLang="zh-CN" b="0" i="0" u="none" dirty="0">
                <a:latin typeface="Kaiti SC" panose="02010600040101010101" pitchFamily="2" charset="-122"/>
                <a:ea typeface="Kaiti SC" panose="02010600040101010101" pitchFamily="2" charset="-122"/>
                <a:sym typeface="楷体_GB2312" panose="02010609030101010101" pitchFamily="49" charset="-122"/>
              </a:rPr>
              <a:t>DNA</a:t>
            </a:r>
            <a:r>
              <a:rPr lang="zh-CN" altLang="en-US" b="0" i="0" u="none" dirty="0">
                <a:latin typeface="Kaiti SC" panose="02010600040101010101" pitchFamily="2" charset="-122"/>
                <a:ea typeface="Kaiti SC" panose="02010600040101010101" pitchFamily="2" charset="-122"/>
                <a:sym typeface="楷体_GB2312" panose="02010609030101010101" pitchFamily="49" charset="-122"/>
              </a:rPr>
              <a:t>就不能通过核孔进入细胞质。 </a:t>
            </a:r>
          </a:p>
        </p:txBody>
      </p:sp>
      <p:sp>
        <p:nvSpPr>
          <p:cNvPr id="482310" name="Text Box 6">
            <a:extLst>
              <a:ext uri="{FF2B5EF4-FFF2-40B4-BE49-F238E27FC236}">
                <a16:creationId xmlns:a16="http://schemas.microsoft.com/office/drawing/2014/main" id="{54E44036-911C-DD49-89E6-8184C4A24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032" y="241698"/>
            <a:ext cx="37052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2100" i="0" u="none" dirty="0">
                <a:solidFill>
                  <a:srgbClr val="0070C0"/>
                </a:solidFill>
                <a:ea typeface="黑体" panose="02010609060101010101" pitchFamily="49" charset="-122"/>
                <a:sym typeface="宋体" panose="02010600030101010101" pitchFamily="2" charset="-122"/>
              </a:rPr>
              <a:t>知识延伸：</a:t>
            </a:r>
          </a:p>
        </p:txBody>
      </p:sp>
      <p:sp>
        <p:nvSpPr>
          <p:cNvPr id="482311" name="Text Box 7">
            <a:extLst>
              <a:ext uri="{FF2B5EF4-FFF2-40B4-BE49-F238E27FC236}">
                <a16:creationId xmlns:a16="http://schemas.microsoft.com/office/drawing/2014/main" id="{466E16D6-CC28-C140-9969-977A9F5A3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749" y="1617432"/>
            <a:ext cx="7752502" cy="95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120000"/>
              </a:lnSpc>
            </a:pPr>
            <a:r>
              <a:rPr lang="en-US" altLang="zh-CN" b="0" i="0" u="none" dirty="0">
                <a:latin typeface="Kaiti SC" panose="02010600040101010101" pitchFamily="2" charset="-122"/>
                <a:ea typeface="Kaiti SC" panose="02010600040101010101" pitchFamily="2" charset="-122"/>
                <a:sym typeface="楷体_GB2312" panose="02010609030101010101" pitchFamily="49" charset="-122"/>
              </a:rPr>
              <a:t>(2)</a:t>
            </a:r>
            <a:r>
              <a:rPr lang="zh-CN" altLang="en-US" b="0" i="0" u="none" dirty="0">
                <a:latin typeface="Kaiti SC" panose="02010600040101010101" pitchFamily="2" charset="-122"/>
                <a:ea typeface="Kaiti SC" panose="02010600040101010101" pitchFamily="2" charset="-122"/>
                <a:sym typeface="楷体_GB2312" panose="02010609030101010101" pitchFamily="49" charset="-122"/>
              </a:rPr>
              <a:t>核仁不是遗传物质的储存场所。细胞核中的遗传物质分布在染色体</a:t>
            </a:r>
            <a:r>
              <a:rPr lang="en-US" altLang="zh-CN" b="0" i="0" u="none" dirty="0">
                <a:latin typeface="Kaiti SC" panose="02010600040101010101" pitchFamily="2" charset="-122"/>
                <a:ea typeface="Kaiti SC" panose="02010600040101010101" pitchFamily="2" charset="-122"/>
                <a:sym typeface="楷体_GB2312" panose="02010609030101010101" pitchFamily="49" charset="-122"/>
              </a:rPr>
              <a:t>(</a:t>
            </a:r>
            <a:r>
              <a:rPr lang="zh-CN" altLang="en-US" b="0" i="0" u="none" dirty="0">
                <a:latin typeface="Kaiti SC" panose="02010600040101010101" pitchFamily="2" charset="-122"/>
                <a:ea typeface="Kaiti SC" panose="02010600040101010101" pitchFamily="2" charset="-122"/>
                <a:sym typeface="楷体_GB2312" panose="02010609030101010101" pitchFamily="49" charset="-122"/>
              </a:rPr>
              <a:t>染色质</a:t>
            </a:r>
            <a:r>
              <a:rPr lang="en-US" altLang="zh-CN" b="0" i="0" u="none" dirty="0">
                <a:latin typeface="Kaiti SC" panose="02010600040101010101" pitchFamily="2" charset="-122"/>
                <a:ea typeface="Kaiti SC" panose="02010600040101010101" pitchFamily="2" charset="-122"/>
                <a:sym typeface="楷体_GB2312" panose="02010609030101010101" pitchFamily="49" charset="-122"/>
              </a:rPr>
              <a:t>)</a:t>
            </a:r>
            <a:r>
              <a:rPr lang="zh-CN" altLang="en-US" b="0" i="0" u="none" dirty="0">
                <a:latin typeface="Kaiti SC" panose="02010600040101010101" pitchFamily="2" charset="-122"/>
                <a:ea typeface="Kaiti SC" panose="02010600040101010101" pitchFamily="2" charset="-122"/>
                <a:sym typeface="楷体_GB2312" panose="02010609030101010101" pitchFamily="49" charset="-122"/>
              </a:rPr>
              <a:t>上。 </a:t>
            </a:r>
          </a:p>
        </p:txBody>
      </p:sp>
      <p:sp>
        <p:nvSpPr>
          <p:cNvPr id="482314" name="Text Box 10">
            <a:extLst>
              <a:ext uri="{FF2B5EF4-FFF2-40B4-BE49-F238E27FC236}">
                <a16:creationId xmlns:a16="http://schemas.microsoft.com/office/drawing/2014/main" id="{064FDFD0-BB71-164C-8693-377C18286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749" y="2641559"/>
            <a:ext cx="7752502" cy="95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b="0" i="0" u="none" dirty="0">
                <a:latin typeface="Kaiti SC" panose="02010600040101010101" pitchFamily="2" charset="-122"/>
                <a:ea typeface="Kaiti SC" panose="02010600040101010101" pitchFamily="2" charset="-122"/>
                <a:sym typeface="楷体_GB2312" panose="02010609030101010101" pitchFamily="49" charset="-122"/>
              </a:rPr>
              <a:t>(3)</a:t>
            </a:r>
            <a:r>
              <a:rPr lang="zh-CN" altLang="en-US" b="0" i="0" u="none" dirty="0">
                <a:latin typeface="Kaiti SC" panose="02010600040101010101" pitchFamily="2" charset="-122"/>
                <a:ea typeface="Kaiti SC" panose="02010600040101010101" pitchFamily="2" charset="-122"/>
                <a:sym typeface="楷体_GB2312" panose="02010609030101010101" pitchFamily="49" charset="-122"/>
              </a:rPr>
              <a:t>并非所有的真核细胞都有细胞核，如高等植物成熟的筛管细胞和哺乳动物成熟的红细胞等没有细胞核。 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C4EBED5-58D1-CC4B-A6A6-8DC3A5227177}"/>
              </a:ext>
            </a:extLst>
          </p:cNvPr>
          <p:cNvSpPr/>
          <p:nvPr/>
        </p:nvSpPr>
        <p:spPr>
          <a:xfrm>
            <a:off x="618031" y="3665686"/>
            <a:ext cx="78242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（</a:t>
            </a:r>
            <a:r>
              <a:rPr lang="en-US" altLang="zh-CN" sz="24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4</a:t>
            </a:r>
            <a:r>
              <a:rPr lang="zh-CN" altLang="en-US" sz="24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）核孔并不是一个简单的通道，它包含有一个复杂而精细的结构体系，即核孔复合体，其主要由蛋白质组成。</a:t>
            </a:r>
          </a:p>
        </p:txBody>
      </p:sp>
    </p:spTree>
    <p:extLst>
      <p:ext uri="{BB962C8B-B14F-4D97-AF65-F5344CB8AC3E}">
        <p14:creationId xmlns:p14="http://schemas.microsoft.com/office/powerpoint/2010/main" val="121068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09" grpId="0"/>
      <p:bldP spid="482311" grpId="0"/>
      <p:bldP spid="482314" grpId="0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1049</TotalTime>
  <Words>1021</Words>
  <Application>Microsoft Macintosh PowerPoint</Application>
  <PresentationFormat>全屏显示(16:9)</PresentationFormat>
  <Paragraphs>122</Paragraphs>
  <Slides>17</Slides>
  <Notes>17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2" baseType="lpstr">
      <vt:lpstr>汉仪旗黑-85S</vt:lpstr>
      <vt:lpstr>黑体</vt:lpstr>
      <vt:lpstr>华文细黑</vt:lpstr>
      <vt:lpstr>楷体</vt:lpstr>
      <vt:lpstr>楷体_GB2312</vt:lpstr>
      <vt:lpstr>宋体</vt:lpstr>
      <vt:lpstr>微软雅黑</vt:lpstr>
      <vt:lpstr>KaiTi</vt:lpstr>
      <vt:lpstr>Kaiti SC</vt:lpstr>
      <vt:lpstr>Arial</vt:lpstr>
      <vt:lpstr>Calibri</vt:lpstr>
      <vt:lpstr>Courier New</vt:lpstr>
      <vt:lpstr>Times New Roman</vt:lpstr>
      <vt:lpstr>1_Office 主题​​</vt:lpstr>
      <vt:lpstr>文档</vt:lpstr>
      <vt:lpstr>细胞的结构基础（第3课时）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Microsoft Office 用户</cp:lastModifiedBy>
  <cp:revision>96</cp:revision>
  <dcterms:created xsi:type="dcterms:W3CDTF">2020-02-01T11:21:51Z</dcterms:created>
  <dcterms:modified xsi:type="dcterms:W3CDTF">2020-02-10T14:48:35Z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