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88" r:id="rId3"/>
    <p:sldId id="284" r:id="rId4"/>
    <p:sldId id="282" r:id="rId5"/>
    <p:sldId id="283" r:id="rId6"/>
    <p:sldId id="285" r:id="rId7"/>
    <p:sldId id="286" r:id="rId8"/>
    <p:sldId id="259" r:id="rId9"/>
    <p:sldId id="268" r:id="rId10"/>
    <p:sldId id="275" r:id="rId11"/>
    <p:sldId id="281" r:id="rId12"/>
    <p:sldId id="272" r:id="rId13"/>
    <p:sldId id="273" r:id="rId14"/>
    <p:sldId id="277" r:id="rId15"/>
    <p:sldId id="287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4293D-73CC-4547-8DC7-DEF365B8BE87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E9374-849C-45A3-824A-567038775C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93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323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20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7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11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71466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27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32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78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357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00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4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51D42-8EA1-4BB6-9CD8-2BD48FE71BC1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36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51D42-8EA1-4BB6-9CD8-2BD48FE71BC1}" type="datetimeFigureOut">
              <a:rPr lang="zh-CN" altLang="en-US" smtClean="0"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8A9C1-A423-492E-9060-2614B868D2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01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30872;&#38047;&#23454;&#39564;-_&#26631;&#28165;.ku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26965" y="3104244"/>
            <a:ext cx="8765035" cy="971127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spc="3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氧化还原反应原理复习与提高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70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化学</a:t>
            </a:r>
            <a:endParaRPr lang="zh-CN" altLang="en-US" sz="3200" b="1" spc="30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68729" y="4892627"/>
            <a:ext cx="644832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spc="289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对外经济贸易大学附属中学  史文杰</a:t>
            </a:r>
            <a:endParaRPr lang="en-US" altLang="zh-CN" sz="2800" spc="289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00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33726" y="2787039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试管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400" b="1" dirty="0"/>
          </a:p>
        </p:txBody>
      </p:sp>
      <p:sp>
        <p:nvSpPr>
          <p:cNvPr id="14" name="矩形 13"/>
          <p:cNvSpPr/>
          <p:nvPr/>
        </p:nvSpPr>
        <p:spPr>
          <a:xfrm>
            <a:off x="8401930" y="4735395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试管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400" b="1" dirty="0"/>
          </a:p>
        </p:txBody>
      </p:sp>
      <p:grpSp>
        <p:nvGrpSpPr>
          <p:cNvPr id="65" name="组合 64"/>
          <p:cNvGrpSpPr/>
          <p:nvPr/>
        </p:nvGrpSpPr>
        <p:grpSpPr>
          <a:xfrm>
            <a:off x="7134679" y="2223564"/>
            <a:ext cx="2156360" cy="2410354"/>
            <a:chOff x="7134679" y="2223564"/>
            <a:chExt cx="2156360" cy="2410354"/>
          </a:xfrm>
        </p:grpSpPr>
        <p:sp>
          <p:nvSpPr>
            <p:cNvPr id="7" name="矩形 6"/>
            <p:cNvSpPr/>
            <p:nvPr/>
          </p:nvSpPr>
          <p:spPr>
            <a:xfrm>
              <a:off x="7134679" y="2223564"/>
              <a:ext cx="21563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滴管</a:t>
              </a:r>
              <a:r>
                <a:rPr lang="en-US" altLang="zh-CN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MnSO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溶液</a:t>
              </a:r>
              <a:endParaRPr lang="zh-CN" altLang="en-US" sz="20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328183" y="4233808"/>
              <a:ext cx="1912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滴管</a:t>
              </a:r>
              <a:r>
                <a:rPr lang="en-US" altLang="zh-CN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溶液</a:t>
              </a:r>
              <a:endParaRPr lang="zh-CN" altLang="en-US" sz="2000" b="1" dirty="0"/>
            </a:p>
          </p:txBody>
        </p:sp>
      </p:grp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4472678" y="197943"/>
            <a:ext cx="223651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实验探究</a:t>
            </a:r>
          </a:p>
        </p:txBody>
      </p:sp>
      <p:sp>
        <p:nvSpPr>
          <p:cNvPr id="39" name="矩形 38"/>
          <p:cNvSpPr/>
          <p:nvPr/>
        </p:nvSpPr>
        <p:spPr>
          <a:xfrm>
            <a:off x="1277739" y="1160534"/>
            <a:ext cx="9109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3200" b="1" baseline="-25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latin typeface="+mn-ea"/>
                <a:cs typeface="Times New Roman" panose="02020603050405020304" pitchFamily="18" charset="0"/>
              </a:rPr>
              <a:t>O</a:t>
            </a:r>
            <a:r>
              <a:rPr lang="en-US" altLang="zh-CN" sz="3200" b="1" baseline="-25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3200" b="1" dirty="0"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3200" b="1" baseline="-250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3200" b="1" baseline="-250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zh-CN" sz="3200" b="1" dirty="0">
                <a:latin typeface="+mn-ea"/>
                <a:cs typeface="Times New Roman" panose="02020603050405020304" pitchFamily="18" charset="0"/>
              </a:rPr>
              <a:t>淀粉溶液</a:t>
            </a: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3200" b="1" dirty="0">
                <a:latin typeface="+mn-ea"/>
                <a:cs typeface="Times New Roman" panose="02020603050405020304" pitchFamily="18" charset="0"/>
              </a:rPr>
              <a:t>KIO</a:t>
            </a:r>
            <a:r>
              <a:rPr lang="en-US" altLang="zh-CN" sz="3200" b="1" baseline="-250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3200" b="1" dirty="0">
                <a:latin typeface="+mn-ea"/>
                <a:cs typeface="Times New Roman" panose="02020603050405020304" pitchFamily="18" charset="0"/>
              </a:rPr>
              <a:t>MnSO</a:t>
            </a:r>
            <a:r>
              <a:rPr lang="en-US" altLang="zh-CN" sz="3200" b="1" baseline="-250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latin typeface="+mn-ea"/>
              </a:rPr>
              <a:t>、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</a:rPr>
              <a:t>丙二酸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）</a:t>
            </a:r>
            <a:endParaRPr lang="zh-CN" altLang="en-US" sz="3200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61545" y="2665643"/>
            <a:ext cx="7048283" cy="2265226"/>
            <a:chOff x="161545" y="2665643"/>
            <a:chExt cx="7048283" cy="226522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r="32305"/>
            <a:stretch/>
          </p:blipFill>
          <p:spPr>
            <a:xfrm>
              <a:off x="605467" y="2665643"/>
              <a:ext cx="5338133" cy="2141596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61545" y="4469204"/>
              <a:ext cx="23523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滴管</a:t>
              </a:r>
              <a:r>
                <a:rPr lang="en-US" altLang="zh-CN" sz="24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KIO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溶液</a:t>
              </a:r>
              <a:endParaRPr lang="zh-CN" altLang="en-US" sz="2400" b="1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83032" y="3095516"/>
              <a:ext cx="18854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</a:t>
              </a:r>
              <a:r>
                <a:rPr lang="zh-CN" altLang="en-US" sz="24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淀粉溶液</a:t>
              </a:r>
              <a:endParaRPr lang="zh-CN" altLang="en-US" sz="2400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153658" y="3071280"/>
              <a:ext cx="18854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滴管</a:t>
              </a:r>
              <a:r>
                <a:rPr lang="zh-CN" altLang="en-US" sz="24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稀硫酸</a:t>
              </a:r>
              <a:endParaRPr lang="zh-CN" altLang="en-US" sz="2400" b="1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5780699" y="3103994"/>
              <a:ext cx="14221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分成两份</a:t>
              </a:r>
              <a:endParaRPr lang="zh-CN" altLang="en-US" sz="2400" b="1" dirty="0"/>
            </a:p>
          </p:txBody>
        </p:sp>
        <p:cxnSp>
          <p:nvCxnSpPr>
            <p:cNvPr id="3" name="直接连接符 2"/>
            <p:cNvCxnSpPr/>
            <p:nvPr/>
          </p:nvCxnSpPr>
          <p:spPr>
            <a:xfrm flipV="1">
              <a:off x="5780699" y="3680385"/>
              <a:ext cx="1429129" cy="157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7193777" y="1666229"/>
            <a:ext cx="2784529" cy="3952685"/>
            <a:chOff x="7209828" y="1665769"/>
            <a:chExt cx="2784529" cy="3952685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4"/>
            <a:srcRect l="91635"/>
            <a:stretch/>
          </p:blipFill>
          <p:spPr>
            <a:xfrm>
              <a:off x="9283325" y="1665769"/>
              <a:ext cx="659644" cy="2141596"/>
            </a:xfrm>
            <a:prstGeom prst="rect">
              <a:avLst/>
            </a:prstGeom>
          </p:spPr>
        </p:pic>
        <p:cxnSp>
          <p:nvCxnSpPr>
            <p:cNvPr id="49" name="直接连接符 48"/>
            <p:cNvCxnSpPr/>
            <p:nvPr/>
          </p:nvCxnSpPr>
          <p:spPr>
            <a:xfrm flipV="1">
              <a:off x="7209828" y="2660735"/>
              <a:ext cx="0" cy="20393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>
              <a:off x="7209828" y="2660735"/>
              <a:ext cx="21494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>
              <a:off x="7209828" y="4700036"/>
              <a:ext cx="21494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图片 57"/>
            <p:cNvPicPr>
              <a:picLocks noChangeAspect="1"/>
            </p:cNvPicPr>
            <p:nvPr/>
          </p:nvPicPr>
          <p:blipFill rotWithShape="1">
            <a:blip r:embed="rId4"/>
            <a:srcRect l="91635"/>
            <a:stretch/>
          </p:blipFill>
          <p:spPr>
            <a:xfrm>
              <a:off x="9334713" y="3476858"/>
              <a:ext cx="659644" cy="2141596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9997071" y="1414462"/>
            <a:ext cx="2384915" cy="1076036"/>
            <a:chOff x="9219365" y="603557"/>
            <a:chExt cx="2917370" cy="1076036"/>
          </a:xfrm>
        </p:grpSpPr>
        <p:sp>
          <p:nvSpPr>
            <p:cNvPr id="28" name="椭圆形标注 27"/>
            <p:cNvSpPr/>
            <p:nvPr/>
          </p:nvSpPr>
          <p:spPr>
            <a:xfrm>
              <a:off x="9219365" y="603557"/>
              <a:ext cx="2917370" cy="1076036"/>
            </a:xfrm>
            <a:prstGeom prst="wedgeEllipseCallout">
              <a:avLst>
                <a:gd name="adj1" fmla="val -66612"/>
                <a:gd name="adj2" fmla="val 6758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501652" y="708595"/>
              <a:ext cx="2514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+mn-ea"/>
                </a:rPr>
                <a:t>溶液不变色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170666" y="3334826"/>
            <a:ext cx="1954765" cy="1513059"/>
            <a:chOff x="9154347" y="404889"/>
            <a:chExt cx="2917370" cy="1109978"/>
          </a:xfrm>
        </p:grpSpPr>
        <p:sp>
          <p:nvSpPr>
            <p:cNvPr id="31" name="椭圆形标注 30"/>
            <p:cNvSpPr/>
            <p:nvPr/>
          </p:nvSpPr>
          <p:spPr>
            <a:xfrm>
              <a:off x="9154347" y="404889"/>
              <a:ext cx="2917370" cy="1076036"/>
            </a:xfrm>
            <a:prstGeom prst="wedgeEllipseCallout">
              <a:avLst>
                <a:gd name="adj1" fmla="val -63815"/>
                <a:gd name="adj2" fmla="val 4391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9531606" y="560760"/>
              <a:ext cx="25141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+mn-ea"/>
                </a:rPr>
                <a:t>溶液变蓝</a:t>
              </a:r>
              <a:endParaRPr lang="en-US" altLang="zh-CN" sz="2800" b="1" dirty="0">
                <a:latin typeface="+mn-ea"/>
              </a:endParaRPr>
            </a:p>
            <a:p>
              <a:r>
                <a:rPr lang="zh-CN" altLang="en-US" sz="2800" b="1" dirty="0">
                  <a:latin typeface="+mn-ea"/>
                </a:rPr>
                <a:t>产生气泡</a:t>
              </a:r>
            </a:p>
          </p:txBody>
        </p:sp>
      </p:grpSp>
      <p:sp>
        <p:nvSpPr>
          <p:cNvPr id="66" name="矩形 4"/>
          <p:cNvSpPr>
            <a:spLocks noChangeArrowheads="1"/>
          </p:cNvSpPr>
          <p:nvPr/>
        </p:nvSpPr>
        <p:spPr bwMode="auto">
          <a:xfrm>
            <a:off x="105835" y="5401900"/>
            <a:ext cx="114534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根据探究实验结果，写出溶液变蓝的离子方程式。</a:t>
            </a:r>
          </a:p>
        </p:txBody>
      </p:sp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1392286" y="5975634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5 H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 +2IO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-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+2H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+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=  I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+ 5O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↑+ 6H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O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9" name="矩形 68"/>
          <p:cNvSpPr>
            <a:spLocks noChangeArrowheads="1"/>
          </p:cNvSpPr>
          <p:nvPr/>
        </p:nvSpPr>
        <p:spPr bwMode="auto">
          <a:xfrm>
            <a:off x="2094270" y="5973725"/>
            <a:ext cx="78326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 +  IO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-              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  I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+   O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↑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2094269" y="5964811"/>
            <a:ext cx="78326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 +  IO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-     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+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 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+   O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↑+   H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O</a:t>
            </a:r>
            <a:endParaRPr lang="zh-CN" altLang="en-US" b="1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259757" y="3253916"/>
            <a:ext cx="4674678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还原性：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3600" b="1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600" b="1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&gt; MnSO</a:t>
            </a:r>
            <a:r>
              <a:rPr lang="en-US" altLang="zh-CN" sz="3600" b="1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9549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66" grpId="0"/>
      <p:bldP spid="68" grpId="0"/>
      <p:bldP spid="69" grpId="0"/>
      <p:bldP spid="70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7506023" y="2595173"/>
            <a:ext cx="2085567" cy="1865880"/>
            <a:chOff x="7328183" y="2589675"/>
            <a:chExt cx="1973106" cy="2044243"/>
          </a:xfrm>
        </p:grpSpPr>
        <p:sp>
          <p:nvSpPr>
            <p:cNvPr id="5" name="矩形 4"/>
            <p:cNvSpPr/>
            <p:nvPr/>
          </p:nvSpPr>
          <p:spPr>
            <a:xfrm>
              <a:off x="7388586" y="2589675"/>
              <a:ext cx="1912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滴管</a:t>
              </a:r>
              <a:r>
                <a:rPr lang="en-US" altLang="zh-CN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溶液</a:t>
              </a:r>
              <a:endParaRPr lang="zh-CN" altLang="en-US" sz="2000" b="1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7328183" y="4233808"/>
              <a:ext cx="13115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滴管</a:t>
              </a:r>
              <a:r>
                <a:rPr lang="en-US" altLang="zh-CN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O</a:t>
              </a:r>
              <a:endParaRPr lang="zh-CN" altLang="en-US" sz="2000" b="1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9303" y="2657491"/>
            <a:ext cx="7048283" cy="2265226"/>
            <a:chOff x="161545" y="2665643"/>
            <a:chExt cx="7048283" cy="226522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r="32305"/>
            <a:stretch/>
          </p:blipFill>
          <p:spPr>
            <a:xfrm>
              <a:off x="605467" y="2665643"/>
              <a:ext cx="5338133" cy="214159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61545" y="4469204"/>
              <a:ext cx="23523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滴管</a:t>
              </a:r>
              <a:r>
                <a:rPr lang="zh-CN" altLang="en-US" sz="24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碘水</a:t>
              </a:r>
              <a:endParaRPr lang="zh-CN" altLang="en-US" sz="2400" b="1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3483032" y="3095516"/>
              <a:ext cx="18854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</a:t>
              </a:r>
              <a:r>
                <a:rPr lang="zh-CN" altLang="en-US" sz="24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淀粉溶液</a:t>
              </a:r>
              <a:endParaRPr lang="zh-CN" altLang="en-US" sz="2400" b="1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153658" y="3071280"/>
              <a:ext cx="18854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滴管</a:t>
              </a:r>
              <a:r>
                <a:rPr lang="zh-CN" altLang="en-US" sz="24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稀硫酸</a:t>
              </a:r>
              <a:endParaRPr lang="zh-CN" altLang="en-US" sz="2400" b="1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5780699" y="3103994"/>
              <a:ext cx="14221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分成两份</a:t>
              </a:r>
              <a:endParaRPr lang="zh-CN" altLang="en-US" sz="2400" b="1" dirty="0"/>
            </a:p>
          </p:txBody>
        </p:sp>
        <p:cxnSp>
          <p:nvCxnSpPr>
            <p:cNvPr id="13" name="直接连接符 12"/>
            <p:cNvCxnSpPr/>
            <p:nvPr/>
          </p:nvCxnSpPr>
          <p:spPr>
            <a:xfrm flipV="1">
              <a:off x="5780699" y="3680385"/>
              <a:ext cx="1429129" cy="157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7490641" y="2182908"/>
            <a:ext cx="2824441" cy="3302939"/>
            <a:chOff x="7209828" y="2099128"/>
            <a:chExt cx="2824441" cy="3302939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4"/>
            <a:srcRect l="91635"/>
            <a:stretch/>
          </p:blipFill>
          <p:spPr>
            <a:xfrm>
              <a:off x="9326359" y="2099128"/>
              <a:ext cx="659644" cy="1640283"/>
            </a:xfrm>
            <a:prstGeom prst="rect">
              <a:avLst/>
            </a:prstGeom>
          </p:spPr>
        </p:pic>
        <p:cxnSp>
          <p:nvCxnSpPr>
            <p:cNvPr id="16" name="直接连接符 15"/>
            <p:cNvCxnSpPr/>
            <p:nvPr/>
          </p:nvCxnSpPr>
          <p:spPr>
            <a:xfrm flipH="1" flipV="1">
              <a:off x="7209828" y="2908706"/>
              <a:ext cx="15382" cy="15230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7225210" y="2913556"/>
              <a:ext cx="21494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>
              <a:off x="7241917" y="4404778"/>
              <a:ext cx="21494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4"/>
            <a:srcRect l="91635"/>
            <a:stretch/>
          </p:blipFill>
          <p:spPr>
            <a:xfrm>
              <a:off x="9374625" y="3670225"/>
              <a:ext cx="659644" cy="1731842"/>
            </a:xfrm>
            <a:prstGeom prst="rect">
              <a:avLst/>
            </a:prstGeom>
          </p:spPr>
        </p:pic>
      </p:grpSp>
      <p:sp>
        <p:nvSpPr>
          <p:cNvPr id="38" name="文本框 37"/>
          <p:cNvSpPr txBox="1"/>
          <p:nvPr/>
        </p:nvSpPr>
        <p:spPr>
          <a:xfrm>
            <a:off x="10014914" y="2289425"/>
            <a:ext cx="1292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溶液褪色</a:t>
            </a:r>
          </a:p>
        </p:txBody>
      </p:sp>
      <p:sp>
        <p:nvSpPr>
          <p:cNvPr id="40" name="矩形 3"/>
          <p:cNvSpPr>
            <a:spLocks noChangeArrowheads="1"/>
          </p:cNvSpPr>
          <p:nvPr/>
        </p:nvSpPr>
        <p:spPr bwMode="auto">
          <a:xfrm>
            <a:off x="638157" y="5575500"/>
            <a:ext cx="4817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资料：褪色反应方程式</a:t>
            </a: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3927224" y="34097"/>
            <a:ext cx="2808783" cy="85824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探究实验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455501" y="5575501"/>
            <a:ext cx="5648073" cy="646331"/>
            <a:chOff x="5455501" y="5575501"/>
            <a:chExt cx="5648073" cy="646331"/>
          </a:xfrm>
        </p:grpSpPr>
        <p:sp>
          <p:nvSpPr>
            <p:cNvPr id="39" name="矩形 38"/>
            <p:cNvSpPr>
              <a:spLocks noChangeArrowheads="1"/>
            </p:cNvSpPr>
            <p:nvPr/>
          </p:nvSpPr>
          <p:spPr bwMode="auto">
            <a:xfrm>
              <a:off x="5455501" y="5575501"/>
              <a:ext cx="26084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5H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+ I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 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=</a:t>
              </a:r>
              <a:endPara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矩形 45"/>
            <p:cNvSpPr>
              <a:spLocks noChangeArrowheads="1"/>
            </p:cNvSpPr>
            <p:nvPr/>
          </p:nvSpPr>
          <p:spPr bwMode="auto">
            <a:xfrm>
              <a:off x="8039915" y="5575501"/>
              <a:ext cx="30636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2HIO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+ 4H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O</a:t>
              </a:r>
              <a:endPara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矩形 4"/>
          <p:cNvSpPr>
            <a:spLocks noChangeArrowheads="1"/>
          </p:cNvSpPr>
          <p:nvPr/>
        </p:nvSpPr>
        <p:spPr bwMode="auto">
          <a:xfrm>
            <a:off x="638157" y="1161723"/>
            <a:ext cx="1086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有资料认为</a:t>
            </a:r>
            <a:r>
              <a:rPr lang="zh-CN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溶液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蓝色褪去的原因是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b="1" baseline="-25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b="1" baseline="-25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b="1" baseline="-25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继续反应，你能设计实验证明这种观点吗？</a:t>
            </a:r>
          </a:p>
        </p:txBody>
      </p:sp>
    </p:spTree>
    <p:extLst>
      <p:ext uri="{BB962C8B-B14F-4D97-AF65-F5344CB8AC3E}">
        <p14:creationId xmlns:p14="http://schemas.microsoft.com/office/powerpoint/2010/main" val="276287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476872" y="4724247"/>
            <a:ext cx="85725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总</a:t>
            </a:r>
            <a:r>
              <a:rPr lang="zh-CN" altLang="zh-CN" sz="4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反应为：</a:t>
            </a:r>
            <a:r>
              <a:rPr lang="zh-CN" altLang="en-US" sz="2800" dirty="0">
                <a:solidFill>
                  <a:srgbClr val="000000"/>
                </a:solidFill>
                <a:latin typeface="幼圆" panose="02010509060101010101" pitchFamily="49" charset="-122"/>
              </a:rPr>
              <a:t/>
            </a:r>
            <a:br>
              <a:rPr lang="zh-CN" altLang="en-US" sz="2800" dirty="0">
                <a:solidFill>
                  <a:srgbClr val="000000"/>
                </a:solidFill>
                <a:latin typeface="幼圆" panose="02010509060101010101" pitchFamily="49" charset="-122"/>
              </a:rPr>
            </a:br>
            <a:r>
              <a:rPr lang="zh-CN" altLang="en-US" sz="2800" dirty="0">
                <a:solidFill>
                  <a:srgbClr val="000000"/>
                </a:solidFill>
                <a:latin typeface="幼圆" panose="02010509060101010101" pitchFamily="49" charset="-122"/>
              </a:rPr>
              <a:t>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2H</a:t>
            </a:r>
            <a:r>
              <a:rPr lang="en-US" altLang="zh-CN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2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O</a:t>
            </a:r>
            <a:r>
              <a:rPr lang="en-US" altLang="zh-CN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2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= O</a:t>
            </a:r>
            <a:r>
              <a:rPr lang="en-US" altLang="zh-CN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2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↑+ 2H</a:t>
            </a:r>
            <a:r>
              <a:rPr lang="en-US" altLang="zh-CN" sz="36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2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O</a:t>
            </a:r>
            <a:endParaRPr lang="zh-CN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475184" y="323557"/>
            <a:ext cx="3816350" cy="97954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碘钟反应本质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486889" y="1518157"/>
            <a:ext cx="8310524" cy="1398740"/>
            <a:chOff x="149264" y="1279007"/>
            <a:chExt cx="8310524" cy="1398740"/>
          </a:xfrm>
        </p:grpSpPr>
        <p:sp>
          <p:nvSpPr>
            <p:cNvPr id="8" name="矩形 4"/>
            <p:cNvSpPr>
              <a:spLocks noChangeArrowheads="1"/>
            </p:cNvSpPr>
            <p:nvPr/>
          </p:nvSpPr>
          <p:spPr bwMode="auto">
            <a:xfrm>
              <a:off x="149264" y="1279007"/>
              <a:ext cx="27494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zh-CN" sz="40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溶液</a:t>
              </a:r>
              <a:r>
                <a:rPr lang="zh-CN" altLang="en-US" sz="40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变蓝：</a:t>
              </a: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611188" y="2031634"/>
              <a:ext cx="78486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5H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+ 2IO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-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+ 2H</a:t>
              </a:r>
              <a:r>
                <a:rPr lang="en-US" altLang="zh-CN" sz="3600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+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=I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+ 5O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↑+ 6H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O</a:t>
              </a:r>
              <a:endPara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0019" y="3126973"/>
            <a:ext cx="6079582" cy="1303358"/>
            <a:chOff x="162394" y="2887823"/>
            <a:chExt cx="6079582" cy="1303358"/>
          </a:xfrm>
        </p:grpSpPr>
        <p:sp>
          <p:nvSpPr>
            <p:cNvPr id="11" name="矩形 4"/>
            <p:cNvSpPr>
              <a:spLocks noChangeArrowheads="1"/>
            </p:cNvSpPr>
            <p:nvPr/>
          </p:nvSpPr>
          <p:spPr bwMode="auto">
            <a:xfrm>
              <a:off x="162394" y="2887823"/>
              <a:ext cx="27494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40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蓝色褪去：</a:t>
              </a: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755576" y="3543481"/>
              <a:ext cx="54864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5H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+ I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 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=2HIO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 + 4H</a:t>
              </a:r>
              <a:r>
                <a:rPr lang="en-US" altLang="zh-CN" sz="36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O</a:t>
              </a:r>
              <a:endParaRPr lang="zh-CN" altLang="en-US" sz="3600" b="1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7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213568" y="3734217"/>
            <a:ext cx="2786063" cy="569912"/>
          </a:xfrm>
          <a:prstGeom prst="rect">
            <a:avLst/>
          </a:prstGeom>
          <a:solidFill>
            <a:srgbClr val="FFCC66"/>
          </a:solidFill>
          <a:ln w="508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氧化还原反应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20018" y="1648242"/>
            <a:ext cx="1014413" cy="95885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31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基本概念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00981" y="5332829"/>
            <a:ext cx="928687" cy="95885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31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基本规律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53031" y="3578642"/>
            <a:ext cx="928687" cy="95885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31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表示方法</a:t>
            </a: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 flipH="1">
            <a:off x="3413468" y="3818354"/>
            <a:ext cx="714375" cy="544513"/>
          </a:xfrm>
          <a:prstGeom prst="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A50021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>
            <a:outerShdw dist="35921" dir="13500000" algn="b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5220043" y="2665829"/>
            <a:ext cx="571500" cy="1000125"/>
          </a:xfrm>
          <a:prstGeom prst="upArrow">
            <a:avLst>
              <a:gd name="adj1" fmla="val 50000"/>
              <a:gd name="adj2" fmla="val 49997"/>
            </a:avLst>
          </a:prstGeom>
          <a:gradFill rotWithShape="0">
            <a:gsLst>
              <a:gs pos="0">
                <a:srgbClr val="A50021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>
            <a:outerShdw dist="35921" dir="18900000" algn="b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5261318" y="4339054"/>
            <a:ext cx="571500" cy="901700"/>
          </a:xfrm>
          <a:prstGeom prst="downArrow">
            <a:avLst>
              <a:gd name="adj1" fmla="val 50000"/>
              <a:gd name="adj2" fmla="val 49999"/>
            </a:avLst>
          </a:prstGeom>
          <a:gradFill rotWithShape="0">
            <a:gsLst>
              <a:gs pos="0">
                <a:srgbClr val="A50021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>
            <a:outerShdw dist="38100" dir="5400000" algn="t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AutoShape 34"/>
          <p:cNvSpPr>
            <a:spLocks noChangeArrowheads="1"/>
          </p:cNvSpPr>
          <p:nvPr/>
        </p:nvSpPr>
        <p:spPr bwMode="auto">
          <a:xfrm rot="5400000">
            <a:off x="7329831" y="3538954"/>
            <a:ext cx="571500" cy="1000125"/>
          </a:xfrm>
          <a:prstGeom prst="upArrow">
            <a:avLst>
              <a:gd name="adj1" fmla="val 50000"/>
              <a:gd name="adj2" fmla="val 49997"/>
            </a:avLst>
          </a:prstGeom>
          <a:gradFill rotWithShape="0">
            <a:gsLst>
              <a:gs pos="0">
                <a:srgbClr val="A50021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</a:gradFill>
          <a:ln>
            <a:noFill/>
          </a:ln>
          <a:effectLst>
            <a:outerShdw dist="35921" dir="18900000" algn="bl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zh-CN" sz="1800">
              <a:solidFill>
                <a:srgbClr val="FFFFFF"/>
              </a:solidFill>
              <a:ea typeface="楷体" panose="02010609060101010101" pitchFamily="49" charset="-122"/>
            </a:endParaRP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8220418" y="3589754"/>
            <a:ext cx="1384300" cy="954088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</a:gradFill>
          <a:ln w="317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方程式的书写</a:t>
            </a:r>
          </a:p>
        </p:txBody>
      </p:sp>
      <p:sp>
        <p:nvSpPr>
          <p:cNvPr id="13" name="AutoShape 172"/>
          <p:cNvSpPr>
            <a:spLocks noChangeArrowheads="1"/>
          </p:cNvSpPr>
          <p:nvPr/>
        </p:nvSpPr>
        <p:spPr bwMode="auto">
          <a:xfrm>
            <a:off x="4057993" y="295692"/>
            <a:ext cx="3097212" cy="647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CN" altLang="zh-CN" sz="4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itchFamily="34" charset="-122"/>
              </a:rPr>
              <a:t>归纳与总结</a:t>
            </a:r>
          </a:p>
        </p:txBody>
      </p:sp>
    </p:spTree>
    <p:extLst>
      <p:ext uri="{BB962C8B-B14F-4D97-AF65-F5344CB8AC3E}">
        <p14:creationId xmlns:p14="http://schemas.microsoft.com/office/powerpoint/2010/main" val="257363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87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55236" y="2531472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试管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2400" b="1" dirty="0"/>
          </a:p>
        </p:txBody>
      </p:sp>
      <p:sp>
        <p:nvSpPr>
          <p:cNvPr id="14" name="矩形 13"/>
          <p:cNvSpPr/>
          <p:nvPr/>
        </p:nvSpPr>
        <p:spPr>
          <a:xfrm>
            <a:off x="8723440" y="4479828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试管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400" b="1" dirty="0"/>
          </a:p>
        </p:txBody>
      </p:sp>
      <p:grpSp>
        <p:nvGrpSpPr>
          <p:cNvPr id="65" name="组合 64"/>
          <p:cNvGrpSpPr/>
          <p:nvPr/>
        </p:nvGrpSpPr>
        <p:grpSpPr>
          <a:xfrm>
            <a:off x="7456189" y="1967997"/>
            <a:ext cx="2156360" cy="2410354"/>
            <a:chOff x="7134679" y="2223564"/>
            <a:chExt cx="2156360" cy="2410354"/>
          </a:xfrm>
        </p:grpSpPr>
        <p:sp>
          <p:nvSpPr>
            <p:cNvPr id="7" name="矩形 6"/>
            <p:cNvSpPr/>
            <p:nvPr/>
          </p:nvSpPr>
          <p:spPr>
            <a:xfrm>
              <a:off x="7134679" y="2223564"/>
              <a:ext cx="21563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滴管</a:t>
              </a:r>
              <a:r>
                <a:rPr lang="en-US" altLang="zh-CN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MnSO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溶液</a:t>
              </a:r>
              <a:endParaRPr lang="zh-CN" altLang="en-US" sz="2000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7328183" y="4233808"/>
              <a:ext cx="1912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滴管</a:t>
              </a:r>
              <a:r>
                <a:rPr lang="en-US" altLang="zh-CN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2000" b="1" baseline="-25000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0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溶液</a:t>
              </a:r>
              <a:endParaRPr lang="zh-CN" altLang="en-US" sz="2000" b="1" dirty="0"/>
            </a:p>
          </p:txBody>
        </p:sp>
      </p:grpSp>
      <p:sp>
        <p:nvSpPr>
          <p:cNvPr id="25" name="矩形 4"/>
          <p:cNvSpPr>
            <a:spLocks noChangeArrowheads="1"/>
          </p:cNvSpPr>
          <p:nvPr/>
        </p:nvSpPr>
        <p:spPr bwMode="auto">
          <a:xfrm>
            <a:off x="3103841" y="256744"/>
            <a:ext cx="4988480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探究蓝色褪去的原因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2720578" y="1281480"/>
            <a:ext cx="5755006" cy="691732"/>
            <a:chOff x="758336" y="693365"/>
            <a:chExt cx="5755006" cy="691732"/>
          </a:xfrm>
        </p:grpSpPr>
        <p:sp>
          <p:nvSpPr>
            <p:cNvPr id="37" name="圆角矩形标注 36"/>
            <p:cNvSpPr/>
            <p:nvPr/>
          </p:nvSpPr>
          <p:spPr>
            <a:xfrm>
              <a:off x="776784" y="693365"/>
              <a:ext cx="5736557" cy="691732"/>
            </a:xfrm>
            <a:prstGeom prst="wedgeRoundRectCallout">
              <a:avLst>
                <a:gd name="adj1" fmla="val 31304"/>
                <a:gd name="adj2" fmla="val 78770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758336" y="737487"/>
              <a:ext cx="57550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MnSO</a:t>
              </a:r>
              <a:r>
                <a:rPr lang="en-US" altLang="zh-CN" sz="32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3200" b="1" dirty="0"/>
                <a:t>是否会导致蓝色褪去？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83055" y="2410076"/>
            <a:ext cx="7048283" cy="2265226"/>
            <a:chOff x="161545" y="2665643"/>
            <a:chExt cx="7048283" cy="226522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r="32305"/>
            <a:stretch/>
          </p:blipFill>
          <p:spPr>
            <a:xfrm>
              <a:off x="605467" y="2665643"/>
              <a:ext cx="5338133" cy="2141596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61545" y="4469204"/>
              <a:ext cx="235236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滴管</a:t>
              </a:r>
              <a:r>
                <a:rPr lang="en-US" altLang="zh-CN" sz="24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KIO</a:t>
              </a:r>
              <a:r>
                <a:rPr lang="en-US" altLang="zh-CN" sz="2400" b="1" baseline="-25000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3</a:t>
              </a:r>
              <a:r>
                <a:rPr lang="zh-CN" altLang="en-US" sz="24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溶液</a:t>
              </a:r>
              <a:endParaRPr lang="zh-CN" altLang="en-US" sz="2400" b="1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83032" y="3095516"/>
              <a:ext cx="18854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</a:t>
              </a:r>
              <a:r>
                <a:rPr lang="zh-CN" altLang="en-US" sz="24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淀粉溶液</a:t>
              </a:r>
              <a:endParaRPr lang="zh-CN" altLang="en-US" sz="2400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153658" y="3071280"/>
              <a:ext cx="18854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滴管</a:t>
              </a:r>
              <a:r>
                <a:rPr lang="zh-CN" altLang="en-US" sz="2400" b="1" dirty="0"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稀硫酸</a:t>
              </a:r>
              <a:endParaRPr lang="zh-CN" altLang="en-US" sz="2400" b="1" dirty="0"/>
            </a:p>
          </p:txBody>
        </p:sp>
        <p:sp>
          <p:nvSpPr>
            <p:cNvPr id="46" name="矩形 45"/>
            <p:cNvSpPr/>
            <p:nvPr/>
          </p:nvSpPr>
          <p:spPr>
            <a:xfrm>
              <a:off x="5780699" y="3103994"/>
              <a:ext cx="14221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分成两份</a:t>
              </a:r>
              <a:endParaRPr lang="zh-CN" altLang="en-US" sz="2400" b="1" dirty="0"/>
            </a:p>
          </p:txBody>
        </p:sp>
        <p:cxnSp>
          <p:nvCxnSpPr>
            <p:cNvPr id="3" name="直接连接符 2"/>
            <p:cNvCxnSpPr/>
            <p:nvPr/>
          </p:nvCxnSpPr>
          <p:spPr>
            <a:xfrm flipV="1">
              <a:off x="5780699" y="3680385"/>
              <a:ext cx="1429129" cy="157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7515287" y="1410662"/>
            <a:ext cx="2784529" cy="3952685"/>
            <a:chOff x="7209828" y="1665769"/>
            <a:chExt cx="2784529" cy="3952685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4"/>
            <a:srcRect l="91635"/>
            <a:stretch/>
          </p:blipFill>
          <p:spPr>
            <a:xfrm>
              <a:off x="9283325" y="1665769"/>
              <a:ext cx="659644" cy="2141596"/>
            </a:xfrm>
            <a:prstGeom prst="rect">
              <a:avLst/>
            </a:prstGeom>
          </p:spPr>
        </p:pic>
        <p:cxnSp>
          <p:nvCxnSpPr>
            <p:cNvPr id="49" name="直接连接符 48"/>
            <p:cNvCxnSpPr/>
            <p:nvPr/>
          </p:nvCxnSpPr>
          <p:spPr>
            <a:xfrm flipV="1">
              <a:off x="7209828" y="2660735"/>
              <a:ext cx="0" cy="203930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箭头连接符 49"/>
            <p:cNvCxnSpPr/>
            <p:nvPr/>
          </p:nvCxnSpPr>
          <p:spPr>
            <a:xfrm>
              <a:off x="7209828" y="2660735"/>
              <a:ext cx="21494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>
              <a:off x="7209828" y="4700036"/>
              <a:ext cx="214941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图片 57"/>
            <p:cNvPicPr>
              <a:picLocks noChangeAspect="1"/>
            </p:cNvPicPr>
            <p:nvPr/>
          </p:nvPicPr>
          <p:blipFill rotWithShape="1">
            <a:blip r:embed="rId4"/>
            <a:srcRect l="91635"/>
            <a:stretch/>
          </p:blipFill>
          <p:spPr>
            <a:xfrm>
              <a:off x="9334713" y="3476858"/>
              <a:ext cx="659644" cy="2141596"/>
            </a:xfrm>
            <a:prstGeom prst="rect">
              <a:avLst/>
            </a:prstGeom>
          </p:spPr>
        </p:pic>
      </p:grp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1290623" y="4994968"/>
            <a:ext cx="7432817" cy="52322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★ ★ ★向实验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的试管中加入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足量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MnSO</a:t>
            </a:r>
            <a:r>
              <a:rPr lang="en-US" altLang="zh-CN" sz="2800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溶液</a:t>
            </a:r>
            <a:endParaRPr lang="zh-CN" altLang="en-US" sz="2800" b="1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680875" y="5818137"/>
            <a:ext cx="3834412" cy="691732"/>
            <a:chOff x="8357588" y="6166268"/>
            <a:chExt cx="3834412" cy="691732"/>
          </a:xfrm>
        </p:grpSpPr>
        <p:sp>
          <p:nvSpPr>
            <p:cNvPr id="42" name="圆角矩形标注 41"/>
            <p:cNvSpPr/>
            <p:nvPr/>
          </p:nvSpPr>
          <p:spPr>
            <a:xfrm>
              <a:off x="8357588" y="6166268"/>
              <a:ext cx="3834412" cy="691732"/>
            </a:xfrm>
            <a:prstGeom prst="wedgeRoundRectCallout">
              <a:avLst>
                <a:gd name="adj1" fmla="val -20186"/>
                <a:gd name="adj2" fmla="val -92060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8357588" y="6273225"/>
              <a:ext cx="34481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</a:rPr>
                <a:t>溶液依旧保持蓝色</a:t>
              </a: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9918606" y="1860227"/>
            <a:ext cx="205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n-ea"/>
              </a:rPr>
              <a:t>溶液不变色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10072568" y="3674899"/>
            <a:ext cx="168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+mn-ea"/>
              </a:rPr>
              <a:t>溶液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</a:rPr>
              <a:t>变蓝</a:t>
            </a:r>
            <a:endParaRPr lang="en-US" altLang="zh-CN" sz="2800" b="1" dirty="0">
              <a:solidFill>
                <a:srgbClr val="0000FF"/>
              </a:solidFill>
              <a:latin typeface="+mn-ea"/>
            </a:endParaRPr>
          </a:p>
          <a:p>
            <a:r>
              <a:rPr lang="zh-CN" altLang="en-US" sz="2800" b="1" dirty="0">
                <a:latin typeface="+mn-ea"/>
              </a:rPr>
              <a:t>产生气泡</a:t>
            </a:r>
          </a:p>
        </p:txBody>
      </p:sp>
    </p:spTree>
    <p:extLst>
      <p:ext uri="{BB962C8B-B14F-4D97-AF65-F5344CB8AC3E}">
        <p14:creationId xmlns:p14="http://schemas.microsoft.com/office/powerpoint/2010/main" val="13083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6114" y="402234"/>
            <a:ext cx="2548630" cy="955362"/>
          </a:xfrm>
          <a:ln w="25400">
            <a:solidFill>
              <a:srgbClr val="92D050"/>
            </a:solidFill>
          </a:ln>
        </p:spPr>
        <p:txBody>
          <a:bodyPr/>
          <a:lstStyle/>
          <a:p>
            <a:r>
              <a:rPr lang="zh-CN" altLang="en-US" dirty="0">
                <a:hlinkClick r:id="rId2" action="ppaction://hlinkfile"/>
              </a:rPr>
              <a:t>碘钟反应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960" y="2269589"/>
            <a:ext cx="2647950" cy="33528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843" y="2269589"/>
            <a:ext cx="259080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11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612686" y="181857"/>
            <a:ext cx="3097212" cy="73259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知识回顾一</a:t>
            </a:r>
          </a:p>
        </p:txBody>
      </p:sp>
      <p:sp>
        <p:nvSpPr>
          <p:cNvPr id="5" name="矩形 6"/>
          <p:cNvSpPr>
            <a:spLocks noChangeArrowheads="1"/>
          </p:cNvSpPr>
          <p:nvPr/>
        </p:nvSpPr>
        <p:spPr bwMode="auto">
          <a:xfrm>
            <a:off x="767702" y="4445779"/>
            <a:ext cx="5868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④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+2NaOH=Na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+2H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675627" y="2510396"/>
            <a:ext cx="5961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2Fe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2+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+H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+2H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=2H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O+2Fe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3+</a:t>
            </a:r>
            <a:endParaRPr lang="zh-CN" altLang="en-US" baseline="30000" dirty="0">
              <a:latin typeface="幼圆" panose="020105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767702" y="3340467"/>
            <a:ext cx="105529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2KMnO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+5H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+3H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=2MnSO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+5O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↑ +K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+8H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endParaRPr lang="zh-CN" altLang="en-US" baseline="30000" dirty="0">
              <a:latin typeface="幼圆" panose="020105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0" y="1081517"/>
            <a:ext cx="8723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下列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5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个反应中，哪些是氧化还原反应？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75627" y="6034974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用双线桥标出反应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③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电子转移的方向和数目？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45101" y="1827914"/>
            <a:ext cx="4289957" cy="584775"/>
            <a:chOff x="-82169" y="764704"/>
            <a:chExt cx="4289957" cy="584775"/>
          </a:xfrm>
        </p:grpSpPr>
        <p:sp>
          <p:nvSpPr>
            <p:cNvPr id="11" name="矩形 2"/>
            <p:cNvSpPr>
              <a:spLocks noChangeArrowheads="1"/>
            </p:cNvSpPr>
            <p:nvPr/>
          </p:nvSpPr>
          <p:spPr bwMode="auto">
            <a:xfrm>
              <a:off x="-82169" y="764704"/>
              <a:ext cx="428995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①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2H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    2H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O+O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↑</a:t>
              </a:r>
              <a:endParaRPr lang="zh-CN" altLang="en-US" dirty="0">
                <a:latin typeface="幼圆" panose="020105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2" name="图片 1000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062" y="858596"/>
              <a:ext cx="388747" cy="44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767702" y="5219853"/>
            <a:ext cx="7749237" cy="584775"/>
            <a:chOff x="-15875" y="4428401"/>
            <a:chExt cx="7749237" cy="584775"/>
          </a:xfrm>
        </p:grpSpPr>
        <p:sp>
          <p:nvSpPr>
            <p:cNvPr id="14" name="矩形 6"/>
            <p:cNvSpPr>
              <a:spLocks noChangeArrowheads="1"/>
            </p:cNvSpPr>
            <p:nvPr/>
          </p:nvSpPr>
          <p:spPr bwMode="auto">
            <a:xfrm>
              <a:off x="-15875" y="4428401"/>
              <a:ext cx="774923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Wingdings" panose="05000000000000000000" pitchFamily="2" charset="2"/>
                <a:buNone/>
              </a:pPr>
              <a:r>
                <a:rPr lang="en-US" altLang="zh-CN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⑤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Cu+2H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SO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（浓）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  CuSO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+SO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 ↑ +2H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0000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9996" y="4456182"/>
              <a:ext cx="388747" cy="441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1621388" y="3244272"/>
            <a:ext cx="7372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24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+7</a:t>
            </a:r>
            <a:r>
              <a:rPr lang="zh-CN" altLang="en-US" sz="24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-1              +2         0</a:t>
            </a:r>
            <a:endParaRPr lang="zh-CN" altLang="en-US" sz="2400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841679" y="3237415"/>
            <a:ext cx="4308247" cy="401141"/>
            <a:chOff x="1841679" y="2419372"/>
            <a:chExt cx="4308247" cy="401141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841679" y="2419372"/>
              <a:ext cx="0" cy="2723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 flipV="1">
              <a:off x="1841679" y="2436654"/>
              <a:ext cx="4308247" cy="438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/>
            <p:cNvCxnSpPr/>
            <p:nvPr/>
          </p:nvCxnSpPr>
          <p:spPr>
            <a:xfrm>
              <a:off x="6149926" y="2480463"/>
              <a:ext cx="0" cy="3400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3752541" y="3956594"/>
            <a:ext cx="4040961" cy="320264"/>
            <a:chOff x="3752541" y="3138551"/>
            <a:chExt cx="4040961" cy="320264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752541" y="3160456"/>
              <a:ext cx="0" cy="2723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 flipV="1">
              <a:off x="3752542" y="3432770"/>
              <a:ext cx="4040960" cy="260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 flipV="1">
              <a:off x="7793502" y="3138551"/>
              <a:ext cx="0" cy="3161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3739539" y="2909981"/>
            <a:ext cx="132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得</a:t>
            </a:r>
            <a:r>
              <a:rPr lang="en-US" altLang="zh-CN" sz="2400" b="1" dirty="0"/>
              <a:t>5e</a:t>
            </a:r>
            <a:r>
              <a:rPr lang="en-US" altLang="zh-CN" sz="2400" b="1" baseline="30000" dirty="0"/>
              <a:t>-</a:t>
            </a:r>
            <a:r>
              <a:rPr lang="en-US" altLang="zh-CN" sz="2400" b="1" dirty="0"/>
              <a:t>x2</a:t>
            </a:r>
            <a:endParaRPr lang="zh-CN" altLang="en-US" sz="2400" b="1" baseline="30000" dirty="0"/>
          </a:p>
        </p:txBody>
      </p:sp>
      <p:sp>
        <p:nvSpPr>
          <p:cNvPr id="27" name="文本框 26"/>
          <p:cNvSpPr txBox="1"/>
          <p:nvPr/>
        </p:nvSpPr>
        <p:spPr>
          <a:xfrm>
            <a:off x="4400720" y="4151674"/>
            <a:ext cx="1352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失</a:t>
            </a:r>
            <a:r>
              <a:rPr lang="en-US" altLang="zh-CN" sz="2400" b="1" dirty="0"/>
              <a:t>2e</a:t>
            </a:r>
            <a:r>
              <a:rPr lang="en-US" altLang="zh-CN" sz="2400" b="1" baseline="30000" dirty="0"/>
              <a:t>-</a:t>
            </a:r>
            <a:r>
              <a:rPr lang="en-US" altLang="zh-CN" sz="2400" b="1" dirty="0"/>
              <a:t>x5</a:t>
            </a:r>
            <a:endParaRPr lang="zh-CN" altLang="en-US" sz="2400" b="1" baseline="300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7289757" y="1645737"/>
            <a:ext cx="3668756" cy="1512751"/>
            <a:chOff x="7334395" y="1748395"/>
            <a:chExt cx="3668756" cy="1512751"/>
          </a:xfrm>
        </p:grpSpPr>
        <p:sp>
          <p:nvSpPr>
            <p:cNvPr id="31" name="椭圆形标注 30"/>
            <p:cNvSpPr/>
            <p:nvPr/>
          </p:nvSpPr>
          <p:spPr>
            <a:xfrm>
              <a:off x="8030746" y="1748395"/>
              <a:ext cx="2266542" cy="1512751"/>
            </a:xfrm>
            <a:prstGeom prst="wedgeEllipseCallout">
              <a:avLst>
                <a:gd name="adj1" fmla="val -116380"/>
                <a:gd name="adj2" fmla="val -60026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>
              <a:spLocks noChangeArrowheads="1"/>
            </p:cNvSpPr>
            <p:nvPr/>
          </p:nvSpPr>
          <p:spPr bwMode="auto">
            <a:xfrm>
              <a:off x="7334395" y="1891744"/>
              <a:ext cx="3668756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特征：</a:t>
              </a:r>
              <a:endParaRPr lang="en-US" altLang="zh-CN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宋体" panose="02010600030101010101" pitchFamily="2" charset="-122"/>
                </a:rPr>
                <a:t>化合价升降</a:t>
              </a:r>
              <a:endPara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55640" y="2079119"/>
            <a:ext cx="477271" cy="404979"/>
            <a:chOff x="8516939" y="339025"/>
            <a:chExt cx="477271" cy="404979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8516939" y="590605"/>
              <a:ext cx="189914" cy="1428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8706853" y="339025"/>
              <a:ext cx="287357" cy="4049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917084" y="2856139"/>
            <a:ext cx="477271" cy="404979"/>
            <a:chOff x="8516939" y="339025"/>
            <a:chExt cx="477271" cy="404979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8516939" y="590605"/>
              <a:ext cx="189914" cy="1428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8706853" y="339025"/>
              <a:ext cx="287357" cy="4049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866072" y="3881658"/>
            <a:ext cx="477271" cy="404979"/>
            <a:chOff x="8516939" y="339025"/>
            <a:chExt cx="477271" cy="404979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8516939" y="590605"/>
              <a:ext cx="189914" cy="1428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V="1">
              <a:off x="8706853" y="339025"/>
              <a:ext cx="287357" cy="4049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组合 43"/>
          <p:cNvGrpSpPr/>
          <p:nvPr/>
        </p:nvGrpSpPr>
        <p:grpSpPr>
          <a:xfrm>
            <a:off x="906918" y="5514822"/>
            <a:ext cx="477271" cy="404979"/>
            <a:chOff x="8516939" y="339025"/>
            <a:chExt cx="477271" cy="404979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8516939" y="590605"/>
              <a:ext cx="189914" cy="1428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V="1">
              <a:off x="8706853" y="339025"/>
              <a:ext cx="287357" cy="4049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1824515" y="1613163"/>
            <a:ext cx="3610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-1          -2  0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1422171" y="2273252"/>
            <a:ext cx="5161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+2       -1            -2   +3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1240509" y="4995570"/>
            <a:ext cx="6049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0       +6             +2      +4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2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6" grpId="0"/>
      <p:bldP spid="27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72"/>
          <p:cNvSpPr>
            <a:spLocks noChangeArrowheads="1"/>
          </p:cNvSpPr>
          <p:nvPr/>
        </p:nvSpPr>
        <p:spPr bwMode="auto">
          <a:xfrm>
            <a:off x="4235523" y="257038"/>
            <a:ext cx="3277795" cy="84789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知识回顾二</a:t>
            </a: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49785" y="2137859"/>
            <a:ext cx="1064927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①Cl</a:t>
            </a:r>
            <a:r>
              <a:rPr lang="en-US" altLang="zh-CN" sz="3200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、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②I</a:t>
            </a:r>
            <a:r>
              <a:rPr lang="en-US" altLang="zh-CN" sz="3200" baseline="30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③Na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④</a:t>
            </a:r>
            <a:r>
              <a:rPr lang="en-US" altLang="zh-CN" sz="3200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ClO</a:t>
            </a:r>
            <a:r>
              <a:rPr lang="en-US" altLang="zh-CN" sz="3200" baseline="30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、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⑤ H</a:t>
            </a:r>
            <a:r>
              <a:rPr lang="en-US" altLang="zh-CN" sz="3200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200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、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⑥O</a:t>
            </a:r>
            <a:r>
              <a:rPr lang="en-US" altLang="zh-CN" sz="3200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⑦Fe</a:t>
            </a:r>
            <a:r>
              <a:rPr lang="en-US" altLang="zh-CN" sz="3200" baseline="30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3+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⑧Fe</a:t>
            </a:r>
            <a:r>
              <a:rPr lang="en-US" altLang="zh-CN" sz="3200" baseline="30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2+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⑨</a:t>
            </a:r>
            <a:r>
              <a:rPr lang="en-US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en-US" sz="3200" baseline="30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2-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⑩SO</a:t>
            </a:r>
            <a:r>
              <a:rPr lang="en-US" altLang="zh-CN" sz="3200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3200" baseline="30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2-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、⑪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3200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、⑫ 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HNO</a:t>
            </a:r>
            <a:r>
              <a:rPr lang="en-US" altLang="zh-CN" sz="3200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、⑬</a:t>
            </a:r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MnO</a:t>
            </a:r>
            <a:r>
              <a:rPr lang="en-US" altLang="zh-CN" sz="3200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3200" baseline="30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-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25552" y="1248705"/>
            <a:ext cx="10579150" cy="79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  <a:spcBef>
                <a:spcPct val="0"/>
              </a:spcBef>
            </a:pP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把下列物质分成两类（氧化剂和还原剂）：</a:t>
            </a:r>
            <a:endParaRPr lang="en-US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3144" y="6075700"/>
            <a:ext cx="53719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氧化剂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① ④ ⑤ ⑥ ⑦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⑫ ⑬</a:t>
            </a:r>
          </a:p>
        </p:txBody>
      </p:sp>
      <p:sp>
        <p:nvSpPr>
          <p:cNvPr id="8" name="矩形 7"/>
          <p:cNvSpPr/>
          <p:nvPr/>
        </p:nvSpPr>
        <p:spPr>
          <a:xfrm>
            <a:off x="6554080" y="6106180"/>
            <a:ext cx="4940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还原剂：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② ③ ⑧ ⑨ ⑩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⑪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102649" y="2899996"/>
            <a:ext cx="2153723" cy="707374"/>
            <a:chOff x="2456507" y="1994647"/>
            <a:chExt cx="2153723" cy="707374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2635801" y="1994647"/>
              <a:ext cx="74941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860820" y="1994647"/>
              <a:ext cx="74941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2456507" y="2702021"/>
              <a:ext cx="749410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6978879" y="2874855"/>
            <a:ext cx="2420294" cy="711856"/>
            <a:chOff x="7213317" y="1994647"/>
            <a:chExt cx="2420294" cy="71185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7213317" y="2706503"/>
              <a:ext cx="74941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884201" y="2702021"/>
              <a:ext cx="74941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884201" y="1994647"/>
              <a:ext cx="74941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946201" y="2874855"/>
            <a:ext cx="9830658" cy="65482"/>
            <a:chOff x="1300059" y="1969506"/>
            <a:chExt cx="9830658" cy="65482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5253494" y="1969506"/>
              <a:ext cx="74941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300059" y="1994647"/>
              <a:ext cx="74941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7332737" y="2034988"/>
              <a:ext cx="74941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0381307" y="1969506"/>
              <a:ext cx="749410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2331249" y="3968429"/>
            <a:ext cx="7696200" cy="181588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eaLnBrk="1" hangingPunct="1">
              <a:spcBef>
                <a:spcPct val="50000"/>
              </a:spcBef>
              <a:buFont typeface="Wingdings" panose="05000000000000000000" charset="0"/>
              <a:buChar char="u"/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+mn-ea"/>
                <a:cs typeface="+mn-ea"/>
              </a:rPr>
              <a:t>最高价：只有氧化性</a:t>
            </a:r>
            <a:endParaRPr lang="zh-CN" altLang="en-US" sz="2800" b="1" noProof="1">
              <a:solidFill>
                <a:srgbClr val="FF0000"/>
              </a:solidFill>
              <a:latin typeface="+mn-ea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charset="0"/>
              <a:buChar char="u"/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+mn-ea"/>
                <a:cs typeface="+mn-ea"/>
              </a:rPr>
              <a:t>最低价：只有还原性</a:t>
            </a:r>
            <a:endParaRPr lang="zh-CN" altLang="en-US" sz="2800" b="1" noProof="1">
              <a:solidFill>
                <a:srgbClr val="FF0000"/>
              </a:solidFill>
              <a:latin typeface="+mn-ea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charset="0"/>
              <a:buChar char="u"/>
              <a:defRPr/>
            </a:pPr>
            <a:r>
              <a:rPr lang="zh-CN" altLang="en-US" sz="2800" b="1" noProof="1">
                <a:solidFill>
                  <a:srgbClr val="FF0000"/>
                </a:solidFill>
                <a:latin typeface="+mn-ea"/>
                <a:cs typeface="+mn-ea"/>
              </a:rPr>
              <a:t>中间价态：既有氧化性又有还原性</a:t>
            </a:r>
            <a:endParaRPr lang="zh-CN" altLang="en-US" sz="2800" b="1" noProof="1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75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502089" y="3940701"/>
            <a:ext cx="1199471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常见的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还原剂</a:t>
            </a:r>
            <a:r>
              <a:rPr lang="en-US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（活泼金属、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C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）、（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N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）、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S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O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、（</a:t>
            </a:r>
            <a:r>
              <a:rPr lang="en-US" altLang="en-US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S</a:t>
            </a:r>
            <a:r>
              <a:rPr lang="en-US" altLang="en-US" sz="2800" b="1" baseline="30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2-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S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O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en-US" altLang="zh-CN" sz="2800" b="1" baseline="30000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2-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 、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I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-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Fe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2+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  <a:cs typeface="Times New Roman" panose="02020603050405020304" pitchFamily="18" charset="0"/>
              </a:rPr>
              <a:t>）</a:t>
            </a:r>
            <a:endParaRPr lang="en-US" altLang="zh-CN" sz="2800" b="1" baseline="-250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656833" y="1432873"/>
            <a:ext cx="1033120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b="1" kern="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常见的</a:t>
            </a:r>
            <a:r>
              <a:rPr lang="zh-CN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氧化剂</a:t>
            </a:r>
            <a:r>
              <a:rPr lang="en-US" altLang="en-US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H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N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O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、 浓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H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S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O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</a:rPr>
              <a:t>4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）、（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Mn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O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</a:rPr>
              <a:t>4</a:t>
            </a:r>
            <a:r>
              <a:rPr lang="en-US" altLang="zh-CN" sz="2800" b="1" baseline="30000" dirty="0">
                <a:solidFill>
                  <a:srgbClr val="0000FF"/>
                </a:solidFill>
                <a:latin typeface="+mn-ea"/>
                <a:ea typeface="+mn-ea"/>
              </a:rPr>
              <a:t>-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en-US" altLang="zh-CN" sz="2800" b="1" dirty="0" err="1">
                <a:solidFill>
                  <a:srgbClr val="FF0000"/>
                </a:solidFill>
                <a:latin typeface="+mn-ea"/>
                <a:ea typeface="+mn-ea"/>
              </a:rPr>
              <a:t>Cl</a:t>
            </a:r>
            <a:r>
              <a:rPr lang="en-US" altLang="zh-CN" sz="2800" b="1" dirty="0" err="1">
                <a:solidFill>
                  <a:srgbClr val="0000FF"/>
                </a:solidFill>
                <a:latin typeface="+mn-ea"/>
                <a:ea typeface="+mn-ea"/>
              </a:rPr>
              <a:t>O</a:t>
            </a:r>
            <a:r>
              <a:rPr lang="en-US" altLang="zh-CN" sz="2800" b="1" baseline="30000" dirty="0">
                <a:solidFill>
                  <a:srgbClr val="0000FF"/>
                </a:solidFill>
                <a:latin typeface="+mn-ea"/>
                <a:ea typeface="+mn-ea"/>
              </a:rPr>
              <a:t>-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Fe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ea"/>
                <a:ea typeface="+mn-ea"/>
              </a:rPr>
              <a:t>3+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）、（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O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O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</a:rPr>
              <a:t>3</a:t>
            </a:r>
            <a:r>
              <a:rPr lang="zh-CN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、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X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）、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H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O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、</a:t>
            </a: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Na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O</a:t>
            </a:r>
            <a:r>
              <a:rPr lang="en-US" altLang="zh-CN" sz="2800" b="1" baseline="-25000" dirty="0">
                <a:solidFill>
                  <a:srgbClr val="0000FF"/>
                </a:solidFill>
                <a:latin typeface="+mn-ea"/>
                <a:ea typeface="+mn-ea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）等</a:t>
            </a:r>
            <a:endParaRPr lang="en-US" altLang="zh-CN" sz="2800" b="1" baseline="-25000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7" name="AutoShape 172"/>
          <p:cNvSpPr>
            <a:spLocks noChangeArrowheads="1"/>
          </p:cNvSpPr>
          <p:nvPr/>
        </p:nvSpPr>
        <p:spPr bwMode="auto">
          <a:xfrm>
            <a:off x="4148455" y="401003"/>
            <a:ext cx="3097212" cy="647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知识梳理一 </a:t>
            </a:r>
          </a:p>
        </p:txBody>
      </p:sp>
    </p:spTree>
    <p:extLst>
      <p:ext uri="{BB962C8B-B14F-4D97-AF65-F5344CB8AC3E}">
        <p14:creationId xmlns:p14="http://schemas.microsoft.com/office/powerpoint/2010/main" val="209889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72"/>
          <p:cNvSpPr>
            <a:spLocks noChangeArrowheads="1"/>
          </p:cNvSpPr>
          <p:nvPr/>
        </p:nvSpPr>
        <p:spPr bwMode="auto">
          <a:xfrm>
            <a:off x="3872784" y="231862"/>
            <a:ext cx="3097212" cy="6477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知识梳理二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39082" y="1164085"/>
            <a:ext cx="8964613" cy="2259552"/>
            <a:chOff x="1131185" y="1369377"/>
            <a:chExt cx="8964613" cy="2259552"/>
          </a:xfrm>
        </p:grpSpPr>
        <p:sp>
          <p:nvSpPr>
            <p:cNvPr id="6" name="Text Box 30"/>
            <p:cNvSpPr txBox="1">
              <a:spLocks noChangeArrowheads="1"/>
            </p:cNvSpPr>
            <p:nvPr/>
          </p:nvSpPr>
          <p:spPr bwMode="auto">
            <a:xfrm>
              <a:off x="1131185" y="2156960"/>
              <a:ext cx="8964613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氧化剂  </a:t>
              </a:r>
              <a:r>
                <a:rPr lang="en-US" altLang="zh-CN" dirty="0">
                  <a:latin typeface="黑体" panose="02010609060101010101" pitchFamily="49" charset="-122"/>
                  <a:ea typeface="黑体" panose="02010609060101010101" pitchFamily="49" charset="-122"/>
                </a:rPr>
                <a:t>+ </a:t>
              </a:r>
              <a:r>
                <a:rPr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还原剂  </a:t>
              </a:r>
              <a:r>
                <a:rPr lang="en-US" altLang="zh-CN" dirty="0">
                  <a:latin typeface="黑体" panose="02010609060101010101" pitchFamily="49" charset="-122"/>
                  <a:ea typeface="黑体" panose="02010609060101010101" pitchFamily="49" charset="-122"/>
                </a:rPr>
                <a:t>=  </a:t>
              </a:r>
              <a:r>
                <a:rPr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还原产物  </a:t>
              </a:r>
              <a:r>
                <a:rPr lang="en-US" altLang="zh-CN" dirty="0">
                  <a:latin typeface="黑体" panose="02010609060101010101" pitchFamily="49" charset="-122"/>
                  <a:ea typeface="黑体" panose="02010609060101010101" pitchFamily="49" charset="-122"/>
                </a:rPr>
                <a:t>+  </a:t>
              </a:r>
              <a:r>
                <a:rPr lang="zh-CN" altLang="en-US" dirty="0">
                  <a:latin typeface="黑体" panose="02010609060101010101" pitchFamily="49" charset="-122"/>
                  <a:ea typeface="黑体" panose="02010609060101010101" pitchFamily="49" charset="-122"/>
                </a:rPr>
                <a:t>氧化产物</a:t>
              </a:r>
            </a:p>
          </p:txBody>
        </p:sp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3645787" y="1369377"/>
              <a:ext cx="53340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化合价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升</a:t>
              </a:r>
              <a:r>
                <a:rPr lang="zh-CN" altLang="en-US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高、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失</a:t>
              </a:r>
              <a:r>
                <a:rPr lang="zh-CN" altLang="en-US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电子、被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氧</a:t>
              </a:r>
              <a:r>
                <a:rPr lang="zh-CN" altLang="en-US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化</a:t>
              </a:r>
            </a:p>
          </p:txBody>
        </p: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1131185" y="3109817"/>
              <a:ext cx="53340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zh-CN" altLang="en-US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化合价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降</a:t>
              </a:r>
              <a:r>
                <a:rPr lang="zh-CN" altLang="en-US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低、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得</a:t>
              </a:r>
              <a:r>
                <a:rPr lang="zh-CN" altLang="en-US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电子、被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pitchFamily="49" charset="-122"/>
                </a:rPr>
                <a:t>还</a:t>
              </a:r>
              <a:r>
                <a:rPr lang="zh-CN" altLang="en-US" sz="2800">
                  <a:latin typeface="Times New Roman" panose="02020603050405020304" pitchFamily="18" charset="0"/>
                  <a:ea typeface="楷体" panose="02010609060101010101" pitchFamily="49" charset="-122"/>
                </a:rPr>
                <a:t>原</a:t>
              </a:r>
            </a:p>
          </p:txBody>
        </p:sp>
        <p:grpSp>
          <p:nvGrpSpPr>
            <p:cNvPr id="9" name="组合 12308"/>
            <p:cNvGrpSpPr>
              <a:grpSpLocks/>
            </p:cNvGrpSpPr>
            <p:nvPr/>
          </p:nvGrpSpPr>
          <p:grpSpPr bwMode="auto">
            <a:xfrm>
              <a:off x="3507675" y="1874202"/>
              <a:ext cx="5257800" cy="304800"/>
              <a:chOff x="1610" y="346"/>
              <a:chExt cx="3312" cy="192"/>
            </a:xfrm>
          </p:grpSpPr>
          <p:sp>
            <p:nvSpPr>
              <p:cNvPr id="10" name="Line 33"/>
              <p:cNvSpPr>
                <a:spLocks noChangeShapeType="1"/>
              </p:cNvSpPr>
              <p:nvPr/>
            </p:nvSpPr>
            <p:spPr bwMode="auto">
              <a:xfrm flipV="1">
                <a:off x="1610" y="34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Line 34"/>
              <p:cNvSpPr>
                <a:spLocks noChangeShapeType="1"/>
              </p:cNvSpPr>
              <p:nvPr/>
            </p:nvSpPr>
            <p:spPr bwMode="auto">
              <a:xfrm>
                <a:off x="1610" y="346"/>
                <a:ext cx="33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Line 35"/>
              <p:cNvSpPr>
                <a:spLocks noChangeShapeType="1"/>
              </p:cNvSpPr>
              <p:nvPr/>
            </p:nvSpPr>
            <p:spPr bwMode="auto">
              <a:xfrm>
                <a:off x="4921" y="346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3" name="组合 12309"/>
            <p:cNvGrpSpPr>
              <a:grpSpLocks/>
            </p:cNvGrpSpPr>
            <p:nvPr/>
          </p:nvGrpSpPr>
          <p:grpSpPr bwMode="auto">
            <a:xfrm>
              <a:off x="1491550" y="2737802"/>
              <a:ext cx="4968875" cy="381000"/>
              <a:chOff x="612" y="1117"/>
              <a:chExt cx="3130" cy="240"/>
            </a:xfrm>
          </p:grpSpPr>
          <p:sp>
            <p:nvSpPr>
              <p:cNvPr id="14" name="Line 36"/>
              <p:cNvSpPr>
                <a:spLocks noChangeShapeType="1"/>
              </p:cNvSpPr>
              <p:nvPr/>
            </p:nvSpPr>
            <p:spPr bwMode="auto">
              <a:xfrm flipV="1">
                <a:off x="3742" y="1117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Line 37"/>
              <p:cNvSpPr>
                <a:spLocks noChangeShapeType="1"/>
              </p:cNvSpPr>
              <p:nvPr/>
            </p:nvSpPr>
            <p:spPr bwMode="auto">
              <a:xfrm flipH="1">
                <a:off x="612" y="1344"/>
                <a:ext cx="31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Line 38"/>
              <p:cNvSpPr>
                <a:spLocks noChangeShapeType="1"/>
              </p:cNvSpPr>
              <p:nvPr/>
            </p:nvSpPr>
            <p:spPr bwMode="auto">
              <a:xfrm flipV="1">
                <a:off x="612" y="1117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7" name="文本框 3"/>
          <p:cNvSpPr txBox="1"/>
          <p:nvPr/>
        </p:nvSpPr>
        <p:spPr>
          <a:xfrm>
            <a:off x="2383708" y="5623577"/>
            <a:ext cx="6075363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algn="ctr" eaLnBrk="1" hangingPunct="1">
              <a:spcBef>
                <a:spcPct val="50000"/>
              </a:spcBef>
              <a:buFont typeface="Wingdings" panose="05000000000000000000" charset="0"/>
              <a:buChar char="u"/>
              <a:defRPr/>
            </a:pPr>
            <a:r>
              <a:rPr lang="zh-CN" altLang="en-US" sz="2800" noProof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氧化性：氧化剂   氧化产物</a:t>
            </a:r>
            <a:endParaRPr lang="en-US" altLang="zh-CN" sz="2800" noProof="1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  <a:p>
            <a:pPr marL="457200" indent="-457200" algn="ctr" eaLnBrk="1" hangingPunct="1">
              <a:spcBef>
                <a:spcPct val="50000"/>
              </a:spcBef>
              <a:buFont typeface="Wingdings" panose="05000000000000000000" charset="0"/>
              <a:buChar char="u"/>
              <a:defRPr/>
            </a:pPr>
            <a:r>
              <a:rPr lang="zh-CN" altLang="en-US" sz="2800" noProof="1">
                <a:solidFill>
                  <a:srgbClr val="0000FF"/>
                </a:solidFill>
                <a:latin typeface="黑体" panose="02010600030101010101" pitchFamily="49" charset="-122"/>
                <a:ea typeface="黑体" panose="02010600030101010101" pitchFamily="49" charset="-122"/>
                <a:cs typeface="+mn-ea"/>
              </a:rPr>
              <a:t>还原性：还原剂   还原产物</a:t>
            </a:r>
            <a:endParaRPr lang="en-US" altLang="zh-CN" sz="2800" noProof="1">
              <a:solidFill>
                <a:srgbClr val="0000FF"/>
              </a:solidFill>
              <a:latin typeface="黑体" panose="02010600030101010101" pitchFamily="49" charset="-122"/>
              <a:ea typeface="黑体" panose="02010600030101010101" pitchFamily="49" charset="-122"/>
              <a:cs typeface="+mn-ea"/>
            </a:endParaRPr>
          </a:p>
        </p:txBody>
      </p:sp>
      <p:sp>
        <p:nvSpPr>
          <p:cNvPr id="18" name="文本框 3"/>
          <p:cNvSpPr txBox="1">
            <a:spLocks noChangeArrowheads="1"/>
          </p:cNvSpPr>
          <p:nvPr/>
        </p:nvSpPr>
        <p:spPr bwMode="auto">
          <a:xfrm rot="-1560000">
            <a:off x="-36177" y="5650652"/>
            <a:ext cx="3014663" cy="7016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强制弱规律</a:t>
            </a:r>
          </a:p>
        </p:txBody>
      </p:sp>
      <p:sp>
        <p:nvSpPr>
          <p:cNvPr id="19" name="矩形 2"/>
          <p:cNvSpPr>
            <a:spLocks noChangeArrowheads="1"/>
          </p:cNvSpPr>
          <p:nvPr/>
        </p:nvSpPr>
        <p:spPr bwMode="auto">
          <a:xfrm>
            <a:off x="1717348" y="4185611"/>
            <a:ext cx="7316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+ 2Fe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2+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+ 2H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 2H</a:t>
            </a:r>
            <a:r>
              <a:rPr lang="en-US" altLang="zh-CN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 + 2Fe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3+</a:t>
            </a:r>
            <a:endParaRPr lang="zh-CN" altLang="en-US" baseline="30000" dirty="0">
              <a:latin typeface="幼圆" panose="020105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2338551" y="4720471"/>
            <a:ext cx="896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氧化剂                  还原产物</a:t>
            </a: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2896917" y="3885319"/>
            <a:ext cx="60957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-1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+2                -2    +3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61718" y="5642930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32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2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&gt; Fe</a:t>
            </a:r>
            <a:r>
              <a:rPr lang="en-US" altLang="zh-CN" sz="32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3+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61718" y="6289429"/>
            <a:ext cx="2487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Fe</a:t>
            </a:r>
            <a:r>
              <a:rPr lang="en-US" altLang="zh-CN" sz="3200" b="1" baseline="30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2+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&gt; H</a:t>
            </a:r>
            <a:r>
              <a:rPr lang="en-US" altLang="zh-CN" sz="3200" b="1" baseline="-25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3735735" y="4732577"/>
            <a:ext cx="5302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还原剂  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氧化产物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044698" y="5605469"/>
            <a:ext cx="431373" cy="1239585"/>
            <a:chOff x="6044698" y="5605469"/>
            <a:chExt cx="431373" cy="1239585"/>
          </a:xfrm>
        </p:grpSpPr>
        <p:sp>
          <p:nvSpPr>
            <p:cNvPr id="3" name="矩形 2"/>
            <p:cNvSpPr/>
            <p:nvPr/>
          </p:nvSpPr>
          <p:spPr>
            <a:xfrm>
              <a:off x="6044698" y="6198723"/>
              <a:ext cx="415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noProof="1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  <a:cs typeface="+mn-ea"/>
                </a:rPr>
                <a:t>&gt;</a:t>
              </a:r>
              <a:endParaRPr lang="zh-CN" altLang="en-US" sz="36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6060573" y="5605469"/>
              <a:ext cx="4154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noProof="1">
                  <a:solidFill>
                    <a:srgbClr val="0000FF"/>
                  </a:solidFill>
                  <a:latin typeface="黑体" panose="02010600030101010101" pitchFamily="49" charset="-122"/>
                  <a:ea typeface="黑体" panose="02010600030101010101" pitchFamily="49" charset="-122"/>
                  <a:cs typeface="+mn-ea"/>
                </a:rPr>
                <a:t>&gt;</a:t>
              </a:r>
              <a:endParaRPr lang="zh-CN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60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ldLvl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900976" y="205005"/>
            <a:ext cx="3097212" cy="79222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学以致用</a:t>
            </a:r>
          </a:p>
        </p:txBody>
      </p:sp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887862" y="2294660"/>
            <a:ext cx="5961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2Fe</a:t>
            </a:r>
            <a:r>
              <a:rPr lang="en-US" altLang="zh-CN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2+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+H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+2H</a:t>
            </a:r>
            <a:r>
              <a:rPr lang="en-US" altLang="zh-CN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=2H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O+2Fe</a:t>
            </a:r>
            <a:r>
              <a:rPr lang="en-US" altLang="zh-CN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3+</a:t>
            </a:r>
            <a:endParaRPr lang="zh-CN" altLang="en-US" baseline="30000" dirty="0">
              <a:latin typeface="幼圆" panose="020105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矩形 2"/>
          <p:cNvSpPr>
            <a:spLocks noChangeArrowheads="1"/>
          </p:cNvSpPr>
          <p:nvPr/>
        </p:nvSpPr>
        <p:spPr bwMode="auto">
          <a:xfrm>
            <a:off x="1052449" y="3640684"/>
            <a:ext cx="10552949" cy="73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2KMnO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+5H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+3H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=2MnSO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+5O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↑ +K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+8H</a:t>
            </a:r>
            <a:r>
              <a:rPr lang="en-US" altLang="zh-CN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O</a:t>
            </a:r>
            <a:endParaRPr lang="zh-CN" altLang="en-US" baseline="30000" dirty="0">
              <a:latin typeface="幼圆" panose="020105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03802" y="1180642"/>
            <a:ext cx="11317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请根据反应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② ③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比较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Fe</a:t>
            </a:r>
            <a:r>
              <a:rPr lang="en-US" altLang="zh-CN" sz="3200" b="1" baseline="30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2+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3200" b="1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3200" b="1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MnSO</a:t>
            </a:r>
            <a:r>
              <a:rPr lang="en-US" altLang="zh-CN" sz="3200" b="1" baseline="-25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还原性强弱。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668122" y="5539568"/>
            <a:ext cx="6786560" cy="792221"/>
            <a:chOff x="1654055" y="5868282"/>
            <a:chExt cx="6786560" cy="792221"/>
          </a:xfrm>
        </p:grpSpPr>
        <p:sp>
          <p:nvSpPr>
            <p:cNvPr id="18" name="AutoShape 4"/>
            <p:cNvSpPr>
              <a:spLocks noChangeArrowheads="1"/>
            </p:cNvSpPr>
            <p:nvPr/>
          </p:nvSpPr>
          <p:spPr bwMode="auto">
            <a:xfrm>
              <a:off x="1654055" y="5868282"/>
              <a:ext cx="6786560" cy="792221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ctr">
                <a:spcBef>
                  <a:spcPct val="5000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091373" y="5972004"/>
              <a:ext cx="594464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还原性： </a:t>
              </a:r>
              <a:r>
                <a:rPr lang="en-US" altLang="zh-CN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Fe</a:t>
              </a:r>
              <a:r>
                <a:rPr lang="en-US" altLang="zh-CN" sz="3200" b="1" baseline="300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2+</a:t>
              </a:r>
              <a:r>
                <a:rPr lang="zh-CN" altLang="en-US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  </a:t>
              </a:r>
              <a:r>
                <a:rPr lang="en-US" altLang="zh-CN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&gt; H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  </a:t>
              </a:r>
              <a:r>
                <a:rPr lang="en-US" altLang="zh-CN" sz="3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&gt; MnSO</a:t>
              </a:r>
              <a:r>
                <a:rPr lang="en-US" altLang="zh-CN" sz="3200" b="1" baseline="-25000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3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2044590" y="3570895"/>
            <a:ext cx="7372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+7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-1             +2        0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1668122" y="4245243"/>
            <a:ext cx="8964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氧化剂 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还原剂 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还原产物  氧化产物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25286" y="2730467"/>
            <a:ext cx="6233289" cy="468791"/>
            <a:chOff x="1462911" y="3013935"/>
            <a:chExt cx="6233289" cy="468791"/>
          </a:xfrm>
        </p:grpSpPr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2552863" y="3021061"/>
              <a:ext cx="51433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氧化剂               氧化产物</a:t>
              </a:r>
            </a:p>
          </p:txBody>
        </p:sp>
        <p:sp>
          <p:nvSpPr>
            <p:cNvPr id="17" name="Text Box 30"/>
            <p:cNvSpPr txBox="1">
              <a:spLocks noChangeArrowheads="1"/>
            </p:cNvSpPr>
            <p:nvPr/>
          </p:nvSpPr>
          <p:spPr bwMode="auto">
            <a:xfrm>
              <a:off x="1462911" y="3013935"/>
              <a:ext cx="53028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还原剂  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  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还原产物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7286349" y="2365956"/>
            <a:ext cx="3630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en-US" sz="28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还原性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Fe</a:t>
            </a:r>
            <a:r>
              <a:rPr lang="en-US" altLang="zh-CN" sz="2800" b="1" baseline="30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2+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&gt; H</a:t>
            </a:r>
            <a:r>
              <a:rPr lang="en-US" altLang="zh-CN" sz="2800" b="1" baseline="-25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800" b="1" baseline="-25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37569" y="4861628"/>
            <a:ext cx="4036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还原性：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2800" b="1" baseline="-25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2800" b="1" baseline="-25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  </a:t>
            </a: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&gt; MnSO</a:t>
            </a:r>
            <a:r>
              <a:rPr lang="en-US" altLang="zh-CN" sz="2800" b="1" baseline="-250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46114" y="402234"/>
            <a:ext cx="2548630" cy="955362"/>
          </a:xfrm>
          <a:ln w="25400">
            <a:solidFill>
              <a:srgbClr val="92D050"/>
            </a:solidFill>
          </a:ln>
        </p:spPr>
        <p:txBody>
          <a:bodyPr/>
          <a:lstStyle/>
          <a:p>
            <a:r>
              <a:rPr lang="zh-CN" altLang="en-US" dirty="0"/>
              <a:t>碘钟反应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2257656" y="4286851"/>
            <a:ext cx="7550077" cy="646331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5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你对上述物质的性质都有哪些了解？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443889" y="2462769"/>
            <a:ext cx="10936923" cy="728512"/>
            <a:chOff x="875297" y="2552874"/>
            <a:chExt cx="10936923" cy="728512"/>
          </a:xfrm>
        </p:grpSpPr>
        <p:sp>
          <p:nvSpPr>
            <p:cNvPr id="6" name="矩形 2"/>
            <p:cNvSpPr>
              <a:spLocks noChangeArrowheads="1"/>
            </p:cNvSpPr>
            <p:nvPr/>
          </p:nvSpPr>
          <p:spPr bwMode="auto">
            <a:xfrm>
              <a:off x="875297" y="2552874"/>
              <a:ext cx="11592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36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36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360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/>
          </p:nvSpPr>
          <p:spPr bwMode="auto">
            <a:xfrm>
              <a:off x="6270529" y="2635055"/>
              <a:ext cx="16209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KIO</a:t>
              </a:r>
              <a:r>
                <a:rPr lang="en-US" altLang="zh-CN" sz="36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3600" dirty="0">
                <a:latin typeface="幼圆" panose="02010509060101010101" pitchFamily="49" charset="-122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/>
          </p:nvSpPr>
          <p:spPr bwMode="auto">
            <a:xfrm>
              <a:off x="3758138" y="2635055"/>
              <a:ext cx="24929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zh-CN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淀粉溶液</a:t>
              </a:r>
              <a:endPara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5"/>
            <p:cNvSpPr>
              <a:spLocks noChangeArrowheads="1"/>
            </p:cNvSpPr>
            <p:nvPr/>
          </p:nvSpPr>
          <p:spPr bwMode="auto">
            <a:xfrm>
              <a:off x="9780894" y="2595584"/>
              <a:ext cx="20313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600" dirty="0">
                  <a:solidFill>
                    <a:srgbClr val="FF00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、丙二酸</a:t>
              </a:r>
            </a:p>
          </p:txBody>
        </p:sp>
        <p:sp>
          <p:nvSpPr>
            <p:cNvPr id="10" name="矩形 6"/>
            <p:cNvSpPr>
              <a:spLocks noChangeArrowheads="1"/>
            </p:cNvSpPr>
            <p:nvPr/>
          </p:nvSpPr>
          <p:spPr bwMode="auto">
            <a:xfrm>
              <a:off x="1880700" y="2595584"/>
              <a:ext cx="18774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36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SO</a:t>
              </a:r>
              <a:r>
                <a:rPr lang="en-US" altLang="zh-CN" sz="36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3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6"/>
            <p:cNvSpPr>
              <a:spLocks noChangeArrowheads="1"/>
            </p:cNvSpPr>
            <p:nvPr/>
          </p:nvSpPr>
          <p:spPr bwMode="auto">
            <a:xfrm>
              <a:off x="7891486" y="2635054"/>
              <a:ext cx="203132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、</a:t>
              </a:r>
              <a:r>
                <a:rPr lang="en-US" altLang="zh-CN" sz="36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MnSO</a:t>
              </a:r>
              <a:r>
                <a:rPr lang="en-US" altLang="zh-CN" sz="3600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幼圆" panose="02010509060101010101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3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56833" y="1600871"/>
            <a:ext cx="793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碘钟反应用到下列六种物质的稀溶液：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3292" y="5247755"/>
            <a:ext cx="1183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研究物质化学性质的两个视角：物质类别、核心元素价态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99158" y="3242277"/>
            <a:ext cx="2888118" cy="954107"/>
            <a:chOff x="-105667" y="4749546"/>
            <a:chExt cx="2888118" cy="954107"/>
          </a:xfrm>
        </p:grpSpPr>
        <p:sp>
          <p:nvSpPr>
            <p:cNvPr id="16" name="椭圆形标注 15"/>
            <p:cNvSpPr/>
            <p:nvPr/>
          </p:nvSpPr>
          <p:spPr>
            <a:xfrm>
              <a:off x="-105667" y="4775228"/>
              <a:ext cx="2888118" cy="928425"/>
            </a:xfrm>
            <a:prstGeom prst="wedgeEllipseCallout">
              <a:avLst>
                <a:gd name="adj1" fmla="val 19760"/>
                <a:gd name="adj2" fmla="val -8383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6508" y="4749546"/>
              <a:ext cx="193038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浓硫酸有强氧化性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537165" y="2283339"/>
            <a:ext cx="67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+5</a:t>
            </a:r>
            <a:endParaRPr lang="zh-CN" altLang="en-US" sz="2800" dirty="0"/>
          </a:p>
        </p:txBody>
      </p:sp>
      <p:sp>
        <p:nvSpPr>
          <p:cNvPr id="19" name="文本框 18"/>
          <p:cNvSpPr txBox="1"/>
          <p:nvPr/>
        </p:nvSpPr>
        <p:spPr>
          <a:xfrm>
            <a:off x="7917954" y="2292436"/>
            <a:ext cx="675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+2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648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2708414" y="4726402"/>
            <a:ext cx="88857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IO</a:t>
            </a:r>
            <a:r>
              <a:rPr lang="en-US" altLang="zh-CN" sz="4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4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+H</a:t>
            </a:r>
            <a:r>
              <a:rPr lang="en-US" altLang="zh-CN" sz="4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O</a:t>
            </a:r>
            <a:r>
              <a:rPr lang="en-US" altLang="zh-CN" sz="4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4000" b="1" dirty="0">
                <a:latin typeface="+mn-ea"/>
              </a:rPr>
              <a:t>I</a:t>
            </a:r>
            <a:r>
              <a:rPr lang="en-US" altLang="zh-CN" sz="4000" b="1" baseline="-25000" dirty="0">
                <a:latin typeface="+mn-ea"/>
              </a:rPr>
              <a:t>2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?  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还是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    IO</a:t>
            </a:r>
            <a:r>
              <a:rPr lang="en-US" altLang="zh-CN" sz="40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4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-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+Mn</a:t>
            </a:r>
            <a:r>
              <a:rPr lang="en-US" altLang="zh-CN" sz="40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2+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4000" b="1" dirty="0">
                <a:latin typeface="+mn-ea"/>
              </a:rPr>
              <a:t> I</a:t>
            </a:r>
            <a:r>
              <a:rPr lang="en-US" altLang="zh-CN" sz="4000" b="1" baseline="-25000" dirty="0">
                <a:latin typeface="+mn-ea"/>
              </a:rPr>
              <a:t>2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?</a:t>
            </a:r>
            <a:endParaRPr lang="zh-CN" altLang="en-US" sz="40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>
            <a:off x="3207728" y="509067"/>
            <a:ext cx="5438089" cy="87880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推测溶液变蓝的原因</a:t>
            </a:r>
          </a:p>
        </p:txBody>
      </p:sp>
      <p:sp>
        <p:nvSpPr>
          <p:cNvPr id="2" name="矩形 1"/>
          <p:cNvSpPr/>
          <p:nvPr/>
        </p:nvSpPr>
        <p:spPr>
          <a:xfrm>
            <a:off x="698750" y="2282964"/>
            <a:ext cx="11062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3600" b="1" baseline="-25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O</a:t>
            </a:r>
            <a:r>
              <a:rPr lang="en-US" altLang="zh-CN" sz="3600" b="1" baseline="-25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H</a:t>
            </a:r>
            <a:r>
              <a:rPr lang="en-US" altLang="zh-CN" sz="3600" b="1" baseline="-25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SO</a:t>
            </a:r>
            <a:r>
              <a:rPr lang="en-US" altLang="zh-CN" sz="3600" b="1" baseline="-25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zh-CN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淀粉溶液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KIO</a:t>
            </a:r>
            <a:r>
              <a:rPr lang="en-US" altLang="zh-CN" sz="3600" b="1" baseline="-25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CN" sz="3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MnSO</a:t>
            </a:r>
            <a:r>
              <a:rPr lang="en-US" altLang="zh-CN" sz="3600" b="1" baseline="-250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、丙二酸</a:t>
            </a:r>
          </a:p>
          <a:p>
            <a:pPr algn="ctr">
              <a:spcBef>
                <a:spcPct val="0"/>
              </a:spcBef>
            </a:pPr>
            <a:endParaRPr lang="zh-CN" altLang="en-US" sz="3600" b="1" baseline="-250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zh-CN" altLang="en-US" sz="3600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8750" y="3581801"/>
            <a:ext cx="2888118" cy="1144601"/>
            <a:chOff x="859733" y="3529025"/>
            <a:chExt cx="2888118" cy="1512751"/>
          </a:xfrm>
        </p:grpSpPr>
        <p:sp>
          <p:nvSpPr>
            <p:cNvPr id="30" name="椭圆形标注 29"/>
            <p:cNvSpPr/>
            <p:nvPr/>
          </p:nvSpPr>
          <p:spPr>
            <a:xfrm>
              <a:off x="859733" y="3529025"/>
              <a:ext cx="2888118" cy="1512751"/>
            </a:xfrm>
            <a:prstGeom prst="wedgeEllipseCallout">
              <a:avLst>
                <a:gd name="adj1" fmla="val 38454"/>
                <a:gd name="adj2" fmla="val -108488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517403" y="3620048"/>
              <a:ext cx="1930385" cy="126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/>
                <a:t>稀硫酸调节溶液</a:t>
              </a:r>
              <a:r>
                <a:rPr lang="en-US" altLang="zh-CN" sz="2800" b="1" dirty="0"/>
                <a:t>PH</a:t>
              </a:r>
              <a:endParaRPr lang="zh-CN" altLang="en-US" sz="2800" b="1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032304" y="501952"/>
            <a:ext cx="2917370" cy="1273280"/>
            <a:chOff x="9274629" y="441847"/>
            <a:chExt cx="2917370" cy="1512751"/>
          </a:xfrm>
        </p:grpSpPr>
        <p:sp>
          <p:nvSpPr>
            <p:cNvPr id="32" name="椭圆形标注 31"/>
            <p:cNvSpPr/>
            <p:nvPr/>
          </p:nvSpPr>
          <p:spPr>
            <a:xfrm>
              <a:off x="9274629" y="441847"/>
              <a:ext cx="2917370" cy="1512751"/>
            </a:xfrm>
            <a:prstGeom prst="wedgeEllipseCallout">
              <a:avLst>
                <a:gd name="adj1" fmla="val -14260"/>
                <a:gd name="adj2" fmla="val 10790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519613" y="646939"/>
              <a:ext cx="2514196" cy="113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资料：丙二酸不参与</a:t>
              </a:r>
              <a:r>
                <a:rPr lang="en-US" altLang="zh-CN" sz="2800" b="1" dirty="0">
                  <a:solidFill>
                    <a:srgbClr val="0000FF"/>
                  </a:solidFill>
                  <a:latin typeface="+mn-ea"/>
                </a:rPr>
                <a:t>I</a:t>
              </a:r>
              <a:r>
                <a:rPr lang="en-US" altLang="zh-CN" sz="2800" b="1" baseline="-25000" dirty="0">
                  <a:solidFill>
                    <a:srgbClr val="0000FF"/>
                  </a:solidFill>
                  <a:latin typeface="+mn-ea"/>
                </a:rPr>
                <a:t>2</a:t>
              </a:r>
              <a:r>
                <a:rPr lang="zh-CN" altLang="en-US" sz="2800" b="1" dirty="0">
                  <a:solidFill>
                    <a:srgbClr val="0000FF"/>
                  </a:solidFill>
                  <a:latin typeface="+mn-ea"/>
                </a:rPr>
                <a:t>生成</a:t>
              </a:r>
            </a:p>
          </p:txBody>
        </p:sp>
      </p:grp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708414" y="3389161"/>
            <a:ext cx="74011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40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IO</a:t>
            </a:r>
            <a:r>
              <a:rPr lang="en-US" altLang="zh-CN" sz="4000" baseline="-250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4000" baseline="300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- ———</a:t>
            </a:r>
            <a:r>
              <a:rPr lang="en-US" altLang="zh-CN" sz="4000" b="1" dirty="0">
                <a:latin typeface="+mn-ea"/>
              </a:rPr>
              <a:t>I</a:t>
            </a:r>
            <a:r>
              <a:rPr lang="en-US" altLang="zh-CN" sz="4000" b="1" baseline="-25000" dirty="0">
                <a:latin typeface="+mn-ea"/>
              </a:rPr>
              <a:t>2 </a:t>
            </a:r>
            <a:r>
              <a:rPr lang="zh-CN" altLang="en-US" sz="4000" b="1" baseline="-25000" dirty="0">
                <a:latin typeface="+mn-ea"/>
              </a:rPr>
              <a:t>，</a:t>
            </a:r>
            <a:r>
              <a:rPr lang="en-US" altLang="zh-CN" sz="40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IO</a:t>
            </a:r>
            <a:r>
              <a:rPr lang="en-US" altLang="zh-CN" sz="4000" baseline="-250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4000" baseline="30000" dirty="0"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-</a:t>
            </a:r>
            <a:r>
              <a:rPr lang="zh-CN" altLang="en-US" sz="4000" b="1" dirty="0">
                <a:latin typeface="+mn-ea"/>
              </a:rPr>
              <a:t>被还原</a:t>
            </a:r>
            <a:r>
              <a:rPr lang="en-US" altLang="zh-CN" sz="4000" b="1" dirty="0">
                <a:latin typeface="+mn-ea"/>
              </a:rPr>
              <a:t> </a:t>
            </a:r>
            <a:endParaRPr lang="zh-CN" altLang="en-US" sz="4000" dirty="0">
              <a:latin typeface="幼圆" panose="02010509060101010101" pitchFamily="49" charset="-122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0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831</Words>
  <Application>Microsoft Office PowerPoint</Application>
  <PresentationFormat>自定义</PresentationFormat>
  <Paragraphs>140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</vt:lpstr>
      <vt:lpstr>氧化还原反应原理复习与提高</vt:lpstr>
      <vt:lpstr>碘钟反应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碘钟反应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user</cp:lastModifiedBy>
  <cp:revision>152</cp:revision>
  <dcterms:created xsi:type="dcterms:W3CDTF">2020-02-01T09:02:27Z</dcterms:created>
  <dcterms:modified xsi:type="dcterms:W3CDTF">2020-02-11T03:06:53Z</dcterms:modified>
</cp:coreProperties>
</file>