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heme/theme3.xml" ContentType="application/vnd.openxmlformats-officedocument.theme+xml"/>
  <Override PartName="/ppt/tags/tag2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  <p:sldMasterId id="2147483688" r:id="rId2"/>
  </p:sldMasterIdLst>
  <p:notesMasterIdLst>
    <p:notesMasterId r:id="rId15"/>
  </p:notesMasterIdLst>
  <p:sldIdLst>
    <p:sldId id="265" r:id="rId3"/>
    <p:sldId id="272" r:id="rId4"/>
    <p:sldId id="275" r:id="rId5"/>
    <p:sldId id="273" r:id="rId6"/>
    <p:sldId id="277" r:id="rId7"/>
    <p:sldId id="278" r:id="rId8"/>
    <p:sldId id="279" r:id="rId9"/>
    <p:sldId id="280" r:id="rId10"/>
    <p:sldId id="281" r:id="rId11"/>
    <p:sldId id="284" r:id="rId12"/>
    <p:sldId id="282" r:id="rId13"/>
    <p:sldId id="28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330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166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97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6.png"/><Relationship Id="rId5" Type="http://schemas.openxmlformats.org/officeDocument/2006/relationships/tags" Target="../tags/tag2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0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6.png"/><Relationship Id="rId5" Type="http://schemas.openxmlformats.org/officeDocument/2006/relationships/tags" Target="../tags/tag3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3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5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6" Type="http://schemas.openxmlformats.org/officeDocument/2006/relationships/image" Target="../media/image6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8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5.png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6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2.xml"/><Relationship Id="rId10" Type="http://schemas.openxmlformats.org/officeDocument/2006/relationships/image" Target="../media/image5.png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18.xml"/><Relationship Id="rId7" Type="http://schemas.openxmlformats.org/officeDocument/2006/relationships/image" Target="../media/image9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6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5.png"/><Relationship Id="rId5" Type="http://schemas.openxmlformats.org/officeDocument/2006/relationships/tags" Target="../tags/tag12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5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1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../media/image6.png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45.xml"/><Relationship Id="rId10" Type="http://schemas.openxmlformats.org/officeDocument/2006/relationships/image" Target="../media/image6.png"/><Relationship Id="rId4" Type="http://schemas.openxmlformats.org/officeDocument/2006/relationships/tags" Target="../tags/tag144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6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6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3.xml"/><Relationship Id="rId10" Type="http://schemas.openxmlformats.org/officeDocument/2006/relationships/image" Target="../media/image5.png"/><Relationship Id="rId4" Type="http://schemas.openxmlformats.org/officeDocument/2006/relationships/tags" Target="../tags/tag162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6.png"/><Relationship Id="rId5" Type="http://schemas.openxmlformats.org/officeDocument/2006/relationships/tags" Target="../tags/tag17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70.xm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6.png"/><Relationship Id="rId5" Type="http://schemas.openxmlformats.org/officeDocument/2006/relationships/tags" Target="../tags/tag1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83.xml"/><Relationship Id="rId9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6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5.png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00.xml"/><Relationship Id="rId10" Type="http://schemas.openxmlformats.org/officeDocument/2006/relationships/image" Target="../media/image5.png"/><Relationship Id="rId4" Type="http://schemas.openxmlformats.org/officeDocument/2006/relationships/tags" Target="../tags/tag199.xml"/><Relationship Id="rId9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5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0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5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1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5.xml"/><Relationship Id="rId16" Type="http://schemas.openxmlformats.org/officeDocument/2006/relationships/image" Target="../media/image6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image" Target="../media/image8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5.png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520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10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232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60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223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275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985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68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86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2558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946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046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9981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09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85382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444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85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98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59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84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775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93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5014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25115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417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341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2237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8233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0517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6026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4254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8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0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01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90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7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9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7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56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881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铁与氯气的反应系列探究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36565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马洪武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7BB5B87A-E345-4987-9D1E-7303BE169B9B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干燥氯气与铁的反应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077E60F8-AFD3-4B60-8C33-62BE5016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8070"/>
              </p:ext>
            </p:extLst>
          </p:nvPr>
        </p:nvGraphicFramePr>
        <p:xfrm>
          <a:off x="777240" y="1126236"/>
          <a:ext cx="7681427" cy="1647445"/>
        </p:xfrm>
        <a:graphic>
          <a:graphicData uri="http://schemas.openxmlformats.org/drawingml/2006/table">
            <a:tbl>
              <a:tblPr firstRow="1" firstCol="1" bandRow="1"/>
              <a:tblGrid>
                <a:gridCol w="1019533">
                  <a:extLst>
                    <a:ext uri="{9D8B030D-6E8A-4147-A177-3AD203B41FA5}">
                      <a16:colId xmlns:a16="http://schemas.microsoft.com/office/drawing/2014/main" xmlns="" val="2836301594"/>
                    </a:ext>
                  </a:extLst>
                </a:gridCol>
                <a:gridCol w="1853195">
                  <a:extLst>
                    <a:ext uri="{9D8B030D-6E8A-4147-A177-3AD203B41FA5}">
                      <a16:colId xmlns:a16="http://schemas.microsoft.com/office/drawing/2014/main" xmlns="" val="702848856"/>
                    </a:ext>
                  </a:extLst>
                </a:gridCol>
                <a:gridCol w="4808699">
                  <a:extLst>
                    <a:ext uri="{9D8B030D-6E8A-4147-A177-3AD203B41FA5}">
                      <a16:colId xmlns:a16="http://schemas.microsoft.com/office/drawing/2014/main" xmlns="" val="468347235"/>
                    </a:ext>
                  </a:extLst>
                </a:gridCol>
              </a:tblGrid>
              <a:tr h="329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装置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操作及现象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666891"/>
                  </a:ext>
                </a:extLst>
              </a:tr>
              <a:tr h="658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Ⅲ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endParaRPr lang="en-US" sz="2000" kern="105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常温时将铁丝伸入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 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慢慢变黑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大量气体剩余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850487"/>
                  </a:ext>
                </a:extLst>
              </a:tr>
              <a:tr h="658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Ⅳ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将红热的铁丝伸入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剧烈燃烧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，产生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大量棕黄色烟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5866087"/>
                  </a:ext>
                </a:extLst>
              </a:tr>
            </a:tbl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909575CD-A1D3-471A-BD15-EFF339D09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040472"/>
              </p:ext>
            </p:extLst>
          </p:nvPr>
        </p:nvGraphicFramePr>
        <p:xfrm>
          <a:off x="2057083" y="1457521"/>
          <a:ext cx="1379537" cy="132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1280880" imgH="1234800" progId="ChemDraw.Document.6.0">
                  <p:embed/>
                </p:oleObj>
              </mc:Choice>
              <mc:Fallback>
                <p:oleObj r:id="rId3" imgW="1280880" imgH="1234800" progId="ChemDraw.Document.6.0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xmlns="" id="{E730453D-D500-44CC-83F8-894EBC756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083" y="1457521"/>
                        <a:ext cx="1379537" cy="132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866B97E-70F8-4AB7-B041-A41DCE53F64F}"/>
              </a:ext>
            </a:extLst>
          </p:cNvPr>
          <p:cNvSpPr/>
          <p:nvPr/>
        </p:nvSpPr>
        <p:spPr>
          <a:xfrm>
            <a:off x="640080" y="2843293"/>
            <a:ext cx="8260080" cy="49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中有大量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000" kern="105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剩余，实验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Ⅳ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几乎无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000" kern="105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剩余，原因是</a:t>
            </a:r>
            <a:r>
              <a:rPr lang="en-US" altLang="zh-CN" sz="2000" u="sng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0B69073-1B5B-4F5A-A73C-CABB266EDD64}"/>
              </a:ext>
            </a:extLst>
          </p:cNvPr>
          <p:cNvSpPr/>
          <p:nvPr/>
        </p:nvSpPr>
        <p:spPr>
          <a:xfrm>
            <a:off x="762000" y="3439226"/>
            <a:ext cx="83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参考答案：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中铁与氯气反应产生的</a:t>
            </a:r>
            <a:r>
              <a:rPr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氯化物膜</a:t>
            </a:r>
            <a:r>
              <a:rPr lang="zh-CN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覆盖在铁丝表面，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使铁与氯气不能接触；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Ⅳ</a:t>
            </a:r>
            <a:r>
              <a:rPr lang="zh-CN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中反应温度高，生成的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FeCl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升华</a:t>
            </a:r>
            <a:r>
              <a:rPr lang="zh-CN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，铁与氯气继续接触反应。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7">
            <a:extLst>
              <a:ext uri="{FF2B5EF4-FFF2-40B4-BE49-F238E27FC236}">
                <a16:creationId xmlns:a16="http://schemas.microsoft.com/office/drawing/2014/main" xmlns="" id="{70BAA323-9B75-4061-BB40-2BD64F8F055E}"/>
              </a:ext>
            </a:extLst>
          </p:cNvPr>
          <p:cNvSpPr txBox="1">
            <a:spLocks/>
          </p:cNvSpPr>
          <p:nvPr/>
        </p:nvSpPr>
        <p:spPr>
          <a:xfrm>
            <a:off x="685331" y="547709"/>
            <a:ext cx="7773338" cy="6943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xmlns="" id="{7D42CA62-6CA4-430F-B535-55CF016E06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350" y="1293013"/>
            <a:ext cx="4755350" cy="1430015"/>
          </a:xfrm>
        </p:spPr>
        <p:txBody>
          <a:bodyPr>
            <a:norm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氯水的成分及相关微粒性质；</a:t>
            </a:r>
            <a:endParaRPr lang="en-US" altLang="zh-CN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铁的还原性：与             的反应；</a:t>
            </a:r>
            <a:endParaRPr lang="en-US" altLang="zh-CN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的检验</a:t>
            </a:r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CE55224-C25F-4E3F-ABE0-52C619DB7D1E}"/>
              </a:ext>
            </a:extLst>
          </p:cNvPr>
          <p:cNvSpPr txBox="1"/>
          <p:nvPr/>
        </p:nvSpPr>
        <p:spPr>
          <a:xfrm>
            <a:off x="4777740" y="1712254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16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356EF96-1DAB-426D-A79C-F803BCAD96A7}"/>
              </a:ext>
            </a:extLst>
          </p:cNvPr>
          <p:cNvSpPr txBox="1"/>
          <p:nvPr/>
        </p:nvSpPr>
        <p:spPr>
          <a:xfrm>
            <a:off x="3352839" y="2092689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10">
            <a:extLst>
              <a:ext uri="{FF2B5EF4-FFF2-40B4-BE49-F238E27FC236}">
                <a16:creationId xmlns:a16="http://schemas.microsoft.com/office/drawing/2014/main" xmlns="" id="{E939A35A-1A52-4FB6-B58C-80D2E35F7973}"/>
              </a:ext>
            </a:extLst>
          </p:cNvPr>
          <p:cNvSpPr txBox="1">
            <a:spLocks/>
          </p:cNvSpPr>
          <p:nvPr/>
        </p:nvSpPr>
        <p:spPr>
          <a:xfrm>
            <a:off x="3131350" y="2850483"/>
            <a:ext cx="4883097" cy="196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重视教材，重视平时基础知识的积累；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分析体系微粒，从类别和化合价角度预测性质；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如何验证某一化学反应的发生？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物质检验中现象与结论的一致；</a:t>
            </a:r>
            <a:endParaRPr lang="en-US" altLang="zh-CN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已有知识的迁移与题中信息的使用</a:t>
            </a: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4F19508-0251-4644-BC14-4A606E9FC319}"/>
              </a:ext>
            </a:extLst>
          </p:cNvPr>
          <p:cNvSpPr txBox="1"/>
          <p:nvPr/>
        </p:nvSpPr>
        <p:spPr>
          <a:xfrm>
            <a:off x="1485989" y="125058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相关知识：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FED66F2-A89A-4454-92FA-90E69DA4CDD6}"/>
              </a:ext>
            </a:extLst>
          </p:cNvPr>
          <p:cNvSpPr txBox="1"/>
          <p:nvPr/>
        </p:nvSpPr>
        <p:spPr>
          <a:xfrm>
            <a:off x="1485989" y="283927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答题策略：</a:t>
            </a:r>
          </a:p>
        </p:txBody>
      </p:sp>
    </p:spTree>
    <p:extLst>
      <p:ext uri="{BB962C8B-B14F-4D97-AF65-F5344CB8AC3E}">
        <p14:creationId xmlns:p14="http://schemas.microsoft.com/office/powerpoint/2010/main" val="390347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830388" y="3500651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ABFB28E-1DEC-4D5D-964C-32D3B70E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2390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E317AC9-333C-4435-9DF2-75F55F9561E7}"/>
              </a:ext>
            </a:extLst>
          </p:cNvPr>
          <p:cNvSpPr txBox="1"/>
          <p:nvPr/>
        </p:nvSpPr>
        <p:spPr>
          <a:xfrm>
            <a:off x="685331" y="1587795"/>
            <a:ext cx="801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．从氧化还原角度认识铁与氯水中微粒的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．比较在不同条件下铁和氯气的反应，认识温度、湿度、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氯化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膜等对反应的影响。</a:t>
            </a:r>
          </a:p>
        </p:txBody>
      </p:sp>
    </p:spTree>
    <p:extLst>
      <p:ext uri="{BB962C8B-B14F-4D97-AF65-F5344CB8AC3E}">
        <p14:creationId xmlns:p14="http://schemas.microsoft.com/office/powerpoint/2010/main" val="321001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ABFB28E-1DEC-4D5D-964C-32D3B70E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2390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学法指导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E317AC9-333C-4435-9DF2-75F55F9561E7}"/>
              </a:ext>
            </a:extLst>
          </p:cNvPr>
          <p:cNvSpPr txBox="1"/>
          <p:nvPr/>
        </p:nvSpPr>
        <p:spPr>
          <a:xfrm>
            <a:off x="954272" y="1507113"/>
            <a:ext cx="7773337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000" dirty="0"/>
              <a:t>    本节课将</a:t>
            </a:r>
            <a:r>
              <a:rPr lang="zh-CN" altLang="zh-CN" sz="2000" dirty="0"/>
              <a:t>通过分析氯水中</a:t>
            </a:r>
            <a:r>
              <a:rPr lang="zh-CN" altLang="en-US" sz="2000" dirty="0"/>
              <a:t>所含</a:t>
            </a:r>
            <a:r>
              <a:rPr lang="zh-CN" altLang="zh-CN" sz="2000" dirty="0"/>
              <a:t>微粒</a:t>
            </a:r>
            <a:r>
              <a:rPr lang="zh-CN" altLang="en-US" sz="2000" dirty="0"/>
              <a:t>的</a:t>
            </a:r>
            <a:r>
              <a:rPr lang="zh-CN" altLang="zh-CN" sz="2000" dirty="0"/>
              <a:t>元素化合价，预测</a:t>
            </a:r>
            <a:r>
              <a:rPr lang="zh-CN" altLang="en-US" sz="2000" dirty="0"/>
              <a:t>微粒的</a:t>
            </a:r>
            <a:r>
              <a:rPr lang="zh-CN" altLang="zh-CN" sz="2000" dirty="0"/>
              <a:t>性质，从氧化还原角度认识铁与氯水中微粒的反应；</a:t>
            </a:r>
            <a:endParaRPr lang="en-US" altLang="zh-CN" sz="2000" dirty="0"/>
          </a:p>
          <a:p>
            <a:r>
              <a:rPr lang="en-US" altLang="zh-CN" sz="2000" dirty="0"/>
              <a:t>    </a:t>
            </a:r>
            <a:r>
              <a:rPr lang="zh-CN" altLang="en-US" sz="2000" dirty="0"/>
              <a:t>通过</a:t>
            </a:r>
            <a:r>
              <a:rPr lang="zh-CN" altLang="zh-CN" sz="2000" dirty="0"/>
              <a:t>比较在不同条件下铁和氯气的反应，认识温度、湿度、</a:t>
            </a:r>
            <a:r>
              <a:rPr lang="zh-CN" altLang="en-US" sz="2000" dirty="0"/>
              <a:t>氯化</a:t>
            </a:r>
            <a:r>
              <a:rPr lang="zh-CN" altLang="zh-CN" sz="2000" dirty="0"/>
              <a:t>膜等对反应的影响。</a:t>
            </a:r>
          </a:p>
        </p:txBody>
      </p:sp>
    </p:spTree>
    <p:extLst>
      <p:ext uri="{BB962C8B-B14F-4D97-AF65-F5344CB8AC3E}">
        <p14:creationId xmlns:p14="http://schemas.microsoft.com/office/powerpoint/2010/main" val="368249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735B80B-7D97-42B2-96DE-A3A24E6AFF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676" y="1368030"/>
            <a:ext cx="945880" cy="3545515"/>
          </a:xfrm>
          <a:prstGeom prst="rect">
            <a:avLst/>
          </a:prstGeom>
        </p:spPr>
      </p:pic>
      <p:sp>
        <p:nvSpPr>
          <p:cNvPr id="3" name="标题 7">
            <a:extLst>
              <a:ext uri="{FF2B5EF4-FFF2-40B4-BE49-F238E27FC236}">
                <a16:creationId xmlns:a16="http://schemas.microsoft.com/office/drawing/2014/main" xmlns="" id="{875465F0-1282-4E6A-B61C-758936BC5D4C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氯水与铁的反应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7CFEA74-7EBD-4022-AF41-AF8CB0B38223}"/>
              </a:ext>
            </a:extLst>
          </p:cNvPr>
          <p:cNvSpPr txBox="1"/>
          <p:nvPr/>
        </p:nvSpPr>
        <p:spPr>
          <a:xfrm>
            <a:off x="2902745" y="1708536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       H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Cl</a:t>
            </a:r>
            <a:r>
              <a:rPr lang="zh-CN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0EB53A7-FAEC-43D7-97CC-495AA4BE2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02" y="1846938"/>
            <a:ext cx="518205" cy="22557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D4F51FD-6B3F-428F-8531-4BF0357A40E8}"/>
              </a:ext>
            </a:extLst>
          </p:cNvPr>
          <p:cNvSpPr txBox="1"/>
          <p:nvPr/>
        </p:nvSpPr>
        <p:spPr>
          <a:xfrm>
            <a:off x="2902744" y="2565493"/>
            <a:ext cx="186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氯水的成分：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AFAD4A7-6547-4A8D-8951-DDCF8F9E34CA}"/>
              </a:ext>
            </a:extLst>
          </p:cNvPr>
          <p:cNvSpPr txBox="1"/>
          <p:nvPr/>
        </p:nvSpPr>
        <p:spPr>
          <a:xfrm>
            <a:off x="3641619" y="3140788"/>
            <a:ext cx="281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226AC6F2-B975-4B03-8850-8F4A5FCE86AC}"/>
              </a:ext>
            </a:extLst>
          </p:cNvPr>
          <p:cNvSpPr txBox="1"/>
          <p:nvPr/>
        </p:nvSpPr>
        <p:spPr>
          <a:xfrm>
            <a:off x="3685922" y="369812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zh-CN" altLang="en-US" sz="2400" baseline="30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7946B076-8FE5-4BBD-9187-F4BD48CACD36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氯水与铁的反应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F2CF63C-72F1-4D12-8692-8E00CCFD5C79}"/>
              </a:ext>
            </a:extLst>
          </p:cNvPr>
          <p:cNvSpPr txBox="1"/>
          <p:nvPr/>
        </p:nvSpPr>
        <p:spPr>
          <a:xfrm>
            <a:off x="2459664" y="1347507"/>
            <a:ext cx="268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预测可能的反应：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7F019C-0148-44FC-8A15-32C2DBF7F7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899" y="1345461"/>
            <a:ext cx="945880" cy="354551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695F00D-3CED-433A-8C4C-CFE2E925647F}"/>
              </a:ext>
            </a:extLst>
          </p:cNvPr>
          <p:cNvGrpSpPr/>
          <p:nvPr/>
        </p:nvGrpSpPr>
        <p:grpSpPr>
          <a:xfrm>
            <a:off x="3335079" y="1960708"/>
            <a:ext cx="5129930" cy="1200329"/>
            <a:chOff x="3335079" y="1960708"/>
            <a:chExt cx="5129930" cy="120032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306CCC9-E00C-4654-8EC4-D650132CA3D1}"/>
                </a:ext>
              </a:extLst>
            </p:cNvPr>
            <p:cNvSpPr txBox="1"/>
            <p:nvPr/>
          </p:nvSpPr>
          <p:spPr>
            <a:xfrm>
              <a:off x="3335079" y="2214560"/>
              <a:ext cx="51299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 +                 </a:t>
              </a:r>
              <a:r>
                <a:rPr lang="zh-C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altLang="zh-C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或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altLang="zh-C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2+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+  Cl</a:t>
              </a:r>
              <a:r>
                <a:rPr lang="zh-CN" alt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CFC034F0-B882-49C9-86AA-7CB707B3DDAC}"/>
                </a:ext>
              </a:extLst>
            </p:cNvPr>
            <p:cNvSpPr txBox="1"/>
            <p:nvPr/>
          </p:nvSpPr>
          <p:spPr>
            <a:xfrm>
              <a:off x="4115063" y="1960708"/>
              <a:ext cx="10916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r>
                <a:rPr lang="en-US" altLang="zh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HClO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ClO</a:t>
              </a:r>
              <a:r>
                <a:rPr lang="zh-CN" alt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E9EAD3D-091A-4F71-B6F9-3AA9ACAB9827}"/>
              </a:ext>
            </a:extLst>
          </p:cNvPr>
          <p:cNvSpPr txBox="1"/>
          <p:nvPr/>
        </p:nvSpPr>
        <p:spPr>
          <a:xfrm>
            <a:off x="3391786" y="3346869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+      2H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311C947-1627-4578-92F3-5A5F67786A11}"/>
              </a:ext>
            </a:extLst>
          </p:cNvPr>
          <p:cNvSpPr/>
          <p:nvPr/>
        </p:nvSpPr>
        <p:spPr>
          <a:xfrm>
            <a:off x="2609993" y="4328614"/>
            <a:ext cx="634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将铁粉放入氯水中，铁粉溶解，无气泡产生。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384D546C-06EF-4A0A-8B8B-92F338D468D1}"/>
              </a:ext>
            </a:extLst>
          </p:cNvPr>
          <p:cNvSpPr/>
          <p:nvPr/>
        </p:nvSpPr>
        <p:spPr>
          <a:xfrm>
            <a:off x="4077980" y="1900074"/>
            <a:ext cx="1165774" cy="135387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7DCFA77-56C9-477E-9D40-A023AE6D2EAF}"/>
              </a:ext>
            </a:extLst>
          </p:cNvPr>
          <p:cNvSpPr txBox="1"/>
          <p:nvPr/>
        </p:nvSpPr>
        <p:spPr>
          <a:xfrm>
            <a:off x="3802911" y="3050374"/>
            <a:ext cx="1864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（氧化性强）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81DFEFB-BABB-41B6-A2E5-632AC0EF2566}"/>
              </a:ext>
            </a:extLst>
          </p:cNvPr>
          <p:cNvSpPr txBox="1"/>
          <p:nvPr/>
        </p:nvSpPr>
        <p:spPr>
          <a:xfrm>
            <a:off x="3802911" y="3853342"/>
            <a:ext cx="1864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（氧化性弱）</a:t>
            </a:r>
          </a:p>
        </p:txBody>
      </p:sp>
    </p:spTree>
    <p:extLst>
      <p:ext uri="{BB962C8B-B14F-4D97-AF65-F5344CB8AC3E}">
        <p14:creationId xmlns:p14="http://schemas.microsoft.com/office/powerpoint/2010/main" val="27888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BBE6B78-B052-4E23-8632-C75C6B657843}"/>
              </a:ext>
            </a:extLst>
          </p:cNvPr>
          <p:cNvSpPr/>
          <p:nvPr/>
        </p:nvSpPr>
        <p:spPr>
          <a:xfrm>
            <a:off x="369570" y="3118094"/>
            <a:ext cx="8606790" cy="1425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）实验</a:t>
            </a:r>
            <a:r>
              <a:rPr lang="en-US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zh-CN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中加水，经检验产物中有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altLang="zh-CN" sz="20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，推测其形成的可能途径：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  <a:tab pos="515620" algn="l"/>
                <a:tab pos="63055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途径一：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 + Cl</a:t>
            </a:r>
            <a:r>
              <a:rPr lang="en-US" altLang="zh-CN" sz="20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FeCl</a:t>
            </a:r>
            <a:r>
              <a:rPr lang="en-US" altLang="zh-CN" sz="20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  <a:tab pos="515620" algn="l"/>
                <a:tab pos="630555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途径二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2Fe + 3Cl</a:t>
            </a:r>
            <a:r>
              <a:rPr lang="en-US" altLang="zh-CN" sz="20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2FeCl</a:t>
            </a:r>
            <a:r>
              <a:rPr lang="en-US" altLang="zh-CN" sz="20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zh-CN" sz="2000" kern="100" dirty="0"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标题 7">
            <a:extLst>
              <a:ext uri="{FF2B5EF4-FFF2-40B4-BE49-F238E27FC236}">
                <a16:creationId xmlns:a16="http://schemas.microsoft.com/office/drawing/2014/main" xmlns="" id="{611F01E1-7232-420C-80A5-AEF242DB132A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湿润氯气与铁的反应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0AE0517D-3176-4992-BE92-DE369620D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3434"/>
              </p:ext>
            </p:extLst>
          </p:nvPr>
        </p:nvGraphicFramePr>
        <p:xfrm>
          <a:off x="674814" y="1153699"/>
          <a:ext cx="7813866" cy="1822644"/>
        </p:xfrm>
        <a:graphic>
          <a:graphicData uri="http://schemas.openxmlformats.org/drawingml/2006/table">
            <a:tbl>
              <a:tblPr firstRow="1" firstCol="1" bandRow="1"/>
              <a:tblGrid>
                <a:gridCol w="1101363">
                  <a:extLst>
                    <a:ext uri="{9D8B030D-6E8A-4147-A177-3AD203B41FA5}">
                      <a16:colId xmlns:a16="http://schemas.microsoft.com/office/drawing/2014/main" xmlns="" val="1038619162"/>
                    </a:ext>
                  </a:extLst>
                </a:gridCol>
                <a:gridCol w="1889043">
                  <a:extLst>
                    <a:ext uri="{9D8B030D-6E8A-4147-A177-3AD203B41FA5}">
                      <a16:colId xmlns:a16="http://schemas.microsoft.com/office/drawing/2014/main" xmlns="" val="2990667705"/>
                    </a:ext>
                  </a:extLst>
                </a:gridCol>
                <a:gridCol w="4823460">
                  <a:extLst>
                    <a:ext uri="{9D8B030D-6E8A-4147-A177-3AD203B41FA5}">
                      <a16:colId xmlns:a16="http://schemas.microsoft.com/office/drawing/2014/main" xmlns="" val="3330469826"/>
                    </a:ext>
                  </a:extLst>
                </a:gridCol>
              </a:tblGrid>
              <a:tr h="330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装置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操作及现象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509022"/>
                  </a:ext>
                </a:extLst>
              </a:tr>
              <a:tr h="619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4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endParaRPr lang="en-US" sz="2400" kern="105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常温时将铁丝伸入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迅速变黑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028193"/>
                  </a:ext>
                </a:extLst>
              </a:tr>
              <a:tr h="837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alt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将红热的铁丝伸入</a:t>
                      </a:r>
                      <a:r>
                        <a:rPr lang="en-US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中，铁丝剧烈燃烧，</a:t>
                      </a:r>
                      <a:endParaRPr lang="en-US" altLang="zh-CN" sz="2000" kern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altLang="zh-CN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产生大量棕黄色烟。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671334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4071AD0-B442-42C9-BD29-BFD76353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577" y="1603089"/>
            <a:ext cx="1442972" cy="13870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8056B8F-3A3F-429F-BAFA-5432F377674F}"/>
              </a:ext>
            </a:extLst>
          </p:cNvPr>
          <p:cNvSpPr txBox="1"/>
          <p:nvPr/>
        </p:nvSpPr>
        <p:spPr>
          <a:xfrm>
            <a:off x="4182912" y="3975302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2FeCl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Fe == 3FeCl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（已有知识）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9EA3319-8754-40F9-A8F9-3516CAB89F6E}"/>
              </a:ext>
            </a:extLst>
          </p:cNvPr>
          <p:cNvSpPr txBox="1"/>
          <p:nvPr/>
        </p:nvSpPr>
        <p:spPr>
          <a:xfrm>
            <a:off x="3471820" y="363808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（未知）</a:t>
            </a:r>
          </a:p>
        </p:txBody>
      </p:sp>
    </p:spTree>
    <p:extLst>
      <p:ext uri="{BB962C8B-B14F-4D97-AF65-F5344CB8AC3E}">
        <p14:creationId xmlns:p14="http://schemas.microsoft.com/office/powerpoint/2010/main" val="17941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2D22ECD1-8FA3-4BA4-BA50-3DE7F74F1BB5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湿润氯气与铁的反应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C349CA00-8D43-4CB6-B734-9FAC81F79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24895"/>
              </p:ext>
            </p:extLst>
          </p:nvPr>
        </p:nvGraphicFramePr>
        <p:xfrm>
          <a:off x="674814" y="1153699"/>
          <a:ext cx="7813866" cy="1618015"/>
        </p:xfrm>
        <a:graphic>
          <a:graphicData uri="http://schemas.openxmlformats.org/drawingml/2006/table">
            <a:tbl>
              <a:tblPr firstRow="1" firstCol="1" bandRow="1"/>
              <a:tblGrid>
                <a:gridCol w="1101363">
                  <a:extLst>
                    <a:ext uri="{9D8B030D-6E8A-4147-A177-3AD203B41FA5}">
                      <a16:colId xmlns:a16="http://schemas.microsoft.com/office/drawing/2014/main" xmlns="" val="1038619162"/>
                    </a:ext>
                  </a:extLst>
                </a:gridCol>
                <a:gridCol w="1889043">
                  <a:extLst>
                    <a:ext uri="{9D8B030D-6E8A-4147-A177-3AD203B41FA5}">
                      <a16:colId xmlns:a16="http://schemas.microsoft.com/office/drawing/2014/main" xmlns="" val="2990667705"/>
                    </a:ext>
                  </a:extLst>
                </a:gridCol>
                <a:gridCol w="4823460">
                  <a:extLst>
                    <a:ext uri="{9D8B030D-6E8A-4147-A177-3AD203B41FA5}">
                      <a16:colId xmlns:a16="http://schemas.microsoft.com/office/drawing/2014/main" xmlns="" val="3330469826"/>
                    </a:ext>
                  </a:extLst>
                </a:gridCol>
              </a:tblGrid>
              <a:tr h="314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装置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操作及现象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509022"/>
                  </a:ext>
                </a:extLst>
              </a:tr>
              <a:tr h="532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4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endParaRPr lang="en-US" sz="2400" kern="105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常温时将铁丝伸入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</a:t>
                      </a:r>
                      <a:r>
                        <a:rPr lang="zh-CN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迅速变黑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028193"/>
                  </a:ext>
                </a:extLst>
              </a:tr>
              <a:tr h="719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alt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将红热的铁丝伸入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剧烈燃烧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000" kern="105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alt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产生大量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棕黄色烟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67133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8896D05-520C-4B3E-B257-5162F812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577" y="1603089"/>
            <a:ext cx="1442972" cy="11686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22F6E6A-86FF-4612-8B02-3A726980CCC1}"/>
              </a:ext>
            </a:extLst>
          </p:cNvPr>
          <p:cNvSpPr/>
          <p:nvPr/>
        </p:nvSpPr>
        <p:spPr>
          <a:xfrm>
            <a:off x="304800" y="2875213"/>
            <a:ext cx="8724900" cy="50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3475" indent="-1133475" algn="just">
              <a:lnSpc>
                <a:spcPct val="150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）实验</a:t>
            </a:r>
            <a:r>
              <a:rPr lang="en-US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zh-CN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u="sng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（填操作和现象）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中产物含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价铁。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667E8BD-C820-488A-A665-4C3FA9251F9D}"/>
              </a:ext>
            </a:extLst>
          </p:cNvPr>
          <p:cNvGrpSpPr/>
          <p:nvPr/>
        </p:nvGrpSpPr>
        <p:grpSpPr>
          <a:xfrm>
            <a:off x="817195" y="3408836"/>
            <a:ext cx="8212505" cy="564875"/>
            <a:chOff x="817195" y="3408836"/>
            <a:chExt cx="8212505" cy="56487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A1577FB9-6255-4330-97FE-2A62D310D11A}"/>
                </a:ext>
              </a:extLst>
            </p:cNvPr>
            <p:cNvSpPr txBox="1"/>
            <p:nvPr/>
          </p:nvSpPr>
          <p:spPr>
            <a:xfrm>
              <a:off x="817195" y="3512046"/>
              <a:ext cx="821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2Fe + 3Cl</a:t>
              </a:r>
              <a:r>
                <a:rPr lang="en-US" altLang="zh-CN" sz="24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=== 2FeCl</a:t>
              </a:r>
              <a:r>
                <a:rPr lang="en-US" altLang="zh-CN" sz="24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zh-CN" altLang="en-US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剧烈燃烧，棕黄色烟</a:t>
              </a:r>
              <a:r>
                <a:rPr lang="zh-CN" altLang="en-US" sz="2400" baseline="-25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（已有知识）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EBCC80DA-5E50-429A-8A67-5390BA955F76}"/>
                </a:ext>
              </a:extLst>
            </p:cNvPr>
            <p:cNvSpPr txBox="1"/>
            <p:nvPr/>
          </p:nvSpPr>
          <p:spPr>
            <a:xfrm>
              <a:off x="2281394" y="340883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点燃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8B407EC-52B2-4376-885E-FA42630A87DB}"/>
              </a:ext>
            </a:extLst>
          </p:cNvPr>
          <p:cNvSpPr txBox="1"/>
          <p:nvPr/>
        </p:nvSpPr>
        <p:spPr>
          <a:xfrm>
            <a:off x="817194" y="4040032"/>
            <a:ext cx="815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3+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检验：硫氰化钾溶液（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KSCN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）溶液变红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（已有知识）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4CF40F9-FE71-43B9-B8F1-117E30E6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51" y="4455358"/>
            <a:ext cx="407857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F241DE3C-0F63-4936-83E0-D9FC3FED52B4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湿润氯气与铁的反应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70E60135-52B8-4DCD-BB0D-D9084AC7C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17537"/>
              </p:ext>
            </p:extLst>
          </p:nvPr>
        </p:nvGraphicFramePr>
        <p:xfrm>
          <a:off x="674814" y="1153699"/>
          <a:ext cx="7813866" cy="1822644"/>
        </p:xfrm>
        <a:graphic>
          <a:graphicData uri="http://schemas.openxmlformats.org/drawingml/2006/table">
            <a:tbl>
              <a:tblPr firstRow="1" firstCol="1" bandRow="1"/>
              <a:tblGrid>
                <a:gridCol w="1101363">
                  <a:extLst>
                    <a:ext uri="{9D8B030D-6E8A-4147-A177-3AD203B41FA5}">
                      <a16:colId xmlns:a16="http://schemas.microsoft.com/office/drawing/2014/main" xmlns="" val="1038619162"/>
                    </a:ext>
                  </a:extLst>
                </a:gridCol>
                <a:gridCol w="1889043">
                  <a:extLst>
                    <a:ext uri="{9D8B030D-6E8A-4147-A177-3AD203B41FA5}">
                      <a16:colId xmlns:a16="http://schemas.microsoft.com/office/drawing/2014/main" xmlns="" val="2990667705"/>
                    </a:ext>
                  </a:extLst>
                </a:gridCol>
                <a:gridCol w="4823460">
                  <a:extLst>
                    <a:ext uri="{9D8B030D-6E8A-4147-A177-3AD203B41FA5}">
                      <a16:colId xmlns:a16="http://schemas.microsoft.com/office/drawing/2014/main" xmlns="" val="3330469826"/>
                    </a:ext>
                  </a:extLst>
                </a:gridCol>
              </a:tblGrid>
              <a:tr h="330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装置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操作及现象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509022"/>
                  </a:ext>
                </a:extLst>
              </a:tr>
              <a:tr h="619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4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endParaRPr lang="en-US" sz="2400" kern="105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常温时将铁丝伸入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CN" sz="2000" kern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，铁丝迅速变黑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028193"/>
                  </a:ext>
                </a:extLst>
              </a:tr>
              <a:tr h="837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4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alt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将红热的铁丝伸入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剧烈燃烧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000" kern="105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alt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产生大量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棕黄色烟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67133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6545ED-F8A9-4D55-A762-EC7987BE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577" y="1603089"/>
            <a:ext cx="1442972" cy="138705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7482677-B0A4-4526-B481-378183DD4900}"/>
              </a:ext>
            </a:extLst>
          </p:cNvPr>
          <p:cNvSpPr/>
          <p:nvPr/>
        </p:nvSpPr>
        <p:spPr>
          <a:xfrm>
            <a:off x="304800" y="3065713"/>
            <a:ext cx="8724900" cy="50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3475" indent="-1133475" algn="just">
              <a:lnSpc>
                <a:spcPct val="150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）实验</a:t>
            </a:r>
            <a:r>
              <a:rPr lang="en-US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zh-CN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u="sng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2000" kern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（填操作和现象）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中产物含</a:t>
            </a:r>
            <a:r>
              <a:rPr lang="en-US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zh-CN" altLang="zh-CN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价铁。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9D68CC-8C97-49D1-9A1B-76B9883B30CF}"/>
              </a:ext>
            </a:extLst>
          </p:cNvPr>
          <p:cNvSpPr/>
          <p:nvPr/>
        </p:nvSpPr>
        <p:spPr>
          <a:xfrm>
            <a:off x="411480" y="3789746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参考答案：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中加水，取少量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中溶液，滴入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KSCN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溶液，溶液变红。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5E8E7DE-7C24-444C-A302-15A48C9FE6AB}"/>
              </a:ext>
            </a:extLst>
          </p:cNvPr>
          <p:cNvSpPr/>
          <p:nvPr/>
        </p:nvSpPr>
        <p:spPr>
          <a:xfrm>
            <a:off x="411480" y="4279502"/>
            <a:ext cx="6217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注意事项：（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）取样；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）现象与结论的一致。</a:t>
            </a:r>
          </a:p>
        </p:txBody>
      </p:sp>
    </p:spTree>
    <p:extLst>
      <p:ext uri="{BB962C8B-B14F-4D97-AF65-F5344CB8AC3E}">
        <p14:creationId xmlns:p14="http://schemas.microsoft.com/office/powerpoint/2010/main" val="21039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BF20B3EC-7829-4A81-9034-72BEAFE8F5F5}"/>
              </a:ext>
            </a:extLst>
          </p:cNvPr>
          <p:cNvSpPr txBox="1">
            <a:spLocks/>
          </p:cNvSpPr>
          <p:nvPr/>
        </p:nvSpPr>
        <p:spPr>
          <a:xfrm>
            <a:off x="685332" y="463888"/>
            <a:ext cx="7773338" cy="676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干燥氯气与铁的反应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6410D2A2-4785-42E8-803B-EF1EC239A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49130"/>
              </p:ext>
            </p:extLst>
          </p:nvPr>
        </p:nvGraphicFramePr>
        <p:xfrm>
          <a:off x="777240" y="1126236"/>
          <a:ext cx="7681427" cy="1647445"/>
        </p:xfrm>
        <a:graphic>
          <a:graphicData uri="http://schemas.openxmlformats.org/drawingml/2006/table">
            <a:tbl>
              <a:tblPr firstRow="1" firstCol="1" bandRow="1"/>
              <a:tblGrid>
                <a:gridCol w="1019533">
                  <a:extLst>
                    <a:ext uri="{9D8B030D-6E8A-4147-A177-3AD203B41FA5}">
                      <a16:colId xmlns:a16="http://schemas.microsoft.com/office/drawing/2014/main" xmlns="" val="2836301594"/>
                    </a:ext>
                  </a:extLst>
                </a:gridCol>
                <a:gridCol w="1853195">
                  <a:extLst>
                    <a:ext uri="{9D8B030D-6E8A-4147-A177-3AD203B41FA5}">
                      <a16:colId xmlns:a16="http://schemas.microsoft.com/office/drawing/2014/main" xmlns="" val="702848856"/>
                    </a:ext>
                  </a:extLst>
                </a:gridCol>
                <a:gridCol w="4808699">
                  <a:extLst>
                    <a:ext uri="{9D8B030D-6E8A-4147-A177-3AD203B41FA5}">
                      <a16:colId xmlns:a16="http://schemas.microsoft.com/office/drawing/2014/main" xmlns="" val="468347235"/>
                    </a:ext>
                  </a:extLst>
                </a:gridCol>
              </a:tblGrid>
              <a:tr h="329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装置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操作及现象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666891"/>
                  </a:ext>
                </a:extLst>
              </a:tr>
              <a:tr h="658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Ⅲ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endParaRPr lang="en-US" sz="2000" kern="105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常温时将铁丝伸入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 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慢慢变黑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大量气体剩余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850487"/>
                  </a:ext>
                </a:extLst>
              </a:tr>
              <a:tr h="658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en-US" sz="2000" kern="105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Ⅳ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0" algn="l"/>
                          <a:tab pos="2667000" algn="l"/>
                          <a:tab pos="3867150" algn="l"/>
                        </a:tabLst>
                      </a:pP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将红热的铁丝伸入</a:t>
                      </a:r>
                      <a:r>
                        <a:rPr lang="en-US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中，铁丝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剧烈燃烧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，产生</a:t>
                      </a:r>
                      <a:r>
                        <a:rPr lang="zh-CN" sz="2000" kern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大量棕黄色烟</a:t>
                      </a:r>
                      <a:r>
                        <a:rPr lang="zh-CN" sz="2000" kern="105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5866087"/>
                  </a:ext>
                </a:extLst>
              </a:tr>
            </a:tbl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E730453D-D500-44CC-83F8-894EBC756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68141"/>
              </p:ext>
            </p:extLst>
          </p:nvPr>
        </p:nvGraphicFramePr>
        <p:xfrm>
          <a:off x="2057083" y="1457521"/>
          <a:ext cx="1379537" cy="132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3" imgW="1280880" imgH="1234800" progId="ChemDraw.Document.6.0">
                  <p:embed/>
                </p:oleObj>
              </mc:Choice>
              <mc:Fallback>
                <p:oleObj r:id="rId3" imgW="1280880" imgH="12348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083" y="1457521"/>
                        <a:ext cx="1379537" cy="132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0E27AF1-BBAD-4A9C-8C96-4D5B600257B5}"/>
              </a:ext>
            </a:extLst>
          </p:cNvPr>
          <p:cNvSpPr/>
          <p:nvPr/>
        </p:nvSpPr>
        <p:spPr>
          <a:xfrm>
            <a:off x="640080" y="2843293"/>
            <a:ext cx="8260080" cy="49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中有大量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000" kern="105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剩余，实验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Ⅳ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几乎无</a:t>
            </a:r>
            <a:r>
              <a:rPr lang="en-US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000" kern="105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剩余，原因是</a:t>
            </a:r>
            <a:r>
              <a:rPr lang="en-US" altLang="zh-CN" sz="2000" u="sng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000" kern="105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961B53A-57E9-44C7-B9AF-70D7378392E3}"/>
              </a:ext>
            </a:extLst>
          </p:cNvPr>
          <p:cNvSpPr/>
          <p:nvPr/>
        </p:nvSpPr>
        <p:spPr>
          <a:xfrm>
            <a:off x="762000" y="3439226"/>
            <a:ext cx="83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已有知识：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铝表面的致密氧化膜、铁遇浓硫酸或浓硝酸钝化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（见教材）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DED1F59-766C-4A41-B4AA-8BDE72A38288}"/>
              </a:ext>
            </a:extLst>
          </p:cNvPr>
          <p:cNvSpPr/>
          <p:nvPr/>
        </p:nvSpPr>
        <p:spPr>
          <a:xfrm>
            <a:off x="762000" y="4279502"/>
            <a:ext cx="621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题中信息：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300℃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FeCl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升华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8D6DBF5-3BFF-4537-8770-6D7859E66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282" y="1159798"/>
            <a:ext cx="4720879" cy="3503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66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412</TotalTime>
  <Words>879</Words>
  <Application>Microsoft Office PowerPoint</Application>
  <PresentationFormat>全屏显示(16:9)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水滴</vt:lpstr>
      <vt:lpstr>1_Office 主题​​</vt:lpstr>
      <vt:lpstr>CS ChemDraw Drawing</vt:lpstr>
      <vt:lpstr>铁与氯气的反应系列探究</vt:lpstr>
      <vt:lpstr>学习目标</vt:lpstr>
      <vt:lpstr>学法指导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45</cp:revision>
  <dcterms:created xsi:type="dcterms:W3CDTF">2020-02-01T11:21:51Z</dcterms:created>
  <dcterms:modified xsi:type="dcterms:W3CDTF">2020-02-11T01:49:10Z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