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heme/theme3.xml" ContentType="application/vnd.openxmlformats-officedocument.theme+xml"/>
  <Override PartName="/ppt/tags/tag23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17"/>
  </p:notesMasterIdLst>
  <p:sldIdLst>
    <p:sldId id="265" r:id="rId3"/>
    <p:sldId id="273" r:id="rId4"/>
    <p:sldId id="275" r:id="rId5"/>
    <p:sldId id="276" r:id="rId6"/>
    <p:sldId id="277" r:id="rId7"/>
    <p:sldId id="284" r:id="rId8"/>
    <p:sldId id="285" r:id="rId9"/>
    <p:sldId id="286" r:id="rId10"/>
    <p:sldId id="278" r:id="rId11"/>
    <p:sldId id="287" r:id="rId12"/>
    <p:sldId id="283" r:id="rId13"/>
    <p:sldId id="288" r:id="rId14"/>
    <p:sldId id="282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7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25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98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image" Target="../media/image3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2.png"/><Relationship Id="rId5" Type="http://schemas.openxmlformats.org/officeDocument/2006/relationships/tags" Target="../tags/tag15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3.png"/><Relationship Id="rId5" Type="http://schemas.openxmlformats.org/officeDocument/2006/relationships/tags" Target="../tags/tag16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63.xml"/><Relationship Id="rId9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3.png"/><Relationship Id="rId5" Type="http://schemas.openxmlformats.org/officeDocument/2006/relationships/tags" Target="../tags/tag1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76.xml"/><Relationship Id="rId9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3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2.png"/><Relationship Id="rId5" Type="http://schemas.openxmlformats.org/officeDocument/2006/relationships/tags" Target="../tags/tag1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3.xml"/><Relationship Id="rId10" Type="http://schemas.openxmlformats.org/officeDocument/2006/relationships/image" Target="../media/image2.png"/><Relationship Id="rId4" Type="http://schemas.openxmlformats.org/officeDocument/2006/relationships/tags" Target="../tags/tag192.xml"/><Relationship Id="rId9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2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0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1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18.xml"/><Relationship Id="rId16" Type="http://schemas.openxmlformats.org/officeDocument/2006/relationships/image" Target="../media/image3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7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2.png"/><Relationship Id="rId5" Type="http://schemas.openxmlformats.org/officeDocument/2006/relationships/tags" Target="../tags/tag23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484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46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170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71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08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57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591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94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7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7326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056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977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257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1695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509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1375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67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7629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84793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9111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877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199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9919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06209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4310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32281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8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4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39471" y="2281409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钠及其化合物性质与应用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9471" y="3746893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马洪武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C6BFEC2-9F2A-4523-A3F8-267D3056C190}"/>
              </a:ext>
            </a:extLst>
          </p:cNvPr>
          <p:cNvSpPr txBox="1"/>
          <p:nvPr/>
        </p:nvSpPr>
        <p:spPr>
          <a:xfrm>
            <a:off x="1128522" y="692849"/>
            <a:ext cx="488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+ 2HCl == 2NaCl + 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+ 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4D6CF03-D429-45C0-B4EA-FC183AAF6A43}"/>
              </a:ext>
            </a:extLst>
          </p:cNvPr>
          <p:cNvSpPr txBox="1"/>
          <p:nvPr/>
        </p:nvSpPr>
        <p:spPr>
          <a:xfrm>
            <a:off x="1128522" y="1197855"/>
            <a:ext cx="474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HCl == NaCl + 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+ 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2F6F33D-5FB7-4E46-8C27-B299162A14A3}"/>
              </a:ext>
            </a:extLst>
          </p:cNvPr>
          <p:cNvSpPr txBox="1"/>
          <p:nvPr/>
        </p:nvSpPr>
        <p:spPr>
          <a:xfrm>
            <a:off x="1199405" y="1880869"/>
            <a:ext cx="488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CaCl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CaCO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↓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+ 2NaCl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28FE9FC-F90C-42B2-9A7E-9E61352DFCFC}"/>
              </a:ext>
            </a:extLst>
          </p:cNvPr>
          <p:cNvSpPr txBox="1"/>
          <p:nvPr/>
        </p:nvSpPr>
        <p:spPr>
          <a:xfrm>
            <a:off x="1199404" y="2385875"/>
            <a:ext cx="508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CaCl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+ 2NaHCO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CaCO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↓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+ 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CA6D468-0911-48DA-9414-6CBB468D4A11}"/>
              </a:ext>
            </a:extLst>
          </p:cNvPr>
          <p:cNvSpPr txBox="1"/>
          <p:nvPr/>
        </p:nvSpPr>
        <p:spPr>
          <a:xfrm>
            <a:off x="1199405" y="3182297"/>
            <a:ext cx="488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Ca(OH)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CaCO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↓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+ 2NaOH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458658D-345C-46A8-BFD7-27864BFD2670}"/>
              </a:ext>
            </a:extLst>
          </p:cNvPr>
          <p:cNvSpPr txBox="1"/>
          <p:nvPr/>
        </p:nvSpPr>
        <p:spPr>
          <a:xfrm>
            <a:off x="1199403" y="3687303"/>
            <a:ext cx="7809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Ca(OH)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NaHCO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CaCO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↓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+ NaOH      </a:t>
            </a:r>
            <a:r>
              <a:rPr lang="zh-CN" alt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lang="en-US" altLang="zh-CN" sz="2000" kern="1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少量）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A027318-3A3F-4D82-B653-16DAE6E58A2C}"/>
              </a:ext>
            </a:extLst>
          </p:cNvPr>
          <p:cNvSpPr txBox="1"/>
          <p:nvPr/>
        </p:nvSpPr>
        <p:spPr>
          <a:xfrm>
            <a:off x="1199403" y="4192309"/>
            <a:ext cx="776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Ca(OH)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+ 2NaHCO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CaCO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↓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+ 2H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+ 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lang="en-US" altLang="zh-CN" sz="2000" kern="1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过量）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B7211270-4F18-436C-8FD0-7C006C5BC5E5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重温期末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B877C8-282B-4A25-A211-8E3A82E4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39" y="966962"/>
            <a:ext cx="5639009" cy="40631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1A9C98-C890-4284-A520-316E3784B4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52" y="903168"/>
            <a:ext cx="1353674" cy="571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8F61AC4C-F9D3-43B4-A808-CAD10F925A6E}"/>
              </a:ext>
            </a:extLst>
          </p:cNvPr>
          <p:cNvGrpSpPr/>
          <p:nvPr/>
        </p:nvGrpSpPr>
        <p:grpSpPr>
          <a:xfrm>
            <a:off x="6322827" y="1890797"/>
            <a:ext cx="2821173" cy="584775"/>
            <a:chOff x="6322827" y="1890797"/>
            <a:chExt cx="2821173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BDA32555-0596-4F7A-B214-71D0F2A4A701}"/>
                </a:ext>
              </a:extLst>
            </p:cNvPr>
            <p:cNvSpPr txBox="1"/>
            <p:nvPr/>
          </p:nvSpPr>
          <p:spPr>
            <a:xfrm>
              <a:off x="6322827" y="1998519"/>
              <a:ext cx="282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n(NaN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=             =       mol  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32A7E067-036F-4FEC-8055-2639188A741D}"/>
                </a:ext>
              </a:extLst>
            </p:cNvPr>
            <p:cNvCxnSpPr>
              <a:cxnSpLocks/>
            </p:cNvCxnSpPr>
            <p:nvPr/>
          </p:nvCxnSpPr>
          <p:spPr>
            <a:xfrm>
              <a:off x="7449147" y="2206276"/>
              <a:ext cx="56707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A9DB3DFF-252C-4987-BE3E-A1F380CE473E}"/>
                </a:ext>
              </a:extLst>
            </p:cNvPr>
            <p:cNvSpPr txBox="1"/>
            <p:nvPr/>
          </p:nvSpPr>
          <p:spPr>
            <a:xfrm>
              <a:off x="7297306" y="1890797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50g</a:t>
              </a:r>
            </a:p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65g/mol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61201597-A672-4CCD-A9D6-05723D97B720}"/>
                </a:ext>
              </a:extLst>
            </p:cNvPr>
            <p:cNvGrpSpPr/>
            <p:nvPr/>
          </p:nvGrpSpPr>
          <p:grpSpPr>
            <a:xfrm>
              <a:off x="8263745" y="1890797"/>
              <a:ext cx="389850" cy="584775"/>
              <a:chOff x="8068820" y="3262981"/>
              <a:chExt cx="389850" cy="584775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04A13FC0-D54D-4CA7-9799-40D3977FA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5484" y="3562456"/>
                <a:ext cx="21749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024C8B42-0E51-4874-8409-D58CAFE0B31C}"/>
                  </a:ext>
                </a:extLst>
              </p:cNvPr>
              <p:cNvSpPr txBox="1"/>
              <p:nvPr/>
            </p:nvSpPr>
            <p:spPr>
              <a:xfrm>
                <a:off x="8068820" y="3262981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  <a:p>
                <a:pPr algn="ctr"/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C8ABCE9-F94C-42E9-9C35-4E8FB9A94AE3}"/>
              </a:ext>
            </a:extLst>
          </p:cNvPr>
          <p:cNvSpPr txBox="1"/>
          <p:nvPr/>
        </p:nvSpPr>
        <p:spPr>
          <a:xfrm>
            <a:off x="6567297" y="2683329"/>
            <a:ext cx="233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2NaN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 2Na + 3N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8B259A-94D8-4585-B38C-C8FDABAF4C27}"/>
              </a:ext>
            </a:extLst>
          </p:cNvPr>
          <p:cNvGrpSpPr/>
          <p:nvPr/>
        </p:nvGrpSpPr>
        <p:grpSpPr>
          <a:xfrm>
            <a:off x="6620540" y="2998807"/>
            <a:ext cx="2213226" cy="938326"/>
            <a:chOff x="6620540" y="2998807"/>
            <a:chExt cx="2213226" cy="93832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4BDC5D09-0F07-4F5E-AF19-5DE0F41204C6}"/>
                </a:ext>
              </a:extLst>
            </p:cNvPr>
            <p:cNvSpPr txBox="1"/>
            <p:nvPr/>
          </p:nvSpPr>
          <p:spPr>
            <a:xfrm>
              <a:off x="6797493" y="2998807"/>
              <a:ext cx="182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2                        3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02780301-194F-4D9A-A288-F7EDAFA2F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655"/>
            <a:stretch/>
          </p:blipFill>
          <p:spPr>
            <a:xfrm>
              <a:off x="6620540" y="3260418"/>
              <a:ext cx="966260" cy="67671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33C2545-853D-4418-AB38-B99E7ED3A987}"/>
                </a:ext>
              </a:extLst>
            </p:cNvPr>
            <p:cNvSpPr txBox="1"/>
            <p:nvPr/>
          </p:nvSpPr>
          <p:spPr>
            <a:xfrm>
              <a:off x="8083573" y="3368441"/>
              <a:ext cx="750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n(N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67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46922F9-FAC5-49BC-8F5C-36FAC07C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" y="177005"/>
            <a:ext cx="5759945" cy="47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2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7">
            <a:extLst>
              <a:ext uri="{FF2B5EF4-FFF2-40B4-BE49-F238E27FC236}">
                <a16:creationId xmlns:a16="http://schemas.microsoft.com/office/drawing/2014/main" xmlns="" id="{70BAA323-9B75-4061-BB40-2BD64F8F055E}"/>
              </a:ext>
            </a:extLst>
          </p:cNvPr>
          <p:cNvSpPr txBox="1">
            <a:spLocks/>
          </p:cNvSpPr>
          <p:nvPr/>
        </p:nvSpPr>
        <p:spPr>
          <a:xfrm>
            <a:off x="685331" y="547709"/>
            <a:ext cx="7773338" cy="6943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课堂小结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7D42CA62-6CA4-430F-B535-55CF016E06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350" y="1293014"/>
            <a:ext cx="4458170" cy="1295540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的强还原性及相关反应；</a:t>
            </a:r>
            <a:endParaRPr lang="en-US" altLang="zh-CN" sz="1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的反应；</a:t>
            </a:r>
            <a:endParaRPr lang="en-US" altLang="zh-CN" sz="1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E55224-C25F-4E3F-ABE0-52C619DB7D1E}"/>
              </a:ext>
            </a:extLst>
          </p:cNvPr>
          <p:cNvSpPr txBox="1"/>
          <p:nvPr/>
        </p:nvSpPr>
        <p:spPr>
          <a:xfrm>
            <a:off x="3394753" y="1721587"/>
            <a:ext cx="194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      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356EF96-1DAB-426D-A79C-F803BCAD96A7}"/>
              </a:ext>
            </a:extLst>
          </p:cNvPr>
          <p:cNvSpPr txBox="1"/>
          <p:nvPr/>
        </p:nvSpPr>
        <p:spPr>
          <a:xfrm>
            <a:off x="3402455" y="2092689"/>
            <a:ext cx="364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kumimoji="0" lang="en-US" altLang="zh-CN" sz="16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的性质</a:t>
            </a:r>
            <a:r>
              <a:rPr kumimoji="0" lang="en-US" altLang="zh-CN" sz="16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10">
            <a:extLst>
              <a:ext uri="{FF2B5EF4-FFF2-40B4-BE49-F238E27FC236}">
                <a16:creationId xmlns:a16="http://schemas.microsoft.com/office/drawing/2014/main" xmlns="" id="{E939A35A-1A52-4FB6-B58C-80D2E35F7973}"/>
              </a:ext>
            </a:extLst>
          </p:cNvPr>
          <p:cNvSpPr txBox="1">
            <a:spLocks/>
          </p:cNvSpPr>
          <p:nvPr/>
        </p:nvSpPr>
        <p:spPr>
          <a:xfrm>
            <a:off x="3131350" y="2839278"/>
            <a:ext cx="4762074" cy="175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重视教材，重视平时基础知识的积累；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重视方程式的书写；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重视已有知识的迁移；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以物质的量（  ）为核心的计算</a:t>
            </a:r>
            <a:r>
              <a:rPr kumimoji="0" lang="en-US" altLang="zh-CN" sz="1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kumimoji="0" lang="zh-CN" altLang="en-US" sz="1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4F19508-0251-4644-BC14-4A606E9FC319}"/>
              </a:ext>
            </a:extLst>
          </p:cNvPr>
          <p:cNvSpPr txBox="1"/>
          <p:nvPr/>
        </p:nvSpPr>
        <p:spPr>
          <a:xfrm>
            <a:off x="1485989" y="125058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相关知识：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FED66F2-A89A-4454-92FA-90E69DA4CDD6}"/>
              </a:ext>
            </a:extLst>
          </p:cNvPr>
          <p:cNvSpPr txBox="1"/>
          <p:nvPr/>
        </p:nvSpPr>
        <p:spPr>
          <a:xfrm>
            <a:off x="1485989" y="283927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答题策略：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D9883B9-EACF-484B-900A-850D4879ED6A}"/>
              </a:ext>
            </a:extLst>
          </p:cNvPr>
          <p:cNvSpPr txBox="1"/>
          <p:nvPr/>
        </p:nvSpPr>
        <p:spPr>
          <a:xfrm>
            <a:off x="3352225" y="1313841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36D10F7-1495-43E6-9647-B450A4FA2E05}"/>
              </a:ext>
            </a:extLst>
          </p:cNvPr>
          <p:cNvSpPr txBox="1"/>
          <p:nvPr/>
        </p:nvSpPr>
        <p:spPr>
          <a:xfrm>
            <a:off x="4572000" y="3985716"/>
            <a:ext cx="61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7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830388" y="3500651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ABFB28E-1DEC-4D5D-964C-32D3B70E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2390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E317AC9-333C-4435-9DF2-75F55F9561E7}"/>
              </a:ext>
            </a:extLst>
          </p:cNvPr>
          <p:cNvSpPr txBox="1"/>
          <p:nvPr/>
        </p:nvSpPr>
        <p:spPr>
          <a:xfrm>
            <a:off x="685331" y="1587795"/>
            <a:ext cx="80191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．从钠的原子结构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体会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钠的强还原性，并回顾相关反应，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了解钠单质的制备</a:t>
            </a:r>
            <a:r>
              <a:rPr lang="zh-CN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．复习回顾常见含钠化合物的相关性质。</a:t>
            </a:r>
          </a:p>
        </p:txBody>
      </p:sp>
    </p:spTree>
    <p:extLst>
      <p:ext uri="{BB962C8B-B14F-4D97-AF65-F5344CB8AC3E}">
        <p14:creationId xmlns:p14="http://schemas.microsoft.com/office/powerpoint/2010/main" val="321001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xmlns="" id="{4ABFB28E-1DEC-4D5D-964C-32D3B70E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2390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学法指导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E317AC9-333C-4435-9DF2-75F55F9561E7}"/>
              </a:ext>
            </a:extLst>
          </p:cNvPr>
          <p:cNvSpPr txBox="1"/>
          <p:nvPr/>
        </p:nvSpPr>
        <p:spPr>
          <a:xfrm>
            <a:off x="479772" y="1566531"/>
            <a:ext cx="8331078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本节课将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从钠的原子结构分析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回顾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钠单质的强还原性，从氧化还原角度认识相关反应，体会结构决定性质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从电解水迁移到电解熔融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，了解钠单质的制备方法。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运用比较的方法，复习回顾碳酸钠和碳酸氢钠的性质。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9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7A18BBC2-F259-4890-A255-EEE8C39CF039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从钠的原子结构回顾性质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ACC136-02BF-4294-8D64-C1298F6B4C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4269" y="1499868"/>
            <a:ext cx="1216121" cy="121244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27FD60C-BC8C-4193-A82B-824FF5D8A657}"/>
              </a:ext>
            </a:extLst>
          </p:cNvPr>
          <p:cNvSpPr txBox="1"/>
          <p:nvPr/>
        </p:nvSpPr>
        <p:spPr>
          <a:xfrm>
            <a:off x="432439" y="190724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437034B-5549-4E11-BE69-C41BE05E70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6" y="2937085"/>
            <a:ext cx="2801797" cy="508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0A9C0DD-72C2-438F-AF0D-D23B8B03568C}"/>
              </a:ext>
            </a:extLst>
          </p:cNvPr>
          <p:cNvGrpSpPr/>
          <p:nvPr/>
        </p:nvGrpSpPr>
        <p:grpSpPr>
          <a:xfrm>
            <a:off x="2302271" y="1828054"/>
            <a:ext cx="2010519" cy="461665"/>
            <a:chOff x="2302271" y="1828054"/>
            <a:chExt cx="2010519" cy="46166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xmlns="" id="{EFFE07D6-DFB8-43F2-84AF-141E06A605F3}"/>
                </a:ext>
              </a:extLst>
            </p:cNvPr>
            <p:cNvCxnSpPr/>
            <p:nvPr/>
          </p:nvCxnSpPr>
          <p:spPr>
            <a:xfrm>
              <a:off x="2302271" y="2106090"/>
              <a:ext cx="588335" cy="0"/>
            </a:xfrm>
            <a:prstGeom prst="straightConnector1">
              <a:avLst/>
            </a:prstGeom>
            <a:ln w="28575">
              <a:solidFill>
                <a:srgbClr val="0066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B44BE67-222A-493E-BE49-965C483F4849}"/>
                </a:ext>
              </a:extLst>
            </p:cNvPr>
            <p:cNvSpPr txBox="1"/>
            <p:nvPr/>
          </p:nvSpPr>
          <p:spPr>
            <a:xfrm>
              <a:off x="2890606" y="1828054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强还原性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2C846AA-9C8E-4690-AD21-F31EA184659C}"/>
              </a:ext>
            </a:extLst>
          </p:cNvPr>
          <p:cNvSpPr txBox="1"/>
          <p:nvPr/>
        </p:nvSpPr>
        <p:spPr>
          <a:xfrm>
            <a:off x="4139609" y="3075320"/>
            <a:ext cx="410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CuSO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溶液：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先与水反应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7AC098A-4A83-4E42-B3B9-843AB801B6B7}"/>
              </a:ext>
            </a:extLst>
          </p:cNvPr>
          <p:cNvGrpSpPr/>
          <p:nvPr/>
        </p:nvGrpSpPr>
        <p:grpSpPr>
          <a:xfrm>
            <a:off x="4268324" y="1100760"/>
            <a:ext cx="4733911" cy="1794633"/>
            <a:chOff x="4268324" y="1100760"/>
            <a:chExt cx="4733911" cy="179463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2E69FE39-FB57-4479-9BA2-4845D27E3529}"/>
                </a:ext>
              </a:extLst>
            </p:cNvPr>
            <p:cNvGrpSpPr/>
            <p:nvPr/>
          </p:nvGrpSpPr>
          <p:grpSpPr>
            <a:xfrm>
              <a:off x="4268324" y="1335677"/>
              <a:ext cx="303676" cy="1428793"/>
              <a:chOff x="4594389" y="1308717"/>
              <a:chExt cx="381649" cy="1672855"/>
            </a:xfrm>
          </p:grpSpPr>
          <p:sp>
            <p:nvSpPr>
              <p:cNvPr id="10" name="左中括号 9">
                <a:extLst>
                  <a:ext uri="{FF2B5EF4-FFF2-40B4-BE49-F238E27FC236}">
                    <a16:creationId xmlns:a16="http://schemas.microsoft.com/office/drawing/2014/main" xmlns="" id="{C913FDEC-18D8-4A69-A2F6-14A36100D52A}"/>
                  </a:ext>
                </a:extLst>
              </p:cNvPr>
              <p:cNvSpPr/>
              <p:nvPr/>
            </p:nvSpPr>
            <p:spPr>
              <a:xfrm>
                <a:off x="4784652" y="1308717"/>
                <a:ext cx="191386" cy="1672855"/>
              </a:xfrm>
              <a:prstGeom prst="leftBracket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xmlns="" id="{8508542B-B956-43C4-AAFE-4B503AC66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4389" y="2121465"/>
                <a:ext cx="190262" cy="0"/>
              </a:xfrm>
              <a:prstGeom prst="straightConnector1">
                <a:avLst/>
              </a:prstGeom>
              <a:ln w="28575">
                <a:solidFill>
                  <a:srgbClr val="0066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D77B683-2CAA-49E4-9104-E00C13624C8C}"/>
                </a:ext>
              </a:extLst>
            </p:cNvPr>
            <p:cNvSpPr txBox="1"/>
            <p:nvPr/>
          </p:nvSpPr>
          <p:spPr>
            <a:xfrm>
              <a:off x="5360378" y="1100760"/>
              <a:ext cx="281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4Na + O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=== 2Na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3D34644-5659-4D63-A1A1-E419925FB8A3}"/>
                </a:ext>
              </a:extLst>
            </p:cNvPr>
            <p:cNvSpPr txBox="1"/>
            <p:nvPr/>
          </p:nvSpPr>
          <p:spPr>
            <a:xfrm>
              <a:off x="4566483" y="1135143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：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FBC43E97-C0DC-4207-BFB5-845E05192B3A}"/>
                </a:ext>
              </a:extLst>
            </p:cNvPr>
            <p:cNvSpPr txBox="1"/>
            <p:nvPr/>
          </p:nvSpPr>
          <p:spPr>
            <a:xfrm>
              <a:off x="4582228" y="2018262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Cl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：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28A21F8D-4D04-47FF-82BE-3A94E8F94739}"/>
                </a:ext>
              </a:extLst>
            </p:cNvPr>
            <p:cNvSpPr txBox="1"/>
            <p:nvPr/>
          </p:nvSpPr>
          <p:spPr>
            <a:xfrm>
              <a:off x="4560967" y="2495283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kumimoji="0" lang="zh-CN" altLang="en-US" sz="200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：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0688BC7A-BA88-41DB-931F-559AF91F79D7}"/>
                </a:ext>
              </a:extLst>
            </p:cNvPr>
            <p:cNvSpPr txBox="1"/>
            <p:nvPr/>
          </p:nvSpPr>
          <p:spPr>
            <a:xfrm>
              <a:off x="5360378" y="1517105"/>
              <a:ext cx="2416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2Na + O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=== Na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xmlns="" id="{423D052E-57F5-46B6-9775-1B7D72D094D8}"/>
                </a:ext>
              </a:extLst>
            </p:cNvPr>
            <p:cNvSpPr/>
            <p:nvPr/>
          </p:nvSpPr>
          <p:spPr>
            <a:xfrm>
              <a:off x="6613454" y="1488753"/>
              <a:ext cx="170121" cy="162844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301CCD07-B7BD-4435-A752-DC6F1668F659}"/>
                </a:ext>
              </a:extLst>
            </p:cNvPr>
            <p:cNvSpPr txBox="1"/>
            <p:nvPr/>
          </p:nvSpPr>
          <p:spPr>
            <a:xfrm>
              <a:off x="5369251" y="2029510"/>
              <a:ext cx="281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2Na + Cl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=== 2NaCl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B746542E-2BBC-4D88-95D0-A105C6965DA7}"/>
                </a:ext>
              </a:extLst>
            </p:cNvPr>
            <p:cNvSpPr txBox="1"/>
            <p:nvPr/>
          </p:nvSpPr>
          <p:spPr>
            <a:xfrm>
              <a:off x="6470350" y="1907248"/>
              <a:ext cx="910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点燃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32FDAFA-2CF1-49C7-8E8A-89C2A165708A}"/>
                </a:ext>
              </a:extLst>
            </p:cNvPr>
            <p:cNvSpPr txBox="1"/>
            <p:nvPr/>
          </p:nvSpPr>
          <p:spPr>
            <a:xfrm>
              <a:off x="5499084" y="2477135"/>
              <a:ext cx="350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2Na + 2H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 == 2NaOH + H</a:t>
              </a:r>
              <a:r>
                <a:rPr kumimoji="0" lang="en-US" altLang="zh-CN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↑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44A9A14-F2BA-48BE-A503-CBDFFF40F594}"/>
              </a:ext>
            </a:extLst>
          </p:cNvPr>
          <p:cNvSpPr txBox="1"/>
          <p:nvPr/>
        </p:nvSpPr>
        <p:spPr>
          <a:xfrm>
            <a:off x="4196316" y="3522945"/>
            <a:ext cx="488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一定条件下与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TiCl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等反应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8F38199-A3A7-41A0-BD52-07AB3F7F9B86}"/>
              </a:ext>
            </a:extLst>
          </p:cNvPr>
          <p:cNvSpPr txBox="1"/>
          <p:nvPr/>
        </p:nvSpPr>
        <p:spPr>
          <a:xfrm>
            <a:off x="4196316" y="4036851"/>
            <a:ext cx="488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钠的保存：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煤油或石蜡油中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C1265C0-D4DD-446A-B971-89C19D593198}"/>
              </a:ext>
            </a:extLst>
          </p:cNvPr>
          <p:cNvSpPr txBox="1"/>
          <p:nvPr/>
        </p:nvSpPr>
        <p:spPr>
          <a:xfrm>
            <a:off x="4196316" y="4486582"/>
            <a:ext cx="488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钠的制备：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电解法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685D41CD-5440-4F8D-98A2-AB0CC22A16C1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从电解水认识钠的制备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="" id="{B4370BD6-5630-4C16-84AA-00B6B9138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245440"/>
              </p:ext>
            </p:extLst>
          </p:nvPr>
        </p:nvGraphicFramePr>
        <p:xfrm>
          <a:off x="4515293" y="1145588"/>
          <a:ext cx="3203944" cy="4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2660040" imgH="394200" progId="ChemDraw.Document.6.0">
                  <p:embed/>
                </p:oleObj>
              </mc:Choice>
              <mc:Fallback>
                <p:oleObj r:id="rId3" imgW="2660040" imgH="3942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293" y="1145588"/>
                        <a:ext cx="3203944" cy="47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21F844AA-207B-4D2A-AE11-00328773A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54567"/>
              </p:ext>
            </p:extLst>
          </p:nvPr>
        </p:nvGraphicFramePr>
        <p:xfrm>
          <a:off x="363580" y="2291002"/>
          <a:ext cx="4562840" cy="192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5" imgW="4294440" imgH="1639800" progId="ChemDraw.Document.6.0">
                  <p:embed/>
                </p:oleObj>
              </mc:Choice>
              <mc:Fallback>
                <p:oleObj r:id="rId5" imgW="4294440" imgH="1639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0" y="2291002"/>
                        <a:ext cx="4562840" cy="1921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0DC0AB1-F57D-42B9-AC94-1137369CF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32" y="1238033"/>
            <a:ext cx="4146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工业通过电解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生产金属钠：</a:t>
            </a:r>
            <a:endParaRPr kumimoji="0" lang="zh-CN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C82430-E65D-4695-B208-1466F5A1ED8B}"/>
              </a:ext>
            </a:extLst>
          </p:cNvPr>
          <p:cNvSpPr/>
          <p:nvPr/>
        </p:nvSpPr>
        <p:spPr>
          <a:xfrm>
            <a:off x="861236" y="1638143"/>
            <a:ext cx="6943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NaCl</a:t>
            </a:r>
            <a:r>
              <a:rPr lang="zh-CN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熔点较高，为降低能耗，通常加入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CaCl</a:t>
            </a:r>
            <a:r>
              <a:rPr lang="en-US" altLang="zh-CN" sz="16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从而把熔点降至约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580</a:t>
            </a:r>
            <a:r>
              <a:rPr lang="zh-CN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9974B46-4EAA-40D2-8638-C3F6C164DFF3}"/>
              </a:ext>
            </a:extLst>
          </p:cNvPr>
          <p:cNvSpPr txBox="1"/>
          <p:nvPr/>
        </p:nvSpPr>
        <p:spPr>
          <a:xfrm>
            <a:off x="5060496" y="2464942"/>
            <a:ext cx="371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NaCl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固体不导电，如何实现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NaCl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导电的呢？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A64F51E-C193-4F59-A2E8-E17D686ABE2C}"/>
              </a:ext>
            </a:extLst>
          </p:cNvPr>
          <p:cNvSpPr txBox="1"/>
          <p:nvPr/>
        </p:nvSpPr>
        <p:spPr>
          <a:xfrm>
            <a:off x="5060496" y="3406736"/>
            <a:ext cx="371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粗钠会与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重新生成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么？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3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A22DD578-95AB-4764-A9ED-91AAA2CF7279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从电解水认识钠的制备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9D84E8B-05A5-49B8-A0DB-15676BA25D74}"/>
              </a:ext>
            </a:extLst>
          </p:cNvPr>
          <p:cNvSpPr txBox="1"/>
          <p:nvPr/>
        </p:nvSpPr>
        <p:spPr>
          <a:xfrm>
            <a:off x="823722" y="1125240"/>
            <a:ext cx="71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 NaCl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固体不导电，如何实现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导电的呢？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2A2E6FE-6E22-4263-A125-59519644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09" y="1615687"/>
            <a:ext cx="4283395" cy="2502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DB68E7-D19D-4F97-A49A-D87E5DB15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0" y="1615687"/>
            <a:ext cx="4086937" cy="25026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2BCC126-93FD-4439-9140-2E02C3BC35BF}"/>
              </a:ext>
            </a:extLst>
          </p:cNvPr>
          <p:cNvSpPr txBox="1"/>
          <p:nvPr/>
        </p:nvSpPr>
        <p:spPr>
          <a:xfrm>
            <a:off x="645118" y="1976503"/>
            <a:ext cx="4086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电离：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 == Na</a:t>
            </a:r>
            <a:r>
              <a:rPr kumimoji="0" lang="en-US" altLang="zh-CN" sz="200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Cl</a:t>
            </a:r>
            <a:r>
              <a:rPr lang="zh-CN" alt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001F3D-0E68-47C6-8C7B-04D46FED3339}"/>
              </a:ext>
            </a:extLst>
          </p:cNvPr>
          <p:cNvSpPr txBox="1"/>
          <p:nvPr/>
        </p:nvSpPr>
        <p:spPr>
          <a:xfrm>
            <a:off x="4921349" y="2279356"/>
            <a:ext cx="389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电离：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 == Na</a:t>
            </a:r>
            <a:r>
              <a:rPr kumimoji="0" lang="en-US" altLang="zh-CN" sz="200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Cl</a:t>
            </a:r>
            <a:r>
              <a:rPr lang="zh-CN" alt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709659-E7E2-424A-B7DF-44F19FC2DFF8}"/>
              </a:ext>
            </a:extLst>
          </p:cNvPr>
          <p:cNvGrpSpPr/>
          <p:nvPr/>
        </p:nvGrpSpPr>
        <p:grpSpPr>
          <a:xfrm>
            <a:off x="325009" y="4315949"/>
            <a:ext cx="5003333" cy="695698"/>
            <a:chOff x="325009" y="4315949"/>
            <a:chExt cx="5003333" cy="69569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10F910F8-CAC0-408C-9F67-6CCB3982BCC6}"/>
                </a:ext>
              </a:extLst>
            </p:cNvPr>
            <p:cNvSpPr txBox="1"/>
            <p:nvPr/>
          </p:nvSpPr>
          <p:spPr>
            <a:xfrm>
              <a:off x="325009" y="4315949"/>
              <a:ext cx="4086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1"/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NaCl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溶液：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A7ECF58-4D68-4159-9246-5553C2ED996C}"/>
                </a:ext>
              </a:extLst>
            </p:cNvPr>
            <p:cNvSpPr txBox="1"/>
            <p:nvPr/>
          </p:nvSpPr>
          <p:spPr>
            <a:xfrm>
              <a:off x="759441" y="4642315"/>
              <a:ext cx="456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1"/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2NaCl + 2H</a:t>
              </a:r>
              <a:r>
                <a:rPr kumimoji="0" lang="en-US" altLang="zh-CN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en-US" altLang="zh-CN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=== 2NaOH + H</a:t>
              </a:r>
              <a:r>
                <a:rPr kumimoji="0" lang="en-US" altLang="zh-CN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↑</a:t>
              </a:r>
              <a:r>
                <a:rPr kumimoji="0" lang="en-US" altLang="zh-CN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+ Cl</a:t>
              </a:r>
              <a:r>
                <a:rPr kumimoji="0" lang="en-US" altLang="zh-CN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↑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DFB5E22-3DB4-47A0-9D8A-7D7D28A6BC34}"/>
                </a:ext>
              </a:extLst>
            </p:cNvPr>
            <p:cNvSpPr txBox="1"/>
            <p:nvPr/>
          </p:nvSpPr>
          <p:spPr>
            <a:xfrm>
              <a:off x="2173999" y="4488427"/>
              <a:ext cx="682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电解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ADF32AF-CFB1-43AA-835C-FC15EF06A828}"/>
              </a:ext>
            </a:extLst>
          </p:cNvPr>
          <p:cNvGrpSpPr/>
          <p:nvPr/>
        </p:nvGrpSpPr>
        <p:grpSpPr>
          <a:xfrm>
            <a:off x="4649009" y="4200165"/>
            <a:ext cx="4086937" cy="695698"/>
            <a:chOff x="4649009" y="4200165"/>
            <a:chExt cx="4086937" cy="69569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8611DDA-83F0-48D3-9275-DFD90B01C32D}"/>
                </a:ext>
              </a:extLst>
            </p:cNvPr>
            <p:cNvSpPr txBox="1"/>
            <p:nvPr/>
          </p:nvSpPr>
          <p:spPr>
            <a:xfrm>
              <a:off x="4649009" y="4200165"/>
              <a:ext cx="4086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1"/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</a:t>
              </a:r>
              <a:r>
                <a:rPr lang="zh-CN" altLang="en-US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熔融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NaCl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0A5F978-9185-4726-9DA9-2A6E3166B331}"/>
                </a:ext>
              </a:extLst>
            </p:cNvPr>
            <p:cNvSpPr txBox="1"/>
            <p:nvPr/>
          </p:nvSpPr>
          <p:spPr>
            <a:xfrm>
              <a:off x="5083441" y="4526531"/>
              <a:ext cx="3652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1"/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2NaCl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（熔融）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=== 2Na</a:t>
              </a:r>
              <a:r>
                <a:rPr kumimoji="0" lang="en-US" altLang="zh-CN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+ Cl</a:t>
              </a:r>
              <a:r>
                <a:rPr kumimoji="0" lang="en-US" altLang="zh-CN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↑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C44592F-F0DC-4981-85B5-604B90A0CD50}"/>
                </a:ext>
              </a:extLst>
            </p:cNvPr>
            <p:cNvSpPr txBox="1"/>
            <p:nvPr/>
          </p:nvSpPr>
          <p:spPr>
            <a:xfrm>
              <a:off x="6568331" y="4394126"/>
              <a:ext cx="682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1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E9EF10D6-7B2D-4426-87A3-32D1B9A14F5A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从电解水认识钠的制备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A6B30FB-33E6-4B2F-AC02-958EF77BA305}"/>
              </a:ext>
            </a:extLst>
          </p:cNvPr>
          <p:cNvSpPr txBox="1"/>
          <p:nvPr/>
        </p:nvSpPr>
        <p:spPr>
          <a:xfrm>
            <a:off x="956329" y="1131369"/>
            <a:ext cx="4161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粗钠会与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kumimoji="0" lang="en-US" altLang="zh-CN" sz="20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重新生成</a:t>
            </a:r>
            <a:r>
              <a:rPr kumimoji="0" lang="en-US" altLang="zh-CN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NaCl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么？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73AE82B-EAA5-4B47-BEA9-EBF49D30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2" y="1627944"/>
            <a:ext cx="3317359" cy="29330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D9613E2-4D30-4ABD-AF66-E73423D3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977" y="1131370"/>
            <a:ext cx="3456569" cy="34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E04AF7-A22C-46E5-8116-6FC19587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" y="177005"/>
            <a:ext cx="5759945" cy="4789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6699121-EB11-42A2-A398-38EB3111C229}"/>
              </a:ext>
            </a:extLst>
          </p:cNvPr>
          <p:cNvSpPr txBox="1"/>
          <p:nvPr/>
        </p:nvSpPr>
        <p:spPr>
          <a:xfrm>
            <a:off x="3359889" y="4522381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+ 2NaCl == CaCl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1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">
            <a:extLst>
              <a:ext uri="{FF2B5EF4-FFF2-40B4-BE49-F238E27FC236}">
                <a16:creationId xmlns:a16="http://schemas.microsoft.com/office/drawing/2014/main" xmlns="" id="{4FA4A361-C67F-4807-A4CA-4877CE032955}"/>
              </a:ext>
            </a:extLst>
          </p:cNvPr>
          <p:cNvSpPr txBox="1">
            <a:spLocks/>
          </p:cNvSpPr>
          <p:nvPr/>
        </p:nvSpPr>
        <p:spPr>
          <a:xfrm>
            <a:off x="685332" y="463889"/>
            <a:ext cx="7773338" cy="5710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环节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回顾钠的化合物的性质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71C6ECE-BD7C-41AF-A770-903BCA576BE7}"/>
              </a:ext>
            </a:extLst>
          </p:cNvPr>
          <p:cNvSpPr txBox="1"/>
          <p:nvPr/>
        </p:nvSpPr>
        <p:spPr>
          <a:xfrm>
            <a:off x="823722" y="1125240"/>
            <a:ext cx="324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过氧化钠（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5AEBD00-6BEF-49CB-9B9F-6AD18E17F84B}"/>
              </a:ext>
            </a:extLst>
          </p:cNvPr>
          <p:cNvSpPr txBox="1"/>
          <p:nvPr/>
        </p:nvSpPr>
        <p:spPr>
          <a:xfrm>
            <a:off x="823722" y="2252291"/>
            <a:ext cx="324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碳酸钠和碳酸氢钠</a:t>
            </a:r>
            <a:r>
              <a:rPr kumimoji="0" lang="zh-CN" altLang="en-US" sz="20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B75D30B-ED12-4E44-A334-5A528900AF12}"/>
              </a:ext>
            </a:extLst>
          </p:cNvPr>
          <p:cNvSpPr txBox="1"/>
          <p:nvPr/>
        </p:nvSpPr>
        <p:spPr>
          <a:xfrm>
            <a:off x="3708690" y="1125240"/>
            <a:ext cx="414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+ 2H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== 4NaOH + 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94D8330-4078-46D3-804F-9EC987518F3F}"/>
              </a:ext>
            </a:extLst>
          </p:cNvPr>
          <p:cNvSpPr txBox="1"/>
          <p:nvPr/>
        </p:nvSpPr>
        <p:spPr>
          <a:xfrm>
            <a:off x="3708690" y="1672777"/>
            <a:ext cx="414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hangingPunct="1"/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+ 2CO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== 2Na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kern="1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+ O</a:t>
            </a:r>
            <a:r>
              <a:rPr lang="en-US" altLang="zh-CN" sz="2000" kern="1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200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xmlns="" id="{F9D2673B-0256-4D7D-A90F-EECAA18ED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46944"/>
              </p:ext>
            </p:extLst>
          </p:nvPr>
        </p:nvGraphicFramePr>
        <p:xfrm>
          <a:off x="3607980" y="2302171"/>
          <a:ext cx="496895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317">
                  <a:extLst>
                    <a:ext uri="{9D8B030D-6E8A-4147-A177-3AD203B41FA5}">
                      <a16:colId xmlns:a16="http://schemas.microsoft.com/office/drawing/2014/main" xmlns="" val="473934908"/>
                    </a:ext>
                  </a:extLst>
                </a:gridCol>
                <a:gridCol w="1656317">
                  <a:extLst>
                    <a:ext uri="{9D8B030D-6E8A-4147-A177-3AD203B41FA5}">
                      <a16:colId xmlns:a16="http://schemas.microsoft.com/office/drawing/2014/main" xmlns="" val="359445428"/>
                    </a:ext>
                  </a:extLst>
                </a:gridCol>
                <a:gridCol w="1656317">
                  <a:extLst>
                    <a:ext uri="{9D8B030D-6E8A-4147-A177-3AD203B41FA5}">
                      <a16:colId xmlns:a16="http://schemas.microsoft.com/office/drawing/2014/main" xmlns="" val="651862160"/>
                    </a:ext>
                  </a:extLst>
                </a:gridCol>
              </a:tblGrid>
              <a:tr h="315626"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829639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溶解性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098950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溶于水吸放热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978147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水溶液碱性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0860513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热稳定性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152280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的反应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399038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962709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41417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E429944-43F0-4881-A90F-11D48C59BC41}"/>
              </a:ext>
            </a:extLst>
          </p:cNvPr>
          <p:cNvSpPr txBox="1"/>
          <p:nvPr/>
        </p:nvSpPr>
        <p:spPr>
          <a:xfrm>
            <a:off x="6737719" y="3258129"/>
            <a:ext cx="47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F4DFC6-7DC2-49BA-97B0-A2AF32AB3826}"/>
              </a:ext>
            </a:extLst>
          </p:cNvPr>
          <p:cNvSpPr txBox="1"/>
          <p:nvPr/>
        </p:nvSpPr>
        <p:spPr>
          <a:xfrm>
            <a:off x="5853333" y="2940045"/>
            <a:ext cx="25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放热          吸热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00430D2-FC7D-4C45-A576-46986A58E197}"/>
              </a:ext>
            </a:extLst>
          </p:cNvPr>
          <p:cNvSpPr txBox="1"/>
          <p:nvPr/>
        </p:nvSpPr>
        <p:spPr>
          <a:xfrm>
            <a:off x="6737719" y="3603841"/>
            <a:ext cx="47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DC30804-3750-4EDF-A67A-844DD6DCF4BC}"/>
              </a:ext>
            </a:extLst>
          </p:cNvPr>
          <p:cNvSpPr txBox="1"/>
          <p:nvPr/>
        </p:nvSpPr>
        <p:spPr>
          <a:xfrm>
            <a:off x="5946313" y="3947251"/>
            <a:ext cx="25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分步            生成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667B333-2506-404D-88E3-374B1E664A88}"/>
              </a:ext>
            </a:extLst>
          </p:cNvPr>
          <p:cNvSpPr txBox="1"/>
          <p:nvPr/>
        </p:nvSpPr>
        <p:spPr>
          <a:xfrm>
            <a:off x="5528098" y="4310780"/>
            <a:ext cx="341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白色沉淀       白色沉淀、气体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52303503-02BE-4D78-954D-F7F62ADD7DFB}"/>
              </a:ext>
            </a:extLst>
          </p:cNvPr>
          <p:cNvSpPr txBox="1"/>
          <p:nvPr/>
        </p:nvSpPr>
        <p:spPr>
          <a:xfrm>
            <a:off x="5528099" y="4630500"/>
            <a:ext cx="295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白色沉淀           白色沉淀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DC917BF-913F-40DC-BD1A-5F7580F4C0EC}"/>
              </a:ext>
            </a:extLst>
          </p:cNvPr>
          <p:cNvSpPr txBox="1"/>
          <p:nvPr/>
        </p:nvSpPr>
        <p:spPr>
          <a:xfrm>
            <a:off x="6729800" y="2592293"/>
            <a:ext cx="47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3667464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623</Words>
  <Application>Microsoft Office PowerPoint</Application>
  <PresentationFormat>全屏显示(16:9)</PresentationFormat>
  <Paragraphs>100</Paragraphs>
  <Slides>14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1_Office 主题​​</vt:lpstr>
      <vt:lpstr>水滴</vt:lpstr>
      <vt:lpstr>CS ChemDraw Drawing</vt:lpstr>
      <vt:lpstr>钠及其化合物性质与应用</vt:lpstr>
      <vt:lpstr>学习目标</vt:lpstr>
      <vt:lpstr>学法指导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40</cp:revision>
  <dcterms:created xsi:type="dcterms:W3CDTF">2020-02-01T11:21:51Z</dcterms:created>
  <dcterms:modified xsi:type="dcterms:W3CDTF">2020-02-11T02:10:31Z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