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5" r:id="rId2"/>
    <p:sldId id="275" r:id="rId3"/>
    <p:sldId id="277" r:id="rId4"/>
    <p:sldId id="276" r:id="rId5"/>
    <p:sldId id="278" r:id="rId6"/>
    <p:sldId id="280" r:id="rId7"/>
    <p:sldId id="273" r:id="rId8"/>
    <p:sldId id="274" r:id="rId9"/>
    <p:sldId id="281" r:id="rId10"/>
    <p:sldId id="271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3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6267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2" Type="http://schemas.openxmlformats.org/officeDocument/2006/relationships/tags" Target="../tags/tag15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3.xml"/><Relationship Id="rId6" Type="http://schemas.openxmlformats.org/officeDocument/2006/relationships/image" Target="../media/image14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5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emf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6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8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1.emf"/><Relationship Id="rId12" Type="http://schemas.openxmlformats.org/officeDocument/2006/relationships/image" Target="../media/image36.wmf"/><Relationship Id="rId2" Type="http://schemas.openxmlformats.org/officeDocument/2006/relationships/tags" Target="../tags/tag15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9.emf"/><Relationship Id="rId15" Type="http://schemas.openxmlformats.org/officeDocument/2006/relationships/image" Target="../media/image29.png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-7620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55950" y="201423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函数与不等式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85643" y="112365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一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92424" y="3354288"/>
            <a:ext cx="5391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中国人民大学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附属中学朝阳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学校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袁彦巧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425" y="1668899"/>
            <a:ext cx="443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      分析试题条件，寻找解题思路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44660"/>
            <a:ext cx="7883207" cy="122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68508"/>
              </p:ext>
            </p:extLst>
          </p:nvPr>
        </p:nvGraphicFramePr>
        <p:xfrm>
          <a:off x="1809749" y="2124075"/>
          <a:ext cx="218209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5" imgW="1206500" imgH="419100" progId="Equation.DSMT4">
                  <p:embed/>
                </p:oleObj>
              </mc:Choice>
              <mc:Fallback>
                <p:oleObj name="Equation" r:id="rId5" imgW="12065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49" y="2124075"/>
                        <a:ext cx="2182091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574630"/>
              </p:ext>
            </p:extLst>
          </p:nvPr>
        </p:nvGraphicFramePr>
        <p:xfrm>
          <a:off x="1460727" y="2981325"/>
          <a:ext cx="2984046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7" imgW="1459866" imgH="203112" progId="Equation.DSMT4">
                  <p:embed/>
                </p:oleObj>
              </mc:Choice>
              <mc:Fallback>
                <p:oleObj name="Equation" r:id="rId7" imgW="1459866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727" y="2981325"/>
                        <a:ext cx="2984046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293806"/>
              </p:ext>
            </p:extLst>
          </p:nvPr>
        </p:nvGraphicFramePr>
        <p:xfrm>
          <a:off x="1716088" y="3603625"/>
          <a:ext cx="223595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9" imgW="1015920" imgH="241200" progId="Equation.DSMT4">
                  <p:embed/>
                </p:oleObj>
              </mc:Choice>
              <mc:Fallback>
                <p:oleObj name="Equation" r:id="rId9" imgW="101592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3603625"/>
                        <a:ext cx="2235953" cy="549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4500" y="2676525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求      的取值范围</a:t>
            </a:r>
            <a:endParaRPr lang="zh-CN" altLang="en-US" dirty="0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464008"/>
              </p:ext>
            </p:extLst>
          </p:nvPr>
        </p:nvGraphicFramePr>
        <p:xfrm>
          <a:off x="5905499" y="2738913"/>
          <a:ext cx="268844" cy="26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11" imgW="126835" imgH="139518" progId="Equation.DSMT4">
                  <p:embed/>
                </p:oleObj>
              </mc:Choice>
              <mc:Fallback>
                <p:oleObj name="Equation" r:id="rId11" imgW="126835" imgH="139518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499" y="2738913"/>
                        <a:ext cx="268844" cy="268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248696"/>
              </p:ext>
            </p:extLst>
          </p:nvPr>
        </p:nvGraphicFramePr>
        <p:xfrm>
          <a:off x="4508500" y="2474913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13" imgW="126720" imgH="190440" progId="Equation.DSMT4">
                  <p:embed/>
                </p:oleObj>
              </mc:Choice>
              <mc:Fallback>
                <p:oleObj name="Equation" r:id="rId13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08500" y="2474913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85" y="1579245"/>
            <a:ext cx="6895465" cy="786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85" y="2199005"/>
            <a:ext cx="7364095" cy="5632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260" y="3595370"/>
            <a:ext cx="7006590" cy="79883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8" y="172005"/>
            <a:ext cx="7651432" cy="119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8650" y="1402179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 </a:t>
            </a:r>
            <a:r>
              <a:rPr lang="zh-CN" altLang="en-US" dirty="0" smtClean="0">
                <a:solidFill>
                  <a:srgbClr val="00B0F0"/>
                </a:solidFill>
              </a:rPr>
              <a:t>     试题解析</a:t>
            </a:r>
            <a:endParaRPr lang="zh-CN" alt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9" y="2875912"/>
            <a:ext cx="7760569" cy="58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2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" y="713105"/>
            <a:ext cx="7832725" cy="339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" y="1170940"/>
            <a:ext cx="7539355" cy="326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0" y="1497330"/>
            <a:ext cx="7521575" cy="5753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285" y="1922780"/>
            <a:ext cx="7854315" cy="6007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285" y="2427605"/>
            <a:ext cx="7546975" cy="860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5710" y="2440940"/>
            <a:ext cx="7429500" cy="847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905" y="3432810"/>
            <a:ext cx="7539355" cy="32639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1" y="154367"/>
            <a:ext cx="8733790" cy="65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025" y="1522769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 </a:t>
            </a:r>
            <a:r>
              <a:rPr lang="zh-CN" altLang="en-US" dirty="0" smtClean="0">
                <a:solidFill>
                  <a:srgbClr val="00B0F0"/>
                </a:solidFill>
              </a:rPr>
              <a:t>     梳理总结   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29539"/>
            <a:ext cx="7883207" cy="122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0002" y="2017752"/>
            <a:ext cx="309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从</a:t>
            </a:r>
            <a:r>
              <a:rPr lang="zh-CN" altLang="en-US" dirty="0" smtClean="0"/>
              <a:t>给定</a:t>
            </a:r>
            <a:r>
              <a:rPr lang="zh-CN" altLang="en-US" dirty="0" smtClean="0">
                <a:solidFill>
                  <a:schemeClr val="tx1"/>
                </a:solidFill>
              </a:rPr>
              <a:t>函数入手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00002" y="238708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/>
              <a:t>借助函数的性质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1100000" y="277409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/>
              <a:t>将条件化繁为简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1099999" y="346176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/>
              <a:t>进而高效解问题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1990" y="1707435"/>
            <a:ext cx="2219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函数的基本性质：</a:t>
            </a:r>
            <a:endParaRPr lang="en-US" altLang="zh-CN" b="1" dirty="0" smtClean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奇偶性</a:t>
            </a:r>
            <a:endParaRPr lang="en-US" altLang="zh-CN" b="1" dirty="0" smtClean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单调性</a:t>
            </a:r>
            <a:endParaRPr lang="en-US" altLang="zh-CN" b="1" dirty="0" smtClean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周期性</a:t>
            </a:r>
            <a:endParaRPr lang="en-US" altLang="zh-CN" b="1" dirty="0" smtClean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过特殊</a:t>
            </a:r>
            <a:r>
              <a:rPr lang="zh-CN" altLang="en-US" b="1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</a:t>
            </a:r>
            <a:endParaRPr lang="en-US" altLang="zh-CN" b="1" dirty="0" smtClean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有特殊</a:t>
            </a:r>
            <a:r>
              <a:rPr lang="zh-CN" altLang="en-US" b="1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线</a:t>
            </a:r>
            <a:endParaRPr lang="en-US" altLang="zh-CN" b="1" dirty="0" smtClean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在特殊</a:t>
            </a:r>
            <a:r>
              <a:rPr lang="zh-CN" altLang="en-US" b="1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区域等等</a:t>
            </a:r>
            <a:endParaRPr lang="en-US" altLang="zh-CN" b="1" dirty="0" smtClean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b="1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9225" y="1413663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 </a:t>
            </a:r>
            <a:r>
              <a:rPr lang="zh-CN" altLang="en-US" dirty="0" smtClean="0">
                <a:solidFill>
                  <a:srgbClr val="00B0F0"/>
                </a:solidFill>
              </a:rPr>
              <a:t>     拓展练习   </a:t>
            </a:r>
            <a:endParaRPr lang="zh-CN" alt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20971"/>
              </p:ext>
            </p:extLst>
          </p:nvPr>
        </p:nvGraphicFramePr>
        <p:xfrm>
          <a:off x="5713095" y="1957597"/>
          <a:ext cx="2751137" cy="9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4" imgW="1803240" imgH="634680" progId="Equation.DSMT4">
                  <p:embed/>
                </p:oleObj>
              </mc:Choice>
              <mc:Fallback>
                <p:oleObj name="Equation" r:id="rId4" imgW="1803240" imgH="63468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095" y="1957597"/>
                        <a:ext cx="2751137" cy="97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1099998" y="309242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/>
              <a:t>谁为参</a:t>
            </a:r>
            <a:r>
              <a:rPr lang="zh-CN" altLang="en-US" dirty="0" smtClean="0"/>
              <a:t>变尤重要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86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1513840" y="1361440"/>
            <a:ext cx="5080000" cy="252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050">
                <a:solidFill>
                  <a:srgbClr val="FF0000"/>
                </a:solidFill>
                <a:ea typeface="宋体" panose="02010600030101010101" pitchFamily="2" charset="-122"/>
              </a:rPr>
              <a:t>，</a:t>
            </a:r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2483485" y="2458085"/>
            <a:ext cx="5080000" cy="252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050">
                <a:solidFill>
                  <a:srgbClr val="FF0000"/>
                </a:solidFill>
                <a:ea typeface="宋体" panose="02010600030101010101" pitchFamily="2" charset="-122"/>
              </a:rPr>
              <a:t>，</a:t>
            </a:r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74" y="1853565"/>
            <a:ext cx="8176772" cy="1058619"/>
          </a:xfrm>
          <a:prstGeom prst="rect">
            <a:avLst/>
          </a:prstGeom>
        </p:spPr>
      </p:pic>
      <p:pic>
        <p:nvPicPr>
          <p:cNvPr id="25" name="图片 6" descr="fig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407" y="2458085"/>
            <a:ext cx="1649730" cy="2450465"/>
          </a:xfrm>
          <a:prstGeom prst="rect">
            <a:avLst/>
          </a:prstGeom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23824"/>
            <a:ext cx="7695177" cy="173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4350" y="3156366"/>
            <a:ext cx="443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      分析试题条件，寻找解题思路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599" y="3683317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借助几何直观，以形助数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6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05" y="-3810"/>
            <a:ext cx="6990080" cy="1059180"/>
          </a:xfrm>
          <a:prstGeom prst="rect">
            <a:avLst/>
          </a:prstGeom>
        </p:spPr>
      </p:pic>
      <p:pic>
        <p:nvPicPr>
          <p:cNvPr id="25" name="图片 6" descr="fig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975" y="1031897"/>
            <a:ext cx="2260600" cy="335783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" y="1607842"/>
            <a:ext cx="6544310" cy="57594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79" y="3214687"/>
            <a:ext cx="7206615" cy="55118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19" y="2430461"/>
            <a:ext cx="7331075" cy="560705"/>
          </a:xfrm>
          <a:prstGeom prst="rect">
            <a:avLst/>
          </a:prstGeom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04788"/>
            <a:ext cx="44386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45" y="112395"/>
            <a:ext cx="7223760" cy="552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45" y="654050"/>
            <a:ext cx="6574790" cy="502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45" y="1183640"/>
            <a:ext cx="7224395" cy="55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45" y="2042160"/>
            <a:ext cx="7687310" cy="5880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845" y="2630170"/>
            <a:ext cx="7679055" cy="58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845" y="3171190"/>
            <a:ext cx="7800975" cy="596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845" y="3642995"/>
            <a:ext cx="7372985" cy="563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9950" y="1672828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即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 descr="eqId4dca4cfa7d5b4866ab03d263581f314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074953"/>
              </p:ext>
            </p:extLst>
          </p:nvPr>
        </p:nvGraphicFramePr>
        <p:xfrm>
          <a:off x="3825240" y="1684893"/>
          <a:ext cx="1901344" cy="30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11" imgW="1295280" imgH="203040" progId="Equation.DSMT4">
                  <p:embed/>
                </p:oleObj>
              </mc:Choice>
              <mc:Fallback>
                <p:oleObj name="Equation" r:id="rId11" imgW="1295280" imgH="203040" progId="Equation.DSMT4">
                  <p:embed/>
                  <p:pic>
                    <p:nvPicPr>
                      <p:cNvPr id="0" name="Object 1" descr="eqId4dca4cfa7d5b4866ab03d263581f314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240" y="1684893"/>
                        <a:ext cx="1901344" cy="306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21080" y="1697831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即</a:t>
            </a:r>
            <a:endParaRPr lang="zh-CN" altLang="en-US" dirty="0"/>
          </a:p>
        </p:txBody>
      </p:sp>
      <p:graphicFrame>
        <p:nvGraphicFramePr>
          <p:cNvPr id="5" name="对象 4" descr="eqId4dca4cfa7d5b4866ab03d263581f314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164145"/>
              </p:ext>
            </p:extLst>
          </p:nvPr>
        </p:nvGraphicFramePr>
        <p:xfrm>
          <a:off x="1465263" y="1747996"/>
          <a:ext cx="12287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13" imgW="838080" imgH="203040" progId="Equation.DSMT4">
                  <p:embed/>
                </p:oleObj>
              </mc:Choice>
              <mc:Fallback>
                <p:oleObj name="Equation" r:id="rId13" imgW="838080" imgH="203040" progId="Equation.DSMT4">
                  <p:embed/>
                  <p:pic>
                    <p:nvPicPr>
                      <p:cNvPr id="0" name="对象 3" descr="eqId4dca4cfa7d5b4866ab03d263581f314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1747996"/>
                        <a:ext cx="12287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6" descr="figur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9620" y="849040"/>
            <a:ext cx="2260600" cy="33578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508197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 </a:t>
            </a:r>
            <a:r>
              <a:rPr lang="zh-CN" altLang="en-US" dirty="0" smtClean="0">
                <a:solidFill>
                  <a:srgbClr val="00B0F0"/>
                </a:solidFill>
              </a:rPr>
              <a:t>     总结提升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3948" y="1194434"/>
            <a:ext cx="335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、借助几何直观，以形助数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95400" y="1735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kern="100" dirty="0" smtClean="0">
                <a:latin typeface="Calibri"/>
                <a:ea typeface="宋体"/>
                <a:cs typeface="Times New Roman"/>
              </a:rPr>
              <a:t>将</a:t>
            </a:r>
            <a:r>
              <a:rPr lang="zh-CN" altLang="en-US" kern="100" dirty="0">
                <a:latin typeface="Calibri"/>
                <a:ea typeface="宋体"/>
                <a:cs typeface="Times New Roman"/>
              </a:rPr>
              <a:t>函数</a:t>
            </a:r>
            <a:r>
              <a:rPr lang="zh-CN" altLang="zh-CN" kern="100" dirty="0" smtClean="0">
                <a:latin typeface="Calibri"/>
                <a:ea typeface="宋体"/>
                <a:cs typeface="Times New Roman"/>
              </a:rPr>
              <a:t>图</a:t>
            </a:r>
            <a:r>
              <a:rPr lang="zh-CN" altLang="en-US" kern="100" dirty="0" smtClean="0">
                <a:latin typeface="Calibri"/>
                <a:ea typeface="宋体"/>
                <a:cs typeface="Times New Roman"/>
              </a:rPr>
              <a:t>象</a:t>
            </a:r>
            <a:r>
              <a:rPr lang="zh-CN" altLang="zh-CN" kern="100" dirty="0" smtClean="0">
                <a:latin typeface="Calibri"/>
                <a:ea typeface="宋体"/>
                <a:cs typeface="Times New Roman"/>
              </a:rPr>
              <a:t>化</a:t>
            </a:r>
            <a:r>
              <a:rPr lang="zh-CN" altLang="zh-CN" kern="100" dirty="0">
                <a:latin typeface="Calibri"/>
                <a:ea typeface="宋体"/>
                <a:cs typeface="Times New Roman"/>
              </a:rPr>
              <a:t>，可以</a:t>
            </a:r>
            <a:r>
              <a:rPr lang="zh-CN" altLang="zh-CN" kern="100" dirty="0" smtClean="0">
                <a:latin typeface="Calibri"/>
                <a:ea typeface="宋体"/>
                <a:cs typeface="Times New Roman"/>
              </a:rPr>
              <a:t>使得</a:t>
            </a:r>
            <a:r>
              <a:rPr lang="zh-CN" altLang="en-US" kern="100" dirty="0">
                <a:latin typeface="Calibri"/>
                <a:ea typeface="宋体"/>
                <a:cs typeface="Times New Roman"/>
              </a:rPr>
              <a:t>函数</a:t>
            </a:r>
            <a:r>
              <a:rPr lang="zh-CN" altLang="zh-CN" kern="100" dirty="0" smtClean="0">
                <a:latin typeface="Calibri"/>
                <a:ea typeface="宋体"/>
                <a:cs typeface="Times New Roman"/>
              </a:rPr>
              <a:t>本身</a:t>
            </a:r>
            <a:r>
              <a:rPr lang="zh-CN" altLang="zh-CN" kern="100" dirty="0">
                <a:latin typeface="Calibri"/>
                <a:ea typeface="宋体"/>
                <a:cs typeface="Times New Roman"/>
              </a:rPr>
              <a:t>变得更简明直观</a:t>
            </a:r>
            <a:r>
              <a:rPr lang="zh-CN" altLang="zh-CN" kern="100" dirty="0" smtClean="0">
                <a:latin typeface="Calibri"/>
                <a:ea typeface="宋体"/>
                <a:cs typeface="Times New Roman"/>
              </a:rPr>
              <a:t>，</a:t>
            </a:r>
            <a:r>
              <a:rPr lang="zh-CN" altLang="zh-CN" kern="100" dirty="0">
                <a:latin typeface="Calibri"/>
                <a:ea typeface="宋体"/>
                <a:cs typeface="Times New Roman"/>
              </a:rPr>
              <a:t>不仅</a:t>
            </a:r>
            <a:r>
              <a:rPr lang="zh-CN" altLang="zh-CN" kern="100" dirty="0" smtClean="0">
                <a:latin typeface="Calibri"/>
                <a:ea typeface="宋体"/>
                <a:cs typeface="Times New Roman"/>
              </a:rPr>
              <a:t>使</a:t>
            </a:r>
            <a:r>
              <a:rPr lang="zh-CN" altLang="en-US" kern="100" dirty="0">
                <a:latin typeface="Calibri"/>
                <a:ea typeface="宋体"/>
                <a:cs typeface="Times New Roman"/>
              </a:rPr>
              <a:t>大家</a:t>
            </a:r>
            <a:r>
              <a:rPr lang="zh-CN" altLang="zh-CN" kern="100" dirty="0" smtClean="0">
                <a:latin typeface="Calibri"/>
                <a:ea typeface="宋体"/>
                <a:cs typeface="Times New Roman"/>
              </a:rPr>
              <a:t>更</a:t>
            </a:r>
            <a:r>
              <a:rPr lang="zh-CN" altLang="zh-CN" kern="100" dirty="0">
                <a:latin typeface="Calibri"/>
                <a:ea typeface="宋体"/>
                <a:cs typeface="Times New Roman"/>
              </a:rPr>
              <a:t>容易理解问题，也能</a:t>
            </a:r>
            <a:r>
              <a:rPr lang="zh-CN" altLang="zh-CN" kern="100" dirty="0" smtClean="0">
                <a:latin typeface="Calibri"/>
                <a:ea typeface="宋体"/>
                <a:cs typeface="Times New Roman"/>
              </a:rPr>
              <a:t>促进从</a:t>
            </a:r>
            <a:r>
              <a:rPr lang="zh-CN" altLang="zh-CN" kern="100" dirty="0">
                <a:latin typeface="Calibri"/>
                <a:ea typeface="宋体"/>
                <a:cs typeface="Times New Roman"/>
              </a:rPr>
              <a:t>数与</a:t>
            </a:r>
            <a:r>
              <a:rPr lang="zh-CN" altLang="zh-CN" kern="100" dirty="0" smtClean="0">
                <a:latin typeface="Calibri"/>
                <a:ea typeface="宋体"/>
                <a:cs typeface="Times New Roman"/>
              </a:rPr>
              <a:t>形</a:t>
            </a:r>
            <a:r>
              <a:rPr lang="zh-CN" altLang="en-US" kern="100" dirty="0">
                <a:latin typeface="Calibri"/>
                <a:ea typeface="宋体"/>
                <a:cs typeface="Times New Roman"/>
              </a:rPr>
              <a:t>不同</a:t>
            </a:r>
            <a:r>
              <a:rPr lang="zh-CN" altLang="zh-CN" kern="100" dirty="0" smtClean="0">
                <a:latin typeface="Calibri"/>
                <a:ea typeface="宋体"/>
                <a:cs typeface="Times New Roman"/>
              </a:rPr>
              <a:t>角度</a:t>
            </a:r>
            <a:r>
              <a:rPr lang="zh-CN" altLang="zh-CN" kern="100" dirty="0">
                <a:latin typeface="Calibri"/>
                <a:ea typeface="宋体"/>
                <a:cs typeface="Times New Roman"/>
              </a:rPr>
              <a:t>建立对问题的认知，对最终问题的解决具有重要</a:t>
            </a:r>
            <a:r>
              <a:rPr lang="zh-CN" altLang="zh-CN" kern="100" dirty="0" smtClean="0">
                <a:latin typeface="Calibri"/>
                <a:ea typeface="宋体"/>
                <a:cs typeface="Times New Roman"/>
              </a:rPr>
              <a:t>意义</a:t>
            </a:r>
            <a:r>
              <a:rPr lang="zh-CN" altLang="en-US" kern="100" dirty="0" smtClean="0">
                <a:latin typeface="Calibri"/>
                <a:ea typeface="宋体"/>
                <a:cs typeface="Times New Roman"/>
              </a:rPr>
              <a:t>！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3949" y="3054757"/>
            <a:ext cx="484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 smtClean="0"/>
              <a:t>、善于分析题目中变量之间的内在关系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29375" y="1381958"/>
            <a:ext cx="1562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以问题解决为载体，重在培养大家的核心素养能力！  如：</a:t>
            </a:r>
            <a:endParaRPr lang="en-US" altLang="zh-CN" b="1" dirty="0" smtClean="0">
              <a:solidFill>
                <a:srgbClr val="7030A0"/>
              </a:solidFill>
            </a:endParaRPr>
          </a:p>
          <a:p>
            <a:r>
              <a:rPr lang="zh-CN" altLang="en-US" b="1" dirty="0" smtClean="0">
                <a:solidFill>
                  <a:srgbClr val="7030A0"/>
                </a:solidFill>
              </a:rPr>
              <a:t>直观想象、</a:t>
            </a:r>
            <a:endParaRPr lang="en-US" altLang="zh-CN" b="1" dirty="0" smtClean="0">
              <a:solidFill>
                <a:srgbClr val="7030A0"/>
              </a:solidFill>
            </a:endParaRPr>
          </a:p>
          <a:p>
            <a:r>
              <a:rPr lang="zh-CN" altLang="en-US" b="1" dirty="0" smtClean="0">
                <a:solidFill>
                  <a:srgbClr val="7030A0"/>
                </a:solidFill>
              </a:rPr>
              <a:t>逻辑推理、</a:t>
            </a:r>
            <a:endParaRPr lang="en-US" altLang="zh-CN" b="1" dirty="0" smtClean="0">
              <a:solidFill>
                <a:srgbClr val="7030A0"/>
              </a:solidFill>
            </a:endParaRPr>
          </a:p>
          <a:p>
            <a:r>
              <a:rPr lang="zh-CN" altLang="en-US" b="1" dirty="0" smtClean="0">
                <a:solidFill>
                  <a:srgbClr val="7030A0"/>
                </a:solidFill>
              </a:rPr>
              <a:t>数学运算等。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6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205</Words>
  <Application>Microsoft Office PowerPoint</Application>
  <PresentationFormat>全屏显示(16:9)</PresentationFormat>
  <Paragraphs>39</Paragraphs>
  <Slides>10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1_Office 主题​​</vt:lpstr>
      <vt:lpstr>Equation</vt:lpstr>
      <vt:lpstr>函数与不等式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David</cp:lastModifiedBy>
  <cp:revision>48</cp:revision>
  <dcterms:created xsi:type="dcterms:W3CDTF">2020-02-01T11:21:00Z</dcterms:created>
  <dcterms:modified xsi:type="dcterms:W3CDTF">2020-02-04T17:31:44Z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2052-11.3.0.8586</vt:lpwstr>
  </property>
</Properties>
</file>