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Default Extension="vml" ContentType="application/vnd.openxmlformats-officedocument.vmlDrawing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notesSlides/notesSlide4.xml" ContentType="application/vnd.openxmlformats-officedocument.presentationml.notesSlide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wmf" ContentType="image/x-wmf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79" r:id="rId2"/>
    <p:sldId id="284" r:id="rId3"/>
    <p:sldId id="285" r:id="rId4"/>
    <p:sldId id="281" r:id="rId5"/>
    <p:sldId id="283" r:id="rId6"/>
    <p:sldId id="282" r:id="rId7"/>
    <p:sldId id="286" r:id="rId8"/>
    <p:sldId id="271" r:id="rId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FF99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1224" y="-3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5996440-F0BF-41AB-AD52-E92AAD722AB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5996440-F0BF-41AB-AD52-E92AAD722AB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5996440-F0BF-41AB-AD52-E92AAD722AB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5996440-F0BF-41AB-AD52-E92AAD722AB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8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7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89321" y="196470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三角函数的概念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高一数学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16604" y="3638605"/>
            <a:ext cx="5530216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清华大学附属中学朝阳学校  刘艳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77" name="Text Box 45"/>
          <p:cNvSpPr txBox="1">
            <a:spLocks noChangeArrowheads="1"/>
          </p:cNvSpPr>
          <p:nvPr/>
        </p:nvSpPr>
        <p:spPr bwMode="auto">
          <a:xfrm>
            <a:off x="179388" y="152400"/>
            <a:ext cx="6091872" cy="64633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Arial" charset="0"/>
                <a:ea typeface="隶书" pitchFamily="49" charset="-122"/>
              </a:rPr>
              <a:t>任意</a:t>
            </a:r>
            <a:r>
              <a:rPr lang="zh-CN" altLang="en-US" sz="3600" dirty="0">
                <a:solidFill>
                  <a:srgbClr val="FF0000"/>
                </a:solidFill>
                <a:latin typeface="Arial" charset="0"/>
                <a:ea typeface="隶书" pitchFamily="49" charset="-122"/>
              </a:rPr>
              <a:t>角的三角函数</a:t>
            </a:r>
          </a:p>
        </p:txBody>
      </p:sp>
      <p:sp>
        <p:nvSpPr>
          <p:cNvPr id="69678" name="Text Box 46"/>
          <p:cNvSpPr txBox="1">
            <a:spLocks noChangeArrowheads="1"/>
          </p:cNvSpPr>
          <p:nvPr/>
        </p:nvSpPr>
        <p:spPr bwMode="auto">
          <a:xfrm>
            <a:off x="167006" y="907257"/>
            <a:ext cx="8862694" cy="5232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+mn-ea"/>
                <a:ea typeface="+mn-ea"/>
              </a:rPr>
              <a:t>设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ea typeface="+mn-ea"/>
              </a:rPr>
              <a:t>α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ea typeface="+mn-ea"/>
              </a:rPr>
              <a:t>是一个任意角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ea typeface="+mn-ea"/>
              </a:rPr>
              <a:t>,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ea typeface="+mn-ea"/>
              </a:rPr>
              <a:t>它的终边与单位圆交于点</a:t>
            </a:r>
            <a:r>
              <a:rPr lang="en-US" altLang="zh-CN" sz="2800" dirty="0" smtClean="0">
                <a:solidFill>
                  <a:schemeClr val="tx1"/>
                </a:solidFill>
                <a:latin typeface="+mn-ea"/>
                <a:ea typeface="+mn-ea"/>
              </a:rPr>
              <a:t>P(</a:t>
            </a:r>
            <a:r>
              <a:rPr lang="en-US" altLang="zh-CN" sz="2800" dirty="0" err="1" smtClean="0">
                <a:solidFill>
                  <a:schemeClr val="tx1"/>
                </a:solidFill>
                <a:latin typeface="+mn-ea"/>
                <a:ea typeface="+mn-ea"/>
              </a:rPr>
              <a:t>x,y</a:t>
            </a:r>
            <a:r>
              <a:rPr lang="en-US" altLang="zh-CN" sz="2800" dirty="0" smtClean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endParaRPr lang="en-US" altLang="zh-CN" sz="28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graphicFrame>
        <p:nvGraphicFramePr>
          <p:cNvPr id="69683" name="Object 51"/>
          <p:cNvGraphicFramePr>
            <a:graphicFrameLocks noChangeAspect="1"/>
          </p:cNvGraphicFramePr>
          <p:nvPr/>
        </p:nvGraphicFramePr>
        <p:xfrm>
          <a:off x="466090" y="1855153"/>
          <a:ext cx="4103688" cy="2455862"/>
        </p:xfrm>
        <a:graphic>
          <a:graphicData uri="http://schemas.openxmlformats.org/presentationml/2006/ole">
            <p:oleObj spid="_x0000_s1026" name="Equation" r:id="rId3" imgW="1066680" imgH="850680" progId="Equation.DSMT4">
              <p:embed/>
            </p:oleObj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1564" y="1484949"/>
            <a:ext cx="2973871" cy="261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82" name="Text Box 34"/>
          <p:cNvSpPr txBox="1">
            <a:spLocks noChangeArrowheads="1"/>
          </p:cNvSpPr>
          <p:nvPr/>
        </p:nvSpPr>
        <p:spPr bwMode="auto">
          <a:xfrm>
            <a:off x="235586" y="530543"/>
            <a:ext cx="8626475" cy="5232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+mn-ea"/>
                <a:ea typeface="+mn-ea"/>
              </a:rPr>
              <a:t>P(</a:t>
            </a:r>
            <a:r>
              <a:rPr lang="en-US" altLang="zh-CN" sz="2800" i="1" dirty="0" err="1" smtClean="0">
                <a:latin typeface="+mn-ea"/>
                <a:ea typeface="+mn-ea"/>
              </a:rPr>
              <a:t>x,y</a:t>
            </a:r>
            <a:r>
              <a:rPr lang="en-US" altLang="zh-CN" sz="2800" dirty="0" smtClean="0">
                <a:latin typeface="+mn-ea"/>
                <a:ea typeface="+mn-ea"/>
              </a:rPr>
              <a:t>)</a:t>
            </a:r>
            <a:r>
              <a:rPr lang="zh-CN" altLang="en-US" sz="2800" dirty="0" smtClean="0">
                <a:latin typeface="+mn-ea"/>
                <a:ea typeface="+mn-ea"/>
              </a:rPr>
              <a:t>为任意角</a:t>
            </a:r>
            <a:r>
              <a:rPr lang="en-US" altLang="zh-CN" sz="2800" dirty="0" smtClean="0">
                <a:latin typeface="+mn-ea"/>
                <a:ea typeface="+mn-ea"/>
              </a:rPr>
              <a:t>α</a:t>
            </a:r>
            <a:r>
              <a:rPr lang="zh-CN" altLang="en-US" sz="2800" dirty="0">
                <a:latin typeface="+mn-ea"/>
                <a:ea typeface="+mn-ea"/>
              </a:rPr>
              <a:t>终</a:t>
            </a:r>
            <a:r>
              <a:rPr lang="zh-CN" altLang="en-US" sz="2800" dirty="0" smtClean="0">
                <a:latin typeface="+mn-ea"/>
                <a:ea typeface="+mn-ea"/>
              </a:rPr>
              <a:t>边上一点</a:t>
            </a:r>
            <a:r>
              <a:rPr lang="en-US" altLang="zh-CN" sz="2800" dirty="0" smtClean="0">
                <a:latin typeface="+mn-ea"/>
                <a:ea typeface="+mn-ea"/>
              </a:rPr>
              <a:t>,</a:t>
            </a:r>
            <a:r>
              <a:rPr lang="zh-CN" altLang="en-US" sz="2800" dirty="0" smtClean="0">
                <a:latin typeface="+mn-ea"/>
                <a:ea typeface="+mn-ea"/>
              </a:rPr>
              <a:t>记</a:t>
            </a:r>
            <a:endParaRPr lang="en-US" altLang="zh-CN" sz="2800" dirty="0">
              <a:latin typeface="+mn-ea"/>
              <a:ea typeface="+mn-ea"/>
            </a:endParaRPr>
          </a:p>
        </p:txBody>
      </p:sp>
      <p:graphicFrame>
        <p:nvGraphicFramePr>
          <p:cNvPr id="78885" name="Object 37"/>
          <p:cNvGraphicFramePr>
            <a:graphicFrameLocks noChangeAspect="1"/>
          </p:cNvGraphicFramePr>
          <p:nvPr/>
        </p:nvGraphicFramePr>
        <p:xfrm>
          <a:off x="1360488" y="1524000"/>
          <a:ext cx="1808162" cy="809625"/>
        </p:xfrm>
        <a:graphic>
          <a:graphicData uri="http://schemas.openxmlformats.org/presentationml/2006/ole">
            <p:oleObj spid="_x0000_s3074" name="Equation" r:id="rId3" imgW="660240" imgH="393480" progId="Equation.DSMT4">
              <p:embed/>
            </p:oleObj>
          </a:graphicData>
        </a:graphic>
      </p:graphicFrame>
      <p:graphicFrame>
        <p:nvGraphicFramePr>
          <p:cNvPr id="78889" name="Object 41"/>
          <p:cNvGraphicFramePr>
            <a:graphicFrameLocks noChangeAspect="1"/>
          </p:cNvGraphicFramePr>
          <p:nvPr/>
        </p:nvGraphicFramePr>
        <p:xfrm>
          <a:off x="1378585" y="3213100"/>
          <a:ext cx="2884488" cy="809625"/>
        </p:xfrm>
        <a:graphic>
          <a:graphicData uri="http://schemas.openxmlformats.org/presentationml/2006/ole">
            <p:oleObj spid="_x0000_s3075" name="Equation" r:id="rId4" imgW="1054080" imgH="393480" progId="Equation.DSMT4">
              <p:embed/>
            </p:oleObj>
          </a:graphicData>
        </a:graphic>
      </p:graphicFrame>
      <p:graphicFrame>
        <p:nvGraphicFramePr>
          <p:cNvPr id="78890" name="Object 42"/>
          <p:cNvGraphicFramePr>
            <a:graphicFrameLocks noChangeAspect="1"/>
          </p:cNvGraphicFramePr>
          <p:nvPr/>
        </p:nvGraphicFramePr>
        <p:xfrm>
          <a:off x="1412875" y="2363788"/>
          <a:ext cx="1876425" cy="808037"/>
        </p:xfrm>
        <a:graphic>
          <a:graphicData uri="http://schemas.openxmlformats.org/presentationml/2006/ole">
            <p:oleObj spid="_x0000_s3076" name="Equation" r:id="rId5" imgW="685800" imgH="393480" progId="Equation.DSMT4">
              <p:embed/>
            </p:oleObj>
          </a:graphicData>
        </a:graphic>
      </p:graphicFrame>
      <p:graphicFrame>
        <p:nvGraphicFramePr>
          <p:cNvPr id="78892" name="Object 44"/>
          <p:cNvGraphicFramePr>
            <a:graphicFrameLocks noChangeAspect="1"/>
          </p:cNvGraphicFramePr>
          <p:nvPr/>
        </p:nvGraphicFramePr>
        <p:xfrm>
          <a:off x="5226686" y="480060"/>
          <a:ext cx="2395428" cy="617220"/>
        </p:xfrm>
        <a:graphic>
          <a:graphicData uri="http://schemas.openxmlformats.org/presentationml/2006/ole">
            <p:oleObj spid="_x0000_s3077" name="Equation" r:id="rId6" imgW="812520" imgH="279360" progId="Equation.DSMT4">
              <p:embed/>
            </p:oleObj>
          </a:graphicData>
        </a:graphic>
      </p:graphicFrame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40605" y="1203008"/>
            <a:ext cx="3061335" cy="30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074420" y="4206240"/>
            <a:ext cx="473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注</a:t>
            </a:r>
            <a:r>
              <a:rPr lang="zh-CN" altLang="en-US" dirty="0" smtClean="0"/>
              <a:t>：三个比值与</a:t>
            </a:r>
            <a:r>
              <a:rPr lang="en-US" altLang="zh-CN" dirty="0" smtClean="0"/>
              <a:t>P</a:t>
            </a:r>
            <a:r>
              <a:rPr lang="zh-CN" altLang="en-US" dirty="0" smtClean="0"/>
              <a:t>点的位置无关。</a:t>
            </a:r>
            <a:endParaRPr lang="zh-CN" altLang="en-US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215" y="269682"/>
            <a:ext cx="8163339" cy="115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358" y="1809750"/>
            <a:ext cx="78581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直接箭头连接符 4"/>
          <p:cNvCxnSpPr/>
          <p:nvPr/>
        </p:nvCxnSpPr>
        <p:spPr>
          <a:xfrm flipV="1">
            <a:off x="6377940" y="2453640"/>
            <a:ext cx="1828800" cy="762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rot="5400000" flipH="1" flipV="1">
            <a:off x="6496050" y="2373630"/>
            <a:ext cx="1470660" cy="3048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5400000" flipH="1" flipV="1">
            <a:off x="6644640" y="2095500"/>
            <a:ext cx="1226820" cy="58674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00900" y="2476500"/>
            <a:ext cx="251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O</a:t>
            </a:r>
            <a:endParaRPr lang="zh-CN" alt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8221980" y="2301240"/>
            <a:ext cx="251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x</a:t>
            </a:r>
            <a:endParaRPr lang="zh-CN" alt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7322820" y="1463040"/>
            <a:ext cx="251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y</a:t>
            </a:r>
            <a:endParaRPr lang="zh-CN" alt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7604760" y="1623060"/>
            <a:ext cx="8458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y=3x</a:t>
            </a:r>
            <a:endParaRPr lang="zh-CN" altLang="en-US" sz="1100" dirty="0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671" y="191452"/>
            <a:ext cx="8202929" cy="133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092892"/>
            <a:ext cx="88201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839" y="167640"/>
            <a:ext cx="8114057" cy="330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图片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3529" y="2895600"/>
            <a:ext cx="2150371" cy="22210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" y="3502052"/>
            <a:ext cx="5751443" cy="126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059" y="106680"/>
            <a:ext cx="6052681" cy="246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4525" y="281940"/>
            <a:ext cx="2124656" cy="21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901940" y="762000"/>
            <a:ext cx="9753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chemeClr val="tx1"/>
                </a:solidFill>
              </a:rPr>
              <a:t>（</a:t>
            </a:r>
            <a:r>
              <a:rPr lang="en-US" altLang="zh-CN" sz="900" dirty="0" err="1" smtClean="0">
                <a:solidFill>
                  <a:schemeClr val="tx1"/>
                </a:solidFill>
              </a:rPr>
              <a:t>x,y</a:t>
            </a:r>
            <a:r>
              <a:rPr lang="zh-CN" altLang="en-US" sz="900" dirty="0" smtClean="0">
                <a:solidFill>
                  <a:schemeClr val="tx1"/>
                </a:solidFill>
              </a:rPr>
              <a:t>）</a:t>
            </a:r>
            <a:endParaRPr lang="zh-CN" altLang="en-US" sz="900" dirty="0">
              <a:solidFill>
                <a:schemeClr val="tx1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" y="2787015"/>
            <a:ext cx="8470011" cy="170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87</Words>
  <Application>Microsoft Office PowerPoint</Application>
  <PresentationFormat>全屏显示(16:9)</PresentationFormat>
  <Paragraphs>20</Paragraphs>
  <Slides>8</Slides>
  <Notes>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1_Office 主题​​</vt:lpstr>
      <vt:lpstr>Equation</vt:lpstr>
      <vt:lpstr>三角函数的概念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pc</cp:lastModifiedBy>
  <cp:revision>100</cp:revision>
  <dcterms:created xsi:type="dcterms:W3CDTF">2020-02-01T11:21:51Z</dcterms:created>
  <dcterms:modified xsi:type="dcterms:W3CDTF">2020-02-04T12:27:12Z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