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EG&amp;access=215967316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5" r:id="rId2"/>
    <p:sldId id="284" r:id="rId3"/>
    <p:sldId id="285" r:id="rId4"/>
    <p:sldId id="287" r:id="rId5"/>
    <p:sldId id="288" r:id="rId6"/>
    <p:sldId id="291" r:id="rId7"/>
    <p:sldId id="290" r:id="rId8"/>
    <p:sldId id="292" r:id="rId9"/>
    <p:sldId id="289" r:id="rId10"/>
    <p:sldId id="295" r:id="rId11"/>
    <p:sldId id="296" r:id="rId12"/>
    <p:sldId id="297" r:id="rId13"/>
    <p:sldId id="299" r:id="rId14"/>
    <p:sldId id="298" r:id="rId15"/>
    <p:sldId id="300" r:id="rId16"/>
    <p:sldId id="301" r:id="rId17"/>
    <p:sldId id="302" r:id="rId18"/>
    <p:sldId id="304" r:id="rId19"/>
    <p:sldId id="309" r:id="rId20"/>
    <p:sldId id="305" r:id="rId21"/>
    <p:sldId id="303" r:id="rId22"/>
    <p:sldId id="310" r:id="rId23"/>
    <p:sldId id="313" r:id="rId24"/>
    <p:sldId id="312" r:id="rId25"/>
    <p:sldId id="311" r:id="rId26"/>
    <p:sldId id="319" r:id="rId27"/>
    <p:sldId id="318" r:id="rId28"/>
    <p:sldId id="271" r:id="rId2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D9D"/>
    <a:srgbClr val="A7513F"/>
    <a:srgbClr val="FFF8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9940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5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&amp;access=215967316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春秋战国时期的经济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高二历史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 李贺楠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00007" y="456848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>
                <a:latin typeface="+mn-ea"/>
                <a:ea typeface="+mn-ea"/>
              </a:rPr>
              <a:t>3</a:t>
            </a:r>
            <a:r>
              <a:rPr lang="zh-CN" altLang="en-US" sz="2400" dirty="0" smtClean="0">
                <a:latin typeface="+mn-ea"/>
                <a:ea typeface="+mn-ea"/>
              </a:rPr>
              <a:t>、</a:t>
            </a:r>
            <a:r>
              <a:rPr lang="zh-CN" altLang="en-US" sz="2400" dirty="0">
                <a:latin typeface="+mn-ea"/>
                <a:ea typeface="+mn-ea"/>
              </a:rPr>
              <a:t>土地私有制的确立</a:t>
            </a:r>
          </a:p>
        </p:txBody>
      </p:sp>
      <p:sp>
        <p:nvSpPr>
          <p:cNvPr id="6" name="矩形 5"/>
          <p:cNvSpPr/>
          <p:nvPr/>
        </p:nvSpPr>
        <p:spPr>
          <a:xfrm>
            <a:off x="329444" y="929660"/>
            <a:ext cx="5109091" cy="3147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）</a:t>
            </a:r>
            <a:r>
              <a:rPr lang="zh-CN" altLang="en-US" sz="2400" dirty="0" smtClean="0">
                <a:latin typeface="+mn-ea"/>
                <a:ea typeface="+mn-ea"/>
              </a:rPr>
              <a:t>原因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  <a:ea typeface="+mn-ea"/>
              </a:rPr>
              <a:t>根本：铁器牛耕推广，生产力提升</a:t>
            </a: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          各国</a:t>
            </a:r>
            <a:r>
              <a:rPr lang="zh-CN" altLang="en-US" sz="2400" dirty="0">
                <a:latin typeface="+mn-ea"/>
                <a:ea typeface="+mn-ea"/>
              </a:rPr>
              <a:t>税制</a:t>
            </a:r>
            <a:r>
              <a:rPr lang="zh-CN" altLang="en-US" sz="2400" dirty="0" smtClean="0">
                <a:latin typeface="+mn-ea"/>
                <a:ea typeface="+mn-ea"/>
              </a:rPr>
              <a:t>改革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）过程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  <a:ea typeface="+mn-ea"/>
              </a:rPr>
              <a:t>春秋：开始承认土地私有制合法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  <a:ea typeface="+mn-ea"/>
              </a:rPr>
              <a:t>战国：商鞅变法后，在秦国正式确立</a:t>
            </a: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  <a:ea typeface="+mn-ea"/>
              </a:rPr>
              <a:t>秦统一：在全国范围内</a:t>
            </a:r>
            <a:r>
              <a:rPr lang="zh-CN" altLang="en-US" sz="2400" dirty="0" smtClean="0">
                <a:latin typeface="+mn-ea"/>
                <a:ea typeface="+mn-ea"/>
              </a:rPr>
              <a:t>确立</a:t>
            </a: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11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9739" y="779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1">
              <a:lnSpc>
                <a:spcPts val="3000"/>
              </a:lnSpc>
            </a:pPr>
            <a:r>
              <a:rPr lang="en-US" altLang="zh-CN" sz="2400" dirty="0" smtClean="0">
                <a:latin typeface="+mn-ea"/>
                <a:ea typeface="+mn-ea"/>
              </a:rPr>
              <a:t>(3)</a:t>
            </a:r>
            <a:r>
              <a:rPr lang="zh-CN" altLang="en-US" sz="2400" dirty="0" smtClean="0">
                <a:latin typeface="+mn-ea"/>
                <a:ea typeface="+mn-ea"/>
              </a:rPr>
              <a:t>土地</a:t>
            </a:r>
            <a:r>
              <a:rPr lang="zh-CN" altLang="en-US" sz="2400" dirty="0">
                <a:latin typeface="+mn-ea"/>
                <a:ea typeface="+mn-ea"/>
              </a:rPr>
              <a:t>私有制主要</a:t>
            </a:r>
            <a:r>
              <a:rPr lang="zh-CN" altLang="en-US" sz="2400" dirty="0" smtClean="0">
                <a:latin typeface="+mn-ea"/>
                <a:ea typeface="+mn-ea"/>
              </a:rPr>
              <a:t>形式</a:t>
            </a:r>
            <a:endParaRPr lang="zh-CN" altLang="en-US" sz="2400" dirty="0">
              <a:latin typeface="+mn-ea"/>
              <a:ea typeface="+mn-ea"/>
            </a:endParaRPr>
          </a:p>
          <a:p>
            <a:pPr hangingPunct="1">
              <a:lnSpc>
                <a:spcPts val="3000"/>
              </a:lnSpc>
            </a:pPr>
            <a:r>
              <a:rPr kumimoji="1" lang="zh-CN" altLang="en-US" sz="2400" dirty="0" smtClean="0">
                <a:latin typeface="+mn-ea"/>
                <a:ea typeface="+mn-ea"/>
              </a:rPr>
              <a:t>君主</a:t>
            </a:r>
            <a:r>
              <a:rPr kumimoji="1" lang="zh-CN" altLang="en-US" sz="2400" dirty="0">
                <a:latin typeface="+mn-ea"/>
                <a:ea typeface="+mn-ea"/>
              </a:rPr>
              <a:t>土地私有制</a:t>
            </a:r>
          </a:p>
          <a:p>
            <a:pPr hangingPunct="1">
              <a:lnSpc>
                <a:spcPts val="3000"/>
              </a:lnSpc>
            </a:pPr>
            <a:r>
              <a:rPr kumimoji="1" lang="zh-CN" altLang="en-US" sz="2400" dirty="0">
                <a:latin typeface="+mn-ea"/>
                <a:ea typeface="+mn-ea"/>
              </a:rPr>
              <a:t>地主土地私有制（主导）</a:t>
            </a:r>
          </a:p>
          <a:p>
            <a:pPr hangingPunct="1">
              <a:lnSpc>
                <a:spcPts val="3000"/>
              </a:lnSpc>
            </a:pPr>
            <a:r>
              <a:rPr kumimoji="1" lang="zh-CN" altLang="en-US" sz="2400" dirty="0">
                <a:latin typeface="+mn-ea"/>
                <a:ea typeface="+mn-ea"/>
              </a:rPr>
              <a:t>自耕农土地私有制</a:t>
            </a:r>
            <a:endParaRPr kumimoji="1" lang="en-US" altLang="zh-CN" sz="2400" dirty="0">
              <a:latin typeface="+mn-ea"/>
              <a:ea typeface="+mn-ea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6722" y="2060711"/>
            <a:ext cx="1944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+mn-ea"/>
                <a:ea typeface="+mn-ea"/>
              </a:rPr>
              <a:t>军功赏赐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476215" y="1448598"/>
            <a:ext cx="152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</a:rPr>
              <a:t>土地买卖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7" name="AutoShape 8"/>
          <p:cNvSpPr>
            <a:spLocks/>
          </p:cNvSpPr>
          <p:nvPr/>
        </p:nvSpPr>
        <p:spPr bwMode="auto">
          <a:xfrm>
            <a:off x="4260315" y="1128587"/>
            <a:ext cx="215900" cy="1201738"/>
          </a:xfrm>
          <a:prstGeom prst="leftBrace">
            <a:avLst>
              <a:gd name="adj1" fmla="val 4638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+mn-ea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42890" y="836487"/>
            <a:ext cx="2881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+mn-ea"/>
                <a:ea typeface="+mn-ea"/>
              </a:rPr>
              <a:t>公田转化为私田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381383" y="1441893"/>
            <a:ext cx="1529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</a:rPr>
              <a:t>土地</a:t>
            </a:r>
            <a:r>
              <a:rPr lang="zh-CN" altLang="en-US" sz="2400" dirty="0">
                <a:latin typeface="+mn-ea"/>
                <a:ea typeface="+mn-ea"/>
              </a:rPr>
              <a:t>兼并</a:t>
            </a:r>
          </a:p>
        </p:txBody>
      </p:sp>
    </p:spTree>
    <p:extLst>
      <p:ext uri="{BB962C8B-B14F-4D97-AF65-F5344CB8AC3E}">
        <p14:creationId xmlns:p14="http://schemas.microsoft.com/office/powerpoint/2010/main" val="208021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-39733" y="1580562"/>
            <a:ext cx="186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铁器牛耕的使用和推广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（生产力）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7584" y="853570"/>
            <a:ext cx="1771740" cy="101569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井田制瓦解</a:t>
            </a:r>
            <a:endParaRPr lang="en-US" altLang="zh-CN" sz="2400" dirty="0" smtClean="0"/>
          </a:p>
          <a:p>
            <a:pPr lvl="0"/>
            <a:r>
              <a:rPr lang="zh-CN" altLang="en-US" dirty="0"/>
              <a:t>“公田不治”</a:t>
            </a:r>
            <a:endParaRPr lang="en-US" altLang="zh-CN" dirty="0"/>
          </a:p>
          <a:p>
            <a:endParaRPr lang="en-US" altLang="zh-CN" sz="2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4205520" y="832648"/>
            <a:ext cx="2189988" cy="103661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各国税制改革</a:t>
            </a:r>
            <a:endParaRPr lang="en-US" altLang="zh-CN" sz="2400" dirty="0" smtClean="0"/>
          </a:p>
          <a:p>
            <a:pPr lvl="0" algn="ctr"/>
            <a:r>
              <a:rPr lang="zh-CN" altLang="en-US" dirty="0"/>
              <a:t>“初税亩”</a:t>
            </a:r>
            <a:endParaRPr lang="en-US" altLang="zh-CN" dirty="0"/>
          </a:p>
          <a:p>
            <a:pPr lvl="0" algn="ctr"/>
            <a:r>
              <a:rPr lang="zh-CN" altLang="en-US" dirty="0"/>
              <a:t>“相地而衰征”</a:t>
            </a:r>
            <a:endParaRPr lang="en-US" altLang="zh-CN" dirty="0"/>
          </a:p>
          <a:p>
            <a:endParaRPr lang="en-US" altLang="zh-CN" sz="2400" dirty="0" smtClean="0"/>
          </a:p>
        </p:txBody>
      </p:sp>
      <p:grpSp>
        <p:nvGrpSpPr>
          <p:cNvPr id="14" name="组合 13"/>
          <p:cNvGrpSpPr/>
          <p:nvPr/>
        </p:nvGrpSpPr>
        <p:grpSpPr>
          <a:xfrm>
            <a:off x="6734815" y="853570"/>
            <a:ext cx="1607801" cy="1036615"/>
            <a:chOff x="6149449" y="989107"/>
            <a:chExt cx="1654012" cy="1872139"/>
          </a:xfrm>
        </p:grpSpPr>
        <p:sp>
          <p:nvSpPr>
            <p:cNvPr id="11" name="文本框 10"/>
            <p:cNvSpPr txBox="1"/>
            <p:nvPr/>
          </p:nvSpPr>
          <p:spPr>
            <a:xfrm>
              <a:off x="6311780" y="989107"/>
              <a:ext cx="1445757" cy="187213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土地私有</a:t>
              </a:r>
              <a:endParaRPr lang="en-US" altLang="zh-CN" sz="2400" dirty="0" smtClean="0"/>
            </a:p>
            <a:p>
              <a:r>
                <a:rPr lang="zh-CN" altLang="en-US" dirty="0">
                  <a:latin typeface="+mn-ea"/>
                  <a:ea typeface="+mn-ea"/>
                </a:rPr>
                <a:t>新剥削</a:t>
              </a:r>
              <a:r>
                <a:rPr lang="zh-CN" altLang="en-US" dirty="0" smtClean="0">
                  <a:latin typeface="+mn-ea"/>
                  <a:ea typeface="+mn-ea"/>
                </a:rPr>
                <a:t>方式</a:t>
              </a:r>
              <a:endParaRPr lang="en-US" altLang="zh-CN" dirty="0" smtClean="0">
                <a:latin typeface="+mn-ea"/>
                <a:ea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49449" y="2071278"/>
              <a:ext cx="165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</p:txBody>
        </p:sp>
      </p:grpSp>
      <p:sp>
        <p:nvSpPr>
          <p:cNvPr id="15" name="右箭头 14"/>
          <p:cNvSpPr/>
          <p:nvPr/>
        </p:nvSpPr>
        <p:spPr>
          <a:xfrm rot="19445675">
            <a:off x="1672934" y="1527611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878438" y="1143822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453289" y="1118224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8481" y="220090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（生产关系）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015760" y="2727025"/>
            <a:ext cx="1771740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打破“千耦其耘”的耕作</a:t>
            </a:r>
            <a:r>
              <a:rPr lang="zh-CN" altLang="en-US" sz="2400" dirty="0" smtClean="0"/>
              <a:t>方式</a:t>
            </a:r>
            <a:endParaRPr lang="en-US" altLang="zh-CN" sz="2400" dirty="0"/>
          </a:p>
        </p:txBody>
      </p:sp>
      <p:sp>
        <p:nvSpPr>
          <p:cNvPr id="22" name="右箭头 21"/>
          <p:cNvSpPr/>
          <p:nvPr/>
        </p:nvSpPr>
        <p:spPr>
          <a:xfrm rot="2471646">
            <a:off x="1616824" y="2359314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019201" y="2322065"/>
            <a:ext cx="2999570" cy="1351275"/>
            <a:chOff x="4019201" y="2322065"/>
            <a:chExt cx="2999570" cy="1351275"/>
          </a:xfrm>
        </p:grpSpPr>
        <p:sp>
          <p:nvSpPr>
            <p:cNvPr id="23" name="文本框 22"/>
            <p:cNvSpPr txBox="1"/>
            <p:nvPr/>
          </p:nvSpPr>
          <p:spPr>
            <a:xfrm>
              <a:off x="4539766" y="2934676"/>
              <a:ext cx="2054286" cy="73866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/>
                <a:t>小农经济</a:t>
              </a:r>
              <a:endParaRPr lang="en-US" altLang="zh-CN" sz="2400" dirty="0" smtClean="0"/>
            </a:p>
            <a:p>
              <a:pPr algn="ctr"/>
              <a:r>
                <a:rPr lang="zh-CN" altLang="en-US" dirty="0" smtClean="0"/>
                <a:t>家庭生产经营</a:t>
              </a:r>
              <a:endParaRPr lang="en-US" altLang="zh-CN" dirty="0" smtClean="0"/>
            </a:p>
          </p:txBody>
        </p:sp>
        <p:sp>
          <p:nvSpPr>
            <p:cNvPr id="24" name="右箭头 23"/>
            <p:cNvSpPr/>
            <p:nvPr/>
          </p:nvSpPr>
          <p:spPr>
            <a:xfrm>
              <a:off x="4019201" y="3016101"/>
              <a:ext cx="281526" cy="46233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右箭头 26"/>
            <p:cNvSpPr/>
            <p:nvPr/>
          </p:nvSpPr>
          <p:spPr>
            <a:xfrm rot="8028479">
              <a:off x="6627502" y="2250996"/>
              <a:ext cx="320199" cy="46233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3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3290" y="451991"/>
            <a:ext cx="8897421" cy="2308324"/>
          </a:xfrm>
          <a:prstGeom prst="rect">
            <a:avLst/>
          </a:prstGeom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今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也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农夫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之所以蚤出暮入，强乎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耕稼树艺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，多聚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叔粟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而不敢怠倦者，何也？曰：彼以为强必富，不强必贫；强必饱，不强必饥。故不敢怠倦。今也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妇人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之所以夙兴夜寐，强乎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纺绩织纴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，多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治麻統葛绪，捆布縿</a:t>
            </a:r>
            <a:r>
              <a:rPr lang="zh-CN" altLang="en-US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，而不敢怠倦者，何也</a:t>
            </a:r>
            <a:r>
              <a:rPr lang="zh-CN" altLang="en-US" sz="2400" b="1" dirty="0" smtClean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曰：彼以为强必富，不强必贫；强必暖，不强必寒。故不敢怠倦。</a:t>
            </a:r>
            <a:endParaRPr lang="en-US" altLang="zh-CN" sz="2400" b="1" dirty="0" smtClean="0">
              <a:solidFill>
                <a:srgbClr val="434343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43434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                ——《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墨子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非命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3290" y="2810803"/>
            <a:ext cx="8897421" cy="2308324"/>
          </a:xfrm>
          <a:prstGeom prst="rect">
            <a:avLst/>
          </a:prstGeom>
          <a:ln w="25400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CC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今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一夫挟五口</a:t>
            </a:r>
            <a:r>
              <a:rPr lang="en-US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治百亩。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岁收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亩一石半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为粟百五十石。除十一之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税十五石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余百三十五石。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食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人月一石半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五人终岁为粟九十石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与有四十五石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石三十，为钱千三百五十，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除社闾尝新、春秋之祠，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用钱三百，余千五十。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衣，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人率用钱三百，五人终岁用千五百，不足四百五十</a:t>
            </a:r>
            <a:r>
              <a:rPr lang="zh-CN" altLang="en-US" sz="2400" b="1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 </a:t>
            </a:r>
          </a:p>
          <a:p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                  </a:t>
            </a:r>
            <a:r>
              <a:rPr lang="zh-CN" altLang="en-US" sz="2400" b="1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en-US" altLang="zh-CN" sz="2400" b="1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——《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汉书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卷二十四 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食货志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1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00007" y="456848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4</a:t>
            </a:r>
            <a:r>
              <a:rPr lang="zh-CN" altLang="en-US" sz="2400" dirty="0">
                <a:latin typeface="+mn-ea"/>
                <a:ea typeface="+mn-ea"/>
              </a:rPr>
              <a:t>、小农经济</a:t>
            </a:r>
          </a:p>
        </p:txBody>
      </p:sp>
      <p:sp>
        <p:nvSpPr>
          <p:cNvPr id="6" name="矩形 5"/>
          <p:cNvSpPr/>
          <p:nvPr/>
        </p:nvSpPr>
        <p:spPr>
          <a:xfrm>
            <a:off x="165058" y="1118831"/>
            <a:ext cx="71604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）</a:t>
            </a:r>
            <a:r>
              <a:rPr lang="zh-CN" altLang="en-US" sz="2400" dirty="0" smtClean="0">
                <a:latin typeface="+mn-ea"/>
                <a:ea typeface="+mn-ea"/>
              </a:rPr>
              <a:t>原因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根本：铁</a:t>
            </a:r>
            <a:r>
              <a:rPr lang="zh-CN" altLang="en-US" sz="2400" dirty="0">
                <a:latin typeface="+mn-ea"/>
                <a:ea typeface="+mn-ea"/>
              </a:rPr>
              <a:t>犁牛耕普及，生产力提高；</a:t>
            </a: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          土地</a:t>
            </a:r>
            <a:r>
              <a:rPr lang="zh-CN" altLang="en-US" sz="2400" dirty="0">
                <a:latin typeface="+mn-ea"/>
                <a:ea typeface="+mn-ea"/>
              </a:rPr>
              <a:t>私有制确立</a:t>
            </a:r>
          </a:p>
          <a:p>
            <a:pPr>
              <a:lnSpc>
                <a:spcPts val="3000"/>
              </a:lnSpc>
            </a:pPr>
            <a:endParaRPr lang="en-US" altLang="zh-CN" sz="2400" dirty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）内容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拥有部分土地；以家庭为单位；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农业手工业相结合（“男耕女织”）；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  <a:ea typeface="+mn-ea"/>
              </a:rPr>
              <a:t>自给自足（缴纳贡赋，满足生活所需）</a:t>
            </a:r>
            <a:endParaRPr lang="en-US" altLang="zh-CN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endParaRPr lang="zh-CN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45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3088" y="2443375"/>
            <a:ext cx="8491591" cy="2123658"/>
          </a:xfrm>
          <a:prstGeom prst="rect">
            <a:avLst/>
          </a:prstGeom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由于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小农人口众多，个人承担的看似数量不多的租税、人口税，如同“涓涓流水汇成江河”，汇总到国君手中，就成为国家财政收入的主要来源。自此以后，自耕小农成为历代王朝的立国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基础。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—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王家范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大学中国史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7407" y="663981"/>
            <a:ext cx="81508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</a:rPr>
              <a:t>（</a:t>
            </a:r>
            <a:r>
              <a:rPr lang="en-US" altLang="zh-CN" sz="2400" dirty="0">
                <a:latin typeface="+mn-ea"/>
              </a:rPr>
              <a:t>3</a:t>
            </a:r>
            <a:r>
              <a:rPr lang="zh-CN" altLang="en-US" sz="2400" dirty="0">
                <a:latin typeface="+mn-ea"/>
              </a:rPr>
              <a:t>）</a:t>
            </a:r>
            <a:r>
              <a:rPr lang="zh-CN" altLang="en-US" sz="2400" dirty="0" smtClean="0">
                <a:latin typeface="+mn-ea"/>
              </a:rPr>
              <a:t>地位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 smtClean="0">
                <a:latin typeface="+mn-ea"/>
              </a:rPr>
              <a:t>自耕农是国家赋税和徭役的主要承担者。</a:t>
            </a:r>
            <a:endParaRPr lang="en-US" altLang="zh-CN" sz="2400" dirty="0" smtClean="0">
              <a:latin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</a:rPr>
              <a:t>小农经济</a:t>
            </a:r>
            <a:r>
              <a:rPr lang="zh-CN" altLang="en-US" sz="2400" dirty="0" smtClean="0">
                <a:latin typeface="+mn-ea"/>
              </a:rPr>
              <a:t>是</a:t>
            </a:r>
            <a:r>
              <a:rPr lang="zh-CN" altLang="en-US" sz="2400" dirty="0">
                <a:latin typeface="+mn-ea"/>
              </a:rPr>
              <a:t>古代社会经济结构的根本特征、古代社会的</a:t>
            </a:r>
            <a:r>
              <a:rPr lang="zh-CN" altLang="en-US" sz="2400" dirty="0" smtClean="0">
                <a:latin typeface="+mn-ea"/>
              </a:rPr>
              <a:t>经济基础。</a:t>
            </a:r>
            <a:endParaRPr lang="en-US" altLang="zh-CN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00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287963"/>
            <a:ext cx="8139178" cy="331514"/>
          </a:xfrm>
        </p:spPr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911" y="2615188"/>
            <a:ext cx="8383712" cy="1329647"/>
          </a:xfrm>
          <a:prstGeom prst="rect">
            <a:avLst/>
          </a:prstGeom>
          <a:noFill/>
          <a:ln w="22225">
            <a:solidFill>
              <a:srgbClr val="547D9D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应有客户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佃户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原租系省庄田桑土舍宇，便赐逐户充为永业。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即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得为己业，比户欣然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，于是茸屋植树，敢致功力。                  </a:t>
            </a:r>
          </a:p>
          <a:p>
            <a:pPr algn="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—《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旧五代史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周太祖纪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229031" y="524162"/>
            <a:ext cx="1596912" cy="454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3</a:t>
            </a:r>
            <a:r>
              <a:rPr lang="zh-CN" altLang="en-US" sz="2400" dirty="0" smtClean="0">
                <a:latin typeface="+mn-ea"/>
                <a:ea typeface="+mn-ea"/>
              </a:rPr>
              <a:t>）评价</a:t>
            </a:r>
            <a:endParaRPr lang="en-US" altLang="zh-CN" sz="24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0145" y="950375"/>
            <a:ext cx="8211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en-US" sz="2400" dirty="0">
                <a:latin typeface="+mn-ea"/>
                <a:ea typeface="+mn-ea"/>
              </a:rPr>
              <a:t>积极：</a:t>
            </a:r>
          </a:p>
          <a:p>
            <a:pPr hangingPunct="1"/>
            <a:r>
              <a:rPr lang="zh-CN" altLang="en-US" sz="2400" dirty="0" smtClean="0">
                <a:latin typeface="+mn-ea"/>
                <a:ea typeface="+mn-ea"/>
              </a:rPr>
              <a:t>自给自足，生活稳定，生产积极性高</a:t>
            </a:r>
          </a:p>
          <a:p>
            <a:pPr hangingPunct="1"/>
            <a:r>
              <a:rPr lang="zh-CN" altLang="en-US" sz="2400" dirty="0" smtClean="0">
                <a:latin typeface="+mn-ea"/>
                <a:ea typeface="+mn-ea"/>
              </a:rPr>
              <a:t>小农经济</a:t>
            </a:r>
            <a:r>
              <a:rPr lang="zh-CN" altLang="en-US" sz="2400" dirty="0">
                <a:latin typeface="+mn-ea"/>
                <a:ea typeface="+mn-ea"/>
              </a:rPr>
              <a:t>下的农民是精耕细作农业形成的主体，为农业发展做出重要贡献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26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4935" y="2213382"/>
            <a:ext cx="8609743" cy="2492990"/>
          </a:xfrm>
          <a:prstGeom prst="rect">
            <a:avLst/>
          </a:prstGeom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pPr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24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春耕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夏耘，秋获冬藏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，伐薪桥，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修官府，给徭役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。春不得避风尘，夏不得避暑热，秋不得避阴雨，冬不得避寒冻。四时之间，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亡日休息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，又私自送往迎来，吊死问疾，养孤长幼在其中。勤苦如此，尚复被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水寒之灾，急征暴赋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，赋敛不时，朝令夕改。有者半贾而卖，亡者取倍称之息。于是有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卖田宅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子孙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偿责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者。</a:t>
            </a:r>
          </a:p>
          <a:p>
            <a:pPr algn="r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altLang="zh-CN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  </a:t>
            </a:r>
            <a:r>
              <a:rPr lang="zh-CN" altLang="en-US" sz="24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晁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错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论贵粟疏</a:t>
            </a:r>
            <a:r>
              <a:rPr lang="en-US" altLang="zh-CN" sz="24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en-US" altLang="zh-CN" sz="24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324" y="261918"/>
            <a:ext cx="818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buClr>
                <a:srgbClr val="0066CC"/>
              </a:buClr>
            </a:pPr>
            <a:r>
              <a:rPr lang="zh-CN" altLang="en-US" sz="2400" dirty="0">
                <a:latin typeface="+mn-ea"/>
                <a:ea typeface="+mn-ea"/>
                <a:sym typeface="Wingdings" panose="05000000000000000000" pitchFamily="2" charset="2"/>
              </a:rPr>
              <a:t>消极：</a:t>
            </a:r>
          </a:p>
          <a:p>
            <a:pPr hangingPunct="1">
              <a:buClr>
                <a:srgbClr val="0066CC"/>
              </a:buClr>
            </a:pPr>
            <a:r>
              <a:rPr lang="zh-CN" altLang="en-US" sz="2400" dirty="0">
                <a:latin typeface="+mn-ea"/>
                <a:ea typeface="+mn-ea"/>
              </a:rPr>
              <a:t>规模小，承受力弱，不稳定因素多</a:t>
            </a:r>
          </a:p>
          <a:p>
            <a:pPr hangingPunct="1">
              <a:buClr>
                <a:srgbClr val="0066CC"/>
              </a:buClr>
            </a:pPr>
            <a:r>
              <a:rPr lang="zh-CN" altLang="en-US" sz="2400" dirty="0">
                <a:latin typeface="+mn-ea"/>
                <a:ea typeface="+mn-ea"/>
              </a:rPr>
              <a:t>难以扩大再生产，阻碍商品经济进一步发展和技术</a:t>
            </a:r>
            <a:r>
              <a:rPr lang="zh-CN" altLang="en-US" sz="2400" dirty="0" smtClean="0">
                <a:latin typeface="+mn-ea"/>
                <a:ea typeface="+mn-ea"/>
              </a:rPr>
              <a:t>创新</a:t>
            </a:r>
            <a:endParaRPr lang="en-US" altLang="zh-CN" sz="2400" dirty="0">
              <a:latin typeface="+mn-ea"/>
              <a:ea typeface="+mn-ea"/>
            </a:endParaRPr>
          </a:p>
          <a:p>
            <a:pPr hangingPunct="1">
              <a:buClr>
                <a:srgbClr val="0066CC"/>
              </a:buClr>
            </a:pPr>
            <a:r>
              <a:rPr lang="zh-CN" altLang="en-US" sz="2400" dirty="0" smtClean="0">
                <a:latin typeface="+mn-ea"/>
                <a:ea typeface="+mn-ea"/>
              </a:rPr>
              <a:t>统治者</a:t>
            </a:r>
            <a:r>
              <a:rPr lang="zh-CN" altLang="en-US" sz="2400" dirty="0">
                <a:latin typeface="+mn-ea"/>
                <a:ea typeface="+mn-ea"/>
              </a:rPr>
              <a:t>过度剥削容易导致自耕农破产</a:t>
            </a:r>
          </a:p>
        </p:txBody>
      </p:sp>
    </p:spTree>
    <p:extLst>
      <p:ext uri="{BB962C8B-B14F-4D97-AF65-F5344CB8AC3E}">
        <p14:creationId xmlns:p14="http://schemas.microsoft.com/office/powerpoint/2010/main" val="112097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75683" y="308640"/>
            <a:ext cx="8139178" cy="4042179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2400" dirty="0" smtClean="0"/>
              <a:t>中国古代农业的基本特征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923622"/>
            <a:ext cx="89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endParaRPr lang="zh-CN" altLang="zh-CN" sz="2800" kern="100" dirty="0">
              <a:latin typeface="+mn-ea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910" y="1185232"/>
            <a:ext cx="8389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种植业为主，以家庭养殖业为辅</a:t>
            </a:r>
          </a:p>
          <a:p>
            <a:pPr indent="266700" algn="just"/>
            <a:r>
              <a:rPr lang="en-US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借用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牛力和不断改进的生产工具、生产技术，使精耕细作的农业生产方式日益完善，使我国传统农业经济的基本特点。</a:t>
            </a:r>
          </a:p>
          <a:p>
            <a:pPr indent="266700" algn="just"/>
            <a:r>
              <a:rPr lang="en-US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地主土地为主导的土地私有制成为中国古代土地制度的基本形态。</a:t>
            </a:r>
          </a:p>
          <a:p>
            <a:pPr indent="266700" algn="just"/>
            <a:r>
              <a:rPr lang="en-US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4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家庭为单位，农业手工业相结合，自给自足的自然经济是中国古代社会农业生产的基本模式。“男耕女织”式的小农经济。</a:t>
            </a:r>
          </a:p>
          <a:p>
            <a:pPr indent="266700" algn="just"/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http://imgsrc.baidu.com/baike/abpic/item/d4239b353e317f5c91ef391f.jp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1" y="1261835"/>
            <a:ext cx="1446610" cy="1928813"/>
          </a:xfrm>
          <a:prstGeom prst="rect">
            <a:avLst/>
          </a:prstGeom>
          <a:noFill/>
          <a:ln w="22225">
            <a:solidFill>
              <a:srgbClr val="547D9D"/>
            </a:solidFill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327498" y="927925"/>
            <a:ext cx="6161485" cy="2677656"/>
          </a:xfrm>
          <a:prstGeom prst="rect">
            <a:avLst/>
          </a:prstGeom>
          <a:noFill/>
          <a:ln w="22225">
            <a:solidFill>
              <a:srgbClr val="547D9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记述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了木工、金工、皮革工、染色工、玉工、陶工等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大类、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个工种，其中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种已失传，后又衍生出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种，实存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25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个工种的内容。书中分别介绍了车舆、宫室、兵器以及礼乐之器等的制作工艺和检验方法，涉及数学、力学、声学、冶金学、建筑学等方面的知识和经验总结。</a:t>
            </a:r>
          </a:p>
        </p:txBody>
      </p:sp>
      <p:sp>
        <p:nvSpPr>
          <p:cNvPr id="6" name="矩形 5"/>
          <p:cNvSpPr/>
          <p:nvPr/>
        </p:nvSpPr>
        <p:spPr>
          <a:xfrm>
            <a:off x="391672" y="424788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hangingPunct="1"/>
            <a:r>
              <a:rPr lang="zh-CN" altLang="en-US" sz="2400" b="1" dirty="0">
                <a:latin typeface="微软雅黑"/>
              </a:rPr>
              <a:t>二、手工业</a:t>
            </a:r>
            <a:endParaRPr lang="zh-CN" altLang="en-US" sz="2400" b="1" dirty="0"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158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5763" y="714469"/>
            <a:ext cx="8139178" cy="4042179"/>
          </a:xfrm>
        </p:spPr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08235" y="1172596"/>
            <a:ext cx="549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社会转型期：大动荡、大变革、大发展</a:t>
            </a:r>
            <a:endParaRPr lang="zh-CN" alt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087315" y="3080038"/>
            <a:ext cx="594002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49240" y="2540684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BC771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00686" y="2270413"/>
            <a:ext cx="857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BC476</a:t>
            </a:r>
          </a:p>
          <a:p>
            <a:r>
              <a:rPr kumimoji="1" lang="en-US" altLang="zh-CN" b="1">
                <a:latin typeface="Times New Roman" panose="02020603050405020304" pitchFamily="18" charset="0"/>
                <a:ea typeface="宋体" panose="02010600030101010101" pitchFamily="2" charset="-122"/>
              </a:rPr>
              <a:t>BC475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893868" y="2485915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BC221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29137" y="2053719"/>
            <a:ext cx="754856" cy="4154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21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春秋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21128" y="2053719"/>
            <a:ext cx="812006" cy="4154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2100" b="1">
                <a:latin typeface="Times New Roman" panose="02020603050405020304" pitchFamily="18" charset="0"/>
                <a:ea typeface="华文中宋" panose="02010600040101010101" pitchFamily="2" charset="-122"/>
              </a:rPr>
              <a:t>战国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73090" y="2972881"/>
            <a:ext cx="163115" cy="161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3625728" y="2972881"/>
            <a:ext cx="163115" cy="161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216528" y="2972881"/>
            <a:ext cx="163115" cy="161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350"/>
          </a:p>
        </p:txBody>
      </p:sp>
      <p:sp>
        <p:nvSpPr>
          <p:cNvPr id="14" name="下箭头 13"/>
          <p:cNvSpPr/>
          <p:nvPr/>
        </p:nvSpPr>
        <p:spPr>
          <a:xfrm>
            <a:off x="3729311" y="3432384"/>
            <a:ext cx="369093" cy="424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37067" y="3923693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根本动力</a:t>
            </a:r>
            <a:r>
              <a:rPr lang="zh-CN" altLang="en-US" sz="2400" dirty="0"/>
              <a:t>：</a:t>
            </a:r>
            <a:r>
              <a:rPr lang="zh-CN" altLang="en-US" sz="2400" dirty="0" smtClean="0"/>
              <a:t>经济，生产力发展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38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12008" y="1023889"/>
            <a:ext cx="8139178" cy="4042179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12258" y="4256236"/>
            <a:ext cx="30596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000" dirty="0">
                <a:latin typeface="+mn-ea"/>
                <a:ea typeface="+mn-ea"/>
              </a:rPr>
              <a:t>春秋时期的铁</a:t>
            </a:r>
            <a:r>
              <a:rPr kumimoji="1" lang="zh-CN" altLang="en-US" sz="2000" dirty="0" smtClean="0">
                <a:latin typeface="+mn-ea"/>
                <a:ea typeface="+mn-ea"/>
              </a:rPr>
              <a:t>锄</a:t>
            </a:r>
            <a:endParaRPr kumimoji="1" lang="zh-CN" altLang="en-US" sz="2000" dirty="0">
              <a:latin typeface="+mn-ea"/>
              <a:ea typeface="+mn-ea"/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82" y="1736337"/>
            <a:ext cx="1955911" cy="2464604"/>
          </a:xfrm>
          <a:prstGeom prst="rect">
            <a:avLst/>
          </a:prstGeom>
          <a:noFill/>
          <a:ln w="31750">
            <a:solidFill>
              <a:srgbClr val="547D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44398" y="4256236"/>
            <a:ext cx="2686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dirty="0">
                <a:latin typeface="+mn-ea"/>
                <a:ea typeface="+mn-ea"/>
              </a:rPr>
              <a:t>春秋时期金柄铁剑</a:t>
            </a:r>
          </a:p>
        </p:txBody>
      </p:sp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72" y="1723402"/>
            <a:ext cx="3735423" cy="2364344"/>
          </a:xfrm>
          <a:prstGeom prst="rect">
            <a:avLst/>
          </a:prstGeom>
          <a:noFill/>
          <a:ln w="22225">
            <a:solidFill>
              <a:srgbClr val="547D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67108" y="602127"/>
            <a:ext cx="70223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1</a:t>
            </a:r>
            <a:r>
              <a:rPr lang="zh-CN" altLang="en-US" sz="2400" dirty="0">
                <a:latin typeface="+mn-ea"/>
                <a:ea typeface="+mn-ea"/>
              </a:rPr>
              <a:t>）金属冶炼：</a:t>
            </a:r>
          </a:p>
          <a:p>
            <a:pPr hangingPunct="1"/>
            <a:r>
              <a:rPr lang="zh-CN" altLang="en-US" sz="2400" dirty="0">
                <a:latin typeface="+mn-ea"/>
                <a:ea typeface="+mn-ea"/>
              </a:rPr>
              <a:t>春秋时期发明冶炼生铁和钢，推动生产力</a:t>
            </a:r>
            <a:r>
              <a:rPr lang="zh-CN" altLang="en-US" sz="2400" dirty="0" smtClean="0">
                <a:latin typeface="+mn-ea"/>
                <a:ea typeface="+mn-ea"/>
              </a:rPr>
              <a:t>发展</a:t>
            </a:r>
            <a:endParaRPr lang="en-US" altLang="zh-CN" sz="2400" dirty="0" smtClean="0">
              <a:latin typeface="+mn-ea"/>
              <a:ea typeface="+mn-ea"/>
            </a:endParaRPr>
          </a:p>
          <a:p>
            <a:pPr hangingPunct="1"/>
            <a:endParaRPr lang="zh-CN" altLang="en-US" sz="2400" dirty="0">
              <a:latin typeface="+mn-ea"/>
              <a:ea typeface="+mn-ea"/>
            </a:endParaRPr>
          </a:p>
          <a:p>
            <a:pPr hangingPunct="1"/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6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r="18878"/>
          <a:stretch/>
        </p:blipFill>
        <p:spPr>
          <a:xfrm>
            <a:off x="1635743" y="1808251"/>
            <a:ext cx="5243382" cy="3262045"/>
          </a:xfrm>
          <a:ln>
            <a:solidFill>
              <a:schemeClr val="tx1"/>
            </a:solidFill>
          </a:ln>
        </p:spPr>
      </p:pic>
      <p:sp>
        <p:nvSpPr>
          <p:cNvPr id="4" name="矩形 3"/>
          <p:cNvSpPr/>
          <p:nvPr/>
        </p:nvSpPr>
        <p:spPr>
          <a:xfrm>
            <a:off x="161819" y="504397"/>
            <a:ext cx="88203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）经营方式：</a:t>
            </a:r>
          </a:p>
          <a:p>
            <a:pPr hangingPunct="1"/>
            <a:r>
              <a:rPr lang="zh-CN" altLang="en-US" sz="2400" dirty="0">
                <a:latin typeface="+mn-ea"/>
                <a:ea typeface="+mn-ea"/>
              </a:rPr>
              <a:t>形成官营、私营、家庭手工业长期并存的格局，官营手工业继续</a:t>
            </a:r>
            <a:r>
              <a:rPr lang="zh-CN" altLang="en-US" sz="2400" dirty="0" smtClean="0">
                <a:latin typeface="+mn-ea"/>
                <a:ea typeface="+mn-ea"/>
              </a:rPr>
              <a:t>发展。</a:t>
            </a:r>
            <a:endParaRPr lang="zh-CN" altLang="en-US" sz="2400" dirty="0">
              <a:latin typeface="+mn-ea"/>
              <a:ea typeface="+mn-ea"/>
            </a:endParaRPr>
          </a:p>
          <a:p>
            <a:pPr hangingPunct="1"/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0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/>
          </p:cNvSpPr>
          <p:nvPr>
            <p:ph idx="1"/>
          </p:nvPr>
        </p:nvSpPr>
        <p:spPr>
          <a:xfrm>
            <a:off x="174018" y="545173"/>
            <a:ext cx="8379218" cy="191035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400" b="1" dirty="0" smtClean="0">
                <a:latin typeface="+mn-ea"/>
                <a:ea typeface="+mn-ea"/>
              </a:rPr>
              <a:t>三、 商业</a:t>
            </a:r>
            <a:endParaRPr lang="zh-CN" altLang="en-US" sz="3400" b="1" dirty="0" smtClean="0">
              <a:latin typeface="+mn-ea"/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400" dirty="0" smtClean="0">
                <a:latin typeface="+mn-ea"/>
                <a:ea typeface="+mn-ea"/>
              </a:rPr>
              <a:t>（</a:t>
            </a:r>
            <a:r>
              <a:rPr lang="en-US" altLang="zh-CN" sz="3400" dirty="0" smtClean="0">
                <a:latin typeface="+mn-ea"/>
                <a:ea typeface="+mn-ea"/>
              </a:rPr>
              <a:t>1</a:t>
            </a:r>
            <a:r>
              <a:rPr lang="zh-CN" altLang="en-US" sz="3400" dirty="0" smtClean="0">
                <a:latin typeface="+mn-ea"/>
                <a:ea typeface="+mn-ea"/>
              </a:rPr>
              <a:t>）原因：生产力发展</a:t>
            </a:r>
            <a:r>
              <a:rPr lang="zh-CN" altLang="en-US" sz="3400" dirty="0" smtClean="0">
                <a:latin typeface="+mn-ea"/>
                <a:ea typeface="+mn-ea"/>
              </a:rPr>
              <a:t>，农业、手工业的进步</a:t>
            </a:r>
            <a:endParaRPr lang="en-US" altLang="zh-CN" sz="3400" dirty="0" smtClean="0">
              <a:latin typeface="+mn-ea"/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3400" dirty="0" smtClean="0">
                <a:latin typeface="+mn-ea"/>
                <a:ea typeface="+mn-ea"/>
              </a:rPr>
              <a:t>                 工商</a:t>
            </a:r>
            <a:r>
              <a:rPr lang="zh-CN" altLang="en-US" sz="3400" dirty="0" smtClean="0">
                <a:latin typeface="+mn-ea"/>
                <a:ea typeface="+mn-ea"/>
              </a:rPr>
              <a:t>食官制度</a:t>
            </a:r>
            <a:r>
              <a:rPr lang="zh-CN" altLang="en-US" sz="3400" dirty="0" smtClean="0">
                <a:latin typeface="+mn-ea"/>
                <a:ea typeface="+mn-ea"/>
              </a:rPr>
              <a:t>瓦解</a:t>
            </a:r>
            <a:endParaRPr lang="zh-CN" altLang="en-US" sz="3400" dirty="0" smtClean="0">
              <a:latin typeface="+mn-ea"/>
              <a:ea typeface="+mn-ea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27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282538" y="3022266"/>
            <a:ext cx="8563509" cy="1200329"/>
          </a:xfrm>
          <a:prstGeom prst="rect">
            <a:avLst/>
          </a:prstGeom>
          <a:noFill/>
          <a:ln w="22225">
            <a:solidFill>
              <a:srgbClr val="547D9D"/>
            </a:solidFill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临淄之途，车毂（</a:t>
            </a:r>
            <a:r>
              <a:rPr lang="en-US" altLang="zh-CN" sz="2400" dirty="0" err="1"/>
              <a:t>gǔ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）击，人肩摩’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、‘连衽成帷，举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袂（</a:t>
            </a:r>
            <a:r>
              <a:rPr lang="en-US" altLang="zh-CN" sz="2400" dirty="0" err="1" smtClean="0"/>
              <a:t>mèi</a:t>
            </a:r>
            <a:r>
              <a:rPr lang="zh-CN" altLang="en-US" sz="2400" dirty="0" smtClean="0"/>
              <a:t>）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成幕，挥汗成雨；家敦而富，志高而扬 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战国策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齐策一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82539" y="285750"/>
            <a:ext cx="8563509" cy="2492990"/>
          </a:xfrm>
          <a:prstGeom prst="rect">
            <a:avLst/>
          </a:prstGeom>
          <a:noFill/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战国初期，一些城市的规模已非常之大，在当时世界上无出其右，齐国的都城临淄拥有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35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万人，同时期伯里克利时代的雅典城邦，只有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万人，据有关学者推算，战国时全国总人口约为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3200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万人，而城市居民人数多达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509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万，占人口比例的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15.9%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——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吴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晓波著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浩荡两千年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7629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图片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150"/>
            <a:ext cx="6515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战国形势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943600" cy="45720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7876" name="Oval 4"/>
          <p:cNvSpPr>
            <a:spLocks noChangeArrowheads="1"/>
          </p:cNvSpPr>
          <p:nvPr/>
        </p:nvSpPr>
        <p:spPr bwMode="auto">
          <a:xfrm>
            <a:off x="5429251" y="51435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877" name="Oval 5"/>
          <p:cNvSpPr>
            <a:spLocks noChangeArrowheads="1"/>
          </p:cNvSpPr>
          <p:nvPr/>
        </p:nvSpPr>
        <p:spPr bwMode="auto">
          <a:xfrm>
            <a:off x="4572001" y="194310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878" name="Oval 6"/>
          <p:cNvSpPr>
            <a:spLocks noChangeArrowheads="1"/>
          </p:cNvSpPr>
          <p:nvPr/>
        </p:nvSpPr>
        <p:spPr bwMode="auto">
          <a:xfrm>
            <a:off x="6057901" y="211455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879" name="Oval 7"/>
          <p:cNvSpPr>
            <a:spLocks noChangeArrowheads="1"/>
          </p:cNvSpPr>
          <p:nvPr/>
        </p:nvSpPr>
        <p:spPr bwMode="auto">
          <a:xfrm>
            <a:off x="4743451" y="268605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7881" name="Oval 9"/>
          <p:cNvSpPr>
            <a:spLocks noChangeArrowheads="1"/>
          </p:cNvSpPr>
          <p:nvPr/>
        </p:nvSpPr>
        <p:spPr bwMode="auto">
          <a:xfrm>
            <a:off x="2857501" y="280035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1600200" y="285751"/>
            <a:ext cx="2114550" cy="507831"/>
          </a:xfrm>
          <a:prstGeom prst="rect">
            <a:avLst/>
          </a:prstGeom>
          <a:gradFill rotWithShape="1">
            <a:gsLst>
              <a:gs pos="0">
                <a:srgbClr val="FFFF00">
                  <a:alpha val="60001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Times New Roman" panose="02020603050405020304" pitchFamily="18" charset="0"/>
                <a:ea typeface="黑体" panose="02010609060101010101" pitchFamily="49" charset="-122"/>
              </a:rPr>
              <a:t>春秋战国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977878" y="422910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073128" y="3086101"/>
            <a:ext cx="594122" cy="43219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/>
            <a:endParaRPr lang="zh-CN" altLang="zh-CN" sz="2100" b="1" u="sng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94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/>
          </p:cNvSpPr>
          <p:nvPr>
            <p:ph idx="1"/>
          </p:nvPr>
        </p:nvSpPr>
        <p:spPr>
          <a:xfrm>
            <a:off x="809090" y="748730"/>
            <a:ext cx="6115050" cy="4231481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众多</a:t>
            </a:r>
            <a:r>
              <a:rPr lang="zh-CN" altLang="en-US" sz="2400" dirty="0" smtClean="0">
                <a:latin typeface="+mn-ea"/>
                <a:ea typeface="+mn-ea"/>
              </a:rPr>
              <a:t>商品市场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私商兴起，成为商人主体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>
                <a:latin typeface="+mn-ea"/>
              </a:rPr>
              <a:t>城市成为商业中心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南北</a:t>
            </a:r>
            <a:r>
              <a:rPr lang="zh-CN" altLang="en-US" sz="2400" dirty="0" smtClean="0">
                <a:latin typeface="+mn-ea"/>
                <a:ea typeface="+mn-ea"/>
              </a:rPr>
              <a:t>经济交流频繁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黄金、白银成为流通货币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endParaRPr lang="en-US" altLang="zh-CN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7198" y="209605"/>
            <a:ext cx="529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zh-CN" altLang="en-US" sz="2400" dirty="0">
                <a:latin typeface="+mn-ea"/>
                <a:ea typeface="+mn-ea"/>
              </a:rPr>
              <a:t>（</a:t>
            </a:r>
            <a:r>
              <a:rPr lang="en-US" altLang="zh-CN" sz="2400" dirty="0">
                <a:latin typeface="+mn-ea"/>
                <a:ea typeface="+mn-ea"/>
              </a:rPr>
              <a:t>2</a:t>
            </a:r>
            <a:r>
              <a:rPr lang="zh-CN" altLang="en-US" sz="2400" dirty="0">
                <a:latin typeface="+mn-ea"/>
                <a:ea typeface="+mn-ea"/>
              </a:rPr>
              <a:t>）表现：中国商业出现第一次高峰</a:t>
            </a:r>
          </a:p>
        </p:txBody>
      </p:sp>
    </p:spTree>
    <p:extLst>
      <p:ext uri="{BB962C8B-B14F-4D97-AF65-F5344CB8AC3E}">
        <p14:creationId xmlns:p14="http://schemas.microsoft.com/office/powerpoint/2010/main" val="9454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221279" y="278045"/>
            <a:ext cx="8410040" cy="29018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77500" lnSpcReduction="2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CN" altLang="en-US" sz="3100" b="1" dirty="0">
                <a:latin typeface="+mn-ea"/>
                <a:ea typeface="+mn-ea"/>
              </a:rPr>
              <a:t>四</a:t>
            </a:r>
            <a:r>
              <a:rPr lang="zh-CN" altLang="en-US" sz="3100" b="1" dirty="0" smtClean="0">
                <a:latin typeface="+mn-ea"/>
                <a:ea typeface="+mn-ea"/>
              </a:rPr>
              <a:t>、</a:t>
            </a:r>
            <a:r>
              <a:rPr lang="zh-CN" altLang="en-US" sz="3100" b="1" dirty="0">
                <a:latin typeface="+mn-ea"/>
                <a:ea typeface="+mn-ea"/>
              </a:rPr>
              <a:t>重农抑商政策</a:t>
            </a:r>
            <a:endParaRPr lang="zh-CN" altLang="en-US" sz="3100" b="1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zh-CN" sz="3100" dirty="0" smtClean="0">
                <a:latin typeface="+mn-ea"/>
                <a:ea typeface="+mn-ea"/>
              </a:rPr>
              <a:t>1</a:t>
            </a:r>
            <a:r>
              <a:rPr lang="zh-CN" altLang="en-US" sz="3100" dirty="0" smtClean="0">
                <a:latin typeface="+mn-ea"/>
                <a:ea typeface="+mn-ea"/>
              </a:rPr>
              <a:t>、原因：</a:t>
            </a:r>
            <a:endParaRPr lang="en-US" altLang="zh-CN" sz="3100" dirty="0" smtClean="0"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dirty="0" smtClean="0">
                <a:latin typeface="+mn-ea"/>
                <a:ea typeface="+mn-ea"/>
              </a:rPr>
              <a:t>维护</a:t>
            </a:r>
            <a:r>
              <a:rPr lang="zh-CN" altLang="en-US" sz="3100" dirty="0">
                <a:latin typeface="+mn-ea"/>
                <a:ea typeface="+mn-ea"/>
              </a:rPr>
              <a:t>政府的稳定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dirty="0">
                <a:latin typeface="+mn-ea"/>
                <a:ea typeface="+mn-ea"/>
              </a:rPr>
              <a:t>维护农业生产的安定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3100" dirty="0">
                <a:latin typeface="+mn-ea"/>
                <a:ea typeface="+mn-ea"/>
              </a:rPr>
              <a:t>商业流动性与加强中央集权的思想发生矛盾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b="1" dirty="0" smtClean="0"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anose="05000000000000000000" pitchFamily="2" charset="2"/>
              <a:buNone/>
            </a:pPr>
            <a:endParaRPr lang="zh-CN" altLang="en-US" b="1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4933" y="3047573"/>
            <a:ext cx="8630293" cy="1938992"/>
          </a:xfrm>
          <a:prstGeom prst="rect">
            <a:avLst/>
          </a:prstGeom>
          <a:noFill/>
          <a:ln w="22225">
            <a:solidFill>
              <a:srgbClr val="547D9D"/>
            </a:solidFill>
          </a:ln>
          <a:effectLst>
            <a:prstShdw prst="shdw17" dist="17961" dir="2700000">
              <a:srgbClr val="999900"/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按照战国时期法家的思想，在生产力并不发达的古代，“一夫不耕，或受之饥”“一女不耕，或受之寒”。而商人们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不事生产，牟取暴利，剥削农民，破坏农业生产。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商人依仗其雄厚财力，政治上“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交通王侯，力过吏势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”，因而被韩非视为“邦之蠧也”。</a:t>
            </a:r>
            <a:endParaRPr lang="en-US" altLang="zh-CN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88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Rot="1"/>
          </p:cNvSpPr>
          <p:nvPr>
            <p:ph idx="1"/>
          </p:nvPr>
        </p:nvSpPr>
        <p:spPr>
          <a:xfrm>
            <a:off x="327489" y="470685"/>
            <a:ext cx="8590480" cy="3086100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、内容</a:t>
            </a:r>
            <a:r>
              <a:rPr lang="zh-CN" altLang="en-US" sz="2400" dirty="0" smtClean="0">
                <a:latin typeface="+mn-ea"/>
                <a:ea typeface="+mn-ea"/>
              </a:rPr>
              <a:t>：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重视农业生产，严格限制工商业发展</a:t>
            </a:r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政府在生产和流通领域对国民经济的控制</a:t>
            </a:r>
          </a:p>
          <a:p>
            <a:pPr marL="457200" indent="-457200">
              <a:buClr>
                <a:schemeClr val="tx1"/>
              </a:buClr>
              <a:buNone/>
            </a:pPr>
            <a:r>
              <a:rPr lang="en-US" altLang="zh-CN" sz="2400" dirty="0" smtClean="0">
                <a:latin typeface="+mn-ea"/>
                <a:ea typeface="+mn-ea"/>
              </a:rPr>
              <a:t>3</a:t>
            </a:r>
            <a:r>
              <a:rPr lang="zh-CN" altLang="en-US" sz="2400" dirty="0" smtClean="0">
                <a:latin typeface="+mn-ea"/>
                <a:ea typeface="+mn-ea"/>
              </a:rPr>
              <a:t>、实施</a:t>
            </a:r>
            <a:r>
              <a:rPr lang="zh-CN" altLang="en-US" sz="2400" dirty="0" smtClean="0">
                <a:latin typeface="+mn-ea"/>
                <a:ea typeface="+mn-ea"/>
              </a:rPr>
              <a:t>过程：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indent="-457200">
              <a:buClr>
                <a:schemeClr val="tx1"/>
              </a:buClr>
              <a:buFont typeface="宋体" panose="02010600030101010101" pitchFamily="2" charset="-12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首先提出：商鞅变法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indent="-457200">
              <a:buClr>
                <a:schemeClr val="tx1"/>
              </a:buClr>
              <a:buFont typeface="宋体" panose="02010600030101010101" pitchFamily="2" charset="-122"/>
              <a:buAutoNum type="circleNumDbPlain"/>
            </a:pPr>
            <a:r>
              <a:rPr lang="zh-CN" altLang="en-US" sz="2400" dirty="0" smtClean="0">
                <a:latin typeface="+mn-ea"/>
                <a:ea typeface="+mn-ea"/>
              </a:rPr>
              <a:t>秦统一后将其定为基本国策，并被历代继承</a:t>
            </a:r>
          </a:p>
        </p:txBody>
      </p:sp>
    </p:spTree>
    <p:extLst>
      <p:ext uri="{BB962C8B-B14F-4D97-AF65-F5344CB8AC3E}">
        <p14:creationId xmlns:p14="http://schemas.microsoft.com/office/powerpoint/2010/main" val="41625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/>
              <a:t>一、农业</a:t>
            </a: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45" y="1454420"/>
            <a:ext cx="4705350" cy="3038475"/>
          </a:xfrm>
          <a:ln w="22225">
            <a:solidFill>
              <a:schemeClr val="accent1"/>
            </a:solidFill>
          </a:ln>
        </p:spPr>
      </p:pic>
      <p:pic>
        <p:nvPicPr>
          <p:cNvPr id="5" name="Object 0"/>
          <p:cNvPicPr>
            <a:picLocks noChangeAspect="1" noChangeArrowheads="1"/>
          </p:cNvPicPr>
          <p:nvPr/>
        </p:nvPicPr>
        <p:blipFill>
          <a:blip r:embed="rId3"/>
          <a:srcRect l="3537" r="4495"/>
          <a:stretch>
            <a:fillRect/>
          </a:stretch>
        </p:blipFill>
        <p:spPr bwMode="auto">
          <a:xfrm>
            <a:off x="883982" y="956457"/>
            <a:ext cx="1506511" cy="1621148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35580" y="1937992"/>
            <a:ext cx="734616" cy="369332"/>
          </a:xfrm>
          <a:prstGeom prst="rect">
            <a:avLst/>
          </a:prstGeom>
          <a:noFill/>
          <a:ln w="22225"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石器</a:t>
            </a:r>
          </a:p>
        </p:txBody>
      </p:sp>
      <p:pic>
        <p:nvPicPr>
          <p:cNvPr id="8" name="Picture 10" descr="骨耜"/>
          <p:cNvPicPr>
            <a:picLocks noChangeAspect="1" noChangeArrowheads="1"/>
          </p:cNvPicPr>
          <p:nvPr/>
        </p:nvPicPr>
        <p:blipFill>
          <a:blip r:embed="rId4"/>
          <a:srcRect r="-11" b="-11"/>
          <a:stretch>
            <a:fillRect/>
          </a:stretch>
        </p:blipFill>
        <p:spPr bwMode="auto">
          <a:xfrm>
            <a:off x="720404" y="2804425"/>
            <a:ext cx="1504849" cy="200670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38692" y="4811131"/>
            <a:ext cx="77312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骨器</a:t>
            </a:r>
          </a:p>
        </p:txBody>
      </p:sp>
      <p:pic>
        <p:nvPicPr>
          <p:cNvPr id="10" name="Picture 13" descr="2耒耜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5253" y="2803317"/>
            <a:ext cx="898416" cy="200781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388255" y="8393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铁器时代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6869806" y="500313"/>
            <a:ext cx="1794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</a:rPr>
              <a:t>生产力的显著提高</a:t>
            </a:r>
          </a:p>
        </p:txBody>
      </p:sp>
    </p:spTree>
    <p:extLst>
      <p:ext uri="{BB962C8B-B14F-4D97-AF65-F5344CB8AC3E}">
        <p14:creationId xmlns:p14="http://schemas.microsoft.com/office/powerpoint/2010/main" val="4202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33151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16829" r="3619" b="8356"/>
          <a:stretch/>
        </p:blipFill>
        <p:spPr>
          <a:xfrm>
            <a:off x="5107280" y="2004187"/>
            <a:ext cx="3534310" cy="2222544"/>
          </a:xfrm>
          <a:ln w="22225">
            <a:solidFill>
              <a:schemeClr val="accent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230145" y="2853749"/>
            <a:ext cx="4665489" cy="830997"/>
          </a:xfrm>
          <a:prstGeom prst="rect">
            <a:avLst/>
          </a:prstGeom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“宗庙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之牺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,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为畎田之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勤”</a:t>
            </a:r>
            <a:endParaRPr lang="en-US" altLang="zh-CN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b="1" dirty="0" smtClean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——《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国语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晋语</a:t>
            </a:r>
            <a:r>
              <a: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》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1588" y="442136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423B3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战国</a:t>
            </a:r>
            <a:r>
              <a:rPr lang="zh-CN" altLang="en-US" sz="2000" b="1" dirty="0">
                <a:solidFill>
                  <a:srgbClr val="423B3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墓葬</a:t>
            </a:r>
            <a:r>
              <a:rPr lang="zh-CN" altLang="en-US" sz="2000" b="1" dirty="0" smtClean="0">
                <a:solidFill>
                  <a:srgbClr val="423B3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中的</a:t>
            </a:r>
            <a:r>
              <a:rPr lang="zh-CN" altLang="en-US" sz="2000" b="1" dirty="0">
                <a:solidFill>
                  <a:srgbClr val="423B3B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“牛尊”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590084"/>
            <a:ext cx="375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ea"/>
                <a:ea typeface="+mn-ea"/>
              </a:rPr>
              <a:t>1</a:t>
            </a:r>
            <a:r>
              <a:rPr lang="zh-CN" altLang="en-US" sz="2400" b="1" dirty="0" smtClean="0">
                <a:latin typeface="+mn-ea"/>
                <a:ea typeface="+mn-ea"/>
              </a:rPr>
              <a:t>、铁器牛耕的使用和推广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56732" y="533964"/>
            <a:ext cx="1794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C00000"/>
                </a:solidFill>
              </a:rPr>
              <a:t>农用动力的革命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5980" y="1053632"/>
            <a:ext cx="5570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使精耕细作</a:t>
            </a:r>
            <a:r>
              <a:rPr lang="zh-CN" altLang="en-US" sz="2400" dirty="0">
                <a:latin typeface="+mn-ea"/>
                <a:ea typeface="+mn-ea"/>
              </a:rPr>
              <a:t>的农业耕作方式形成。</a:t>
            </a:r>
            <a:endParaRPr lang="en-US" altLang="zh-CN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2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3041150" y="957479"/>
            <a:ext cx="1613043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 smtClean="0"/>
              <a:t>精耕细作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28774" y="1581396"/>
            <a:ext cx="8188502" cy="2308324"/>
          </a:xfrm>
          <a:prstGeom prst="rect">
            <a:avLst/>
          </a:prstGeom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精耕细作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是中国古代农业的生产模式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中国传统农业精华的概括。指的是在</a:t>
            </a:r>
            <a:r>
              <a:rPr lang="zh-CN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一定面积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的土地上，</a:t>
            </a:r>
            <a:r>
              <a:rPr lang="zh-CN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投入较多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生产资料、劳动和技术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，进行</a:t>
            </a:r>
            <a:r>
              <a:rPr lang="zh-CN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细致的土地耕作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，最大限度</a:t>
            </a:r>
            <a:r>
              <a:rPr lang="zh-CN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提高单位面积产量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。它萌芽于夏商西周时期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战国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、秦汉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魏晋南北朝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技术</a:t>
            </a:r>
            <a:r>
              <a:rPr lang="zh-CN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成形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期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，隋唐、宋元是扩展期，明清是深入发展期</a:t>
            </a:r>
            <a:r>
              <a:rPr lang="zh-CN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69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44860" y="822348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）灌溉工具：中原地区的</a:t>
            </a:r>
            <a:r>
              <a:rPr lang="zh-CN" altLang="en-US" sz="2400" dirty="0"/>
              <a:t>桔槔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9734" y="45404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、水利灌溉事业的发展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01" y="1376737"/>
            <a:ext cx="2392510" cy="3688230"/>
          </a:xfrm>
          <a:prstGeom prst="rect">
            <a:avLst/>
          </a:prstGeom>
          <a:ln w="22225">
            <a:solidFill>
              <a:srgbClr val="547D9D"/>
            </a:solidFill>
          </a:ln>
        </p:spPr>
      </p:pic>
    </p:spTree>
    <p:extLst>
      <p:ext uri="{BB962C8B-B14F-4D97-AF65-F5344CB8AC3E}">
        <p14:creationId xmlns:p14="http://schemas.microsoft.com/office/powerpoint/2010/main" val="15389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89734" y="45404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、水利灌溉事业的发展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2955" r="4194" b="1106"/>
          <a:stretch/>
        </p:blipFill>
        <p:spPr>
          <a:xfrm>
            <a:off x="3472665" y="1306142"/>
            <a:ext cx="4674740" cy="361160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5332287" y="2614773"/>
            <a:ext cx="667820" cy="356879"/>
          </a:xfrm>
          <a:prstGeom prst="ellipse">
            <a:avLst/>
          </a:prstGeom>
          <a:noFill/>
          <a:ln w="15875">
            <a:solidFill>
              <a:srgbClr val="A75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60974" y="811915"/>
            <a:ext cx="7548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（</a:t>
            </a:r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）水利工程：</a:t>
            </a:r>
            <a:r>
              <a:rPr lang="zh-CN" altLang="zh-CN" sz="2400" dirty="0"/>
              <a:t>芍陂、</a:t>
            </a:r>
            <a:r>
              <a:rPr lang="zh-CN" altLang="zh-CN" sz="2400" dirty="0" smtClean="0"/>
              <a:t>都江堰</a:t>
            </a:r>
            <a:r>
              <a:rPr lang="zh-CN" altLang="en-US" sz="2400" dirty="0" smtClean="0"/>
              <a:t>（秦）</a:t>
            </a:r>
            <a:r>
              <a:rPr lang="zh-CN" altLang="zh-CN" sz="2400" dirty="0" smtClean="0"/>
              <a:t>、郑国渠</a:t>
            </a:r>
            <a:r>
              <a:rPr lang="zh-CN" altLang="en-US" sz="2400" dirty="0" smtClean="0"/>
              <a:t>（秦）</a:t>
            </a:r>
            <a:endParaRPr lang="en-US" altLang="zh-CN" sz="2400" dirty="0"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234" y="1406760"/>
            <a:ext cx="3364786" cy="1782240"/>
            <a:chOff x="89733" y="1358484"/>
            <a:chExt cx="2745198" cy="2048392"/>
          </a:xfrm>
        </p:grpSpPr>
        <p:sp>
          <p:nvSpPr>
            <p:cNvPr id="13" name="矩形标注 12"/>
            <p:cNvSpPr/>
            <p:nvPr/>
          </p:nvSpPr>
          <p:spPr>
            <a:xfrm>
              <a:off x="169525" y="1358484"/>
              <a:ext cx="2589086" cy="1889354"/>
            </a:xfrm>
            <a:prstGeom prst="wedgeRectCallout">
              <a:avLst>
                <a:gd name="adj1" fmla="val 87708"/>
                <a:gd name="adj2" fmla="val 52010"/>
              </a:avLst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89733" y="1469262"/>
              <a:ext cx="2745198" cy="1937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“</a:t>
              </a:r>
              <a:r>
                <a:rPr lang="zh-CN" altLang="en-US" sz="24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渠成</a:t>
              </a:r>
              <a:r>
                <a:rPr lang="en-US" altLang="zh-CN" sz="24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……</a:t>
              </a:r>
              <a:r>
                <a:rPr lang="zh-CN" altLang="en-US" sz="24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于是关中为沃野，无凶年，秦以富强，卒并诸侯</a:t>
              </a:r>
              <a:r>
                <a:rPr lang="zh-CN" altLang="en-US" sz="24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。</a:t>
              </a:r>
              <a:r>
                <a:rPr lang="en-US" altLang="zh-CN" sz="24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”</a:t>
              </a:r>
              <a:endParaRPr lang="en-US" altLang="zh-CN" sz="2400" b="1" dirty="0">
                <a:solidFill>
                  <a:srgbClr val="333333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en-US" altLang="zh-CN" sz="24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en-US" altLang="zh-CN" sz="24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</a:t>
              </a:r>
              <a:r>
                <a:rPr lang="en-US" altLang="zh-CN" sz="20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——《</a:t>
              </a:r>
              <a:r>
                <a:rPr lang="zh-CN" altLang="en-US" sz="20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史记</a:t>
              </a:r>
              <a:r>
                <a:rPr lang="en-US" altLang="zh-CN" sz="20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·</a:t>
              </a:r>
              <a:r>
                <a:rPr lang="zh-CN" altLang="en-US" sz="2000" b="1" dirty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河渠书</a:t>
              </a:r>
              <a:r>
                <a:rPr lang="en-US" altLang="zh-CN" sz="2000" b="1" dirty="0" smtClean="0">
                  <a:solidFill>
                    <a:srgbClr val="333333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》 </a:t>
              </a:r>
              <a:endPara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95242"/>
              </p:ext>
            </p:extLst>
          </p:nvPr>
        </p:nvGraphicFramePr>
        <p:xfrm>
          <a:off x="234521" y="3241423"/>
          <a:ext cx="2436759" cy="594360"/>
        </p:xfrm>
        <a:graphic>
          <a:graphicData uri="http://schemas.openxmlformats.org/drawingml/2006/table">
            <a:tbl>
              <a:tblPr/>
              <a:tblGrid>
                <a:gridCol w="2436759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" name="组合 19"/>
          <p:cNvGrpSpPr/>
          <p:nvPr/>
        </p:nvGrpSpPr>
        <p:grpSpPr>
          <a:xfrm>
            <a:off x="89734" y="3306546"/>
            <a:ext cx="3228950" cy="1573679"/>
            <a:chOff x="169526" y="3189000"/>
            <a:chExt cx="3259090" cy="1889354"/>
          </a:xfrm>
        </p:grpSpPr>
        <p:sp>
          <p:nvSpPr>
            <p:cNvPr id="16" name="矩形标注 15"/>
            <p:cNvSpPr/>
            <p:nvPr/>
          </p:nvSpPr>
          <p:spPr>
            <a:xfrm>
              <a:off x="169526" y="3189000"/>
              <a:ext cx="3259090" cy="1889354"/>
            </a:xfrm>
            <a:prstGeom prst="wedgeRectCallout">
              <a:avLst>
                <a:gd name="adj1" fmla="val 58696"/>
                <a:gd name="adj2" fmla="val -15956"/>
              </a:avLst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223889" y="3425791"/>
              <a:ext cx="3194095" cy="14157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</a:rPr>
                <a:t>    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</a:rPr>
                <a:t>“水旱从人，不知饥馑。时无荒年，天下谓之‘天府’也。”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endPara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            ——《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华阳国志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》</a:t>
              </a:r>
              <a:endPara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07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89734" y="45404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zh-CN" altLang="en-US" sz="2400" dirty="0" smtClean="0">
                <a:latin typeface="+mn-ea"/>
                <a:ea typeface="+mn-ea"/>
              </a:rPr>
              <a:t>、水利灌溉事业的发展</a:t>
            </a: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2955" r="4194" b="1106"/>
          <a:stretch/>
        </p:blipFill>
        <p:spPr>
          <a:xfrm>
            <a:off x="3472665" y="1306142"/>
            <a:ext cx="4674740" cy="3611601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sp>
        <p:nvSpPr>
          <p:cNvPr id="6" name="椭圆 5"/>
          <p:cNvSpPr/>
          <p:nvPr/>
        </p:nvSpPr>
        <p:spPr>
          <a:xfrm>
            <a:off x="5332287" y="2614773"/>
            <a:ext cx="667820" cy="356879"/>
          </a:xfrm>
          <a:prstGeom prst="ellipse">
            <a:avLst/>
          </a:prstGeom>
          <a:noFill/>
          <a:ln w="15875">
            <a:solidFill>
              <a:srgbClr val="A75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1737" y="785558"/>
            <a:ext cx="5772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+mn-ea"/>
                <a:ea typeface="+mn-ea"/>
              </a:rPr>
              <a:t>——</a:t>
            </a:r>
            <a:r>
              <a:rPr lang="zh-CN" altLang="en-US" sz="2400" dirty="0" smtClean="0">
                <a:latin typeface="+mn-ea"/>
                <a:ea typeface="+mn-ea"/>
              </a:rPr>
              <a:t>推动精耕细作</a:t>
            </a:r>
            <a:r>
              <a:rPr lang="zh-CN" altLang="en-US" sz="2400" dirty="0">
                <a:latin typeface="+mn-ea"/>
                <a:ea typeface="+mn-ea"/>
              </a:rPr>
              <a:t>的农业耕作</a:t>
            </a:r>
            <a:r>
              <a:rPr lang="zh-CN" altLang="en-US" sz="2400" dirty="0" smtClean="0">
                <a:latin typeface="+mn-ea"/>
                <a:ea typeface="+mn-ea"/>
              </a:rPr>
              <a:t>方式发展。</a:t>
            </a:r>
            <a:endParaRPr lang="en-US" altLang="zh-CN" sz="2400" dirty="0">
              <a:latin typeface="+mn-ea"/>
              <a:ea typeface="+mn-ea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234521" y="3241423"/>
          <a:ext cx="2436759" cy="594360"/>
        </p:xfrm>
        <a:graphic>
          <a:graphicData uri="http://schemas.openxmlformats.org/drawingml/2006/table">
            <a:tbl>
              <a:tblPr/>
              <a:tblGrid>
                <a:gridCol w="2436759"/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0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20" name="内容占位符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2" y="3159741"/>
            <a:ext cx="2634119" cy="1481318"/>
          </a:xfrm>
        </p:spPr>
      </p:pic>
      <p:sp>
        <p:nvSpPr>
          <p:cNvPr id="3" name="文本框 2"/>
          <p:cNvSpPr txBox="1"/>
          <p:nvPr/>
        </p:nvSpPr>
        <p:spPr>
          <a:xfrm>
            <a:off x="0" y="1488985"/>
            <a:ext cx="1863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铁器牛耕的使用和推广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FF0000"/>
                </a:solidFill>
              </a:rPr>
              <a:t>（生产力）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17584" y="853570"/>
            <a:ext cx="1771740" cy="101569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井田制瓦解</a:t>
            </a:r>
            <a:endParaRPr lang="en-US" altLang="zh-CN" sz="2400" dirty="0" smtClean="0"/>
          </a:p>
          <a:p>
            <a:pPr lvl="0"/>
            <a:r>
              <a:rPr lang="zh-CN" altLang="en-US" dirty="0"/>
              <a:t>“公田不治”</a:t>
            </a:r>
            <a:endParaRPr lang="en-US" altLang="zh-CN" dirty="0"/>
          </a:p>
          <a:p>
            <a:endParaRPr lang="en-US" altLang="zh-CN" sz="2400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4205520" y="832648"/>
            <a:ext cx="2189988" cy="103661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各国税制改革</a:t>
            </a:r>
            <a:endParaRPr lang="en-US" altLang="zh-CN" sz="2400" dirty="0" smtClean="0"/>
          </a:p>
          <a:p>
            <a:pPr lvl="0" algn="ctr"/>
            <a:r>
              <a:rPr lang="zh-CN" altLang="en-US" dirty="0"/>
              <a:t>“初税亩”</a:t>
            </a:r>
            <a:endParaRPr lang="en-US" altLang="zh-CN" dirty="0"/>
          </a:p>
          <a:p>
            <a:pPr lvl="0" algn="ctr"/>
            <a:r>
              <a:rPr lang="zh-CN" altLang="en-US" dirty="0"/>
              <a:t>“相地而衰征”</a:t>
            </a:r>
            <a:endParaRPr lang="en-US" altLang="zh-CN" dirty="0"/>
          </a:p>
          <a:p>
            <a:endParaRPr lang="en-US" altLang="zh-CN" sz="2400" dirty="0" smtClean="0"/>
          </a:p>
        </p:txBody>
      </p:sp>
      <p:grpSp>
        <p:nvGrpSpPr>
          <p:cNvPr id="14" name="组合 13"/>
          <p:cNvGrpSpPr/>
          <p:nvPr/>
        </p:nvGrpSpPr>
        <p:grpSpPr>
          <a:xfrm>
            <a:off x="6734815" y="853570"/>
            <a:ext cx="1607801" cy="1036615"/>
            <a:chOff x="6149449" y="989107"/>
            <a:chExt cx="1654012" cy="1872139"/>
          </a:xfrm>
        </p:grpSpPr>
        <p:sp>
          <p:nvSpPr>
            <p:cNvPr id="11" name="文本框 10"/>
            <p:cNvSpPr txBox="1"/>
            <p:nvPr/>
          </p:nvSpPr>
          <p:spPr>
            <a:xfrm>
              <a:off x="6311780" y="989107"/>
              <a:ext cx="1445757" cy="1872139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/>
                <a:t>土地私有</a:t>
              </a:r>
              <a:endParaRPr lang="en-US" altLang="zh-CN" sz="2400" dirty="0" smtClean="0"/>
            </a:p>
            <a:p>
              <a:r>
                <a:rPr lang="zh-CN" altLang="en-US" dirty="0">
                  <a:latin typeface="+mn-ea"/>
                  <a:ea typeface="+mn-ea"/>
                </a:rPr>
                <a:t>新剥削</a:t>
              </a:r>
              <a:r>
                <a:rPr lang="zh-CN" altLang="en-US" dirty="0" smtClean="0">
                  <a:latin typeface="+mn-ea"/>
                  <a:ea typeface="+mn-ea"/>
                </a:rPr>
                <a:t>方式</a:t>
              </a:r>
              <a:endParaRPr lang="en-US" altLang="zh-CN" dirty="0" smtClean="0">
                <a:latin typeface="+mn-ea"/>
                <a:ea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49449" y="2071278"/>
              <a:ext cx="165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dirty="0" smtClean="0"/>
            </a:p>
          </p:txBody>
        </p:sp>
      </p:grpSp>
      <p:sp>
        <p:nvSpPr>
          <p:cNvPr id="15" name="右箭头 14"/>
          <p:cNvSpPr/>
          <p:nvPr/>
        </p:nvSpPr>
        <p:spPr>
          <a:xfrm rot="19445675">
            <a:off x="1672934" y="1527611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3878438" y="1143822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453289" y="1118224"/>
            <a:ext cx="281526" cy="46233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228481" y="220090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（生产关系）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70488" y="3115570"/>
            <a:ext cx="4967555" cy="1569660"/>
          </a:xfrm>
          <a:prstGeom prst="rect">
            <a:avLst/>
          </a:prstGeom>
          <a:ln w="22225">
            <a:solidFill>
              <a:srgbClr val="547D9D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方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里而井，井九百亩，其中为公田。八家皆私百亩，同养公田，公事毕，然后敢治私事。 </a:t>
            </a:r>
          </a:p>
          <a:p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——《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孟子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·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滕文公上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》 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25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1669</Words>
  <Application>Microsoft Office PowerPoint</Application>
  <PresentationFormat>全屏显示(16:9)</PresentationFormat>
  <Paragraphs>150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等线</vt:lpstr>
      <vt:lpstr>汉仪旗黑-85S</vt:lpstr>
      <vt:lpstr>黑体</vt:lpstr>
      <vt:lpstr>华文楷体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1_Office 主题​​</vt:lpstr>
      <vt:lpstr>春秋战国时期的经济</vt:lpstr>
      <vt:lpstr>PowerPoint 演示文稿</vt:lpstr>
      <vt:lpstr>一、农业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li henan</cp:lastModifiedBy>
  <cp:revision>77</cp:revision>
  <dcterms:created xsi:type="dcterms:W3CDTF">2020-02-01T11:21:51Z</dcterms:created>
  <dcterms:modified xsi:type="dcterms:W3CDTF">2020-02-07T23:58:56Z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