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notesSlides/notesSlide4.xml" ContentType="application/vnd.openxmlformats-officedocument.presentationml.notesSlide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notesSlides/notesSlide10.xml" ContentType="application/vnd.openxmlformats-officedocument.presentationml.notesSlide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65" r:id="rId2"/>
    <p:sldId id="272" r:id="rId3"/>
    <p:sldId id="300" r:id="rId4"/>
    <p:sldId id="299" r:id="rId5"/>
    <p:sldId id="275" r:id="rId6"/>
    <p:sldId id="273" r:id="rId7"/>
    <p:sldId id="301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8" r:id="rId19"/>
    <p:sldId id="289" r:id="rId20"/>
    <p:sldId id="298" r:id="rId21"/>
    <p:sldId id="290" r:id="rId22"/>
    <p:sldId id="292" r:id="rId23"/>
    <p:sldId id="302" r:id="rId24"/>
    <p:sldId id="293" r:id="rId25"/>
    <p:sldId id="295" r:id="rId26"/>
    <p:sldId id="297" r:id="rId27"/>
    <p:sldId id="303" r:id="rId28"/>
    <p:sldId id="271" r:id="rId2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-888" y="-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zh-CN" altLang="en-US" sz="1200" dirty="0">
              <a:solidFill>
                <a:schemeClr val="bg1"/>
              </a:solidFill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3CB5402-052C-4F6F-857E-D72FFEB5CA7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BC9E84-7BA0-40E1-9893-498234921DC7}" type="slidenum">
              <a:rPr lang="zh-CN" altLang="en-US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3CB5402-052C-4F6F-857E-D72FFEB5CA7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3CB5402-052C-4F6F-857E-D72FFEB5CA7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3CB5402-052C-4F6F-857E-D72FFEB5CA7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3CB5402-052C-4F6F-857E-D72FFEB5CA7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3CB5402-052C-4F6F-857E-D72FFEB5CA7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3CB5402-052C-4F6F-857E-D72FFEB5CA7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3CB5402-052C-4F6F-857E-D72FFEB5CA7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3CB5402-052C-4F6F-857E-D72FFEB5CA7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977662" y="1918980"/>
            <a:ext cx="6166337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</a:rPr>
              <a:t>第</a:t>
            </a:r>
            <a:r>
              <a:rPr lang="en-US" altLang="zh-CN" sz="3200" dirty="0" smtClean="0">
                <a:solidFill>
                  <a:srgbClr val="FF0000"/>
                </a:solidFill>
              </a:rPr>
              <a:t>4</a:t>
            </a:r>
            <a:r>
              <a:rPr lang="zh-CN" altLang="en-US" sz="3200" dirty="0" smtClean="0">
                <a:solidFill>
                  <a:srgbClr val="FF0000"/>
                </a:solidFill>
              </a:rPr>
              <a:t>课 </a:t>
            </a:r>
            <a:r>
              <a:rPr lang="zh-CN" altLang="en-US" sz="3200" dirty="0" smtClean="0">
                <a:solidFill>
                  <a:srgbClr val="FF0000"/>
                </a:solidFill>
              </a:rPr>
              <a:t>春秋战国时期的政治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高二历史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5819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中国人民大学附属中学朝阳学校  程春音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65516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+mn-ea"/>
                <a:ea typeface="+mn-ea"/>
              </a:rPr>
              <a:t>一 </a:t>
            </a:r>
            <a:r>
              <a:rPr lang="en-US" altLang="zh-CN" sz="3600" b="1" dirty="0" smtClean="0">
                <a:latin typeface="+mn-ea"/>
                <a:ea typeface="+mn-ea"/>
              </a:rPr>
              <a:t>. </a:t>
            </a:r>
            <a:r>
              <a:rPr lang="zh-CN" altLang="en-US" sz="3600" b="1" dirty="0" smtClean="0">
                <a:latin typeface="+mn-ea"/>
                <a:ea typeface="+mn-ea"/>
              </a:rPr>
              <a:t>春秋时期的政治形势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方正粗雅宋_GBK" panose="02000000000000000000" pitchFamily="2" charset="-122"/>
                <a:ea typeface="方正粗雅宋_GBK" panose="02000000000000000000" pitchFamily="2" charset="-122"/>
              </a:rPr>
              <a:t>1.</a:t>
            </a:r>
            <a:r>
              <a:rPr lang="zh-CN" altLang="en-US" sz="3200" b="1" dirty="0" smtClean="0">
                <a:latin typeface="方正粗雅宋_GBK" panose="02000000000000000000" pitchFamily="2" charset="-122"/>
                <a:ea typeface="方正粗雅宋_GBK" panose="02000000000000000000" pitchFamily="2" charset="-122"/>
              </a:rPr>
              <a:t>整体特点：</a:t>
            </a:r>
            <a:endParaRPr lang="en-US" altLang="zh-CN" sz="3200" b="1" dirty="0" smtClean="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方正粗雅宋_GBK" panose="02000000000000000000" pitchFamily="2" charset="-122"/>
                <a:ea typeface="方正粗雅宋_GBK" panose="02000000000000000000" pitchFamily="2" charset="-122"/>
              </a:rPr>
              <a:t>宗法分封制破坏；王室衰微；诸侯争霸；</a:t>
            </a:r>
            <a:endParaRPr lang="en-US" altLang="zh-CN" sz="3200" b="1" dirty="0" smtClean="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latin typeface="方正粗雅宋_GBK" panose="02000000000000000000" pitchFamily="2" charset="-122"/>
                <a:ea typeface="方正粗雅宋_GBK" panose="02000000000000000000" pitchFamily="2" charset="-122"/>
              </a:rPr>
              <a:t>2.</a:t>
            </a:r>
            <a:r>
              <a:rPr lang="zh-CN" altLang="en-US" sz="3200" b="1" dirty="0" smtClean="0">
                <a:latin typeface="方正粗雅宋_GBK" panose="02000000000000000000" pitchFamily="2" charset="-122"/>
                <a:ea typeface="方正粗雅宋_GBK" panose="02000000000000000000" pitchFamily="2" charset="-122"/>
              </a:rPr>
              <a:t>春秋五霸</a:t>
            </a:r>
            <a:endParaRPr lang="en-US" altLang="zh-CN" sz="3200" b="1" dirty="0" smtClean="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00554" y="357504"/>
            <a:ext cx="6260123" cy="435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09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17" t="41528" r="19532" b="51805"/>
          <a:stretch/>
        </p:blipFill>
        <p:spPr bwMode="auto">
          <a:xfrm>
            <a:off x="444059" y="2368238"/>
            <a:ext cx="8231887" cy="37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501" y="2746233"/>
            <a:ext cx="615553" cy="11919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BC770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8469" y="2746233"/>
            <a:ext cx="615553" cy="11919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BC680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8419" y="2746233"/>
            <a:ext cx="615553" cy="11919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BC546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0408" y="2746233"/>
            <a:ext cx="615553" cy="11919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BC510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3952" y="2746232"/>
            <a:ext cx="615553" cy="11919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BC477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062" y="771776"/>
            <a:ext cx="615553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平王东迁</a:t>
            </a:r>
            <a:endParaRPr lang="zh-CN" altLang="en-US" sz="28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88469" y="771776"/>
            <a:ext cx="615553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齐桓霸业</a:t>
            </a:r>
            <a:endParaRPr lang="zh-CN" altLang="en-US" sz="28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5981" y="1221769"/>
            <a:ext cx="615553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zh-CN" altLang="en-US" sz="28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7" y="411510"/>
            <a:ext cx="615553" cy="22467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晋楚弭兵会盟</a:t>
            </a:r>
            <a:endParaRPr lang="zh-CN" altLang="en-US" sz="28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0408" y="771776"/>
            <a:ext cx="615553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吴越争霸</a:t>
            </a:r>
            <a:endParaRPr lang="zh-CN" altLang="en-US" sz="28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2729" y="4007224"/>
            <a:ext cx="8425734" cy="1136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600" b="1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en-US" sz="2800" b="1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春秋无义战。彼善于此，则有之矣。征者，上伐下也，敌国不相征也。”</a:t>
            </a:r>
            <a:r>
              <a:rPr lang="en-US" altLang="zh-CN" sz="2800" b="1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——《</a:t>
            </a:r>
            <a:r>
              <a:rPr lang="zh-CN" altLang="en-US" sz="2800" b="1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孟子</a:t>
            </a:r>
            <a:r>
              <a:rPr lang="en-US" altLang="zh-CN" sz="2800" b="1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》</a:t>
            </a:r>
            <a:endParaRPr lang="zh-CN" altLang="en-US" sz="3600" b="1" dirty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55320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春秋大国争霸战争旷日持久，中小国以及广大人民深受其苦。但也正是争霸战争沉重打击了西周以来的贵族统治体系，小国的被兼并换来了区域性的统一；竞争促使各国开始内政改革，重用出身庶民的贤能；时代也造就了齐桓、晋文、楚庄、秦穆、夫差、勾践等一大批富于开拓进取精神的领袖人物。</a:t>
            </a:r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99992" y="195486"/>
            <a:ext cx="3240360" cy="5195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给民众带来灾难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4499992" y="843558"/>
            <a:ext cx="3240360" cy="5195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冲击贵族统治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4644008" y="1653648"/>
            <a:ext cx="4032448" cy="594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为全国性的统一奠基</a:t>
            </a:r>
            <a:endParaRPr lang="zh-CN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4716016" y="3111810"/>
            <a:ext cx="3240360" cy="5195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推动政治改革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744684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0"/>
            <a:ext cx="77768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 dirty="0" smtClean="0">
                <a:latin typeface="方正粗雅宋_GBK" panose="02000000000000000000" pitchFamily="2" charset="-122"/>
                <a:ea typeface="方正粗雅宋_GBK" panose="02000000000000000000" pitchFamily="2" charset="-122"/>
                <a:sym typeface="Wingdings" pitchFamily="2" charset="2"/>
              </a:rPr>
              <a:t>二、战国时期的政治形势</a:t>
            </a:r>
            <a:endParaRPr lang="zh-CN" altLang="en-US" sz="3600" b="1" dirty="0">
              <a:latin typeface="方正粗雅宋_GBK" panose="02000000000000000000" pitchFamily="2" charset="-122"/>
              <a:ea typeface="方正粗雅宋_GBK" panose="02000000000000000000" pitchFamily="2" charset="-122"/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600" b="1" dirty="0" smtClean="0">
                <a:latin typeface="方正粗雅宋_GBK" panose="02000000000000000000" pitchFamily="2" charset="-122"/>
                <a:ea typeface="方正粗雅宋_GBK" panose="02000000000000000000" pitchFamily="2" charset="-122"/>
              </a:rPr>
              <a:t>  </a:t>
            </a:r>
            <a:endParaRPr lang="zh-CN" altLang="en-US" sz="3600" b="1" dirty="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242046" y="1399552"/>
            <a:ext cx="8606119" cy="156617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cs typeface="+mj-cs"/>
              </a:rPr>
              <a:t>         </a:t>
            </a:r>
            <a:r>
              <a:rPr kumimoji="0" lang="zh-CN" altLang="zh-CN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邦无定交，士无定主……不待始皇之并天下，而文、武之道尽矣。</a:t>
            </a:r>
            <a:r>
              <a:rPr kumimoji="0" lang="en-US" altLang="zh-CN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kern="1200" spc="-1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                                                        </a:t>
            </a:r>
            <a:r>
              <a:rPr kumimoji="0" lang="en-US" altLang="zh-CN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——</a:t>
            </a:r>
            <a:r>
              <a:rPr kumimoji="0" lang="zh-CN" alt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>顾炎武</a:t>
            </a:r>
            <a:r>
              <a:rPr kumimoji="0" lang="zh-CN" altLang="zh-CN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  <a:t/>
            </a:r>
            <a:br>
              <a:rPr kumimoji="0" lang="zh-CN" altLang="zh-CN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itchFamily="2" charset="-122"/>
                <a:ea typeface="华文楷体" pitchFamily="2" charset="-122"/>
              </a:rPr>
            </a:br>
            <a:endParaRPr kumimoji="0" lang="zh-CN" altLang="en-US" sz="32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23528" y="357505"/>
            <a:ext cx="882047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 dirty="0" smtClean="0">
                <a:latin typeface="方正粗雅宋_GBK" panose="02000000000000000000" pitchFamily="2" charset="-122"/>
                <a:ea typeface="方正粗雅宋_GBK" panose="02000000000000000000" pitchFamily="2" charset="-122"/>
              </a:rPr>
              <a:t>二</a:t>
            </a:r>
            <a:r>
              <a:rPr lang="zh-CN" altLang="zh-CN" sz="3600" b="1" dirty="0" smtClean="0">
                <a:latin typeface="方正粗雅宋_GBK" panose="02000000000000000000" pitchFamily="2" charset="-122"/>
                <a:ea typeface="方正粗雅宋_GBK" panose="02000000000000000000" pitchFamily="2" charset="-122"/>
              </a:rPr>
              <a:t>.</a:t>
            </a:r>
            <a:r>
              <a:rPr lang="zh-CN" altLang="en-US" sz="3600" b="1" dirty="0">
                <a:latin typeface="方正粗雅宋_GBK" panose="02000000000000000000" pitchFamily="2" charset="-122"/>
                <a:ea typeface="方正粗雅宋_GBK" panose="02000000000000000000" pitchFamily="2" charset="-122"/>
              </a:rPr>
              <a:t>战国</a:t>
            </a:r>
            <a:r>
              <a:rPr lang="zh-CN" altLang="en-US" sz="3600" b="1" dirty="0" smtClean="0">
                <a:latin typeface="方正粗雅宋_GBK" panose="02000000000000000000" pitchFamily="2" charset="-122"/>
                <a:ea typeface="方正粗雅宋_GBK" panose="02000000000000000000" pitchFamily="2" charset="-122"/>
              </a:rPr>
              <a:t>时期政治形势：</a:t>
            </a:r>
            <a:endParaRPr lang="en-US" altLang="zh-CN" sz="3600" b="1" dirty="0" smtClean="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dirty="0" smtClean="0">
                <a:latin typeface="方正粗雅宋_GBK" panose="02000000000000000000" pitchFamily="2" charset="-122"/>
                <a:ea typeface="方正粗雅宋_GBK" panose="02000000000000000000" pitchFamily="2" charset="-122"/>
              </a:rPr>
              <a:t>1.</a:t>
            </a:r>
            <a:r>
              <a:rPr lang="zh-CN" altLang="en-US" sz="3200" b="1" dirty="0" smtClean="0">
                <a:latin typeface="方正粗雅宋_GBK" panose="02000000000000000000" pitchFamily="2" charset="-122"/>
                <a:ea typeface="方正粗雅宋_GBK" panose="02000000000000000000" pitchFamily="2" charset="-122"/>
              </a:rPr>
              <a:t>战国七雄与变法改革</a:t>
            </a:r>
            <a:endParaRPr lang="en-US" altLang="zh-CN" sz="3200" b="1" dirty="0" smtClean="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latin typeface="+mn-ea"/>
              </a:rPr>
              <a:t/>
            </a:r>
            <a:br>
              <a:rPr lang="en-US" altLang="zh-CN" sz="2800" dirty="0" smtClean="0">
                <a:latin typeface="+mn-ea"/>
              </a:rPr>
            </a:br>
            <a:endParaRPr lang="en-US" altLang="zh-CN" sz="3600" b="1" dirty="0" smtClean="0">
              <a:latin typeface="方正粗雅宋_GBK" panose="02000000000000000000" pitchFamily="2" charset="-122"/>
              <a:ea typeface="方正粗雅宋_GBK" panose="02000000000000000000" pitchFamily="2" charset="-122"/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600" b="1" dirty="0" smtClean="0">
                <a:latin typeface="方正粗雅宋_GBK" panose="02000000000000000000" pitchFamily="2" charset="-122"/>
                <a:ea typeface="方正粗雅宋_GBK" panose="02000000000000000000" pitchFamily="2" charset="-122"/>
              </a:rPr>
              <a:t>  </a:t>
            </a:r>
            <a:endParaRPr lang="zh-CN" altLang="en-US" sz="3600" b="1" dirty="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1" y="74153"/>
            <a:ext cx="1832553" cy="579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3840"/>
              </a:lnSpc>
            </a:pPr>
            <a:r>
              <a:rPr lang="zh-CN" altLang="en-US" sz="3200" dirty="0">
                <a:ln w="50800"/>
                <a:latin typeface="+mj-ea"/>
              </a:rPr>
              <a:t>战国七雄</a:t>
            </a:r>
            <a:endParaRPr lang="zh-CN" altLang="en-US" sz="3200" cap="none" spc="0" dirty="0">
              <a:ln w="50800"/>
              <a:effectLst/>
              <a:latin typeface="+mj-ea"/>
            </a:endParaRPr>
          </a:p>
        </p:txBody>
      </p:sp>
      <p:pic>
        <p:nvPicPr>
          <p:cNvPr id="4" name="Picture 8" descr="战国形势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37329" y="613869"/>
            <a:ext cx="5593976" cy="426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518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0742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5177118" y="550226"/>
            <a:ext cx="3966882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+mn-ea"/>
              </a:rPr>
              <a:t>                  魏国   </a:t>
            </a:r>
            <a:endParaRPr lang="en-US" altLang="zh-CN" sz="2000" dirty="0" smtClean="0">
              <a:latin typeface="+mn-ea"/>
            </a:endParaRPr>
          </a:p>
          <a:p>
            <a:r>
              <a:rPr lang="zh-CN" altLang="en-US" sz="2000" dirty="0" smtClean="0">
                <a:latin typeface="+mn-ea"/>
              </a:rPr>
              <a:t>李悝变法  </a:t>
            </a:r>
            <a:r>
              <a:rPr lang="en-US" altLang="zh-CN" sz="2000" dirty="0" smtClean="0">
                <a:latin typeface="+mn-ea"/>
              </a:rPr>
              <a:t> </a:t>
            </a:r>
            <a:r>
              <a:rPr lang="zh-CN" altLang="en-US" sz="2000" dirty="0" smtClean="0">
                <a:latin typeface="+mn-ea"/>
              </a:rPr>
              <a:t>公元前</a:t>
            </a:r>
            <a:r>
              <a:rPr lang="en-US" altLang="zh-CN" sz="2000" dirty="0" smtClean="0">
                <a:latin typeface="+mn-ea"/>
              </a:rPr>
              <a:t>445</a:t>
            </a:r>
            <a:r>
              <a:rPr lang="zh-CN" altLang="en-US" sz="2000" dirty="0" smtClean="0">
                <a:latin typeface="+mn-ea"/>
              </a:rPr>
              <a:t>年 魏文侯</a:t>
            </a:r>
            <a:r>
              <a:rPr lang="en-US" altLang="zh-CN" sz="2000" dirty="0" smtClean="0">
                <a:latin typeface="+mn-ea"/>
              </a:rPr>
              <a:t/>
            </a:r>
            <a:br>
              <a:rPr lang="en-US" altLang="zh-CN" sz="2000" dirty="0" smtClean="0">
                <a:latin typeface="+mn-ea"/>
              </a:rPr>
            </a:br>
            <a:r>
              <a:rPr lang="en-US" altLang="zh-CN" sz="2000" dirty="0" smtClean="0">
                <a:latin typeface="+mn-ea"/>
              </a:rPr>
              <a:t>               </a:t>
            </a:r>
          </a:p>
          <a:p>
            <a:r>
              <a:rPr lang="en-US" altLang="zh-CN" sz="2000" dirty="0" smtClean="0">
                <a:latin typeface="+mn-ea"/>
              </a:rPr>
              <a:t>                   </a:t>
            </a:r>
            <a:r>
              <a:rPr lang="zh-CN" altLang="en-US" sz="2000" dirty="0" smtClean="0">
                <a:latin typeface="+mn-ea"/>
              </a:rPr>
              <a:t>楚国   </a:t>
            </a:r>
            <a:endParaRPr lang="en-US" altLang="zh-CN" sz="2000" dirty="0" smtClean="0">
              <a:latin typeface="+mn-ea"/>
            </a:endParaRPr>
          </a:p>
          <a:p>
            <a:r>
              <a:rPr lang="zh-CN" altLang="en-US" sz="2000" dirty="0" smtClean="0">
                <a:latin typeface="+mn-ea"/>
              </a:rPr>
              <a:t>吴起变法   </a:t>
            </a:r>
            <a:r>
              <a:rPr lang="zh-CN" altLang="en-US" sz="2000" dirty="0" smtClean="0"/>
              <a:t>公元前</a:t>
            </a:r>
            <a:r>
              <a:rPr lang="en-US" altLang="zh-CN" sz="2000" dirty="0" smtClean="0"/>
              <a:t>386</a:t>
            </a:r>
            <a:r>
              <a:rPr lang="zh-CN" altLang="en-US" sz="2000" dirty="0" smtClean="0"/>
              <a:t>年  楚悼王</a:t>
            </a:r>
            <a:r>
              <a:rPr lang="en-US" altLang="zh-CN" sz="2000" dirty="0" smtClean="0">
                <a:latin typeface="+mn-ea"/>
              </a:rPr>
              <a:t/>
            </a:r>
            <a:br>
              <a:rPr lang="en-US" altLang="zh-CN" sz="2000" dirty="0" smtClean="0">
                <a:latin typeface="+mn-ea"/>
              </a:rPr>
            </a:br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 smtClean="0">
                <a:latin typeface="+mn-ea"/>
              </a:rPr>
              <a:t>                    </a:t>
            </a:r>
            <a:r>
              <a:rPr lang="zh-CN" altLang="en-US" sz="2000" dirty="0" smtClean="0">
                <a:latin typeface="+mn-ea"/>
              </a:rPr>
              <a:t>秦国   </a:t>
            </a:r>
            <a:endParaRPr lang="en-US" altLang="zh-CN" sz="2000" dirty="0" smtClean="0">
              <a:latin typeface="+mn-ea"/>
            </a:endParaRPr>
          </a:p>
          <a:p>
            <a:r>
              <a:rPr lang="zh-CN" altLang="en-US" sz="2000" dirty="0" smtClean="0">
                <a:latin typeface="+mn-ea"/>
              </a:rPr>
              <a:t>商鞅变法  </a:t>
            </a:r>
            <a:r>
              <a:rPr lang="en-US" altLang="zh-CN" sz="2000" dirty="0" smtClean="0">
                <a:latin typeface="+mn-ea"/>
              </a:rPr>
              <a:t> </a:t>
            </a:r>
            <a:r>
              <a:rPr lang="zh-CN" altLang="en-US" sz="2000" dirty="0" smtClean="0">
                <a:latin typeface="+mn-ea"/>
              </a:rPr>
              <a:t>公元前</a:t>
            </a:r>
            <a:r>
              <a:rPr lang="en-US" altLang="zh-CN" sz="2000" dirty="0" smtClean="0">
                <a:latin typeface="+mn-ea"/>
              </a:rPr>
              <a:t>356</a:t>
            </a:r>
            <a:r>
              <a:rPr lang="zh-CN" altLang="en-US" sz="2000" dirty="0" smtClean="0">
                <a:latin typeface="+mn-ea"/>
              </a:rPr>
              <a:t>年  秦孝公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23528" y="357505"/>
            <a:ext cx="8820472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dirty="0" smtClean="0">
                <a:latin typeface="+mn-ea"/>
                <a:ea typeface="+mn-ea"/>
              </a:rPr>
              <a:t>二</a:t>
            </a:r>
            <a:r>
              <a:rPr lang="zh-CN" altLang="zh-CN" sz="3200" dirty="0" smtClean="0">
                <a:latin typeface="+mn-ea"/>
                <a:ea typeface="+mn-ea"/>
              </a:rPr>
              <a:t>.</a:t>
            </a:r>
            <a:r>
              <a:rPr lang="zh-CN" altLang="en-US" sz="3200" dirty="0">
                <a:latin typeface="+mn-ea"/>
                <a:ea typeface="+mn-ea"/>
              </a:rPr>
              <a:t>战国</a:t>
            </a:r>
            <a:r>
              <a:rPr lang="zh-CN" altLang="en-US" sz="3200" dirty="0" smtClean="0">
                <a:latin typeface="+mn-ea"/>
                <a:ea typeface="+mn-ea"/>
              </a:rPr>
              <a:t>时期</a:t>
            </a:r>
            <a:r>
              <a:rPr lang="zh-CN" altLang="en-US" sz="3200" b="1" dirty="0" smtClean="0">
                <a:latin typeface="方正粗雅宋_GBK" panose="02000000000000000000" pitchFamily="2" charset="-122"/>
                <a:ea typeface="方正粗雅宋_GBK" panose="02000000000000000000" pitchFamily="2" charset="-122"/>
              </a:rPr>
              <a:t>政治形势</a:t>
            </a:r>
            <a:r>
              <a:rPr lang="en-US" altLang="zh-CN" sz="3200" dirty="0" smtClean="0">
                <a:latin typeface="+mn-ea"/>
                <a:ea typeface="+mn-ea"/>
              </a:rPr>
              <a:t>:</a:t>
            </a:r>
            <a:endParaRPr lang="zh-CN" altLang="en-US" sz="3200" dirty="0"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zh-CN" sz="2400" dirty="0">
                <a:latin typeface="+mn-ea"/>
                <a:ea typeface="+mn-ea"/>
              </a:rPr>
              <a:t>  </a:t>
            </a:r>
            <a:r>
              <a:rPr lang="en-US" altLang="zh-CN" sz="2400" dirty="0" smtClean="0">
                <a:latin typeface="+mn-ea"/>
                <a:ea typeface="+mn-ea"/>
              </a:rPr>
              <a:t>1  </a:t>
            </a:r>
            <a:r>
              <a:rPr lang="zh-CN" altLang="en-US" sz="2400" dirty="0" smtClean="0">
                <a:latin typeface="+mn-ea"/>
                <a:ea typeface="+mn-ea"/>
              </a:rPr>
              <a:t>战国七雄与变法改革</a:t>
            </a:r>
            <a:endParaRPr lang="en-US" altLang="zh-CN" sz="2400" dirty="0" smtClean="0"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latin typeface="+mn-ea"/>
                <a:ea typeface="+mn-ea"/>
              </a:rPr>
              <a:t>  2  </a:t>
            </a:r>
            <a:r>
              <a:rPr lang="zh-CN" altLang="en-US" sz="2400" dirty="0" smtClean="0">
                <a:latin typeface="+mn-ea"/>
                <a:ea typeface="+mn-ea"/>
              </a:rPr>
              <a:t>诸侯相王</a:t>
            </a:r>
            <a:endParaRPr lang="en-US" altLang="zh-CN" sz="2400" dirty="0" smtClean="0">
              <a:latin typeface="+mn-ea"/>
              <a:ea typeface="+mn-ea"/>
            </a:endParaRPr>
          </a:p>
          <a:p>
            <a:pPr eaLnBrk="1" hangingPunct="1"/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pPr eaLnBrk="1" hangingPunct="1"/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楚春秋时即称王：前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879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年；前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704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年</a:t>
            </a:r>
            <a:endParaRPr lang="en-US" altLang="zh-CN" sz="2800" dirty="0" smtClean="0">
              <a:latin typeface="华文楷体" pitchFamily="2" charset="-122"/>
              <a:ea typeface="华文楷体" pitchFamily="2" charset="-122"/>
            </a:endParaRPr>
          </a:p>
          <a:p>
            <a:pPr eaLnBrk="1" hangingPunct="1"/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齐威王、魏惠王“徐州相王”：前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334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年</a:t>
            </a:r>
          </a:p>
          <a:p>
            <a:pPr eaLnBrk="1" hangingPunct="1"/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秦惠文王称王：前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325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年</a:t>
            </a:r>
          </a:p>
          <a:p>
            <a:pPr eaLnBrk="1" hangingPunct="1"/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韩宣惠王、赵武灵王、燕易王称王：前</a:t>
            </a:r>
            <a:r>
              <a:rPr lang="en-US" altLang="zh-CN" sz="2800" dirty="0" smtClean="0">
                <a:latin typeface="华文楷体" pitchFamily="2" charset="-122"/>
                <a:ea typeface="华文楷体" pitchFamily="2" charset="-122"/>
              </a:rPr>
              <a:t>323</a:t>
            </a:r>
            <a:r>
              <a:rPr lang="zh-CN" altLang="en-US" sz="2800" dirty="0" smtClean="0">
                <a:latin typeface="华文楷体" pitchFamily="2" charset="-122"/>
                <a:ea typeface="华文楷体" pitchFamily="2" charset="-122"/>
              </a:rPr>
              <a:t>年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 smtClean="0">
                <a:latin typeface="方正粗雅宋_GBK" panose="02000000000000000000" pitchFamily="2" charset="-122"/>
                <a:ea typeface="方正粗雅宋_GBK" panose="02000000000000000000" pitchFamily="2" charset="-122"/>
              </a:rPr>
              <a:t>  </a:t>
            </a:r>
          </a:p>
          <a:p>
            <a:pPr eaLnBrk="1" hangingPunct="1">
              <a:lnSpc>
                <a:spcPct val="150000"/>
              </a:lnSpc>
            </a:pPr>
            <a:endParaRPr lang="en-US" altLang="zh-CN" sz="2800" b="1" dirty="0" smtClean="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800" b="1" dirty="0" smtClean="0">
              <a:latin typeface="方正粗雅宋_GBK" panose="02000000000000000000" pitchFamily="2" charset="-122"/>
              <a:ea typeface="方正粗雅宋_GBK" panose="02000000000000000000" pitchFamily="2" charset="-122"/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 smtClean="0">
                <a:latin typeface="方正粗雅宋_GBK" panose="02000000000000000000" pitchFamily="2" charset="-122"/>
                <a:ea typeface="方正粗雅宋_GBK" panose="02000000000000000000" pitchFamily="2" charset="-122"/>
              </a:rPr>
              <a:t>  </a:t>
            </a:r>
            <a:endParaRPr lang="zh-CN" altLang="en-US" sz="2800" b="1" dirty="0"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0" y="303498"/>
            <a:ext cx="9144000" cy="4840002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zh-CN" altLang="en-US" sz="3600" dirty="0" smtClean="0">
                <a:latin typeface="+mn-ea"/>
                <a:ea typeface="+mn-ea"/>
              </a:rPr>
              <a:t>三、商鞅变法</a:t>
            </a:r>
            <a:endParaRPr lang="en-US" altLang="zh-CN" sz="3600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en-US" altLang="zh-CN" sz="3200" dirty="0" smtClean="0"/>
              <a:t>1.</a:t>
            </a:r>
            <a:r>
              <a:rPr lang="zh-CN" altLang="en-US" sz="3200" dirty="0" smtClean="0"/>
              <a:t>背景</a:t>
            </a:r>
            <a:endParaRPr lang="en-US" altLang="zh-CN" sz="3200" dirty="0" smtClean="0"/>
          </a:p>
          <a:p>
            <a:pPr>
              <a:buNone/>
            </a:pPr>
            <a:r>
              <a:rPr lang="en-US" altLang="zh-CN" sz="3200" dirty="0" smtClean="0"/>
              <a:t>2.</a:t>
            </a:r>
            <a:r>
              <a:rPr lang="zh-CN" altLang="en-US" sz="3200" dirty="0" smtClean="0"/>
              <a:t>内容</a:t>
            </a:r>
            <a:endParaRPr lang="en-US" altLang="zh-CN" sz="3200" dirty="0" smtClean="0"/>
          </a:p>
          <a:p>
            <a:pPr>
              <a:buNone/>
            </a:pPr>
            <a:r>
              <a:rPr lang="en-US" altLang="zh-CN" sz="3200" dirty="0" smtClean="0"/>
              <a:t>3.</a:t>
            </a:r>
            <a:r>
              <a:rPr lang="zh-CN" altLang="en-US" sz="3200" dirty="0" smtClean="0"/>
              <a:t>影响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005576"/>
            <a:ext cx="9144000" cy="81009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6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6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6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22031" y="710460"/>
            <a:ext cx="8128844" cy="19688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600" b="1" dirty="0" smtClean="0"/>
              <a:t>春秋、战国的开始、结束时间？</a:t>
            </a:r>
            <a:endParaRPr lang="en-US" altLang="zh-CN" sz="3600" b="1" dirty="0" smtClean="0"/>
          </a:p>
          <a:p>
            <a:pPr>
              <a:buNone/>
            </a:pPr>
            <a:r>
              <a:rPr lang="zh-CN" altLang="en-US" sz="3600" b="1" dirty="0" smtClean="0"/>
              <a:t>为什么命名为“春秋”、“战国”？</a:t>
            </a:r>
            <a:endParaRPr lang="en-US" altLang="zh-CN" sz="3600" b="1" dirty="0" smtClean="0"/>
          </a:p>
          <a:p>
            <a:endParaRPr lang="en-US" altLang="zh-CN" sz="3600" b="1" dirty="0" smtClean="0"/>
          </a:p>
          <a:p>
            <a:endParaRPr lang="en-US" altLang="zh-CN" sz="3600" b="1" dirty="0" smtClean="0"/>
          </a:p>
          <a:p>
            <a:endParaRPr lang="en-US" altLang="zh-CN" sz="3600" b="1" dirty="0" smtClean="0"/>
          </a:p>
          <a:p>
            <a:endParaRPr lang="en-US" altLang="zh-CN" sz="3600" b="1" dirty="0" smtClean="0"/>
          </a:p>
          <a:p>
            <a:endParaRPr lang="en-US" altLang="zh-CN" sz="3600" b="1" dirty="0" smtClean="0"/>
          </a:p>
          <a:p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579995" y="2835117"/>
            <a:ext cx="939165" cy="228524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商鞅变法中哪一措施是影响最为深远的一项措施？</a:t>
            </a:r>
          </a:p>
        </p:txBody>
      </p:sp>
      <p:graphicFrame>
        <p:nvGraphicFramePr>
          <p:cNvPr id="3" name="表格 2"/>
          <p:cNvGraphicFramePr/>
          <p:nvPr/>
        </p:nvGraphicFramePr>
        <p:xfrm>
          <a:off x="1" y="268942"/>
          <a:ext cx="9143999" cy="446458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68188"/>
                <a:gridCol w="1479177"/>
                <a:gridCol w="2487706"/>
                <a:gridCol w="4208928"/>
              </a:tblGrid>
              <a:tr h="41245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100" b="1">
                          <a:solidFill>
                            <a:srgbClr val="FF0000"/>
                          </a:solidFill>
                        </a:rPr>
                        <a:t>除旧</a:t>
                      </a: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100" b="1" dirty="0">
                          <a:solidFill>
                            <a:srgbClr val="FF0000"/>
                          </a:solidFill>
                        </a:rPr>
                        <a:t>布新</a:t>
                      </a: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100" b="1" dirty="0" smtClean="0">
                          <a:solidFill>
                            <a:srgbClr val="FF0000"/>
                          </a:solidFill>
                        </a:rPr>
                        <a:t>作用</a:t>
                      </a:r>
                      <a:endParaRPr lang="zh-CN" altLang="en-US" sz="2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</a:tr>
              <a:tr h="434713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70C0"/>
                          </a:solidFill>
                        </a:rPr>
                        <a:t>经济</a:t>
                      </a: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600" b="1" dirty="0">
                          <a:latin typeface="+mn-ea"/>
                        </a:rPr>
                        <a:t>废井田</a:t>
                      </a: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sz="1600" b="1" kern="0" dirty="0" smtClean="0">
                          <a:effectLst/>
                          <a:latin typeface="+mn-ea"/>
                          <a:cs typeface="+mn-ea"/>
                        </a:rPr>
                        <a:t>开</a:t>
                      </a:r>
                      <a:r>
                        <a:rPr lang="zh-CN" sz="1600" b="1" kern="0" dirty="0">
                          <a:effectLst/>
                          <a:latin typeface="+mn-ea"/>
                          <a:cs typeface="+mn-ea"/>
                        </a:rPr>
                        <a:t>阡陌</a:t>
                      </a:r>
                      <a:r>
                        <a:rPr lang="zh-CN" sz="1600" b="1" kern="0" dirty="0" smtClean="0">
                          <a:effectLst/>
                          <a:latin typeface="+mn-ea"/>
                          <a:cs typeface="+mn-ea"/>
                        </a:rPr>
                        <a:t>封疆</a:t>
                      </a:r>
                      <a:r>
                        <a:rPr lang="zh-CN" altLang="en-US" sz="1600" b="1" kern="0" spc="-700" dirty="0" smtClean="0">
                          <a:effectLst/>
                          <a:latin typeface="+mn-ea"/>
                          <a:cs typeface="+mn-ea"/>
                        </a:rPr>
                        <a:t>、</a:t>
                      </a:r>
                      <a:r>
                        <a:rPr lang="en-US" sz="1600" b="1" kern="0" dirty="0" smtClean="0">
                          <a:effectLst/>
                          <a:latin typeface="+mn-ea"/>
                          <a:cs typeface="+mn-ea"/>
                        </a:rPr>
                        <a:t> </a:t>
                      </a:r>
                      <a:r>
                        <a:rPr lang="zh-CN" sz="1600" b="1" kern="0" dirty="0" smtClean="0">
                          <a:effectLst/>
                          <a:latin typeface="+mn-ea"/>
                          <a:cs typeface="+mn-ea"/>
                        </a:rPr>
                        <a:t>民</a:t>
                      </a:r>
                      <a:r>
                        <a:rPr lang="zh-CN" sz="1600" b="1" kern="0" dirty="0">
                          <a:effectLst/>
                          <a:latin typeface="+mn-ea"/>
                          <a:cs typeface="+mn-ea"/>
                        </a:rPr>
                        <a:t>得买卖</a:t>
                      </a:r>
                      <a:r>
                        <a:rPr lang="en-US" sz="1600" b="1" kern="0" dirty="0">
                          <a:effectLst/>
                          <a:latin typeface="+mn-ea"/>
                          <a:cs typeface="+mn-ea"/>
                        </a:rPr>
                        <a:t>”</a:t>
                      </a:r>
                      <a:endParaRPr lang="en-US" altLang="en-US" sz="1600" b="1" kern="0" dirty="0">
                        <a:effectLst/>
                        <a:latin typeface="+mn-ea"/>
                        <a:cs typeface="+mn-ea"/>
                      </a:endParaRP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600" b="1" kern="0" dirty="0" smtClean="0">
                          <a:effectLst/>
                          <a:latin typeface="+mn-ea"/>
                        </a:rPr>
                        <a:t>确立</a:t>
                      </a:r>
                      <a:r>
                        <a:rPr lang="en-US" sz="1600" b="1" kern="0" dirty="0" err="1" smtClean="0">
                          <a:effectLst/>
                          <a:latin typeface="+mn-ea"/>
                        </a:rPr>
                        <a:t>土地私有</a:t>
                      </a:r>
                      <a:r>
                        <a:rPr lang="zh-CN" altLang="en-US" sz="1600" b="1" kern="0" dirty="0" smtClean="0">
                          <a:effectLst/>
                          <a:latin typeface="+mn-ea"/>
                        </a:rPr>
                        <a:t>制</a:t>
                      </a: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</a:tr>
              <a:tr h="36392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kern="0" dirty="0" err="1">
                          <a:effectLst/>
                          <a:latin typeface="+mn-ea"/>
                        </a:rPr>
                        <a:t>重农抑商</a:t>
                      </a:r>
                      <a:r>
                        <a:rPr lang="zh-CN" sz="1600" b="1" kern="0" dirty="0">
                          <a:effectLst/>
                          <a:latin typeface="+mn-ea"/>
                        </a:rPr>
                        <a:t>、奖励耕织</a:t>
                      </a:r>
                      <a:endParaRPr lang="zh-CN" altLang="en-US" sz="1600" b="1" kern="0" dirty="0">
                        <a:effectLst/>
                        <a:latin typeface="+mn-ea"/>
                      </a:endParaRP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sz="1600" b="1" kern="0" dirty="0" smtClean="0">
                          <a:effectLst/>
                          <a:latin typeface="+mn-ea"/>
                        </a:rPr>
                        <a:t>发展</a:t>
                      </a:r>
                      <a:r>
                        <a:rPr lang="zh-CN" altLang="en-US" sz="1600" b="1" kern="0" dirty="0" smtClean="0">
                          <a:effectLst/>
                          <a:latin typeface="+mn-ea"/>
                        </a:rPr>
                        <a:t>农业</a:t>
                      </a:r>
                      <a:r>
                        <a:rPr lang="zh-CN" sz="1600" b="1" kern="0" dirty="0" smtClean="0">
                          <a:effectLst/>
                          <a:latin typeface="+mn-ea"/>
                        </a:rPr>
                        <a:t>，</a:t>
                      </a:r>
                      <a:r>
                        <a:rPr lang="zh-CN" sz="1600" b="1" kern="0" dirty="0">
                          <a:effectLst/>
                          <a:latin typeface="+mn-ea"/>
                        </a:rPr>
                        <a:t>富国强兵</a:t>
                      </a:r>
                      <a:endParaRPr lang="zh-CN" altLang="en-US" sz="1600" b="1" kern="0" dirty="0">
                        <a:effectLst/>
                        <a:latin typeface="+mn-ea"/>
                      </a:endParaRP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</a:tr>
              <a:tr h="44289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kern="0" dirty="0">
                          <a:effectLst/>
                          <a:latin typeface="+mn-ea"/>
                          <a:cs typeface="+mn-ea"/>
                        </a:rPr>
                        <a:t>“</a:t>
                      </a:r>
                      <a:r>
                        <a:rPr lang="zh-CN" sz="1600" b="1" kern="0" dirty="0">
                          <a:effectLst/>
                          <a:latin typeface="+mn-ea"/>
                          <a:cs typeface="+mn-ea"/>
                        </a:rPr>
                        <a:t>平斗桶、权衡、丈尺</a:t>
                      </a:r>
                      <a:r>
                        <a:rPr lang="en-US" sz="1600" b="1" kern="0" dirty="0">
                          <a:effectLst/>
                          <a:latin typeface="+mn-ea"/>
                          <a:cs typeface="+mn-ea"/>
                        </a:rPr>
                        <a:t>”</a:t>
                      </a:r>
                      <a:endParaRPr lang="en-US" altLang="en-US" sz="1600" b="1" kern="0" dirty="0">
                        <a:effectLst/>
                        <a:latin typeface="+mn-ea"/>
                        <a:cs typeface="+mn-ea"/>
                      </a:endParaRP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sz="1600" b="1" kern="0" dirty="0">
                          <a:effectLst/>
                          <a:latin typeface="+mn-ea"/>
                        </a:rPr>
                        <a:t>方便税收和交换，加强</a:t>
                      </a:r>
                      <a:r>
                        <a:rPr lang="zh-CN" sz="1600" b="1" kern="0" dirty="0" smtClean="0">
                          <a:effectLst/>
                          <a:latin typeface="+mn-ea"/>
                        </a:rPr>
                        <a:t>集权</a:t>
                      </a:r>
                      <a:endParaRPr lang="zh-CN" altLang="en-US" sz="1600" b="1" kern="0" dirty="0">
                        <a:effectLst/>
                        <a:latin typeface="+mn-ea"/>
                      </a:endParaRP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</a:tr>
              <a:tr h="45720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solidFill>
                            <a:srgbClr val="0070C0"/>
                          </a:solidFill>
                        </a:rPr>
                        <a:t>政治</a:t>
                      </a: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sz="1600" b="1" kern="0" dirty="0" smtClean="0">
                          <a:effectLst/>
                          <a:latin typeface="+mn-ea"/>
                          <a:cs typeface="+mn-ea"/>
                        </a:rPr>
                        <a:t>废</a:t>
                      </a:r>
                      <a:r>
                        <a:rPr lang="en-US" sz="1600" b="1" kern="0" dirty="0" err="1" smtClean="0">
                          <a:effectLst/>
                          <a:latin typeface="+mn-ea"/>
                          <a:cs typeface="+mn-ea"/>
                        </a:rPr>
                        <a:t>世卿世禄</a:t>
                      </a:r>
                      <a:endParaRPr lang="zh-CN" altLang="en-US" sz="1600" b="1" kern="0" dirty="0">
                        <a:effectLst/>
                        <a:latin typeface="+mn-ea"/>
                        <a:cs typeface="+mn-ea"/>
                      </a:endParaRP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600" b="1">
                          <a:latin typeface="+mn-ea"/>
                        </a:rPr>
                        <a:t>奖励军功</a:t>
                      </a: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sz="1600" b="1" kern="0" dirty="0">
                          <a:effectLst/>
                          <a:latin typeface="+mn-ea"/>
                        </a:rPr>
                        <a:t>打破世袭贵族的政治特权</a:t>
                      </a:r>
                      <a:r>
                        <a:rPr lang="zh-CN" sz="1600" b="1" kern="0" dirty="0" smtClean="0">
                          <a:effectLst/>
                          <a:latin typeface="+mn-ea"/>
                        </a:rPr>
                        <a:t>，</a:t>
                      </a:r>
                      <a:r>
                        <a:rPr lang="zh-CN" altLang="en-US" sz="1600" b="1" kern="0" dirty="0" smtClean="0">
                          <a:effectLst/>
                          <a:latin typeface="+mn-ea"/>
                        </a:rPr>
                        <a:t>建立官僚制度</a:t>
                      </a: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</a:tr>
              <a:tr h="36392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600" b="1">
                          <a:latin typeface="+mn-ea"/>
                        </a:rPr>
                        <a:t>废分封</a:t>
                      </a: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600" b="1">
                          <a:latin typeface="+mn-ea"/>
                        </a:rPr>
                        <a:t>建立县制</a:t>
                      </a: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600" b="1" kern="0" dirty="0" smtClean="0">
                          <a:effectLst/>
                          <a:latin typeface="+mn-ea"/>
                        </a:rPr>
                        <a:t>加强</a:t>
                      </a:r>
                      <a:r>
                        <a:rPr lang="en-US" sz="1600" b="1" kern="0" dirty="0" err="1" smtClean="0">
                          <a:effectLst/>
                          <a:latin typeface="+mn-ea"/>
                        </a:rPr>
                        <a:t>中央集权</a:t>
                      </a:r>
                      <a:endParaRPr lang="en-US" altLang="en-US" sz="1600" b="1" kern="0" dirty="0">
                        <a:effectLst/>
                        <a:latin typeface="+mn-ea"/>
                      </a:endParaRP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</a:tr>
              <a:tr h="8006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solidFill>
                            <a:srgbClr val="0070C0"/>
                          </a:solidFill>
                        </a:rPr>
                        <a:t>军事</a:t>
                      </a: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600" b="1" dirty="0">
                          <a:latin typeface="+mn-ea"/>
                        </a:rPr>
                        <a:t>打破贵族</a:t>
                      </a:r>
                    </a:p>
                    <a:p>
                      <a:pPr algn="l">
                        <a:buNone/>
                      </a:pPr>
                      <a:r>
                        <a:rPr lang="zh-CN" altLang="en-US" sz="1600" b="1" dirty="0">
                          <a:latin typeface="+mn-ea"/>
                        </a:rPr>
                        <a:t>军事垄断</a:t>
                      </a: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600" b="1">
                          <a:latin typeface="+mn-ea"/>
                        </a:rPr>
                        <a:t>军功爵制</a:t>
                      </a: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600" b="1" dirty="0" smtClean="0">
                          <a:latin typeface="+mn-ea"/>
                        </a:rPr>
                        <a:t>提高军队战斗力</a:t>
                      </a:r>
                      <a:endParaRPr lang="zh-CN" altLang="en-US" sz="1600" b="1" dirty="0">
                        <a:latin typeface="+mn-ea"/>
                      </a:endParaRP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</a:tr>
              <a:tr h="55801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>
                          <a:solidFill>
                            <a:srgbClr val="0070C0"/>
                          </a:solidFill>
                        </a:rPr>
                        <a:t>文化</a:t>
                      </a: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kern="0" dirty="0" err="1" smtClean="0">
                          <a:effectLst/>
                          <a:latin typeface="+mn-ea"/>
                          <a:cs typeface="+mn-ea"/>
                        </a:rPr>
                        <a:t>燔诗书</a:t>
                      </a:r>
                      <a:endParaRPr lang="en-US" altLang="en-US" sz="1600" b="1" kern="0" dirty="0">
                        <a:effectLst/>
                        <a:latin typeface="+mn-ea"/>
                        <a:cs typeface="+mn-ea"/>
                      </a:endParaRP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600" b="1" kern="0" dirty="0">
                          <a:effectLst/>
                          <a:latin typeface="+mn-ea"/>
                          <a:cs typeface="+mn-ea"/>
                        </a:rPr>
                        <a:t>“</a:t>
                      </a:r>
                      <a:r>
                        <a:rPr lang="zh-CN" sz="1600" b="1" kern="0" dirty="0">
                          <a:effectLst/>
                          <a:latin typeface="+mn-ea"/>
                          <a:cs typeface="+mn-ea"/>
                        </a:rPr>
                        <a:t>明法令</a:t>
                      </a:r>
                      <a:r>
                        <a:rPr lang="en-US" altLang="zh-CN" sz="1600" b="1" kern="0" dirty="0">
                          <a:effectLst/>
                          <a:latin typeface="+mn-ea"/>
                          <a:cs typeface="+mn-ea"/>
                        </a:rPr>
                        <a:t>”</a:t>
                      </a: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sz="1600" b="1" kern="0" dirty="0">
                          <a:effectLst/>
                          <a:latin typeface="+mn-ea"/>
                        </a:rPr>
                        <a:t>加强思想控制</a:t>
                      </a:r>
                      <a:endParaRPr lang="zh-CN" altLang="en-US" sz="1600" b="1" kern="0" dirty="0">
                        <a:effectLst/>
                        <a:latin typeface="+mn-ea"/>
                      </a:endParaRP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</a:tr>
              <a:tr h="630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b="1" dirty="0" smtClean="0">
                          <a:solidFill>
                            <a:srgbClr val="0070C0"/>
                          </a:solidFill>
                        </a:rPr>
                        <a:t>社会</a:t>
                      </a:r>
                      <a:endParaRPr lang="zh-CN" alt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600" b="1">
                        <a:latin typeface="+mn-ea"/>
                      </a:endParaRP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600" b="1" dirty="0" smtClean="0">
                          <a:latin typeface="+mn-ea"/>
                          <a:cs typeface="+mn-ea"/>
                        </a:rPr>
                        <a:t>“民有二男以上不分异者，倍其赋</a:t>
                      </a:r>
                      <a:r>
                        <a:rPr lang="en-US" altLang="zh-CN" sz="1600" b="1" dirty="0" smtClean="0">
                          <a:latin typeface="+mn-ea"/>
                          <a:cs typeface="+mn-ea"/>
                        </a:rPr>
                        <a:t>”</a:t>
                      </a: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sz="1600" b="1" kern="0" dirty="0" smtClean="0">
                          <a:effectLst/>
                          <a:latin typeface="+mn-ea"/>
                        </a:rPr>
                        <a:t>方便税收</a:t>
                      </a:r>
                      <a:r>
                        <a:rPr lang="zh-CN" altLang="en-US" sz="1600" b="1" kern="0" dirty="0" smtClean="0">
                          <a:effectLst/>
                          <a:latin typeface="+mn-ea"/>
                        </a:rPr>
                        <a:t>、移风易俗</a:t>
                      </a:r>
                      <a:r>
                        <a:rPr lang="zh-CN" sz="1600" b="1" kern="0" dirty="0" smtClean="0">
                          <a:effectLst/>
                          <a:latin typeface="+mn-ea"/>
                        </a:rPr>
                        <a:t>，加强</a:t>
                      </a:r>
                      <a:r>
                        <a:rPr lang="zh-CN" altLang="en-US" sz="1600" b="1" kern="0" dirty="0" smtClean="0">
                          <a:effectLst/>
                          <a:latin typeface="+mn-ea"/>
                        </a:rPr>
                        <a:t>控制</a:t>
                      </a:r>
                      <a:endParaRPr lang="zh-CN" altLang="en-US" sz="1600" b="1" kern="0" dirty="0">
                        <a:effectLst/>
                        <a:latin typeface="+mn-ea"/>
                      </a:endParaRPr>
                    </a:p>
                  </a:txBody>
                  <a:tcPr marL="68576" marR="68576" marT="34288" marB="3428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材料一   “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始秦戎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狄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之教，父子无别，同室而居。今我更制其教，而为其男女之别，大筑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冀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阙，营如鲁卫矣。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”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                                                      ——《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史记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·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商君列传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》</a:t>
            </a:r>
          </a:p>
          <a:p>
            <a:pPr>
              <a:buNone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材料二  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“入境，观其风俗，其百姓朴，其声乐不流（淫邪）汙（污浊），其服不挑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佻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，甚畏有司而顺，古之民也（荀子认为古代是理想社会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）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。及都邑官府，其百吏肃然，莫不恭俭、敦敬、忠信而不楛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粗劣的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，古之吏也。……故四世有胜，非幸 也，数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(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必然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也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”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                                                        ——《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荀子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·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强国篇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》</a:t>
            </a:r>
          </a:p>
          <a:p>
            <a:endParaRPr lang="zh-CN" altLang="en-US" sz="36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113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材料三   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“商君遗礼义，弃仁恩，并心于进取，行之二岁，秦俗日败。故秦人家富子壮则出分，家贫子壮则出赘。借父耰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1800" dirty="0" smtClean="0">
                <a:latin typeface="华文楷体" pitchFamily="2" charset="-122"/>
                <a:ea typeface="华文楷体" pitchFamily="2" charset="-122"/>
              </a:rPr>
              <a:t>you</a:t>
            </a:r>
            <a:r>
              <a:rPr lang="zh-CN" altLang="en-US" sz="1800" dirty="0" smtClean="0">
                <a:latin typeface="华文楷体" pitchFamily="2" charset="-122"/>
                <a:ea typeface="华文楷体" pitchFamily="2" charset="-122"/>
              </a:rPr>
              <a:t>）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锄，虑有德色；母取箕帚，立而谇语。抱哺其子，与公并倨（蹲坐）；妇姑不相说，则反唇而相稽。其慈子耆利，不同禽兽者亡几耳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…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囊之为秦者，今转而为汉矣。然其遗风余俗，犹尚未改。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”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                         ——</a:t>
            </a:r>
            <a:r>
              <a:rPr lang="zh-CN" altLang="zh-CN" sz="2400" dirty="0" smtClean="0">
                <a:latin typeface="华文楷体" pitchFamily="2" charset="-122"/>
                <a:ea typeface="华文楷体" pitchFamily="2" charset="-122"/>
              </a:rPr>
              <a:t>贾谊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治安策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》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3724835"/>
            <a:ext cx="9144000" cy="1148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dirty="0" smtClean="0"/>
              <a:t>找出三则材料中关于变法效果的评论有哪些不同之处？分析产生不同的原因。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60585"/>
            <a:ext cx="9144000" cy="39829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商鞅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摆脱蛮夷之风、有利教化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荀子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民畏而顺、治理秩序井然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贾谊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家庭伦理破坏、道德败坏</a:t>
            </a:r>
            <a:endParaRPr lang="en-US" altLang="zh-CN" sz="24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+mn-ea"/>
                <a:ea typeface="+mn-ea"/>
              </a:rPr>
              <a:t>不同原因：</a:t>
            </a:r>
            <a:endParaRPr lang="en-US" altLang="zh-CN" sz="2400" dirty="0" smtClean="0">
              <a:latin typeface="+mn-ea"/>
              <a:ea typeface="+mn-ea"/>
            </a:endParaRPr>
          </a:p>
          <a:p>
            <a:pPr>
              <a:buNone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所处的历史时代、政治立场、评价角度、评价动机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1148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dirty="0" smtClean="0"/>
              <a:t>找出三则材料中关于变法效果的评论有哪些不同之处？分析产生不同的原因。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变法的影响</a:t>
            </a:r>
            <a:endParaRPr lang="zh-CN" altLang="en-US" sz="24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250825" y="1006078"/>
            <a:ext cx="8893175" cy="3941936"/>
          </a:xfrm>
        </p:spPr>
        <p:txBody>
          <a:bodyPr>
            <a:noAutofit/>
          </a:bodyPr>
          <a:lstStyle/>
          <a:p>
            <a:pPr marL="514350" indent="-514350">
              <a:buNone/>
              <a:defRPr/>
            </a:pPr>
            <a:r>
              <a:rPr lang="zh-CN" altLang="en-US" sz="2000" dirty="0" smtClean="0">
                <a:latin typeface="+mn-ea"/>
                <a:ea typeface="+mn-ea"/>
              </a:rPr>
              <a:t>是一次较为彻底的改革运动。</a:t>
            </a:r>
            <a:endParaRPr lang="en-US" altLang="zh-CN" sz="2000" dirty="0" smtClean="0">
              <a:latin typeface="+mn-ea"/>
              <a:ea typeface="+mn-ea"/>
            </a:endParaRPr>
          </a:p>
          <a:p>
            <a:pPr marL="514350" indent="-514350">
              <a:buNone/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1</a:t>
            </a:r>
            <a:r>
              <a:rPr lang="zh-CN" altLang="en-US" sz="2000" dirty="0" smtClean="0">
                <a:latin typeface="+mn-ea"/>
                <a:ea typeface="+mn-ea"/>
              </a:rPr>
              <a:t>）推动秦国强大和社会转型</a:t>
            </a:r>
            <a:endParaRPr lang="en-US" altLang="zh-CN" sz="2000" dirty="0" smtClean="0">
              <a:latin typeface="+mn-ea"/>
              <a:ea typeface="+mn-ea"/>
            </a:endParaRPr>
          </a:p>
          <a:p>
            <a:pPr marL="514350" indent="-514350">
              <a:buNone/>
              <a:defRPr/>
            </a:pPr>
            <a:r>
              <a:rPr lang="zh-CN" altLang="en-US" sz="2000" dirty="0" smtClean="0">
                <a:latin typeface="+mn-ea"/>
                <a:ea typeface="+mn-ea"/>
              </a:rPr>
              <a:t>       瓦解宗法贵族势力，加强君权和中央集权，提高军队战斗力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buFontTx/>
              <a:buNone/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2</a:t>
            </a:r>
            <a:r>
              <a:rPr lang="zh-CN" altLang="en-US" sz="2000" dirty="0" smtClean="0">
                <a:latin typeface="+mn-ea"/>
                <a:ea typeface="+mn-ea"/>
              </a:rPr>
              <a:t>）为秦始皇建立大一统帝国奠定基础</a:t>
            </a:r>
            <a:endParaRPr lang="en-US" altLang="zh-CN" sz="2000" dirty="0" smtClean="0">
              <a:latin typeface="+mn-ea"/>
              <a:ea typeface="+mn-ea"/>
            </a:endParaRPr>
          </a:p>
          <a:p>
            <a:pPr>
              <a:buFontTx/>
              <a:buNone/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3</a:t>
            </a:r>
            <a:r>
              <a:rPr lang="zh-CN" altLang="en-US" sz="2000" dirty="0" smtClean="0">
                <a:latin typeface="+mn-ea"/>
                <a:ea typeface="+mn-ea"/>
              </a:rPr>
              <a:t>）对后世：影响深远</a:t>
            </a:r>
            <a:endParaRPr lang="en-US" altLang="zh-CN" sz="2000" dirty="0" smtClean="0">
              <a:latin typeface="+mn-ea"/>
              <a:ea typeface="+mn-ea"/>
            </a:endParaRPr>
          </a:p>
          <a:p>
            <a:pPr marL="514350" indent="-514350">
              <a:buFontTx/>
              <a:buNone/>
              <a:defRPr/>
            </a:pPr>
            <a:r>
              <a:rPr lang="zh-CN" altLang="en-US" sz="2000" dirty="0" smtClean="0">
                <a:latin typeface="+mn-ea"/>
                <a:ea typeface="+mn-ea"/>
              </a:rPr>
              <a:t>     成为后世治国的重要思想；</a:t>
            </a:r>
            <a:endParaRPr lang="en-US" altLang="zh-CN" sz="2000" dirty="0" smtClean="0">
              <a:latin typeface="+mn-ea"/>
              <a:ea typeface="+mn-ea"/>
            </a:endParaRPr>
          </a:p>
          <a:p>
            <a:pPr marL="514350" indent="-514350">
              <a:buFontTx/>
              <a:buNone/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     </a:t>
            </a:r>
            <a:r>
              <a:rPr lang="zh-CN" altLang="en-US" sz="2000" dirty="0" smtClean="0">
                <a:latin typeface="+mn-ea"/>
                <a:ea typeface="+mn-ea"/>
              </a:rPr>
              <a:t>法家苛政，君主专制，强化思想控制；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8686800" cy="476667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四、秦的统一</a:t>
            </a:r>
            <a:endParaRPr lang="en-US" altLang="zh-CN" sz="3200" dirty="0" smtClean="0"/>
          </a:p>
        </p:txBody>
      </p:sp>
      <p:pic>
        <p:nvPicPr>
          <p:cNvPr id="4" name="Picture 2" descr="https://gss3.bdstatic.com/7Po3dSag_xI4khGkpoWK1HF6hhy/baike/w%3D268%3Bg%3D0/sign=a0e41f45ac345982c58ae29434cf5690/faedab64034f78f0c00f11c278310a55b3191c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50" y="743993"/>
            <a:ext cx="5011470" cy="4121946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638800" y="942350"/>
            <a:ext cx="350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+mj-ea"/>
              </a:rPr>
              <a:t>公元前</a:t>
            </a:r>
            <a:r>
              <a:rPr lang="en-US" altLang="zh-CN" sz="2400" dirty="0" smtClean="0">
                <a:latin typeface="+mj-ea"/>
              </a:rPr>
              <a:t>221</a:t>
            </a:r>
            <a:r>
              <a:rPr lang="zh-CN" altLang="en-US" sz="2400" dirty="0" smtClean="0">
                <a:latin typeface="+mj-ea"/>
              </a:rPr>
              <a:t>年，秦王嬴政终于结束了长期的诸侯割据局面，建立了中国历史上第一个统一的中央集权的封建王朝</a:t>
            </a:r>
            <a:r>
              <a:rPr lang="en-US" altLang="zh-CN" sz="2400" dirty="0" smtClean="0">
                <a:latin typeface="+mj-ea"/>
              </a:rPr>
              <a:t>——</a:t>
            </a:r>
            <a:r>
              <a:rPr lang="zh-CN" altLang="en-US" sz="2400" dirty="0" smtClean="0">
                <a:latin typeface="+mj-ea"/>
              </a:rPr>
              <a:t>秦朝。定都咸阳。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573529"/>
            <a:ext cx="9144000" cy="3394472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latin typeface="+mn-ea"/>
                <a:ea typeface="+mn-ea"/>
              </a:rPr>
              <a:t>     从春秋到战国，民族关系出现了重要变化。</a:t>
            </a:r>
            <a:endParaRPr lang="en-US" altLang="zh-CN" sz="2400" dirty="0" smtClean="0">
              <a:latin typeface="+mn-ea"/>
              <a:ea typeface="+mn-ea"/>
            </a:endParaRPr>
          </a:p>
          <a:p>
            <a:r>
              <a:rPr lang="en-US" altLang="zh-CN" sz="2400" dirty="0" smtClean="0">
                <a:latin typeface="+mn-ea"/>
                <a:ea typeface="+mn-ea"/>
              </a:rPr>
              <a:t>     </a:t>
            </a:r>
            <a:r>
              <a:rPr lang="zh-CN" altLang="en-US" sz="2400" dirty="0" smtClean="0">
                <a:latin typeface="+mn-ea"/>
                <a:ea typeface="+mn-ea"/>
              </a:rPr>
              <a:t>春秋时期，中原各国因社会发展较四周戎狄蛮夷先进，自称为华夏，但在频繁往来和密切联系中，这些民族也产生了华夏认同观念。进入战国之后，戎狄蛮夷逐渐融入华夏族。华夏族吸收了大量新鲜血 液，更加稳定，分布更为广泛。       </a:t>
            </a:r>
            <a:endParaRPr lang="en-US" altLang="zh-CN" sz="2400" dirty="0" smtClean="0">
              <a:latin typeface="+mn-ea"/>
              <a:ea typeface="+mn-ea"/>
            </a:endParaRPr>
          </a:p>
          <a:p>
            <a:r>
              <a:rPr lang="en-US" altLang="zh-CN" sz="2400" dirty="0" smtClean="0">
                <a:latin typeface="+mn-ea"/>
                <a:ea typeface="+mn-ea"/>
              </a:rPr>
              <a:t>                                                                                                                           ——《</a:t>
            </a:r>
            <a:r>
              <a:rPr lang="zh-CN" altLang="en-US" sz="2400" dirty="0" smtClean="0">
                <a:latin typeface="+mn-ea"/>
                <a:ea typeface="+mn-ea"/>
              </a:rPr>
              <a:t>中外历史纲要</a:t>
            </a:r>
            <a:r>
              <a:rPr lang="en-US" altLang="zh-CN" sz="2400" dirty="0" smtClean="0">
                <a:latin typeface="+mn-ea"/>
                <a:ea typeface="+mn-ea"/>
              </a:rPr>
              <a:t>》</a:t>
            </a:r>
            <a:endParaRPr lang="zh-CN" altLang="en-US" sz="2400" dirty="0" smtClean="0">
              <a:latin typeface="+mn-ea"/>
              <a:ea typeface="+mn-ea"/>
            </a:endParaRPr>
          </a:p>
          <a:p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2"/>
          <p:cNvSpPr>
            <a:spLocks noChangeShapeType="1"/>
          </p:cNvSpPr>
          <p:nvPr/>
        </p:nvSpPr>
        <p:spPr bwMode="auto">
          <a:xfrm>
            <a:off x="838200" y="971550"/>
            <a:ext cx="0" cy="571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8610600" y="971550"/>
            <a:ext cx="0" cy="571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0099"/>
            </a:prstShdw>
          </a:effectLst>
          <a:ex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zh-CN" altLang="en-US" sz="4000" dirty="0" smtClean="0">
                <a:solidFill>
                  <a:srgbClr val="FF0000"/>
                </a:solidFill>
                <a:latin typeface="方正粗雅宋_GBK" pitchFamily="2" charset="-122"/>
                <a:ea typeface="方正粗雅宋_GBK" pitchFamily="2" charset="-122"/>
              </a:rPr>
              <a:t>总结：春秋</a:t>
            </a:r>
            <a:r>
              <a:rPr lang="zh-CN" altLang="en-US" sz="4000" dirty="0">
                <a:solidFill>
                  <a:srgbClr val="FF0000"/>
                </a:solidFill>
                <a:latin typeface="方正粗雅宋_GBK" pitchFamily="2" charset="-122"/>
                <a:ea typeface="方正粗雅宋_GBK" pitchFamily="2" charset="-122"/>
              </a:rPr>
              <a:t>战国时代</a:t>
            </a:r>
            <a:r>
              <a:rPr lang="zh-CN" altLang="en-US" sz="4000" dirty="0" smtClean="0">
                <a:solidFill>
                  <a:srgbClr val="FF0000"/>
                </a:solidFill>
                <a:latin typeface="方正粗雅宋_GBK" pitchFamily="2" charset="-122"/>
                <a:ea typeface="方正粗雅宋_GBK" pitchFamily="2" charset="-122"/>
              </a:rPr>
              <a:t>的政治变革趋势</a:t>
            </a:r>
            <a:endParaRPr lang="zh-CN" altLang="en-US" sz="4000" dirty="0">
              <a:solidFill>
                <a:srgbClr val="FF0000"/>
              </a:solidFill>
              <a:latin typeface="方正粗雅宋_GBK" pitchFamily="2" charset="-122"/>
              <a:ea typeface="方正粗雅宋_GBK" pitchFamily="2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0" y="707890"/>
            <a:ext cx="8569570" cy="4435610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sz="36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政治体制：</a:t>
            </a:r>
            <a:endParaRPr lang="en-US" altLang="zh-CN" sz="3600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诸侯分封→争霸</a:t>
            </a: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兼并</a:t>
            </a: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县制 </a:t>
            </a:r>
          </a:p>
          <a:p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官僚制度：</a:t>
            </a:r>
            <a:endParaRPr lang="en-US" altLang="zh-CN" sz="3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世卿世禄→职业官僚 </a:t>
            </a:r>
          </a:p>
          <a:p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社会阶层：</a:t>
            </a:r>
            <a:endParaRPr lang="en-US" altLang="zh-CN" sz="3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世袭→流动</a:t>
            </a:r>
            <a:endParaRPr lang="en-US" altLang="zh-CN" sz="3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民族关系： </a:t>
            </a:r>
            <a:endParaRPr lang="en-US" altLang="zh-CN" sz="3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华夏认同观念的产生</a:t>
            </a:r>
            <a:endParaRPr lang="en-US" altLang="zh-CN" sz="3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7983012" y="1554817"/>
            <a:ext cx="11915" cy="915192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93208" y="1563639"/>
            <a:ext cx="0" cy="929228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019879" y="1779662"/>
            <a:ext cx="4797" cy="648072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343919" y="1847117"/>
            <a:ext cx="4797" cy="648072"/>
          </a:xfrm>
          <a:prstGeom prst="line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箭头连接符 1"/>
          <p:cNvCxnSpPr/>
          <p:nvPr/>
        </p:nvCxnSpPr>
        <p:spPr>
          <a:xfrm>
            <a:off x="755576" y="2434731"/>
            <a:ext cx="7632848" cy="0"/>
          </a:xfrm>
          <a:prstGeom prst="straightConnector1">
            <a:avLst/>
          </a:prstGeom>
          <a:ln w="114300">
            <a:solidFill>
              <a:srgbClr val="FFC000"/>
            </a:solidFill>
            <a:tailEnd type="stealt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544" y="2502064"/>
            <a:ext cx="553998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前</a:t>
            </a:r>
            <a:r>
              <a:rPr lang="en-US" altLang="zh-CN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770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8082" y="2502064"/>
            <a:ext cx="553998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前</a:t>
            </a:r>
            <a:r>
              <a:rPr lang="en-US" altLang="zh-CN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475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2458" y="2502064"/>
            <a:ext cx="553998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前</a:t>
            </a:r>
            <a:r>
              <a:rPr lang="en-US" altLang="zh-CN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221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816553" y="1637968"/>
            <a:ext cx="71398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35896" y="124831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方正粗雅宋_GBK" panose="02000000000000000000" pitchFamily="2" charset="-122"/>
                <a:ea typeface="方正粗雅宋_GBK" panose="02000000000000000000" pitchFamily="2" charset="-122"/>
              </a:rPr>
              <a:t>东周时期</a:t>
            </a:r>
            <a:endParaRPr lang="zh-CN" altLang="en-US" sz="2400" dirty="0">
              <a:solidFill>
                <a:srgbClr val="FF0000"/>
              </a:solidFill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827586" y="2136524"/>
            <a:ext cx="4152219" cy="55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95736" y="175236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方正粗雅宋_GBK" panose="02000000000000000000" pitchFamily="2" charset="-122"/>
                <a:ea typeface="方正粗雅宋_GBK" panose="02000000000000000000" pitchFamily="2" charset="-122"/>
              </a:rPr>
              <a:t>春秋时期</a:t>
            </a:r>
            <a:endParaRPr lang="zh-CN" altLang="en-US" sz="2400" dirty="0">
              <a:solidFill>
                <a:srgbClr val="FF0000"/>
              </a:solidFill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5051668" y="2136524"/>
            <a:ext cx="3251536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36548" y="175236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方正粗雅宋_GBK" panose="02000000000000000000" pitchFamily="2" charset="-122"/>
                <a:ea typeface="方正粗雅宋_GBK" panose="02000000000000000000" pitchFamily="2" charset="-122"/>
              </a:rPr>
              <a:t>战国时期</a:t>
            </a:r>
            <a:endParaRPr lang="zh-CN" altLang="en-US" sz="2400" dirty="0">
              <a:solidFill>
                <a:srgbClr val="FF0000"/>
              </a:solidFill>
              <a:latin typeface="方正粗雅宋_GBK" panose="02000000000000000000" pitchFamily="2" charset="-122"/>
              <a:ea typeface="方正粗雅宋_GBK" panose="02000000000000000000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90410" y="2502064"/>
            <a:ext cx="553998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前</a:t>
            </a:r>
            <a:r>
              <a:rPr lang="en-US" altLang="zh-CN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256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2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005576"/>
            <a:ext cx="77760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6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春秋战国的</a:t>
            </a:r>
            <a:r>
              <a:rPr lang="zh-CN" altLang="en-US" sz="6600" dirty="0" smtClean="0">
                <a:latin typeface="微软雅黑" pitchFamily="34" charset="-122"/>
                <a:ea typeface="微软雅黑" pitchFamily="34" charset="-122"/>
              </a:rPr>
              <a:t>分期时间</a:t>
            </a:r>
            <a:endParaRPr lang="zh-CN" altLang="en-US" sz="6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39552" y="2625757"/>
            <a:ext cx="8147248" cy="196886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zh-CN" altLang="en-US" sz="4400" b="1" dirty="0" smtClean="0">
                <a:solidFill>
                  <a:srgbClr val="FF0000"/>
                </a:solidFill>
              </a:rPr>
              <a:t> 公元前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770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年   平王东迁  东周开始</a:t>
            </a:r>
            <a:endParaRPr lang="en-US" altLang="zh-CN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FF0000"/>
                </a:solidFill>
              </a:rPr>
              <a:t>           公元前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475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年      </a:t>
            </a:r>
            <a:endParaRPr lang="en-US" altLang="zh-CN" sz="44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4400" b="1" dirty="0" smtClean="0">
                <a:solidFill>
                  <a:srgbClr val="FF0000"/>
                </a:solidFill>
              </a:rPr>
              <a:t> 公元前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221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年  秦统天下  战国结束</a:t>
            </a:r>
            <a:endParaRPr lang="en-US" altLang="zh-CN" sz="4400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US" altLang="zh-CN" sz="4400" b="1" dirty="0" smtClean="0">
              <a:solidFill>
                <a:srgbClr val="FF0000"/>
              </a:solidFill>
            </a:endParaRPr>
          </a:p>
          <a:p>
            <a:pPr algn="r"/>
            <a:endParaRPr lang="en-US" altLang="zh-CN" sz="4400" b="1" dirty="0" smtClean="0">
              <a:solidFill>
                <a:srgbClr val="FF0000"/>
              </a:solidFill>
            </a:endParaRPr>
          </a:p>
          <a:p>
            <a:pPr algn="r"/>
            <a:endParaRPr lang="en-US" altLang="zh-CN" sz="4400" b="1" dirty="0" smtClean="0">
              <a:solidFill>
                <a:srgbClr val="FF0000"/>
              </a:solidFill>
            </a:endParaRPr>
          </a:p>
          <a:p>
            <a:pPr algn="r"/>
            <a:endParaRPr lang="en-US" altLang="zh-CN" sz="4400" b="1" dirty="0" smtClean="0">
              <a:solidFill>
                <a:srgbClr val="FF0000"/>
              </a:solidFill>
            </a:endParaRPr>
          </a:p>
          <a:p>
            <a:pPr algn="r"/>
            <a:endParaRPr lang="en-US" altLang="zh-CN" sz="4400" b="1" dirty="0" smtClean="0">
              <a:solidFill>
                <a:srgbClr val="FF0000"/>
              </a:solidFill>
            </a:endParaRPr>
          </a:p>
          <a:p>
            <a:pPr algn="r"/>
            <a:endParaRPr lang="en-US" altLang="zh-CN" sz="4400" b="1" dirty="0" smtClean="0">
              <a:solidFill>
                <a:srgbClr val="FF0000"/>
              </a:solidFill>
            </a:endParaRPr>
          </a:p>
          <a:p>
            <a:pPr algn="r"/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latin typeface="+mj-ea"/>
                <a:ea typeface="+mj-ea"/>
              </a:rPr>
              <a:t>分法一：   司马迁</a:t>
            </a:r>
            <a:r>
              <a:rPr lang="en-US" altLang="zh-CN" sz="2400" dirty="0" smtClean="0">
                <a:latin typeface="+mj-ea"/>
                <a:ea typeface="+mj-ea"/>
              </a:rPr>
              <a:t>《</a:t>
            </a:r>
            <a:r>
              <a:rPr lang="zh-CN" altLang="en-US" sz="2400" dirty="0" smtClean="0">
                <a:latin typeface="+mj-ea"/>
                <a:ea typeface="+mj-ea"/>
              </a:rPr>
              <a:t>史记</a:t>
            </a:r>
            <a:r>
              <a:rPr lang="en-US" altLang="zh-CN" sz="2400" dirty="0" smtClean="0">
                <a:latin typeface="+mj-ea"/>
                <a:ea typeface="+mj-ea"/>
              </a:rPr>
              <a:t>》</a:t>
            </a:r>
            <a:r>
              <a:rPr lang="zh-CN" altLang="en-US" sz="2400" dirty="0" smtClean="0">
                <a:latin typeface="+mj-ea"/>
                <a:ea typeface="+mj-ea"/>
              </a:rPr>
              <a:t>的</a:t>
            </a:r>
            <a:r>
              <a:rPr lang="en-US" altLang="zh-CN" sz="2400" dirty="0" smtClean="0">
                <a:latin typeface="+mj-ea"/>
                <a:ea typeface="+mj-ea"/>
              </a:rPr>
              <a:t>《</a:t>
            </a:r>
            <a:r>
              <a:rPr lang="zh-CN" altLang="en-US" sz="2400" dirty="0" smtClean="0">
                <a:latin typeface="+mj-ea"/>
                <a:ea typeface="+mj-ea"/>
              </a:rPr>
              <a:t>六国年表</a:t>
            </a:r>
            <a:r>
              <a:rPr lang="en-US" altLang="zh-CN" sz="2400" dirty="0" smtClean="0">
                <a:latin typeface="+mj-ea"/>
                <a:ea typeface="+mj-ea"/>
              </a:rPr>
              <a:t>》</a:t>
            </a:r>
            <a:r>
              <a:rPr lang="zh-CN" altLang="en-US" sz="2400" dirty="0" smtClean="0">
                <a:latin typeface="+mj-ea"/>
                <a:ea typeface="+mj-ea"/>
              </a:rPr>
              <a:t>开始的一年。主要依据是鲁国</a:t>
            </a:r>
            <a:r>
              <a:rPr lang="en-US" altLang="zh-CN" sz="2400" dirty="0" smtClean="0">
                <a:latin typeface="+mj-ea"/>
                <a:ea typeface="+mj-ea"/>
              </a:rPr>
              <a:t>《</a:t>
            </a:r>
            <a:r>
              <a:rPr lang="zh-CN" altLang="en-US" sz="2400" dirty="0" smtClean="0">
                <a:latin typeface="+mj-ea"/>
                <a:ea typeface="+mj-ea"/>
              </a:rPr>
              <a:t>春秋</a:t>
            </a:r>
            <a:r>
              <a:rPr lang="en-US" altLang="zh-CN" sz="2400" dirty="0" smtClean="0">
                <a:latin typeface="+mj-ea"/>
                <a:ea typeface="+mj-ea"/>
              </a:rPr>
              <a:t>》</a:t>
            </a:r>
            <a:r>
              <a:rPr lang="zh-CN" altLang="en-US" sz="2400" dirty="0" smtClean="0">
                <a:latin typeface="+mj-ea"/>
                <a:ea typeface="+mj-ea"/>
              </a:rPr>
              <a:t>纪年的终结，其次也考虑到周王纪年不能割裂；</a:t>
            </a:r>
            <a:br>
              <a:rPr lang="zh-CN" altLang="en-US" sz="2400" dirty="0" smtClean="0">
                <a:latin typeface="+mj-ea"/>
                <a:ea typeface="+mj-ea"/>
              </a:rPr>
            </a:br>
            <a:r>
              <a:rPr lang="zh-CN" altLang="en-US" sz="2400" dirty="0" smtClean="0">
                <a:latin typeface="+mj-ea"/>
                <a:ea typeface="+mj-ea"/>
              </a:rPr>
              <a:t>分法二：司马光在</a:t>
            </a:r>
            <a:r>
              <a:rPr lang="en-US" altLang="zh-CN" sz="2400" dirty="0" smtClean="0">
                <a:latin typeface="+mj-ea"/>
                <a:ea typeface="+mj-ea"/>
              </a:rPr>
              <a:t>《</a:t>
            </a:r>
            <a:r>
              <a:rPr lang="zh-CN" altLang="en-US" sz="2400" dirty="0" smtClean="0">
                <a:latin typeface="+mj-ea"/>
                <a:ea typeface="+mj-ea"/>
              </a:rPr>
              <a:t>资治通鉴</a:t>
            </a:r>
            <a:r>
              <a:rPr lang="en-US" altLang="zh-CN" sz="2400" dirty="0" smtClean="0">
                <a:latin typeface="+mj-ea"/>
                <a:ea typeface="+mj-ea"/>
              </a:rPr>
              <a:t>》</a:t>
            </a:r>
            <a:r>
              <a:rPr lang="zh-CN" altLang="en-US" sz="2400" dirty="0" smtClean="0">
                <a:latin typeface="+mj-ea"/>
                <a:ea typeface="+mj-ea"/>
              </a:rPr>
              <a:t>中提出以公元前</a:t>
            </a:r>
            <a:r>
              <a:rPr lang="en-US" altLang="zh-CN" sz="2400" dirty="0" smtClean="0">
                <a:latin typeface="+mj-ea"/>
                <a:ea typeface="+mj-ea"/>
              </a:rPr>
              <a:t>403</a:t>
            </a:r>
            <a:r>
              <a:rPr lang="zh-CN" altLang="en-US" sz="2400" dirty="0" smtClean="0">
                <a:latin typeface="+mj-ea"/>
                <a:ea typeface="+mj-ea"/>
              </a:rPr>
              <a:t>年，韩、赵、魏三家列为诸侯作为划分春秋战国的年限，这一年战国七雄正式形成；</a:t>
            </a:r>
            <a:endParaRPr lang="en-US" altLang="zh-CN" sz="2400" dirty="0" smtClean="0">
              <a:latin typeface="+mj-ea"/>
              <a:ea typeface="+mj-ea"/>
            </a:endParaRPr>
          </a:p>
          <a:p>
            <a:r>
              <a:rPr lang="zh-CN" altLang="en-US" sz="2400" dirty="0" smtClean="0">
                <a:latin typeface="+mj-ea"/>
                <a:ea typeface="+mj-ea"/>
              </a:rPr>
              <a:t>分法三：以实际政治形势而论，还可以上推到前</a:t>
            </a:r>
            <a:r>
              <a:rPr lang="en-US" altLang="zh-CN" sz="2400" dirty="0" smtClean="0">
                <a:latin typeface="+mj-ea"/>
                <a:ea typeface="+mj-ea"/>
              </a:rPr>
              <a:t>453</a:t>
            </a:r>
            <a:r>
              <a:rPr lang="zh-CN" altLang="en-US" sz="2400" dirty="0" smtClean="0">
                <a:latin typeface="+mj-ea"/>
                <a:ea typeface="+mj-ea"/>
              </a:rPr>
              <a:t>年晋阳之战三家瓜分智氏土地，在实际上奠定了战国七雄的格局。</a:t>
            </a:r>
          </a:p>
          <a:p>
            <a:endParaRPr lang="zh-CN" altLang="en-US" sz="2400" dirty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7772400" cy="685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春   秋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005576"/>
            <a:ext cx="8435280" cy="3761094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      鲁国的史官把当时以鲁国为主的各国的重大史事按时序写成编年史，称作</a:t>
            </a:r>
            <a:r>
              <a:rPr lang="en-US" altLang="zh-CN" sz="40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春秋</a:t>
            </a:r>
            <a:r>
              <a:rPr lang="en-US" altLang="zh-CN" sz="4000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，孔子编订后，记录了从鲁隐公到鲁哀公的重大事件。它所记载的历史时期被后世的史学家称为“春秋”时期。</a:t>
            </a:r>
            <a:endParaRPr lang="zh-CN" altLang="en-US" sz="4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0306" y="430307"/>
            <a:ext cx="8211284" cy="4326342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+mn-ea"/>
                <a:ea typeface="+mn-ea"/>
              </a:rPr>
              <a:t>一、春秋时期的政治形势</a:t>
            </a:r>
            <a:endParaRPr lang="en-US" altLang="zh-CN" sz="3600" b="1" dirty="0" smtClean="0">
              <a:latin typeface="+mn-ea"/>
              <a:ea typeface="+mn-ea"/>
            </a:endParaRPr>
          </a:p>
          <a:p>
            <a:r>
              <a:rPr lang="zh-CN" altLang="en-US" sz="3600" b="1" dirty="0" smtClean="0">
                <a:latin typeface="+mn-ea"/>
                <a:ea typeface="+mn-ea"/>
              </a:rPr>
              <a:t>二、战国时期的政治形势</a:t>
            </a:r>
            <a:endParaRPr lang="en-US" altLang="zh-CN" sz="3600" b="1" dirty="0" smtClean="0">
              <a:latin typeface="+mn-ea"/>
              <a:ea typeface="+mn-ea"/>
            </a:endParaRPr>
          </a:p>
          <a:p>
            <a:r>
              <a:rPr lang="zh-CN" altLang="en-US" sz="3600" b="1" dirty="0" smtClean="0">
                <a:latin typeface="+mn-ea"/>
                <a:ea typeface="+mn-ea"/>
              </a:rPr>
              <a:t>三、商鞅变法</a:t>
            </a:r>
            <a:endParaRPr lang="en-US" altLang="zh-CN" sz="3600" b="1" dirty="0" smtClean="0">
              <a:latin typeface="+mn-ea"/>
              <a:ea typeface="+mn-ea"/>
            </a:endParaRPr>
          </a:p>
          <a:p>
            <a:r>
              <a:rPr lang="zh-CN" altLang="en-US" sz="3600" b="1" dirty="0" smtClean="0">
                <a:latin typeface="+mn-ea"/>
                <a:ea typeface="+mn-ea"/>
              </a:rPr>
              <a:t>四、秦的统一</a:t>
            </a:r>
          </a:p>
          <a:p>
            <a:endParaRPr lang="zh-CN" altLang="en-US" sz="3600" b="1" dirty="0" smtClean="0">
              <a:latin typeface="+mn-ea"/>
              <a:ea typeface="+mn-ea"/>
            </a:endParaRPr>
          </a:p>
          <a:p>
            <a:endParaRPr lang="en-US" altLang="zh-CN" sz="3600" dirty="0" smtClean="0">
              <a:latin typeface="+mn-ea"/>
              <a:ea typeface="+mn-ea"/>
            </a:endParaRPr>
          </a:p>
          <a:p>
            <a:r>
              <a:rPr lang="zh-CN" altLang="en-US" sz="3600" dirty="0" smtClean="0">
                <a:latin typeface="+mn-ea"/>
                <a:ea typeface="+mn-ea"/>
              </a:rPr>
              <a:t> </a:t>
            </a:r>
          </a:p>
          <a:p>
            <a:endParaRPr lang="zh-CN" altLang="en-US" sz="36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s://ss0.bdstatic.com/94oJfD_bAAcT8t7mm9GUKT-xh_/timg?image&amp;quality=100&amp;size=b4000_4000&amp;sec=1519786305&amp;di=6ca2d63bef445a24f3089bac65aa82fd&amp;src=http://pic.makepolo.net/news/allimg/20161230/1483086083586660.jpg"/>
          <p:cNvPicPr>
            <a:picLocks noChangeAspect="1" noChangeArrowheads="1"/>
          </p:cNvPicPr>
          <p:nvPr/>
        </p:nvPicPr>
        <p:blipFill>
          <a:blip r:embed="rId3" cstate="print"/>
          <a:srcRect l="35787" t="4547" r="7830" b="1736"/>
          <a:stretch>
            <a:fillRect/>
          </a:stretch>
        </p:blipFill>
        <p:spPr bwMode="auto">
          <a:xfrm>
            <a:off x="351692" y="1167594"/>
            <a:ext cx="4184812" cy="3510390"/>
          </a:xfrm>
          <a:prstGeom prst="rect">
            <a:avLst/>
          </a:prstGeom>
          <a:noFill/>
        </p:spPr>
      </p:pic>
      <p:pic>
        <p:nvPicPr>
          <p:cNvPr id="119812" name="Picture 4" descr="https://timgsa.baidu.com/timg?image&amp;quality=80&amp;size=b9999_10000&amp;sec=1519796461554&amp;di=c86a1440702af084022613c855de2b50&amp;imgtype=0&amp;src=http%3A%2F%2Fpic.92to.com%2Fanv%2F201609%2F14%2Fotkynelcke4.jpg"/>
          <p:cNvPicPr>
            <a:picLocks noChangeAspect="1" noChangeArrowheads="1"/>
          </p:cNvPicPr>
          <p:nvPr/>
        </p:nvPicPr>
        <p:blipFill>
          <a:blip r:embed="rId4" cstate="print"/>
          <a:srcRect l="19094" t="4288"/>
          <a:stretch>
            <a:fillRect/>
          </a:stretch>
        </p:blipFill>
        <p:spPr bwMode="auto">
          <a:xfrm>
            <a:off x="4818184" y="1221600"/>
            <a:ext cx="4056185" cy="3435347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52400" y="195486"/>
            <a:ext cx="8668072" cy="9181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600" b="1" dirty="0" smtClean="0"/>
              <a:t>一    春秋时期的政治形势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矩形 1"/>
          <p:cNvSpPr>
            <a:spLocks noChangeArrowheads="1"/>
          </p:cNvSpPr>
          <p:nvPr/>
        </p:nvSpPr>
        <p:spPr bwMode="auto">
          <a:xfrm>
            <a:off x="269631" y="765307"/>
            <a:ext cx="79144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dirty="0">
                <a:latin typeface="楷体" pitchFamily="49" charset="-122"/>
                <a:ea typeface="楷体" pitchFamily="49" charset="-122"/>
                <a:cs typeface="经典繁颜体" panose="02010609000101010101" pitchFamily="49" charset="-122"/>
              </a:rPr>
              <a:t>    郑武公、庄公为平王卿士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  <a:cs typeface="经典繁颜体" panose="02010609000101010101" pitchFamily="49" charset="-122"/>
              </a:rPr>
              <a:t>。（平）王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  <a:cs typeface="经典繁颜体" panose="02010609000101010101" pitchFamily="49" charset="-122"/>
              </a:rPr>
              <a:t>贰于虢，郑伯怨王。王曰：“无之。”故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经典繁颜体" panose="02010609000101010101" pitchFamily="49" charset="-122"/>
              </a:rPr>
              <a:t>周郑交质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  <a:cs typeface="经典繁颜体" panose="02010609000101010101" pitchFamily="49" charset="-122"/>
              </a:rPr>
              <a:t>。王子狐为质于郑，郑公子忽为质于周。 　　</a:t>
            </a:r>
            <a:endParaRPr lang="en-US" altLang="zh-CN" sz="2800" dirty="0">
              <a:latin typeface="楷体" pitchFamily="49" charset="-122"/>
              <a:ea typeface="楷体" pitchFamily="49" charset="-122"/>
              <a:cs typeface="经典繁颜体" panose="02010609000101010101" pitchFamily="49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2800" dirty="0">
                <a:latin typeface="楷体" pitchFamily="49" charset="-122"/>
                <a:ea typeface="楷体" pitchFamily="49" charset="-122"/>
                <a:cs typeface="经典繁颜体" panose="02010609000101010101" pitchFamily="49" charset="-122"/>
              </a:rPr>
              <a:t>——《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  <a:cs typeface="经典繁颜体" panose="02010609000101010101" pitchFamily="49" charset="-122"/>
              </a:rPr>
              <a:t>左传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  <a:cs typeface="经典繁颜体" panose="02010609000101010101" pitchFamily="49" charset="-122"/>
              </a:rPr>
              <a:t>》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  <a:cs typeface="经典繁颜体" panose="02010609000101010101" pitchFamily="49" charset="-122"/>
              </a:rPr>
              <a:t>隐公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  <a:cs typeface="经典繁颜体" panose="02010609000101010101" pitchFamily="49" charset="-122"/>
              </a:rPr>
              <a:t>三年</a:t>
            </a:r>
            <a:endParaRPr lang="en-US" altLang="zh-CN" sz="2800" dirty="0" smtClean="0">
              <a:latin typeface="楷体" pitchFamily="49" charset="-122"/>
              <a:ea typeface="楷体" pitchFamily="49" charset="-122"/>
              <a:cs typeface="经典繁颜体" panose="0201060900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FF00"/>
                </a:solidFill>
                <a:latin typeface="楷体" pitchFamily="49" charset="-122"/>
                <a:ea typeface="楷体" pitchFamily="49" charset="-122"/>
                <a:cs typeface="经典繁颜体" panose="02010609000101010101" pitchFamily="49" charset="-122"/>
              </a:rPr>
              <a:t>            </a:t>
            </a:r>
            <a:endParaRPr lang="en-US" altLang="zh-CN" sz="2800" b="1" dirty="0" smtClean="0">
              <a:solidFill>
                <a:srgbClr val="FFFF00"/>
              </a:solidFill>
              <a:latin typeface="楷体" pitchFamily="49" charset="-122"/>
              <a:ea typeface="楷体" pitchFamily="49" charset="-122"/>
              <a:cs typeface="经典繁颜体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58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34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1333</Words>
  <Application>Microsoft Office PowerPoint</Application>
  <PresentationFormat>全屏显示(16:9)</PresentationFormat>
  <Paragraphs>171</Paragraphs>
  <Slides>28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1_Office 主题​​</vt:lpstr>
      <vt:lpstr>第4课 春秋战国时期的政治</vt:lpstr>
      <vt:lpstr> </vt:lpstr>
      <vt:lpstr>幻灯片 3</vt:lpstr>
      <vt:lpstr>春秋战国的分期时间</vt:lpstr>
      <vt:lpstr>幻灯片 5</vt:lpstr>
      <vt:lpstr>《春   秋》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变法的影响</vt:lpstr>
      <vt:lpstr>幻灯片 25</vt:lpstr>
      <vt:lpstr>幻灯片 26</vt:lpstr>
      <vt:lpstr>幻灯片 27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吴振华</cp:lastModifiedBy>
  <cp:revision>20</cp:revision>
  <dcterms:created xsi:type="dcterms:W3CDTF">2020-02-01T11:21:51Z</dcterms:created>
  <dcterms:modified xsi:type="dcterms:W3CDTF">2020-02-04T06:56:03Z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