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5" r:id="rId2"/>
    <p:sldId id="272" r:id="rId3"/>
    <p:sldId id="273" r:id="rId4"/>
    <p:sldId id="293" r:id="rId5"/>
    <p:sldId id="295" r:id="rId6"/>
    <p:sldId id="278" r:id="rId7"/>
    <p:sldId id="292" r:id="rId8"/>
    <p:sldId id="274" r:id="rId9"/>
    <p:sldId id="302" r:id="rId10"/>
    <p:sldId id="298" r:id="rId11"/>
    <p:sldId id="301" r:id="rId12"/>
    <p:sldId id="296" r:id="rId13"/>
    <p:sldId id="297" r:id="rId14"/>
    <p:sldId id="294" r:id="rId15"/>
    <p:sldId id="299" r:id="rId16"/>
    <p:sldId id="300" r:id="rId17"/>
    <p:sldId id="291" r:id="rId18"/>
    <p:sldId id="289" r:id="rId19"/>
    <p:sldId id="271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966483" y="1951990"/>
            <a:ext cx="6294474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5.7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三角函数的应用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周开炎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9329" y="491353"/>
            <a:ext cx="466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分析：根据题意，列出散点图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8872" b="45506"/>
          <a:stretch/>
        </p:blipFill>
        <p:spPr>
          <a:xfrm>
            <a:off x="1200808" y="1270592"/>
            <a:ext cx="6986261" cy="27812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5370" y="4191001"/>
            <a:ext cx="733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轴的单位长度，如何将图象呈现的更合理？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9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9329" y="491353"/>
            <a:ext cx="466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分析：根据题意，作出草图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8872" b="45506"/>
          <a:stretch/>
        </p:blipFill>
        <p:spPr>
          <a:xfrm>
            <a:off x="1200808" y="1270592"/>
            <a:ext cx="6986261" cy="27812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28830" b="44845"/>
          <a:stretch/>
        </p:blipFill>
        <p:spPr>
          <a:xfrm>
            <a:off x="1200808" y="1222748"/>
            <a:ext cx="7236733" cy="291420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102548" y="2222205"/>
            <a:ext cx="170122" cy="17012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1180216" y="3004568"/>
                <a:ext cx="2009554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{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𝐴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=0.5,</m:t>
                          </m:r>
                        </m:e>
                      </m:mr>
                      <m:m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=1.0.</m:t>
                          </m:r>
                        </m:e>
                      </m:mr>
                    </m:m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16" y="3004568"/>
                <a:ext cx="2009554" cy="715645"/>
              </a:xfrm>
              <a:prstGeom prst="rect">
                <a:avLst/>
              </a:prstGeom>
              <a:blipFill>
                <a:blip r:embed="rId2"/>
                <a:stretch>
                  <a:fillRect l="-4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2766" y="579818"/>
                <a:ext cx="6549657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解：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由表中数据可知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𝑇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=12.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所以</m:t>
                    </m:r>
                    <m:r>
                      <m:rPr>
                        <m:sty m:val="p"/>
                      </m:rPr>
                      <a:rPr lang="el-GR" altLang="zh-CN" sz="24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ω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6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66" y="579818"/>
                <a:ext cx="6549657" cy="584584"/>
              </a:xfrm>
              <a:prstGeom prst="rect">
                <a:avLst/>
              </a:prstGeom>
              <a:blipFill>
                <a:blip r:embed="rId3"/>
                <a:stretch>
                  <a:fillRect l="-1490" t="-6250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180216" y="3962249"/>
                <a:ext cx="5305646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=0.5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cos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6</m:t>
                        </m:r>
                      </m:den>
                    </m:f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∈[0,24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16" y="3962249"/>
                <a:ext cx="5305646" cy="584584"/>
              </a:xfrm>
              <a:prstGeom prst="rect">
                <a:avLst/>
              </a:prstGeom>
              <a:blipFill>
                <a:blip r:embed="rId4"/>
                <a:stretch>
                  <a:fillRect l="-1839" t="-6250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079199" y="1412410"/>
                <a:ext cx="5656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又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 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=1.5 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，所以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=1.5. 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99" y="1412410"/>
                <a:ext cx="5656523" cy="461665"/>
              </a:xfrm>
              <a:prstGeom prst="rect">
                <a:avLst/>
              </a:prstGeom>
              <a:blipFill>
                <a:blip r:embed="rId5"/>
                <a:stretch>
                  <a:fillRect l="-1616" t="-14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079199" y="2208489"/>
                <a:ext cx="51567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又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=3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=1.0 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=1.0. 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99" y="2208489"/>
                <a:ext cx="5156793" cy="461665"/>
              </a:xfrm>
              <a:prstGeom prst="rect">
                <a:avLst/>
              </a:prstGeom>
              <a:blipFill>
                <a:blip r:embed="rId6"/>
                <a:stretch>
                  <a:fillRect l="-1773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6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  <p:bldP spid="2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2768" y="364057"/>
                <a:ext cx="7228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解：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因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时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，才对冲浪爱好者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开放</a:t>
                </a:r>
                <a14:m>
                  <m:oMath xmlns:m="http://schemas.openxmlformats.org/officeDocument/2006/math">
                    <m:r>
                      <a:rPr lang="zh-CN" altLang="en-US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，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68" y="364057"/>
                <a:ext cx="7228196" cy="461665"/>
              </a:xfrm>
              <a:prstGeom prst="rect">
                <a:avLst/>
              </a:prstGeom>
              <a:blipFill>
                <a:blip r:embed="rId2"/>
                <a:stretch>
                  <a:fillRect l="-1349" t="-14667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626779" y="2172496"/>
                <a:ext cx="5167426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l-GR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𝜋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6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&lt;2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l-GR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𝜋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(</a:t>
                </a:r>
                <a:r>
                  <a:rPr lang="en-US" altLang="zh-CN" sz="2400" i="1" dirty="0" err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dirty="0" err="1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sz="2400" b="1" dirty="0" err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).</a:t>
                </a: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79" y="2172496"/>
                <a:ext cx="5167426" cy="584584"/>
              </a:xfrm>
              <a:prstGeom prst="rect">
                <a:avLst/>
              </a:prstGeom>
              <a:blipFill>
                <a:blip r:embed="rId3"/>
                <a:stretch>
                  <a:fillRect l="-1887" t="-6250" r="-236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1626779" y="3341664"/>
                <a:ext cx="688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又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∈[0,24]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79" y="3341664"/>
                <a:ext cx="6889900" cy="461665"/>
              </a:xfrm>
              <a:prstGeom prst="rect">
                <a:avLst/>
              </a:prstGeom>
              <a:blipFill>
                <a:blip r:embed="rId4"/>
                <a:stretch>
                  <a:fillRect l="-1416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626779" y="942148"/>
                <a:ext cx="5305646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=0.5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cos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6</m:t>
                        </m:r>
                      </m:den>
                    </m:f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1&gt;1.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79" y="942148"/>
                <a:ext cx="5305646" cy="584584"/>
              </a:xfrm>
              <a:prstGeom prst="rect">
                <a:avLst/>
              </a:prstGeom>
              <a:blipFill>
                <a:blip r:embed="rId5"/>
                <a:stretch>
                  <a:fillRect l="-1839" t="-6316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626779" y="1587912"/>
                <a:ext cx="2775100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cos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6</m:t>
                        </m:r>
                      </m:den>
                    </m:f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79" y="1587912"/>
                <a:ext cx="2775100" cy="584584"/>
              </a:xfrm>
              <a:prstGeom prst="rect">
                <a:avLst/>
              </a:prstGeom>
              <a:blipFill>
                <a:blip r:embed="rId6"/>
                <a:stretch>
                  <a:fillRect l="-3516" t="-6250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626779" y="2785636"/>
                <a:ext cx="5167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−3&lt;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&lt;12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(</a:t>
                </a:r>
                <a:r>
                  <a:rPr lang="en-US" altLang="zh-CN" sz="2400" i="1" dirty="0" err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dirty="0" err="1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sz="2400" b="1" dirty="0" err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).</a:t>
                </a: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79" y="2785636"/>
                <a:ext cx="5167426" cy="461665"/>
              </a:xfrm>
              <a:prstGeom prst="rect">
                <a:avLst/>
              </a:prstGeom>
              <a:blipFill>
                <a:blip r:embed="rId7"/>
                <a:stretch>
                  <a:fillRect l="-1887" t="-1447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626779" y="3871082"/>
                <a:ext cx="688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所以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,9&lt;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&lt;1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5,</m:t>
                    </m:r>
                  </m:oMath>
                </a14:m>
                <a:r>
                  <a:rPr lang="en-US" altLang="zh-CN" sz="2400" dirty="0"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21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24.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79" y="3871082"/>
                <a:ext cx="6889900" cy="461665"/>
              </a:xfrm>
              <a:prstGeom prst="rect">
                <a:avLst/>
              </a:prstGeom>
              <a:blipFill>
                <a:blip r:embed="rId8"/>
                <a:stretch>
                  <a:fillRect l="-708"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82768" y="4457605"/>
                <a:ext cx="8676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所以在规定时间内只有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小时对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冲浪爱好者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开放</a:t>
                </a:r>
                <a14:m>
                  <m:oMath xmlns:m="http://schemas.openxmlformats.org/officeDocument/2006/math">
                    <m:r>
                      <a:rPr lang="zh-CN" altLang="en-US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，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即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9&lt;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&lt;15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68" y="4457605"/>
                <a:ext cx="8676172" cy="461665"/>
              </a:xfrm>
              <a:prstGeom prst="rect">
                <a:avLst/>
              </a:prstGeom>
              <a:blipFill>
                <a:blip r:embed="rId9"/>
                <a:stretch>
                  <a:fillRect l="-1124" t="-1447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1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28830" b="44845"/>
          <a:stretch/>
        </p:blipFill>
        <p:spPr>
          <a:xfrm>
            <a:off x="857320" y="941203"/>
            <a:ext cx="7574299" cy="305014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1288917" y="2083984"/>
            <a:ext cx="6711103" cy="1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3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0" y="204876"/>
            <a:ext cx="8173757" cy="11773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已知某海滨浴场的海浪高度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是时间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的函数，其中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000" b="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b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，记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y=f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下表是某日各时的浪高数据</a:t>
            </a:r>
            <a:r>
              <a:rPr lang="zh-CN" altLang="en-US" sz="2000" b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000" b="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89923" y="1382232"/>
          <a:ext cx="759873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873">
                  <a:extLst>
                    <a:ext uri="{9D8B030D-6E8A-4147-A177-3AD203B41FA5}">
                      <a16:colId xmlns:a16="http://schemas.microsoft.com/office/drawing/2014/main" val="3615895958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2430988084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3540401834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1301444456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111040513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931954411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4007091618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871011597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3313679563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3317550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800" b="0" i="1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800" b="0" i="1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4530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/>
              <p:cNvSpPr txBox="1">
                <a:spLocks/>
              </p:cNvSpPr>
              <p:nvPr/>
            </p:nvSpPr>
            <p:spPr>
              <a:xfrm>
                <a:off x="651699" y="2418552"/>
                <a:ext cx="8354078" cy="2583912"/>
              </a:xfrm>
              <a:prstGeom prst="rect">
                <a:avLst/>
              </a:prstGeom>
            </p:spPr>
            <p:txBody>
              <a:bodyPr vert="horz" wrap="square" lIns="90170" tIns="46990" rIns="90170" bIns="46990" rtlCol="0" anchor="ctr" anchorCtr="0">
                <a:noAutofit/>
              </a:bodyPr>
              <a:lstStyle>
                <a:lvl1pPr marL="0" marR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kumimoji="0" lang="zh-CN" altLang="en-US" sz="1800" b="1" i="0" u="none" strike="noStrike" kern="1200" cap="none" spc="20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j-cs"/>
                    <a:sym typeface="+mn-ea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经长期观察，</a:t>
                </a:r>
                <a:r>
                  <a:rPr lang="en-US" altLang="zh-CN" sz="2000" b="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y=f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的图象可近似看成是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函数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l-GR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/>
                    </m:sSup>
                  </m:oMath>
                </a14:m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000" b="0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根据以上数据，求函数</a:t>
                </a:r>
                <a:r>
                  <a:rPr lang="en-US" altLang="zh-CN" sz="2000" b="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y=f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解析式；</a:t>
                </a:r>
                <a:endParaRPr lang="en-US" altLang="zh-CN" sz="2000" b="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根据规定，当海浪高度大于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米时才对冲浪爱好者开放，请判断一天内的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:00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到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:00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之间，有多少时间可供冲浪爱好者进行活动？</a:t>
                </a:r>
                <a:endParaRPr lang="zh-CN" altLang="en-US" sz="2000" b="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99" y="2418552"/>
                <a:ext cx="8354078" cy="2583912"/>
              </a:xfrm>
              <a:prstGeom prst="rect">
                <a:avLst/>
              </a:prstGeom>
              <a:blipFill>
                <a:blip r:embed="rId2"/>
                <a:stretch>
                  <a:fillRect l="-803" r="-1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7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8872" b="45506"/>
          <a:stretch/>
        </p:blipFill>
        <p:spPr>
          <a:xfrm>
            <a:off x="1318438" y="221266"/>
            <a:ext cx="6067233" cy="24154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28830" b="44845"/>
          <a:stretch/>
        </p:blipFill>
        <p:spPr>
          <a:xfrm>
            <a:off x="1318437" y="2636690"/>
            <a:ext cx="5858539" cy="23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345" y="921134"/>
            <a:ext cx="2527870" cy="2576979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利用三角函数模型解决应用问题的一般流程：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39089" t="22410" r="40814" b="18819"/>
          <a:stretch/>
        </p:blipFill>
        <p:spPr>
          <a:xfrm>
            <a:off x="4000379" y="261915"/>
            <a:ext cx="3134066" cy="46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3624" t="35342" r="35328" b="39981"/>
          <a:stretch/>
        </p:blipFill>
        <p:spPr>
          <a:xfrm>
            <a:off x="2041451" y="2339163"/>
            <a:ext cx="5007936" cy="2237803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1985609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小结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1244009" y="839973"/>
            <a:ext cx="6570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用函数建立数学模型解决实际问题的基本过程如下：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8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三角函数应用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2501" y="842065"/>
            <a:ext cx="7421526" cy="18373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现实生活中存在大量具有周而复始、循环往复特点的周期运动变化现象，如果某种变化的现象具有周期性，那么可以考虑借助三角函数来描述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82501" y="2785730"/>
            <a:ext cx="7695291" cy="1467293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如何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应用三角函数模型来解决实际问题呢？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我们通过两个典型问题的分析与解答来加以阐述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7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>
                <a:spLocks/>
              </p:cNvSpPr>
              <p:nvPr/>
            </p:nvSpPr>
            <p:spPr>
              <a:xfrm>
                <a:off x="470512" y="340242"/>
                <a:ext cx="8407674" cy="4455042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问题</a:t>
                </a:r>
                <a:r>
                  <a:rPr lang="en-US" altLang="zh-CN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通常情况下，同一地区一天的温度随时间变化的曲线接近函数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𝐴𝑠𝑖𝑛</m:t>
                        </m:r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ω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</m:d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/>
                    </m:sSup>
                    <m:r>
                      <a:rPr lang="zh-CN" altLang="en-US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的</m:t>
                    </m:r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图象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某年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月下旬某地区连续几天最高温度都出现在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14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时，最高温度为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14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；</m:t>
                    </m:r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最低温度出现在凌晨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时，最低气温为零下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求该地区该时段的温度函数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𝐴𝑠𝑖𝑛</m:t>
                        </m:r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ω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/>
                    </m:sSup>
                  </m:oMath>
                </a14:m>
                <a:endParaRPr lang="en-US" altLang="zh-CN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&gt;0,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ω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&gt;0,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φ</m:t>
                            </m:r>
                            <m:r>
                              <a:rPr lang="el-GR" altLang="zh-CN" sz="200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</a:rPr>
                              <m:t>π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</a:rPr>
                              <m:t>π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/>
                    </m:sSup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的表达式；</a:t>
                </a:r>
                <a:endParaRPr lang="en-US" altLang="zh-CN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(2)29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日上午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9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时某高中将举行期末考试，如果温度低于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，教室就要开空调，请问届时学校后勤应该开空调吗？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2" y="340242"/>
                <a:ext cx="8407674" cy="4455042"/>
              </a:xfrm>
              <a:prstGeom prst="rect">
                <a:avLst/>
              </a:prstGeom>
              <a:blipFill>
                <a:blip r:embed="rId2"/>
                <a:stretch>
                  <a:fillRect l="-798" r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1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579330" y="501954"/>
                <a:ext cx="399266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分析：根据题意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可知温度变化曲线过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最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低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2,−2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，最</m:t>
                    </m:r>
                    <m:r>
                      <m:rPr>
                        <m:nor/>
                      </m:rPr>
                      <a: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高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点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𝐵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14,14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30" y="501954"/>
                <a:ext cx="3992669" cy="1754326"/>
              </a:xfrm>
              <a:prstGeom prst="rect">
                <a:avLst/>
              </a:prstGeom>
              <a:blipFill>
                <a:blip r:embed="rId2"/>
                <a:stretch>
                  <a:fillRect l="-2290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716691" y="2342906"/>
            <a:ext cx="3717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作出草图，便可获取很多信息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6684" t="164" r="-378" b="41008"/>
          <a:stretch/>
        </p:blipFill>
        <p:spPr>
          <a:xfrm>
            <a:off x="4713629" y="792764"/>
            <a:ext cx="3939326" cy="2642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16690" y="3629861"/>
                <a:ext cx="7140769" cy="113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先看最值，确定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与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；</a:t>
                </a:r>
                <a:endParaRPr lang="en-US" altLang="zh-CN" sz="24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再看横坐标，决定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最后找特殊点，确定</a:t>
                </a:r>
                <a14:m>
                  <m:oMath xmlns:m="http://schemas.openxmlformats.org/officeDocument/2006/math">
                    <m:r>
                      <a:rPr lang="el-GR" altLang="zh-C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endPara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0" y="3629861"/>
                <a:ext cx="7140769" cy="1130246"/>
              </a:xfrm>
              <a:prstGeom prst="rect">
                <a:avLst/>
              </a:prstGeom>
              <a:blipFill>
                <a:blip r:embed="rId4"/>
                <a:stretch>
                  <a:fillRect l="-1366" b="-11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6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20993" y="245631"/>
                <a:ext cx="5762847" cy="721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解：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由题意可知，</a:t>
                </a:r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{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𝐴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=14,</m:t>
                          </m:r>
                        </m:e>
                      </m:mr>
                      <m:m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𝐴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=−2.</m:t>
                          </m:r>
                        </m:e>
                      </m:mr>
                    </m:m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3" y="245631"/>
                <a:ext cx="5762847" cy="721736"/>
              </a:xfrm>
              <a:prstGeom prst="rect">
                <a:avLst/>
              </a:prstGeom>
              <a:blipFill>
                <a:blip r:embed="rId2"/>
                <a:stretch>
                  <a:fillRect l="-1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1127051" y="986763"/>
                <a:ext cx="2009554" cy="721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解得</a:t>
                </a:r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{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𝐴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=8,</m:t>
                          </m:r>
                        </m:e>
                      </m:mr>
                      <m:m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=6.</m:t>
                          </m:r>
                        </m:e>
                      </m:mr>
                    </m:m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51" y="986763"/>
                <a:ext cx="2009554" cy="721736"/>
              </a:xfrm>
              <a:prstGeom prst="rect">
                <a:avLst/>
              </a:prstGeom>
              <a:blipFill>
                <a:blip r:embed="rId3"/>
                <a:stretch>
                  <a:fillRect l="-4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052622" y="1775755"/>
                <a:ext cx="6507126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易知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=14−2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𝑇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=24.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所以</m:t>
                    </m:r>
                    <m:r>
                      <m:rPr>
                        <m:sty m:val="p"/>
                      </m:rPr>
                      <a:rPr lang="el-GR" altLang="zh-CN" sz="24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ω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22" y="1775755"/>
                <a:ext cx="6507126" cy="614848"/>
              </a:xfrm>
              <a:prstGeom prst="rect">
                <a:avLst/>
              </a:prstGeom>
              <a:blipFill>
                <a:blip r:embed="rId4"/>
                <a:stretch>
                  <a:fillRect l="-1500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127051" y="2449052"/>
                <a:ext cx="4316820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l-GR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12</m:t>
                            </m:r>
                          </m:den>
                        </m:f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51" y="2449052"/>
                <a:ext cx="4316820" cy="645048"/>
              </a:xfrm>
              <a:prstGeom prst="rect">
                <a:avLst/>
              </a:prstGeom>
              <a:blipFill>
                <a:blip r:embed="rId5"/>
                <a:stretch>
                  <a:fillRect l="-2260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1127051" y="3151140"/>
                <a:ext cx="6645351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l-GR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12</m:t>
                            </m:r>
                          </m:den>
                        </m:f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6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得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l-GR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51" y="3151140"/>
                <a:ext cx="6645351" cy="645048"/>
              </a:xfrm>
              <a:prstGeom prst="rect">
                <a:avLst/>
              </a:prstGeom>
              <a:blipFill>
                <a:blip r:embed="rId6"/>
                <a:stretch>
                  <a:fillRect l="-1468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052622" y="3853228"/>
                <a:ext cx="6645351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6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l-GR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𝜋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(</a:t>
                </a:r>
                <a:r>
                  <a:rPr lang="en-US" altLang="zh-CN" sz="2400" i="1" dirty="0" err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dirty="0" err="1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sz="2400" b="1" dirty="0" err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).</a:t>
                </a: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22" y="3853228"/>
                <a:ext cx="6645351" cy="584584"/>
              </a:xfrm>
              <a:prstGeom prst="rect">
                <a:avLst/>
              </a:prstGeom>
              <a:blipFill>
                <a:blip r:embed="rId7"/>
                <a:stretch>
                  <a:fillRect l="-1468" t="-6250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901407" y="3779593"/>
                <a:ext cx="4876651" cy="61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 smtClean="0">
                    <a:ea typeface="宋体" panose="02010600030101010101" pitchFamily="2" charset="-122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l-GR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∈(−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π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π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407" y="3779593"/>
                <a:ext cx="4876651" cy="616515"/>
              </a:xfrm>
              <a:prstGeom prst="rect">
                <a:avLst/>
              </a:prstGeom>
              <a:blipFill>
                <a:blip r:embed="rId8"/>
                <a:stretch>
                  <a:fillRect l="-1875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/>
          <a:srcRect l="56684" t="164" r="-378" b="41008"/>
          <a:stretch/>
        </p:blipFill>
        <p:spPr>
          <a:xfrm>
            <a:off x="6283841" y="245631"/>
            <a:ext cx="2260640" cy="1516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1052622" y="4430463"/>
                <a:ext cx="7219508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l-GR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12</m:t>
                            </m:r>
                          </m:den>
                        </m:f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  <m:r>
                              <a:rPr lang="el-GR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6,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∈[0,24).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22" y="4430463"/>
                <a:ext cx="7219508" cy="645048"/>
              </a:xfrm>
              <a:prstGeom prst="rect">
                <a:avLst/>
              </a:prstGeom>
              <a:blipFill>
                <a:blip r:embed="rId10"/>
                <a:stretch>
                  <a:fillRect l="-1351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5" grpId="0"/>
      <p:bldP spid="26" grpId="0"/>
      <p:bldP spid="27" grpId="0"/>
      <p:bldP spid="29" grpId="0"/>
      <p:bldP spid="1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48127" y="3211850"/>
                <a:ext cx="7892106" cy="1504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解：（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）当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=9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时，</a:t>
                </a:r>
                <a:r>
                  <a:rPr lang="en-US" altLang="zh-CN" sz="24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l-GR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12</m:t>
                            </m:r>
                          </m:den>
                        </m:f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  <m:r>
                              <a:rPr lang="el-GR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altLang="zh-CN" sz="2400" i="1" dirty="0" smtClean="0"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 smtClean="0"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12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6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=10.</m:t>
                    </m:r>
                  </m:oMath>
                </a14:m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27" y="3211850"/>
                <a:ext cx="7892106" cy="1504323"/>
              </a:xfrm>
              <a:prstGeom prst="rect">
                <a:avLst/>
              </a:prstGeom>
              <a:blipFill>
                <a:blip r:embed="rId2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内容占位符 2"/>
              <p:cNvSpPr txBox="1">
                <a:spLocks/>
              </p:cNvSpPr>
              <p:nvPr/>
            </p:nvSpPr>
            <p:spPr>
              <a:xfrm>
                <a:off x="580448" y="1768449"/>
                <a:ext cx="5373785" cy="1352331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分析：教室开不开空调的标准就是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时温度是否低于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48" y="1768449"/>
                <a:ext cx="5373785" cy="1352331"/>
              </a:xfrm>
              <a:prstGeom prst="rect">
                <a:avLst/>
              </a:prstGeom>
              <a:blipFill>
                <a:blip r:embed="rId3"/>
                <a:stretch>
                  <a:fillRect l="-1701" b="-3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/>
          <a:srcRect l="54793" b="41615"/>
          <a:stretch/>
        </p:blipFill>
        <p:spPr>
          <a:xfrm>
            <a:off x="6244856" y="1747184"/>
            <a:ext cx="2588053" cy="1665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内容占位符 2"/>
              <p:cNvSpPr txBox="1">
                <a:spLocks/>
              </p:cNvSpPr>
              <p:nvPr/>
            </p:nvSpPr>
            <p:spPr>
              <a:xfrm>
                <a:off x="588334" y="204485"/>
                <a:ext cx="8236689" cy="1669310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(2)29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日上午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时某高中将举行期末考试，如果温度低于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，教室就要开空调，请问届时学校后勤应该开空调吗？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4" y="204485"/>
                <a:ext cx="8236689" cy="1669310"/>
              </a:xfrm>
              <a:prstGeom prst="rect">
                <a:avLst/>
              </a:prstGeom>
              <a:blipFill>
                <a:blip r:embed="rId5"/>
                <a:stretch>
                  <a:fillRect l="-1184" b="-8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1524823" y="4528580"/>
            <a:ext cx="467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所以届时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学校后勤应该开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空调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7454743" y="2241455"/>
            <a:ext cx="0" cy="797442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6687673" y="2322138"/>
            <a:ext cx="907520" cy="14663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2639" y="333234"/>
            <a:ext cx="536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解三角函数应用问题的基本步骤：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2758" y="1001576"/>
            <a:ext cx="237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审清题意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0608" y="2079522"/>
            <a:ext cx="237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建立函数模型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0608" y="2978697"/>
            <a:ext cx="237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解答函数模型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2758" y="3916582"/>
            <a:ext cx="237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得出结论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1446027" y="1672865"/>
            <a:ext cx="74428" cy="197127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1435394" y="2550737"/>
            <a:ext cx="74428" cy="197127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1424762" y="3563473"/>
            <a:ext cx="74428" cy="197127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24937" y="945961"/>
            <a:ext cx="4398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读懂题意，理解实际问题的背景，得出相应的数学问题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6967" y="1869992"/>
            <a:ext cx="4678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整理数据，找出变化规律，运用已掌握的三角函数知识及其他相关知识建立关系式，建立三角函数模型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46967" y="2982929"/>
            <a:ext cx="429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利用所学的三角函数知识解答得到的三角函数模型，求得答案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46967" y="3916582"/>
            <a:ext cx="439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将所得结论翻译成实际问题的答案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677631" y="1232408"/>
            <a:ext cx="808074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677631" y="2310354"/>
            <a:ext cx="808074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2677631" y="4147414"/>
            <a:ext cx="808074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677631" y="3208191"/>
            <a:ext cx="808074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0" y="204876"/>
            <a:ext cx="8173757" cy="11773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已知某海滨浴场的海浪高度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是时间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的函数，其中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000" b="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b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，记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y=f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下表是某日各时的浪高数据</a:t>
            </a:r>
            <a:r>
              <a:rPr lang="zh-CN" altLang="en-US" sz="2000" b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000" b="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48019"/>
              </p:ext>
            </p:extLst>
          </p:nvPr>
        </p:nvGraphicFramePr>
        <p:xfrm>
          <a:off x="789923" y="1382232"/>
          <a:ext cx="759873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873">
                  <a:extLst>
                    <a:ext uri="{9D8B030D-6E8A-4147-A177-3AD203B41FA5}">
                      <a16:colId xmlns:a16="http://schemas.microsoft.com/office/drawing/2014/main" val="3615895958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2430988084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3540401834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1301444456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111040513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931954411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4007091618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871011597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3313679563"/>
                    </a:ext>
                  </a:extLst>
                </a:gridCol>
                <a:gridCol w="759873">
                  <a:extLst>
                    <a:ext uri="{9D8B030D-6E8A-4147-A177-3AD203B41FA5}">
                      <a16:colId xmlns:a16="http://schemas.microsoft.com/office/drawing/2014/main" val="3317550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800" b="0" i="1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800" b="0" i="1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4530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/>
              <p:cNvSpPr txBox="1">
                <a:spLocks/>
              </p:cNvSpPr>
              <p:nvPr/>
            </p:nvSpPr>
            <p:spPr>
              <a:xfrm>
                <a:off x="651699" y="2418552"/>
                <a:ext cx="8354078" cy="2583912"/>
              </a:xfrm>
              <a:prstGeom prst="rect">
                <a:avLst/>
              </a:prstGeom>
            </p:spPr>
            <p:txBody>
              <a:bodyPr vert="horz" wrap="square" lIns="90170" tIns="46990" rIns="90170" bIns="46990" rtlCol="0" anchor="ctr" anchorCtr="0">
                <a:noAutofit/>
              </a:bodyPr>
              <a:lstStyle>
                <a:lvl1pPr marL="0" marR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kumimoji="0" lang="zh-CN" altLang="en-US" sz="1800" b="1" i="0" u="none" strike="noStrike" kern="1200" cap="none" spc="20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j-cs"/>
                    <a:sym typeface="+mn-ea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经长期观察，</a:t>
                </a:r>
                <a:r>
                  <a:rPr lang="en-US" altLang="zh-CN" sz="2000" b="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y=f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的图象可近似看成是函数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l-GR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ω</m:t>
                        </m:r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/>
                    </m:sSup>
                  </m:oMath>
                </a14:m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000" b="0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根据以上数据，求函数</a:t>
                </a:r>
                <a:r>
                  <a:rPr lang="en-US" altLang="zh-CN" sz="2000" b="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y=f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解析式；</a:t>
                </a:r>
                <a:endParaRPr lang="en-US" altLang="zh-CN" sz="2000" b="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根据规定，当海浪高度大于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米时才对冲浪爱好者开放，请判断一天内的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:00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到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:00</a:t>
                </a:r>
                <a:r>
                  <a:rPr lang="zh-CN" altLang="en-US" sz="2000" b="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之间，有多少时间可供冲浪爱好者进行活动？</a:t>
                </a:r>
                <a:endParaRPr lang="zh-CN" altLang="en-US" sz="2000" b="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99" y="2418552"/>
                <a:ext cx="8354078" cy="2583912"/>
              </a:xfrm>
              <a:prstGeom prst="rect">
                <a:avLst/>
              </a:prstGeom>
              <a:blipFill>
                <a:blip r:embed="rId2"/>
                <a:stretch>
                  <a:fillRect l="-803" r="-1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5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9329" y="491353"/>
            <a:ext cx="466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分析：根据题意，列出散点图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7021" b="77901"/>
          <a:stretch/>
        </p:blipFill>
        <p:spPr>
          <a:xfrm>
            <a:off x="386824" y="1383073"/>
            <a:ext cx="8397210" cy="15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731</Words>
  <Application>Microsoft Office PowerPoint</Application>
  <PresentationFormat>全屏显示(16:9)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汉仪旗黑-85S</vt:lpstr>
      <vt:lpstr>黑体</vt:lpstr>
      <vt:lpstr>华文中宋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1_Office 主题​​</vt:lpstr>
      <vt:lpstr>5.7三角函数的应用</vt:lpstr>
      <vt:lpstr>三角函数应用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问题2已知某海滨浴场的海浪高度y(米)是时间t (时)的函数，其中0≤t≤24 ，记y=f(t) ,下表是某日各时的浪高数据：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问题2已知某海滨浴场的海浪高度y(米)是时间t (时)的函数，其中0≤t≤24 ，记y=f(t) ,下表是某日各时的浪高数据：</vt:lpstr>
      <vt:lpstr>PowerPoint 演示文稿</vt:lpstr>
      <vt:lpstr>利用三角函数模型解决应用问题的一般流程：</vt:lpstr>
      <vt:lpstr>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zhou kaiyan</cp:lastModifiedBy>
  <cp:revision>57</cp:revision>
  <dcterms:created xsi:type="dcterms:W3CDTF">2020-02-01T11:21:51Z</dcterms:created>
  <dcterms:modified xsi:type="dcterms:W3CDTF">2020-02-05T06:45:47Z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