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86" r:id="rId5"/>
    <p:sldId id="299" r:id="rId6"/>
    <p:sldId id="307" r:id="rId7"/>
    <p:sldId id="300" r:id="rId8"/>
    <p:sldId id="297" r:id="rId9"/>
    <p:sldId id="262" r:id="rId10"/>
    <p:sldId id="263" r:id="rId11"/>
    <p:sldId id="302" r:id="rId12"/>
    <p:sldId id="304" r:id="rId13"/>
    <p:sldId id="305" r:id="rId14"/>
    <p:sldId id="295" r:id="rId15"/>
    <p:sldId id="289" r:id="rId16"/>
    <p:sldId id="290" r:id="rId17"/>
    <p:sldId id="306" r:id="rId18"/>
    <p:sldId id="291" r:id="rId19"/>
    <p:sldId id="292" r:id="rId20"/>
    <p:sldId id="293" r:id="rId21"/>
    <p:sldId id="284" r:id="rId22"/>
  </p:sldIdLst>
  <p:sldSz cx="9528175" cy="5359400"/>
  <p:notesSz cx="6761163" cy="9942513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0">
          <p15:clr>
            <a:srgbClr val="A4A3A4"/>
          </p15:clr>
        </p15:guide>
        <p15:guide id="2" orient="horz" pos="1858">
          <p15:clr>
            <a:srgbClr val="A4A3A4"/>
          </p15:clr>
        </p15:guide>
        <p15:guide id="3" pos="3012">
          <p15:clr>
            <a:srgbClr val="A4A3A4"/>
          </p15:clr>
        </p15:guide>
        <p15:guide id="4" pos="1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8" y="450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7671-76C2-41E1-8728-F9885528D047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55DB-79E1-482A-A376-ED177597E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28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89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51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1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5176-4472-467C-9590-385F524B226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01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C23B8-B325-44F4-8DA0-F43591EDBF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98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02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30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768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3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06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22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4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26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37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0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27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63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08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9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file:///C:\Users\zhaoqi\Desktop\&#31532;&#20108;&#21333;&#20803;&#22797;&#20064;\&#27861;&#20196;3.t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9528175" cy="53594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28340" y="1028183"/>
            <a:ext cx="7671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微课名称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：三国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两晋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南北朝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的民族交融与</a:t>
            </a:r>
            <a:endParaRPr lang="en-US" altLang="zh-CN" sz="2800" b="1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隋唐统一多民族封建国家的发展</a:t>
            </a:r>
            <a:endParaRPr lang="zh-CN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45174" y="2173567"/>
            <a:ext cx="6569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：高中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：历史</a:t>
            </a:r>
            <a:endParaRPr lang="en-US" altLang="zh-CN" sz="2000" spc="226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年级：高一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部编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中外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历史纲要</a:t>
            </a:r>
            <a:r>
              <a:rPr lang="en-US" altLang="zh-CN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（上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 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：中央美术学院附属实验学校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：刘玉华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7733841" y="3932352"/>
            <a:ext cx="1472125" cy="1310164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09164" y="210730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296067" y="902404"/>
            <a:ext cx="916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 smtClean="0"/>
              <a:t>中枢</a:t>
            </a:r>
            <a:r>
              <a:rPr lang="zh-CN" altLang="zh-CN" sz="1800" dirty="0"/>
              <a:t>政务机构</a:t>
            </a:r>
            <a:r>
              <a:rPr lang="zh-CN" altLang="en-US" sz="1800" dirty="0" smtClean="0"/>
              <a:t>：</a:t>
            </a:r>
            <a:r>
              <a:rPr lang="zh-CN" altLang="zh-CN" sz="1800" dirty="0" smtClean="0"/>
              <a:t>三</a:t>
            </a:r>
            <a:r>
              <a:rPr lang="zh-CN" altLang="zh-CN" sz="1800" dirty="0"/>
              <a:t>公九</a:t>
            </a:r>
            <a:r>
              <a:rPr lang="zh-CN" altLang="zh-CN" sz="1800" dirty="0" smtClean="0"/>
              <a:t>卿</a:t>
            </a:r>
            <a:r>
              <a:rPr lang="zh-CN" altLang="en-US" sz="1800" dirty="0" smtClean="0"/>
              <a:t>制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          </a:t>
            </a:r>
            <a:r>
              <a:rPr lang="zh-CN" altLang="en-US" sz="1800" dirty="0" smtClean="0"/>
              <a:t>中外朝制</a:t>
            </a:r>
            <a:r>
              <a:rPr lang="en-US" altLang="zh-CN" sz="1800" dirty="0" smtClean="0"/>
              <a:t>              </a:t>
            </a:r>
            <a:r>
              <a:rPr lang="zh-CN" altLang="zh-CN" sz="2400" b="1" dirty="0" smtClean="0"/>
              <a:t>三</a:t>
            </a:r>
            <a:r>
              <a:rPr lang="zh-CN" altLang="zh-CN" sz="2400" b="1" dirty="0"/>
              <a:t>省六部</a:t>
            </a:r>
            <a:r>
              <a:rPr lang="zh-CN" altLang="zh-CN" sz="2400" b="1" dirty="0" smtClean="0"/>
              <a:t>制</a:t>
            </a:r>
            <a:endParaRPr lang="zh-CN" altLang="zh-CN" sz="2400" b="1" dirty="0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直接箭头连接符 2"/>
          <p:cNvCxnSpPr/>
          <p:nvPr/>
        </p:nvCxnSpPr>
        <p:spPr>
          <a:xfrm>
            <a:off x="3163824" y="1087070"/>
            <a:ext cx="484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4698013" y="1087070"/>
            <a:ext cx="484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296067" y="1763178"/>
            <a:ext cx="2784484" cy="2747937"/>
            <a:chOff x="296067" y="1763178"/>
            <a:chExt cx="2784484" cy="2747937"/>
          </a:xfrm>
        </p:grpSpPr>
        <p:pic>
          <p:nvPicPr>
            <p:cNvPr id="2049" name="Picture 1" descr="https://ss1.baidu.com/6ONXsjip0QIZ8tyhnq/it/u=1579670542,2114102110&amp;fm=173&amp;s=4096E53B9B37408A12F889C603009030&amp;w=560&amp;h=353&amp;img.JPE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2" t="7741" r="4197" b="8447"/>
            <a:stretch/>
          </p:blipFill>
          <p:spPr bwMode="auto">
            <a:xfrm>
              <a:off x="296067" y="1763178"/>
              <a:ext cx="2784484" cy="2311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文本框 75"/>
            <p:cNvSpPr txBox="1"/>
            <p:nvPr/>
          </p:nvSpPr>
          <p:spPr>
            <a:xfrm>
              <a:off x="947024" y="4207955"/>
              <a:ext cx="1482570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三公九卿制</a:t>
              </a:r>
              <a:endParaRPr lang="zh-CN" altLang="en-US" dirty="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284738" y="1858515"/>
            <a:ext cx="3053785" cy="2588818"/>
            <a:chOff x="3519763" y="1858515"/>
            <a:chExt cx="2552700" cy="2588818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763" y="1858515"/>
              <a:ext cx="2552700" cy="2032566"/>
            </a:xfrm>
            <a:prstGeom prst="rect">
              <a:avLst/>
            </a:prstGeom>
          </p:spPr>
        </p:pic>
        <p:sp>
          <p:nvSpPr>
            <p:cNvPr id="78" name="文本框 77"/>
            <p:cNvSpPr txBox="1"/>
            <p:nvPr/>
          </p:nvSpPr>
          <p:spPr>
            <a:xfrm>
              <a:off x="4225771" y="4144173"/>
              <a:ext cx="1571347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中外朝制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511676" y="1858516"/>
            <a:ext cx="2587936" cy="2615830"/>
            <a:chOff x="6511676" y="1858516"/>
            <a:chExt cx="2587936" cy="2555005"/>
          </a:xfrm>
        </p:grpSpPr>
        <p:pic>
          <p:nvPicPr>
            <p:cNvPr id="61" name="201lsrx4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676" y="1858516"/>
              <a:ext cx="2587936" cy="208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文本框 78"/>
            <p:cNvSpPr txBox="1"/>
            <p:nvPr/>
          </p:nvSpPr>
          <p:spPr>
            <a:xfrm>
              <a:off x="7412850" y="4110361"/>
              <a:ext cx="1562469" cy="30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三省六部制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26697" y="219002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09078" y="1192771"/>
            <a:ext cx="857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       </a:t>
            </a:r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历史上</a:t>
            </a:r>
            <a:r>
              <a:rPr lang="zh-CN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的宰相由一人增为数人，乃至一二十人，即是</a:t>
            </a:r>
            <a:r>
              <a:rPr lang="zh-CN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皇权加强、相权削弱的表现。</a:t>
            </a:r>
            <a:r>
              <a:rPr lang="zh-CN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由此可见，三省六部制其实是皇权逐渐增强的产物，</a:t>
            </a:r>
            <a:r>
              <a:rPr lang="zh-CN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众多宰相集体议事，分工明确的三省互相牵制，</a:t>
            </a:r>
            <a:r>
              <a:rPr lang="zh-CN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目的就是使个别宰相难以擅权专断。不过，这一制度若能严格执行，</a:t>
            </a:r>
            <a:r>
              <a:rPr lang="zh-CN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皇权仍</a:t>
            </a:r>
            <a:r>
              <a:rPr lang="zh-CN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受到</a:t>
            </a:r>
            <a:r>
              <a:rPr lang="zh-CN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一定限制，因而隋唐时代的皇帝尚无绝对的专制独裁之权。</a:t>
            </a:r>
            <a:r>
              <a:rPr lang="zh-CN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后世，三省制因皇权的不断强化而屡有损益变更，但作为具体行政部门的六部制；则十分稳定，</a:t>
            </a:r>
            <a:r>
              <a:rPr lang="zh-CN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沿袭千余年而未变</a:t>
            </a:r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/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王家范等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大学中国史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/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5621" y="3824957"/>
            <a:ext cx="449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问题：三省六部制的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18414" y="3999012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zh-CN" altLang="zh-CN" sz="1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9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1"/>
          <p:cNvSpPr>
            <a:spLocks noChangeArrowheads="1"/>
          </p:cNvSpPr>
          <p:nvPr/>
        </p:nvSpPr>
        <p:spPr bwMode="auto">
          <a:xfrm>
            <a:off x="5727636" y="1260065"/>
            <a:ext cx="3379618" cy="341189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en-US" sz="2501" dirty="0">
                <a:latin typeface="+mn-ea"/>
              </a:rPr>
              <a:t>   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赋役之法：每</a:t>
            </a:r>
            <a:r>
              <a:rPr lang="zh-CN" altLang="en-US" sz="1876" dirty="0">
                <a:solidFill>
                  <a:srgbClr val="FF0000"/>
                </a:solidFill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丁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岁入</a:t>
            </a:r>
            <a:r>
              <a:rPr lang="zh-CN" altLang="en-US" sz="1876" b="1" dirty="0">
                <a:solidFill>
                  <a:srgbClr val="3333FF"/>
                </a:solidFill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租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粟二石。</a:t>
            </a:r>
            <a:r>
              <a:rPr lang="zh-CN" altLang="en-US" sz="1876" b="1" dirty="0">
                <a:solidFill>
                  <a:srgbClr val="3333FF"/>
                </a:solidFill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调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则随乡土所产，绫、绢、</a:t>
            </a:r>
            <a:r>
              <a:rPr lang="zh-CN" altLang="en-US" sz="1876" dirty="0">
                <a:latin typeface="華康歐陽詢體" panose="03000500000000000000" pitchFamily="66" charset="-122"/>
                <a:ea typeface="華康歐陽詢體" panose="03000500000000000000" pitchFamily="66" charset="-122"/>
              </a:rPr>
              <a:t>絁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各二丈，布加五分之一。输绫、绢、</a:t>
            </a:r>
            <a:r>
              <a:rPr lang="zh-CN" altLang="en-US" sz="1876" dirty="0">
                <a:latin typeface="華康歐陽詢體" panose="03000500000000000000" pitchFamily="66" charset="-122"/>
                <a:ea typeface="華康歐陽詢體" panose="03000500000000000000" pitchFamily="66" charset="-122"/>
              </a:rPr>
              <a:t>絁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者，兼调绵三两；输布者，麻三斤。凡</a:t>
            </a:r>
            <a:r>
              <a:rPr lang="zh-CN" altLang="en-US" sz="1876" dirty="0">
                <a:solidFill>
                  <a:srgbClr val="FF0000"/>
                </a:solidFill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丁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，岁役二旬。若不役，则收其</a:t>
            </a:r>
            <a:r>
              <a:rPr lang="zh-CN" altLang="en-US" sz="1876" b="1" dirty="0">
                <a:solidFill>
                  <a:srgbClr val="3333FF"/>
                </a:solidFill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庸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，每日三尺。有事而加役者，旬有五日免其调，三旬则租调俱免。通正役，并不过五十日”。</a:t>
            </a:r>
            <a:endParaRPr lang="zh-CN" altLang="en-US" sz="2501" dirty="0">
              <a:latin typeface="方正苏新诗柳楷繁体" panose="02000000000000000000" pitchFamily="2" charset="-122"/>
              <a:ea typeface="方正苏新诗柳楷繁体" panose="02000000000000000000" pitchFamily="2" charset="-122"/>
            </a:endParaRPr>
          </a:p>
          <a:p>
            <a:pPr algn="r"/>
            <a:r>
              <a:rPr lang="zh-CN" altLang="en-US" sz="2188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  </a:t>
            </a:r>
            <a:r>
              <a:rPr lang="en-US" altLang="zh-CN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——《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旧唐书</a:t>
            </a:r>
            <a:r>
              <a:rPr lang="en-US" altLang="zh-CN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》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卷二十八</a:t>
            </a:r>
            <a:r>
              <a:rPr lang="en-US" altLang="zh-CN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《</a:t>
            </a:r>
            <a:r>
              <a:rPr lang="zh-CN" altLang="en-US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食货志</a:t>
            </a:r>
            <a:r>
              <a:rPr lang="en-US" altLang="zh-CN" sz="1876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1099078" y="1397110"/>
            <a:ext cx="2719359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唐初</a:t>
            </a:r>
            <a:r>
              <a:rPr lang="en-US" altLang="zh-CN" sz="2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租庸调制</a:t>
            </a:r>
            <a:endParaRPr lang="zh-CN" altLang="en-US" sz="1200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070" y="2094809"/>
            <a:ext cx="4693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租：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每丁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每岁纳粟二石（田租）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调：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每丁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每岁纳绢二丈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1800" b="1" dirty="0">
                <a:latin typeface="方正苏新诗柳楷繁体" panose="02000000000000000000" pitchFamily="2" charset="-122"/>
                <a:ea typeface="方正苏新诗柳楷繁体" panose="02000000000000000000" pitchFamily="2" charset="-122"/>
              </a:rPr>
              <a:t>绵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三两， 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或布二丈五尺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麻三斤。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（家庭手工业品）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庸：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每丁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每岁服徭役二十天，是正役。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如不服役，可每天纳绢三尺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代替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6499" y="4173440"/>
            <a:ext cx="2720617" cy="5252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zh-CN" altLang="zh-CN" sz="2813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“认人不认田”</a:t>
            </a:r>
            <a:endParaRPr lang="zh-CN" altLang="en-US" sz="2813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2951" y="734350"/>
            <a:ext cx="8904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赋税</a:t>
            </a:r>
            <a:r>
              <a:rPr lang="zh-CN" altLang="en-US" sz="2000" dirty="0"/>
              <a:t>制度</a:t>
            </a:r>
            <a:r>
              <a:rPr lang="zh-CN" altLang="en-US" sz="2000" dirty="0" smtClean="0"/>
              <a:t>：</a:t>
            </a:r>
            <a:endParaRPr lang="zh-CN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1503403" y="722244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/>
              <a:t>北魏租调制</a:t>
            </a:r>
            <a:r>
              <a:rPr lang="en-US" altLang="zh-CN" sz="2000" dirty="0"/>
              <a:t>           </a:t>
            </a:r>
            <a:r>
              <a:rPr lang="zh-CN" altLang="zh-CN" sz="2000" dirty="0" smtClean="0"/>
              <a:t>租</a:t>
            </a:r>
            <a:r>
              <a:rPr lang="zh-CN" altLang="zh-CN" sz="2000" dirty="0"/>
              <a:t>庸调制</a:t>
            </a:r>
            <a:r>
              <a:rPr lang="en-US" altLang="zh-CN" sz="2000" dirty="0"/>
              <a:t>             </a:t>
            </a:r>
            <a:r>
              <a:rPr lang="zh-CN" altLang="zh-CN" sz="2000" dirty="0"/>
              <a:t>两税法</a:t>
            </a:r>
          </a:p>
        </p:txBody>
      </p:sp>
      <p:sp>
        <p:nvSpPr>
          <p:cNvPr id="11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18854" y="201232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920752" y="903587"/>
            <a:ext cx="554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623573" y="885831"/>
            <a:ext cx="554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645" y="2359646"/>
            <a:ext cx="7169657" cy="7657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zh-CN" altLang="en-US" sz="2188" b="1" dirty="0" smtClean="0">
                <a:solidFill>
                  <a:srgbClr val="FFFF00"/>
                </a:solidFill>
              </a:rPr>
              <a:t>问题：唐朝</a:t>
            </a:r>
            <a:r>
              <a:rPr lang="zh-CN" altLang="en-US" sz="2188" b="1" dirty="0">
                <a:solidFill>
                  <a:srgbClr val="FFFF00"/>
                </a:solidFill>
              </a:rPr>
              <a:t>赋税制度主要发生了哪些变化？</a:t>
            </a:r>
            <a:endParaRPr lang="en-US" altLang="zh-CN" sz="2188" b="1" dirty="0">
              <a:solidFill>
                <a:srgbClr val="FFFF00"/>
              </a:solidFill>
            </a:endParaRPr>
          </a:p>
          <a:p>
            <a:r>
              <a:rPr lang="zh-CN" altLang="en-US" sz="2188" b="1" dirty="0">
                <a:solidFill>
                  <a:srgbClr val="FFFF00"/>
                </a:solidFill>
              </a:rPr>
              <a:t>这些变化说明了什么</a:t>
            </a:r>
            <a:r>
              <a:rPr lang="zh-CN" altLang="en-US" sz="2188" b="1" dirty="0" smtClean="0">
                <a:solidFill>
                  <a:srgbClr val="FFFF00"/>
                </a:solidFill>
              </a:rPr>
              <a:t>？这一制度发挥</a:t>
            </a:r>
            <a:r>
              <a:rPr lang="zh-CN" altLang="en-US" sz="2188" b="1" dirty="0" smtClean="0">
                <a:solidFill>
                  <a:srgbClr val="FFFF00"/>
                </a:solidFill>
              </a:rPr>
              <a:t>了什么样的作用？</a:t>
            </a:r>
            <a:endParaRPr lang="en-US" altLang="zh-CN" sz="2188" b="1" dirty="0">
              <a:solidFill>
                <a:srgbClr val="FFFF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3523" y="3357838"/>
            <a:ext cx="6456505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76" dirty="0">
                <a:latin typeface="华文仿宋" panose="02010600040101010101" pitchFamily="2" charset="-122"/>
                <a:ea typeface="华文仿宋" panose="02010600040101010101" pitchFamily="2" charset="-122"/>
              </a:rPr>
              <a:t>变化：简化税收名目</a:t>
            </a:r>
            <a:endParaRPr lang="en-US" altLang="zh-CN" sz="1876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1876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</a:t>
            </a:r>
            <a:r>
              <a:rPr lang="zh-CN" altLang="en-US" sz="1876" dirty="0">
                <a:latin typeface="华文仿宋" panose="02010600040101010101" pitchFamily="2" charset="-122"/>
                <a:ea typeface="华文仿宋" panose="02010600040101010101" pitchFamily="2" charset="-122"/>
              </a:rPr>
              <a:t>扩大收税对象</a:t>
            </a:r>
            <a:endParaRPr lang="en-US" altLang="zh-CN" sz="1876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1876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      </a:t>
            </a:r>
            <a:r>
              <a:rPr lang="en-US" altLang="zh-CN" sz="1876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zh-CN" altLang="en-US" sz="1876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以资产为宗，以田亩为主</a:t>
            </a:r>
            <a:endParaRPr lang="en-US" altLang="zh-CN" sz="1876" dirty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876" dirty="0">
                <a:latin typeface="华文仿宋" panose="02010600040101010101" pitchFamily="2" charset="-122"/>
                <a:ea typeface="华文仿宋" panose="02010600040101010101" pitchFamily="2" charset="-122"/>
              </a:rPr>
              <a:t>说明：政府对农民人身控制减轻。</a:t>
            </a:r>
            <a:endParaRPr lang="en-US" altLang="zh-CN" sz="1876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876" dirty="0">
                <a:latin typeface="华文仿宋" panose="02010600040101010101" pitchFamily="2" charset="-122"/>
                <a:ea typeface="华文仿宋" panose="02010600040101010101" pitchFamily="2" charset="-122"/>
              </a:rPr>
              <a:t>作用：保证国家的财政收入</a:t>
            </a:r>
            <a:endParaRPr lang="en-US" altLang="zh-CN" sz="1876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876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影响后世千年，推行到民国时代，开创了今后税制。</a:t>
            </a:r>
            <a:endParaRPr lang="en-US" altLang="zh-CN" sz="1876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9294" y="200591"/>
            <a:ext cx="8028477" cy="18243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071" dirty="0">
                <a:solidFill>
                  <a:schemeClr val="bg1"/>
                </a:solidFill>
              </a:rPr>
              <a:t>           </a:t>
            </a:r>
            <a:r>
              <a:rPr lang="zh-CN" altLang="en-US" sz="1876" dirty="0">
                <a:solidFill>
                  <a:schemeClr val="bg1"/>
                </a:solidFill>
                <a:latin typeface="华文新魏" panose="02010800040101010101" pitchFamily="2" charset="-122"/>
                <a:ea typeface="微软简老宋"/>
              </a:rPr>
              <a:t>炎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建议作</a:t>
            </a:r>
            <a:r>
              <a:rPr lang="zh-CN" altLang="en-US" sz="1876" dirty="0">
                <a:solidFill>
                  <a:srgbClr val="FF0000"/>
                </a:solidFill>
                <a:latin typeface="华文新魏" panose="02010800040101010101" pitchFamily="2" charset="-122"/>
                <a:ea typeface="微软简老宋"/>
              </a:rPr>
              <a:t>两税法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，先计州县每岁所应费用及上供之数而赋于人，</a:t>
            </a:r>
            <a:r>
              <a:rPr lang="zh-CN" altLang="en-US" sz="1876" dirty="0">
                <a:solidFill>
                  <a:srgbClr val="FF0000"/>
                </a:solidFill>
                <a:latin typeface="华文新魏" panose="02010800040101010101" pitchFamily="2" charset="-122"/>
                <a:ea typeface="微软简老宋"/>
              </a:rPr>
              <a:t>量出以制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入。户无主、客，以见居为簿；人无丁（</a:t>
            </a:r>
            <a:r>
              <a:rPr lang="en-US" altLang="zh-CN" sz="1876" dirty="0">
                <a:latin typeface="华文新魏" panose="02010800040101010101" pitchFamily="2" charset="-122"/>
                <a:ea typeface="微软简老宋"/>
              </a:rPr>
              <a:t>21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岁）、中（</a:t>
            </a:r>
            <a:r>
              <a:rPr lang="en-US" altLang="zh-CN" sz="1876" dirty="0">
                <a:latin typeface="华文新魏" panose="02010800040101010101" pitchFamily="2" charset="-122"/>
                <a:ea typeface="微软简老宋"/>
              </a:rPr>
              <a:t>16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岁），以</a:t>
            </a:r>
            <a:r>
              <a:rPr lang="zh-CN" altLang="en-US" sz="1876" dirty="0">
                <a:solidFill>
                  <a:srgbClr val="FF0000"/>
                </a:solidFill>
                <a:latin typeface="华文新魏" panose="02010800040101010101" pitchFamily="2" charset="-122"/>
                <a:ea typeface="微软简老宋"/>
              </a:rPr>
              <a:t>贫富为差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；为行商者，在所州县税三十之一，使与居者均，无侥利。居人之税，秋、夏两征之。其租、庸、调杂徭悉省，皆总统于度支。上用其言，因赦令行之。</a:t>
            </a:r>
            <a:endParaRPr lang="en-US" altLang="zh-CN" sz="1876" dirty="0">
              <a:latin typeface="华文新魏" panose="02010800040101010101" pitchFamily="2" charset="-122"/>
              <a:ea typeface="微软简老宋"/>
            </a:endParaRPr>
          </a:p>
          <a:p>
            <a:pPr algn="r"/>
            <a:r>
              <a:rPr lang="en-US" altLang="zh-CN" sz="1876" dirty="0">
                <a:latin typeface="华文新魏" panose="02010800040101010101" pitchFamily="2" charset="-122"/>
                <a:ea typeface="微软简老宋"/>
              </a:rPr>
              <a:t>                                                     ——《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资治通鉴</a:t>
            </a:r>
            <a:r>
              <a:rPr lang="en-US" altLang="zh-CN" sz="1876" dirty="0">
                <a:latin typeface="华文新魏" panose="02010800040101010101" pitchFamily="2" charset="-122"/>
                <a:ea typeface="微软简老宋"/>
              </a:rPr>
              <a:t>》</a:t>
            </a:r>
            <a:r>
              <a:rPr lang="zh-CN" altLang="en-US" sz="1876" dirty="0">
                <a:latin typeface="华文新魏" panose="02010800040101010101" pitchFamily="2" charset="-122"/>
                <a:ea typeface="微软简老宋"/>
              </a:rPr>
              <a:t>卷</a:t>
            </a:r>
            <a:r>
              <a:rPr lang="en-US" altLang="zh-CN" sz="1876" dirty="0">
                <a:latin typeface="华文新魏" panose="02010800040101010101" pitchFamily="2" charset="-122"/>
                <a:ea typeface="微软简老宋"/>
              </a:rPr>
              <a:t>226</a:t>
            </a:r>
            <a:endParaRPr lang="zh-CN" altLang="en-US" sz="1876" dirty="0">
              <a:latin typeface="华文新魏" panose="02010800040101010101" pitchFamily="2" charset="-122"/>
              <a:ea typeface="微软简老宋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37678" y="825623"/>
            <a:ext cx="22815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97981" y="1118586"/>
            <a:ext cx="612559" cy="88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805344" y="1420427"/>
            <a:ext cx="20862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1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44240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94159" y="3131109"/>
            <a:ext cx="597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④三家交融：</a:t>
            </a:r>
            <a:r>
              <a:rPr lang="zh-CN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魏晋南北朝，儒学、道教、佛教在相互影响和吸收中发展，佛教渐趋</a:t>
            </a:r>
            <a:r>
              <a:rPr lang="zh-CN" altLang="zh-CN" sz="1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本土化</a:t>
            </a:r>
            <a:r>
              <a:rPr lang="zh-CN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。</a:t>
            </a:r>
            <a:r>
              <a:rPr lang="zh-CN" altLang="zh-CN" sz="1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隋朝</a:t>
            </a:r>
            <a:r>
              <a:rPr lang="zh-CN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时期儒学家提出“三教合归儒”；唐朝时期，统治者奉行“三教并行”；唐中期韩愈提出复兴儒学。</a:t>
            </a:r>
            <a:endParaRPr lang="zh-CN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9668" y="828388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四、</a:t>
            </a: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三国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至隋唐时期思想文化领域的新成就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07157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507941" y="4585000"/>
            <a:ext cx="166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00" b="1" dirty="0" smtClean="0"/>
              <a:t>三教图</a:t>
            </a:r>
          </a:p>
        </p:txBody>
      </p:sp>
      <p:pic>
        <p:nvPicPr>
          <p:cNvPr id="11" name="图片 10" descr="三教图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26" y="1405650"/>
            <a:ext cx="2441171" cy="31793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07168" y="6257264"/>
            <a:ext cx="1201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三教图</a:t>
            </a:r>
          </a:p>
        </p:txBody>
      </p:sp>
      <p:sp>
        <p:nvSpPr>
          <p:cNvPr id="4" name="矩形 3"/>
          <p:cNvSpPr/>
          <p:nvPr/>
        </p:nvSpPr>
        <p:spPr>
          <a:xfrm>
            <a:off x="492212" y="1362931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）儒道佛的交融</a:t>
            </a:r>
            <a:endParaRPr lang="en-US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464" y="1864333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①儒家独尊：汉武帝时，确立“儒家独尊”的地位；</a:t>
            </a:r>
          </a:p>
        </p:txBody>
      </p:sp>
      <p:sp>
        <p:nvSpPr>
          <p:cNvPr id="6" name="矩形 5"/>
          <p:cNvSpPr/>
          <p:nvPr/>
        </p:nvSpPr>
        <p:spPr>
          <a:xfrm>
            <a:off x="501090" y="2278164"/>
            <a:ext cx="393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②佛教东传：东汉初期，佛教传入；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491654" y="2693367"/>
            <a:ext cx="5830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③道教发展：东汉末期，道教在民间开始形成并发展；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78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98292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99865"/>
              </p:ext>
            </p:extLst>
          </p:nvPr>
        </p:nvGraphicFramePr>
        <p:xfrm>
          <a:off x="528109" y="1411610"/>
          <a:ext cx="8207517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244"/>
                <a:gridCol w="1665478"/>
                <a:gridCol w="1699869"/>
                <a:gridCol w="2088972"/>
                <a:gridCol w="2089954"/>
              </a:tblGrid>
              <a:tr h="173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时期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文学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书法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绘画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雕塑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5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魏晋南北朝</a:t>
                      </a:r>
                      <a:endParaRPr lang="zh-CN" sz="18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建安文学、东晋陶渊明的田园诗、南朝骈文、南北朝民歌等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隶书、草书、楷书和行书等均已完备； 东晋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王羲之</a:t>
                      </a:r>
                      <a:r>
                        <a:rPr lang="zh-CN" sz="1600" kern="0" dirty="0">
                          <a:effectLst/>
                        </a:rPr>
                        <a:t>被称</a:t>
                      </a:r>
                      <a:r>
                        <a:rPr lang="en-US" sz="1600" kern="0" dirty="0">
                          <a:effectLst/>
                        </a:rPr>
                        <a:t>“</a:t>
                      </a:r>
                      <a:r>
                        <a:rPr lang="zh-CN" sz="1600" kern="0" dirty="0">
                          <a:effectLst/>
                        </a:rPr>
                        <a:t>书圣</a:t>
                      </a:r>
                      <a:r>
                        <a:rPr lang="en-US" sz="1600" kern="0" dirty="0">
                          <a:effectLst/>
                        </a:rPr>
                        <a:t>”</a:t>
                      </a:r>
                      <a:r>
                        <a:rPr lang="zh-CN" sz="1600" kern="0" dirty="0">
                          <a:effectLst/>
                        </a:rPr>
                        <a:t>。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东晋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顾恺之</a:t>
                      </a:r>
                      <a:r>
                        <a:rPr lang="zh-CN" sz="1600" kern="0" dirty="0">
                          <a:effectLst/>
                        </a:rPr>
                        <a:t>的代表作《女史箴图》和《洛神赋图》。 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山西大同的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云冈石窟</a:t>
                      </a:r>
                      <a:r>
                        <a:rPr lang="zh-CN" sz="1600" kern="0" dirty="0">
                          <a:effectLst/>
                        </a:rPr>
                        <a:t>、 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河南洛阳的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龙门石窟</a:t>
                      </a:r>
                      <a:r>
                        <a:rPr lang="zh-CN" sz="1600" kern="0" dirty="0">
                          <a:effectLst/>
                        </a:rPr>
                        <a:t>、 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甘肃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敦煌莫高窟</a:t>
                      </a:r>
                      <a:r>
                        <a:rPr lang="zh-CN" sz="1600" kern="0" dirty="0">
                          <a:effectLst/>
                        </a:rPr>
                        <a:t>。 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2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隋唐</a:t>
                      </a:r>
                      <a:endParaRPr lang="zh-CN" sz="18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诗歌</a:t>
                      </a:r>
                      <a:r>
                        <a:rPr lang="zh-CN" sz="1600" kern="0" dirty="0">
                          <a:effectLst/>
                        </a:rPr>
                        <a:t>创作进人黄金时代</a:t>
                      </a:r>
                      <a:r>
                        <a:rPr lang="en-US" sz="1600" kern="0" dirty="0">
                          <a:effectLst/>
                        </a:rPr>
                        <a:t>;</a:t>
                      </a:r>
                      <a:r>
                        <a:rPr lang="zh-CN" sz="1600" kern="0" dirty="0">
                          <a:effectLst/>
                        </a:rPr>
                        <a:t>李白</a:t>
                      </a:r>
                      <a:r>
                        <a:rPr lang="en-US" sz="1600" kern="0" dirty="0">
                          <a:effectLst/>
                        </a:rPr>
                        <a:t>“</a:t>
                      </a:r>
                      <a:r>
                        <a:rPr lang="zh-CN" sz="1600" kern="0" dirty="0">
                          <a:effectLst/>
                        </a:rPr>
                        <a:t>诗仙</a:t>
                      </a:r>
                      <a:r>
                        <a:rPr lang="en-US" sz="1600" kern="0" dirty="0">
                          <a:effectLst/>
                        </a:rPr>
                        <a:t>”</a:t>
                      </a:r>
                      <a:r>
                        <a:rPr lang="zh-CN" sz="1600" kern="0" dirty="0">
                          <a:effectLst/>
                        </a:rPr>
                        <a:t>，杜甫</a:t>
                      </a:r>
                      <a:r>
                        <a:rPr lang="en-US" sz="1600" kern="0" dirty="0">
                          <a:effectLst/>
                        </a:rPr>
                        <a:t>“</a:t>
                      </a:r>
                      <a:r>
                        <a:rPr lang="zh-CN" sz="1600" kern="0" dirty="0">
                          <a:effectLst/>
                        </a:rPr>
                        <a:t>诗圣</a:t>
                      </a:r>
                      <a:r>
                        <a:rPr lang="en-US" sz="1600" kern="0" dirty="0">
                          <a:effectLst/>
                        </a:rPr>
                        <a:t>”</a:t>
                      </a:r>
                      <a:r>
                        <a:rPr lang="zh-CN" sz="1600" kern="0" dirty="0">
                          <a:effectLst/>
                        </a:rPr>
                        <a:t>。 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融汇了南朝的秀美和北朝的雄健，创出新风格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</a:rPr>
                        <a:t>;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颜体和柳体。 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题材广泛，风格多样</a:t>
                      </a:r>
                      <a:r>
                        <a:rPr lang="en-US" sz="1600" kern="0" dirty="0">
                          <a:effectLst/>
                        </a:rPr>
                        <a:t>;</a:t>
                      </a:r>
                      <a:r>
                        <a:rPr lang="zh-CN" sz="1600" kern="0" dirty="0">
                          <a:effectLst/>
                        </a:rPr>
                        <a:t>宗教画生活气息浓厚，人物画注重表现人的形态，山水、花鸟成为绘画主题</a:t>
                      </a:r>
                      <a:r>
                        <a:rPr lang="en-US" sz="1600" kern="0" dirty="0">
                          <a:effectLst/>
                        </a:rPr>
                        <a:t>;</a:t>
                      </a:r>
                      <a:r>
                        <a:rPr lang="zh-CN" sz="1600" kern="0" dirty="0">
                          <a:effectLst/>
                        </a:rPr>
                        <a:t>唐朝的吴道子被尊为</a:t>
                      </a:r>
                      <a:r>
                        <a:rPr lang="en-US" sz="1600" kern="0" dirty="0">
                          <a:effectLst/>
                        </a:rPr>
                        <a:t>“</a:t>
                      </a:r>
                      <a:r>
                        <a:rPr lang="zh-CN" sz="1600" kern="0" dirty="0">
                          <a:effectLst/>
                        </a:rPr>
                        <a:t>画圣</a:t>
                      </a:r>
                      <a:r>
                        <a:rPr lang="en-US" sz="1600" kern="0" dirty="0">
                          <a:effectLst/>
                        </a:rPr>
                        <a:t>”</a:t>
                      </a:r>
                      <a:r>
                        <a:rPr lang="zh-CN" sz="1600" kern="0" dirty="0">
                          <a:effectLst/>
                        </a:rPr>
                        <a:t>，代表作《送子天王图》。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2473" y="790925"/>
            <a:ext cx="6156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）文学艺术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33790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3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18540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79983"/>
              </p:ext>
            </p:extLst>
          </p:nvPr>
        </p:nvGraphicFramePr>
        <p:xfrm>
          <a:off x="706536" y="932796"/>
          <a:ext cx="7585207" cy="4251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60"/>
                <a:gridCol w="1774592"/>
                <a:gridCol w="4725455"/>
              </a:tblGrid>
              <a:tr h="28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领域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时期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人物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主要成就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数学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南朝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祖</a:t>
                      </a:r>
                      <a:r>
                        <a:rPr lang="zh-CN" sz="1600" kern="0" dirty="0">
                          <a:effectLst/>
                        </a:rPr>
                        <a:t>冲之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世界上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首次</a:t>
                      </a:r>
                      <a:r>
                        <a:rPr lang="zh-CN" sz="1600" kern="0" dirty="0">
                          <a:effectLst/>
                        </a:rPr>
                        <a:t>将</a:t>
                      </a:r>
                      <a:r>
                        <a:rPr lang="en-US" sz="1600" kern="0" dirty="0">
                          <a:effectLst/>
                        </a:rPr>
                        <a:t>“</a:t>
                      </a:r>
                      <a:r>
                        <a:rPr lang="zh-CN" sz="1600" kern="0" dirty="0">
                          <a:effectLst/>
                        </a:rPr>
                        <a:t>圆周率</a:t>
                      </a:r>
                      <a:r>
                        <a:rPr lang="en-US" sz="1600" kern="0" dirty="0">
                          <a:effectLst/>
                        </a:rPr>
                        <a:t>”</a:t>
                      </a:r>
                      <a:r>
                        <a:rPr lang="zh-CN" sz="1600" kern="0" dirty="0">
                          <a:effectLst/>
                        </a:rPr>
                        <a:t>精算到小数第七位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农学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北朝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贾思勰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《齐民要术》是中国现存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最早</a:t>
                      </a:r>
                      <a:r>
                        <a:rPr lang="zh-CN" sz="1600" kern="0" dirty="0">
                          <a:effectLst/>
                        </a:rPr>
                        <a:t>最完整的农书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地理学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西晋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裴秀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《禹贡地域图》，并提出绘制地图的方法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建筑学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隋朝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李</a:t>
                      </a:r>
                      <a:r>
                        <a:rPr lang="zh-CN" sz="1600" kern="0" dirty="0">
                          <a:effectLst/>
                        </a:rPr>
                        <a:t>春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赵州桥，世界上现存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最古老</a:t>
                      </a:r>
                      <a:r>
                        <a:rPr lang="zh-CN" sz="1600" kern="0" dirty="0">
                          <a:effectLst/>
                        </a:rPr>
                        <a:t>的石拱桥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印刷术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唐朝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已有雕版印刷术，世界现存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最早</a:t>
                      </a:r>
                      <a:r>
                        <a:rPr lang="zh-CN" sz="1600" kern="0" dirty="0">
                          <a:effectLst/>
                        </a:rPr>
                        <a:t>的雕版印刷品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24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医药学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唐高宗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时期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《唐本草》，世界上</a:t>
                      </a:r>
                      <a:r>
                        <a:rPr lang="zh-CN" sz="1600" kern="0" dirty="0">
                          <a:solidFill>
                            <a:srgbClr val="FF0000"/>
                          </a:solidFill>
                          <a:effectLst/>
                        </a:rPr>
                        <a:t>最早</a:t>
                      </a:r>
                      <a:r>
                        <a:rPr lang="zh-CN" sz="1600" kern="0" dirty="0">
                          <a:effectLst/>
                        </a:rPr>
                        <a:t>由国家颁行的药典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8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唐朝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孙思邈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《千金方》</a:t>
                      </a:r>
                      <a:r>
                        <a:rPr lang="en-US" sz="1600" kern="0">
                          <a:effectLst/>
                        </a:rPr>
                        <a:t>,</a:t>
                      </a:r>
                      <a:r>
                        <a:rPr lang="zh-CN" sz="1600" kern="0">
                          <a:effectLst/>
                        </a:rPr>
                        <a:t>全面总结历代和当时的医药学成果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2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天文学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唐朝</a:t>
                      </a:r>
                      <a:endParaRPr lang="en-US" altLang="zh-CN" sz="1600" kern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effectLst/>
                        </a:rPr>
                        <a:t>僧</a:t>
                      </a:r>
                      <a:r>
                        <a:rPr lang="zh-CN" sz="1600" kern="0" dirty="0">
                          <a:effectLst/>
                        </a:rPr>
                        <a:t>一行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测量出地球子午线长度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634" y="509489"/>
            <a:ext cx="6595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）科技成果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33790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8648241" y="1839817"/>
            <a:ext cx="517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领先世界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490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4672" y="1838999"/>
            <a:ext cx="8208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文化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传承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中华文明源远流长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前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代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文化、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科技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成就为后代科技发展奠定了基础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为科技成果的继承创造了条件。</a:t>
            </a:r>
            <a:endParaRPr lang="zh-CN" altLang="zh-CN" sz="2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政治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因素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选官制的发展与官僚政治的成熟，提供了人才基础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just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经济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因素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：经济发展与繁荣，为文化和科技发展提供了物质基础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zh-CN" sz="2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）安定的社会环境，提供了社会条件。</a:t>
            </a:r>
            <a:r>
              <a:rPr lang="zh-CN" altLang="en-US" sz="1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（魏晋南北朝时南方相对稳定；隋唐统一后政治稳定）。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）民族交融及开放的外交政策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zh-CN" altLang="zh-CN" sz="2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人为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因素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：艺术家、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科学家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的探索精神。</a:t>
            </a:r>
          </a:p>
        </p:txBody>
      </p:sp>
      <p:sp>
        <p:nvSpPr>
          <p:cNvPr id="5" name="矩形 4"/>
          <p:cNvSpPr/>
          <p:nvPr/>
        </p:nvSpPr>
        <p:spPr>
          <a:xfrm>
            <a:off x="291382" y="732888"/>
            <a:ext cx="8962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【课堂探究】根据所学知识，</a:t>
            </a:r>
            <a:r>
              <a:rPr lang="zh-CN" altLang="zh-CN" sz="24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想一想</a:t>
            </a:r>
            <a:r>
              <a:rPr lang="zh-CN" altLang="en-US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魏</a:t>
            </a:r>
            <a:r>
              <a:rPr lang="zh-CN" altLang="en-US" sz="24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晋南北朝至隋唐时期文化繁荣、</a:t>
            </a:r>
            <a:r>
              <a:rPr lang="zh-CN" altLang="zh-CN" sz="24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科技</a:t>
            </a:r>
            <a:r>
              <a:rPr lang="zh-CN" altLang="en-US" sz="24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领先</a:t>
            </a:r>
            <a:r>
              <a:rPr lang="zh-CN" altLang="zh-CN" sz="2400" b="1" kern="1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原因是什么？</a:t>
            </a:r>
          </a:p>
        </p:txBody>
      </p:sp>
      <p:sp>
        <p:nvSpPr>
          <p:cNvPr id="6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18853" y="218540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33790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3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12008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21191" y="1363498"/>
            <a:ext cx="4650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948" y="652429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五、</a:t>
            </a: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三国至隋唐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时期的中外文化交流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33790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0919" y="1372330"/>
            <a:ext cx="3936322" cy="35528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01" y="2871183"/>
            <a:ext cx="47625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）影响：</a:t>
            </a:r>
            <a:r>
              <a:rPr lang="zh-CN" altLang="zh-CN" sz="18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东亚文化圈内的各种文化皆源于中国，或者受中国的影响而成长。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唐朝文化充分吸收各国之长，维持自身的先进性和活力，形成对周邻的优势和吸引力，确保自身的中心地位。中国为世界文明的发展做出贡献；中华文明兼采各国之长，兼容并包。</a:t>
            </a:r>
          </a:p>
        </p:txBody>
      </p:sp>
      <p:sp>
        <p:nvSpPr>
          <p:cNvPr id="5" name="矩形 4"/>
          <p:cNvSpPr/>
          <p:nvPr/>
        </p:nvSpPr>
        <p:spPr>
          <a:xfrm>
            <a:off x="285701" y="1482055"/>
            <a:ext cx="3533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特点：十分活跃，盛况空前</a:t>
            </a:r>
          </a:p>
        </p:txBody>
      </p:sp>
      <p:sp>
        <p:nvSpPr>
          <p:cNvPr id="6" name="矩形 5"/>
          <p:cNvSpPr/>
          <p:nvPr/>
        </p:nvSpPr>
        <p:spPr>
          <a:xfrm>
            <a:off x="278183" y="1064490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政策</a:t>
            </a: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CN" altLang="en-US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兼容并包</a:t>
            </a:r>
            <a:endParaRPr lang="zh-CN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5093" y="1899620"/>
            <a:ext cx="47625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CN" altLang="en-US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佛教传播：东汉传入中国；唐朝高僧玄奘西行到天竺取经，鉴真东渡日本传授佛法。</a:t>
            </a:r>
            <a:endParaRPr lang="en-US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CN" altLang="en-US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）长安成为国际大都会</a:t>
            </a:r>
            <a:endParaRPr lang="en-US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35149" y="233234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知识体系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27471" y="1260628"/>
            <a:ext cx="606320" cy="33024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三国两晋南北朝的民族交融与隋唐统一多民族封建国家的发展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33790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775533" y="1281165"/>
            <a:ext cx="1864310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政权更替与民族交融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039341" y="852256"/>
            <a:ext cx="914400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政权更替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039341" y="1324849"/>
            <a:ext cx="914400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民族交融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82645" y="757811"/>
            <a:ext cx="1883980" cy="51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三国两晋南北朝；</a:t>
            </a:r>
            <a:endParaRPr lang="en-US" altLang="zh-CN" dirty="0" smtClean="0"/>
          </a:p>
          <a:p>
            <a:r>
              <a:rPr lang="zh-CN" altLang="en-US" dirty="0" smtClean="0"/>
              <a:t>从隋唐到五代十国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198947" y="1331924"/>
            <a:ext cx="1867678" cy="51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北魏孝文帝改革；</a:t>
            </a:r>
            <a:endParaRPr lang="en-US" altLang="zh-CN" dirty="0" smtClean="0"/>
          </a:p>
          <a:p>
            <a:r>
              <a:rPr lang="zh-CN" altLang="en-US" dirty="0" smtClean="0"/>
              <a:t>唐朝开明的民族政策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039341" y="1957526"/>
            <a:ext cx="1482570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江南经济的开发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781045" y="2826650"/>
            <a:ext cx="882256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制度创新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91774" y="2412063"/>
            <a:ext cx="3043265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选官制度：从九品中正制到科举制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982897" y="2826650"/>
            <a:ext cx="2329768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中枢政务机构：三省六部制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82513" y="3237774"/>
            <a:ext cx="3217119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赋税制度：租调制；租庸调制；两税法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745533" y="4206240"/>
            <a:ext cx="962155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思想文化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3002423" y="3640908"/>
            <a:ext cx="6177087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儒学、道教与佛教</a:t>
            </a:r>
            <a:r>
              <a:rPr lang="zh-CN" altLang="en-US" dirty="0"/>
              <a:t>的发展</a:t>
            </a:r>
            <a:r>
              <a:rPr lang="zh-CN" altLang="en-US" dirty="0" smtClean="0"/>
              <a:t>：“</a:t>
            </a:r>
            <a:r>
              <a:rPr lang="zh-CN" altLang="en-US" dirty="0"/>
              <a:t>三教合归儒</a:t>
            </a:r>
            <a:r>
              <a:rPr lang="zh-CN" altLang="en-US" dirty="0" smtClean="0"/>
              <a:t>”；“三教并行”；“复兴儒学”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002423" y="4060040"/>
            <a:ext cx="4541377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文学艺术：魏晋南北朝的文学艺术突出；唐朝达到高峰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002423" y="4460460"/>
            <a:ext cx="2270688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科技：诸多成就领先世界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002423" y="4864532"/>
            <a:ext cx="4392676" cy="30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中外文化交流：佛教的传播；其他文化交流都很活跃</a:t>
            </a:r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521823" y="1393792"/>
            <a:ext cx="8504" cy="29640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535837" y="1393792"/>
            <a:ext cx="88777" cy="10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521822" y="4357820"/>
            <a:ext cx="102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387059" y="2974021"/>
            <a:ext cx="3939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2814224" y="2476870"/>
            <a:ext cx="0" cy="985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814224" y="2476870"/>
            <a:ext cx="798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814224" y="3462291"/>
            <a:ext cx="710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14" idx="3"/>
            <a:endCxn id="16" idx="1"/>
          </p:cNvCxnSpPr>
          <p:nvPr/>
        </p:nvCxnSpPr>
        <p:spPr>
          <a:xfrm>
            <a:off x="2663301" y="2978230"/>
            <a:ext cx="3195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3835153" y="914400"/>
            <a:ext cx="8878" cy="1194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3835153" y="914400"/>
            <a:ext cx="1065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835153" y="2103709"/>
            <a:ext cx="1065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endCxn id="10" idx="1"/>
          </p:cNvCxnSpPr>
          <p:nvPr/>
        </p:nvCxnSpPr>
        <p:spPr>
          <a:xfrm>
            <a:off x="3645355" y="1476429"/>
            <a:ext cx="3939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9" idx="3"/>
          </p:cNvCxnSpPr>
          <p:nvPr/>
        </p:nvCxnSpPr>
        <p:spPr>
          <a:xfrm>
            <a:off x="4953741" y="1003836"/>
            <a:ext cx="175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10" idx="3"/>
          </p:cNvCxnSpPr>
          <p:nvPr/>
        </p:nvCxnSpPr>
        <p:spPr>
          <a:xfrm>
            <a:off x="4953741" y="1476429"/>
            <a:ext cx="175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2849733" y="3752591"/>
            <a:ext cx="0" cy="1263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2849733" y="3774732"/>
            <a:ext cx="1327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/>
          <p:cNvCxnSpPr>
            <a:endCxn id="20" idx="1"/>
          </p:cNvCxnSpPr>
          <p:nvPr/>
        </p:nvCxnSpPr>
        <p:spPr>
          <a:xfrm>
            <a:off x="2849733" y="4206240"/>
            <a:ext cx="152690" cy="5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21" idx="1"/>
          </p:cNvCxnSpPr>
          <p:nvPr/>
        </p:nvCxnSpPr>
        <p:spPr>
          <a:xfrm>
            <a:off x="2849733" y="4612040"/>
            <a:ext cx="1526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endCxn id="22" idx="1"/>
          </p:cNvCxnSpPr>
          <p:nvPr/>
        </p:nvCxnSpPr>
        <p:spPr>
          <a:xfrm>
            <a:off x="2849733" y="5016112"/>
            <a:ext cx="1526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18" idx="3"/>
          </p:cNvCxnSpPr>
          <p:nvPr/>
        </p:nvCxnSpPr>
        <p:spPr>
          <a:xfrm>
            <a:off x="2707688" y="4357820"/>
            <a:ext cx="106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55068" y="1588586"/>
            <a:ext cx="799067" cy="198859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611925" y="1818106"/>
            <a:ext cx="74221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18855" y="414201"/>
            <a:ext cx="13388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单元概述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06859" y="1344120"/>
            <a:ext cx="7606446" cy="2325949"/>
            <a:chOff x="1544715" y="1419910"/>
            <a:chExt cx="7606446" cy="2325949"/>
          </a:xfrm>
        </p:grpSpPr>
        <p:pic>
          <p:nvPicPr>
            <p:cNvPr id="25" name="图片 24" descr="C:\Users\zhaoqi\Desktop\第二单元复习\法令3.tif"/>
            <p:cNvPicPr/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15" y="1419910"/>
              <a:ext cx="6611753" cy="2325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8524608" y="2689934"/>
              <a:ext cx="252000" cy="7634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200" b="1" dirty="0" smtClean="0"/>
                <a:t>唐朝</a:t>
              </a:r>
              <a:endParaRPr lang="zh-CN" altLang="en-US" sz="1200" b="1" dirty="0"/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8156468" y="3071674"/>
              <a:ext cx="2858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7544305" y="2302423"/>
              <a:ext cx="982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581-618</a:t>
              </a:r>
              <a:r>
                <a:rPr lang="zh-CN" altLang="en-US" sz="1200" b="1" dirty="0" smtClean="0"/>
                <a:t>年</a:t>
              </a:r>
              <a:endParaRPr lang="zh-CN" altLang="en-US" sz="1200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47048" y="2317812"/>
              <a:ext cx="8041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618-907</a:t>
              </a:r>
              <a:r>
                <a:rPr lang="zh-CN" altLang="en-US" sz="1100" b="1" dirty="0" smtClean="0"/>
                <a:t>年</a:t>
              </a:r>
              <a:endParaRPr lang="zh-CN" altLang="en-US" sz="1100" b="1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1925" y="4082527"/>
            <a:ext cx="857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这一阶段处于</a:t>
            </a:r>
            <a:r>
              <a:rPr lang="en-US" altLang="zh-CN" sz="1800" dirty="0" smtClean="0"/>
              <a:t>3-10</a:t>
            </a:r>
            <a:r>
              <a:rPr lang="zh-CN" altLang="en-US" sz="1800" dirty="0" smtClean="0"/>
              <a:t>世纪，三国两晋南北朝处于中国历史的承上启下阶段，隋唐时期是中国历史的又一高峰。</a:t>
            </a: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5928" y="1564918"/>
            <a:ext cx="85380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/>
              <a:t>         </a:t>
            </a:r>
            <a:r>
              <a:rPr lang="zh-CN" altLang="en-US" sz="2800" dirty="0" smtClean="0"/>
              <a:t>三国两晋南北朝时期的民族交融、区域开发、制度创新和思想文化的新成就，促进了隋唐统一多民族封建国家的巩固和发展，为隋唐盛世奠定了基础。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33790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17914" y="228851"/>
            <a:ext cx="76174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启示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12" name="Straight Connector 200"/>
          <p:cNvCxnSpPr/>
          <p:nvPr/>
        </p:nvCxnSpPr>
        <p:spPr>
          <a:xfrm>
            <a:off x="4401736" y="729396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2376576" y="1599187"/>
            <a:ext cx="2041742" cy="1817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8318" y="1943199"/>
            <a:ext cx="3286074" cy="819105"/>
          </a:xfrm>
          <a:prstGeom prst="rect">
            <a:avLst/>
          </a:prstGeom>
        </p:spPr>
        <p:txBody>
          <a:bodyPr wrap="square" lIns="67598" tIns="33799" rIns="67598" bIns="33799" anchor="t">
            <a:spAutoFit/>
          </a:bodyPr>
          <a:lstStyle/>
          <a:p>
            <a:pPr algn="ctr" fontAlgn="ctr"/>
            <a:r>
              <a:rPr lang="zh-CN" altLang="en-US" sz="4880" b="1" spc="59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652044" y="2717872"/>
            <a:ext cx="2800254" cy="319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80" dirty="0">
                <a:latin typeface="Arial" panose="020B0604020202020204" pitchFamily="34" charset="0"/>
              </a:rPr>
              <a:t>THANK YOU FOR WATCHING</a:t>
            </a:r>
            <a:endParaRPr lang="zh-CN" altLang="en-US" sz="1480" dirty="0"/>
          </a:p>
        </p:txBody>
      </p:sp>
      <p:pic>
        <p:nvPicPr>
          <p:cNvPr id="6" name="图片 5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13400" y="279966"/>
            <a:ext cx="13388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单元概述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388437" y="757080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989192" y="2339425"/>
            <a:ext cx="1223538" cy="368530"/>
            <a:chOff x="3838575" y="2712368"/>
            <a:chExt cx="1604974" cy="3685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/>
        </p:nvSpPr>
        <p:spPr>
          <a:xfrm>
            <a:off x="878961" y="1868863"/>
            <a:ext cx="1423450" cy="142345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023770" y="1228249"/>
            <a:ext cx="2607865" cy="24382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75178" y="16286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60613" y="270531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0"/>
          <p:cNvSpPr txBox="1"/>
          <p:nvPr/>
        </p:nvSpPr>
        <p:spPr>
          <a:xfrm>
            <a:off x="1044404" y="2308510"/>
            <a:ext cx="10447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阶段特征及线索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1"/>
          <p:cNvSpPr txBox="1"/>
          <p:nvPr/>
        </p:nvSpPr>
        <p:spPr>
          <a:xfrm>
            <a:off x="6008881" y="1591864"/>
            <a:ext cx="27255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三国两晋南北朝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6106804" y="2790229"/>
            <a:ext cx="25205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隋唐时期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3635018" y="1964611"/>
            <a:ext cx="1752111" cy="960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民族交融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大一统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23568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93059" y="3782010"/>
            <a:ext cx="91795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从纵向来看：由分裂走向统一，统一始终是中国历史的主流。</a:t>
            </a:r>
            <a:endParaRPr lang="en-US" altLang="zh-CN" sz="2000" b="1" dirty="0" smtClean="0"/>
          </a:p>
          <a:p>
            <a:r>
              <a:rPr lang="zh-CN" altLang="en-US" sz="2000" b="1" dirty="0"/>
              <a:t>从</a:t>
            </a:r>
            <a:r>
              <a:rPr lang="zh-CN" altLang="en-US" sz="2000" b="1" dirty="0" smtClean="0"/>
              <a:t>横向来开，制度变化与创新、民族交融、区域开发及思想文化新成就是</a:t>
            </a:r>
            <a:r>
              <a:rPr lang="zh-CN" altLang="en-US" sz="2000" b="1" dirty="0"/>
              <a:t>这一时段突出的时代特色。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2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2" grpId="0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34042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27753" y="631010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一、</a:t>
            </a: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三国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至隋唐时期的民族交融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72143" y="1034390"/>
            <a:ext cx="561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）蜀、吴两国加强了对南方少数民族地区的治理。</a:t>
            </a:r>
          </a:p>
        </p:txBody>
      </p:sp>
      <p:sp>
        <p:nvSpPr>
          <p:cNvPr id="5" name="矩形 4"/>
          <p:cNvSpPr/>
          <p:nvPr/>
        </p:nvSpPr>
        <p:spPr>
          <a:xfrm>
            <a:off x="179979" y="1416827"/>
            <a:ext cx="861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）东汉以来，少数民族不断内迁，西晋时期</a:t>
            </a: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CN" altLang="en-US" sz="18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五胡乱华</a:t>
            </a:r>
            <a:r>
              <a:rPr lang="zh-CN" altLang="en-US" sz="1800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民族矛盾严重。</a:t>
            </a:r>
          </a:p>
        </p:txBody>
      </p:sp>
      <p:sp>
        <p:nvSpPr>
          <p:cNvPr id="6" name="矩形 5"/>
          <p:cNvSpPr/>
          <p:nvPr/>
        </p:nvSpPr>
        <p:spPr>
          <a:xfrm>
            <a:off x="224369" y="3524943"/>
            <a:ext cx="8940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）十六国大部分由内迁少数民族建立，他们都采用了中原模式的国号、年号，学习汉族的典章制度。在长期混战中，原有民族布局被打乱，各民族之间频繁接触，差异慢慢缩小，但民族隔阂仍然广泛存在。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8058" y="1896289"/>
            <a:ext cx="8981251" cy="1366037"/>
            <a:chOff x="358058" y="1807509"/>
            <a:chExt cx="8981251" cy="1366037"/>
          </a:xfrm>
        </p:grpSpPr>
        <p:sp>
          <p:nvSpPr>
            <p:cNvPr id="11" name="内容占位符 2"/>
            <p:cNvSpPr txBox="1"/>
            <p:nvPr/>
          </p:nvSpPr>
          <p:spPr>
            <a:xfrm>
              <a:off x="358058" y="1815453"/>
              <a:ext cx="6566525" cy="135809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noProof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1600" noProof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</a:t>
              </a:r>
              <a:r>
                <a:rPr lang="zh-CN" altLang="en-US" sz="16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东汉开始，西北边疆地区少数民族或因被征服，或因自身经济发展的需要，纷纷向中原迁徙，其中主要有</a:t>
              </a:r>
              <a:r>
                <a:rPr lang="zh-CN" altLang="en-US" sz="1600" noProof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匈奴、羯、</a:t>
              </a:r>
              <a:r>
                <a:rPr lang="zh-CN" altLang="en-US" sz="16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乌丸、</a:t>
              </a:r>
              <a:r>
                <a:rPr lang="zh-CN" altLang="en-US" sz="1600" noProof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氐、羌和鲜卑</a:t>
              </a:r>
              <a:r>
                <a:rPr lang="zh-CN" altLang="en-US" sz="16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等。</a:t>
              </a:r>
              <a:endParaRPr lang="en-US" altLang="zh-CN" sz="1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r">
                <a:buNone/>
              </a:pPr>
              <a:r>
                <a:rPr lang="en-US" altLang="zh-CN" sz="16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en-US" altLang="zh-CN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蒋福亚</a:t>
              </a:r>
              <a:r>
                <a:rPr lang="en-US" altLang="zh-CN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魏晋南北朝的民族融合</a:t>
              </a:r>
              <a:r>
                <a:rPr lang="en-US" altLang="zh-CN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（载</a:t>
              </a:r>
              <a:r>
                <a:rPr lang="en-US" altLang="zh-CN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文史知识</a:t>
              </a:r>
              <a:r>
                <a:rPr lang="en-US" altLang="zh-CN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》1999</a:t>
              </a:r>
              <a:r>
                <a:rPr lang="zh-CN" altLang="en-US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年第</a:t>
              </a:r>
              <a:r>
                <a:rPr lang="en-US" altLang="zh-CN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1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期）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7"/>
            <a:stretch>
              <a:fillRect/>
            </a:stretch>
          </p:blipFill>
          <p:spPr bwMode="auto">
            <a:xfrm>
              <a:off x="7084381" y="1807509"/>
              <a:ext cx="2254928" cy="136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85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42497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9525" y="654464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一</a:t>
            </a:r>
            <a:r>
              <a:rPr lang="zh-CN" altLang="en-US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三国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至隋唐时期的民族交融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16695" y="1135051"/>
            <a:ext cx="8381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）北魏孝文帝改革顺应了北方民族交往交流交融的历史趋势，大大缓解了民族矛盾。</a:t>
            </a:r>
            <a:endParaRPr lang="en-US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/>
          <a:stretch/>
        </p:blipFill>
        <p:spPr>
          <a:xfrm>
            <a:off x="715953" y="2075825"/>
            <a:ext cx="7782557" cy="20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084716" y="211137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9105" y="1644776"/>
            <a:ext cx="879832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altLang="zh-CN" sz="20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/>
              <a:t>        </a:t>
            </a: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十六国长期动荡的历史环境中，北方的民族矛盾仍然十分尖锐。直到北魏统一北方，民族的纷争才逐渐平息下来，</a:t>
            </a:r>
            <a:r>
              <a:rPr lang="zh-CN" altLang="zh-CN" sz="1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北魏孝文帝是十六国以来长期民族融合的集大成者，他不仅继承了此前民族融合的成果，而且以更加广泛、更加深刻的改革把民族融合推向一个新的高度。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从此，北方各族人民逐渐稳定于中原的农业经济生活，南北文化风尚和习俗逐渐趋于一致，南北政权的民族差别也逐渐泯灭了。</a:t>
            </a:r>
            <a:r>
              <a:rPr lang="zh-CN" altLang="zh-CN" sz="1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孝文帝改革之后，中原地区的民族融合已经基本完成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。边镇地区的民族融合慢一些，甚至出现胡化的倾向，然而这只是历史前进中的一个小曲折罢了。</a:t>
            </a:r>
          </a:p>
          <a:p>
            <a:pPr algn="r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选自晁福林主编《中国古代史》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上册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25" y="654464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一</a:t>
            </a:r>
            <a:r>
              <a:rPr lang="zh-CN" altLang="en-US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三国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至隋唐时期的民族交融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16695" y="1135051"/>
            <a:ext cx="8381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）北魏孝文帝改革顺应了北方民族交往交流交融的历史趋势，大大缓解了民族矛盾。</a:t>
            </a:r>
            <a:endParaRPr lang="en-US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01925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9525" y="654464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一</a:t>
            </a:r>
            <a:r>
              <a:rPr lang="zh-CN" altLang="en-US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三国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至隋唐时期的民族交融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83193" y="1961681"/>
            <a:ext cx="4584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处理</a:t>
            </a:r>
            <a:r>
              <a:rPr lang="zh-CN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方式</a:t>
            </a:r>
            <a:r>
              <a:rPr lang="zh-CN" altLang="zh-CN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CN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①战争（武力征服）：唐太宗时大败东突厥，征服高昌；唐高宗时，攻灭西突厥。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CN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②设置机构：唐太宗在高昌故地设置安西都护府；武则天在西突厥故地设置北庭都护府。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CN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③和亲会盟：</a:t>
            </a:r>
            <a:r>
              <a:rPr lang="en-US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641</a:t>
            </a:r>
            <a:r>
              <a:rPr lang="zh-CN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年，唐太宗派文成公主进入吐蕃，嫁给松赞干布。唐蕃长庆会盟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CN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④册封：唐玄宗册封回纥首领骨力裴罗为怀仁可汗、靺鞨首领大祚荣为渤海郡王</a:t>
            </a:r>
            <a:r>
              <a:rPr lang="zh-CN" altLang="zh-CN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/>
          <a:stretch>
            <a:fillRect/>
          </a:stretch>
        </p:blipFill>
        <p:spPr bwMode="auto">
          <a:xfrm>
            <a:off x="5306933" y="1927230"/>
            <a:ext cx="3933647" cy="295067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242263" y="4112088"/>
            <a:ext cx="4887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历史影响：唐朝开明的民族政策，促使周边少数民族陆续归附，北方各族尊称唐太宗为“天可汗”，对祖国边疆地区的开发作出了重要贡献，统一多民族国家得到巩固和发展。</a:t>
            </a:r>
          </a:p>
        </p:txBody>
      </p:sp>
      <p:sp>
        <p:nvSpPr>
          <p:cNvPr id="6" name="矩形 5"/>
          <p:cNvSpPr/>
          <p:nvPr/>
        </p:nvSpPr>
        <p:spPr>
          <a:xfrm>
            <a:off x="242806" y="1077772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CN" altLang="en-US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CN" altLang="zh-CN" sz="1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唐朝</a:t>
            </a: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实行开明的民族政策</a:t>
            </a:r>
            <a:endParaRPr lang="en-US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9525" y="1473268"/>
            <a:ext cx="655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问题探究：唐朝采用了哪些方法来处理民族关系的？影响如何？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6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18853" y="254588"/>
            <a:ext cx="13388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9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28862" y="699609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二</a:t>
            </a:r>
            <a:r>
              <a:rPr lang="zh-CN" altLang="en-US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三国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至隋唐时期的区域开发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2505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50803" y="1779716"/>
            <a:ext cx="822921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18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史料探究：结合材料和所学，分析江南经济开发的原因？</a:t>
            </a:r>
            <a:endParaRPr lang="en-US" altLang="zh-CN" sz="1800" kern="100" dirty="0" smtClean="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1600" kern="100" dirty="0" smtClean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1600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1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东汉时期，长江流域的经济已经表现出上升的趋势，孙吴建国时，又有些进展。西晋末大乱，</a:t>
            </a:r>
            <a:r>
              <a:rPr lang="zh-CN" altLang="zh-CN" sz="16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黄河流域汉族人大量南迁</a:t>
            </a:r>
            <a:r>
              <a:rPr lang="zh-CN" altLang="zh-CN" sz="1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，其中士族只是少数，极大多数还是劳动民众。他们</a:t>
            </a:r>
            <a:r>
              <a:rPr lang="zh-CN" altLang="zh-CN" sz="16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带着北方比较进步的生产技术</a:t>
            </a:r>
            <a:r>
              <a:rPr lang="zh-CN" altLang="zh-CN" sz="1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来到南方，在南方原有的生产基础上，加入新力量，因而生产力有显著的提高。东晋末和梁末两次祸乱以外，</a:t>
            </a:r>
            <a:r>
              <a:rPr lang="zh-CN" altLang="zh-CN" sz="16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南朝境内没有发生过大的战争破坏，</a:t>
            </a:r>
            <a:r>
              <a:rPr lang="zh-CN" altLang="zh-CN" sz="1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这也是生产力得以逐渐发展的一个重要原因</a:t>
            </a:r>
            <a:r>
              <a:rPr lang="zh-CN" altLang="zh-CN" sz="16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200" kern="100" dirty="0" smtClean="0">
              <a:latin typeface="华文楷体" panose="02010600040101010101" pitchFamily="2" charset="-122"/>
              <a:ea typeface="华文楷体" panose="0201060004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16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1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选自范文澜主编《中国通史》第二册</a:t>
            </a:r>
            <a:r>
              <a:rPr lang="zh-CN" altLang="zh-CN" sz="16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，人民出版社</a:t>
            </a:r>
            <a:r>
              <a:rPr lang="en-US" altLang="zh-CN" sz="1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1994</a:t>
            </a:r>
            <a:r>
              <a:rPr lang="zh-CN" altLang="zh-CN" sz="1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zh-CN" sz="16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版</a:t>
            </a:r>
            <a:endParaRPr lang="zh-CN" altLang="zh-CN" sz="1200" kern="100" dirty="0">
              <a:latin typeface="华文楷体" panose="02010600040101010101" pitchFamily="2" charset="-122"/>
              <a:ea typeface="华文楷体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273" y="4516418"/>
            <a:ext cx="7651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14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北方</a:t>
            </a: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战乱，人口南迁，带来北方先进的生产技术；南方较为稳定的政局以及南方自身的发展。</a:t>
            </a:r>
            <a:endParaRPr lang="zh-CN" altLang="zh-CN" sz="1100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862" y="1135895"/>
            <a:ext cx="8673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魏晋南北朝江南迅速开发，南北经济差异明显缩小，趋于平衡，为唐朝安史之乱后经济重心南移创造条件。</a:t>
            </a:r>
          </a:p>
        </p:txBody>
      </p:sp>
    </p:spTree>
    <p:extLst>
      <p:ext uri="{BB962C8B-B14F-4D97-AF65-F5344CB8AC3E}">
        <p14:creationId xmlns:p14="http://schemas.microsoft.com/office/powerpoint/2010/main" val="28315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18853" y="244240"/>
            <a:ext cx="133883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446949" y="1467"/>
            <a:ext cx="682640" cy="227383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393892" y="682822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23" y="1545052"/>
            <a:ext cx="0" cy="0"/>
          </a:xfrm>
          <a:prstGeom prst="line">
            <a:avLst/>
          </a:prstGeom>
          <a:ln w="19050">
            <a:solidFill>
              <a:srgbClr val="F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/>
          <p:nvPr/>
        </p:nvSpPr>
        <p:spPr bwMode="auto">
          <a:xfrm>
            <a:off x="310718" y="688397"/>
            <a:ext cx="5468644" cy="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/>
              <a:t>三</a:t>
            </a:r>
            <a:r>
              <a:rPr lang="zh-CN" altLang="en-US" sz="2000" b="1" dirty="0" smtClean="0"/>
              <a:t>、</a:t>
            </a:r>
            <a:r>
              <a:rPr lang="zh-CN" altLang="zh-CN" sz="2000" b="1" dirty="0" smtClean="0"/>
              <a:t>三国</a:t>
            </a:r>
            <a:r>
              <a:rPr lang="zh-CN" altLang="zh-CN" sz="2000" b="1" dirty="0"/>
              <a:t>至隋唐时期的制度演进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884" y="1224091"/>
            <a:ext cx="854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选官制</a:t>
            </a:r>
            <a:r>
              <a:rPr lang="zh-CN" altLang="en-US" sz="1800" dirty="0" smtClean="0"/>
              <a:t>度</a:t>
            </a:r>
            <a:endParaRPr lang="zh-CN" altLang="en-US" sz="1800" dirty="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文本框 51"/>
          <p:cNvSpPr txBox="1"/>
          <p:nvPr/>
        </p:nvSpPr>
        <p:spPr>
          <a:xfrm>
            <a:off x="5779362" y="1441277"/>
            <a:ext cx="346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/>
              <a:t>问题探究：中国古代选官制度发生了怎样的变化？演变趋势如何？</a:t>
            </a:r>
            <a:endParaRPr lang="zh-CN" altLang="en-US" sz="1800" b="1" dirty="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4" t="9061" r="2262" b="15074"/>
          <a:stretch/>
        </p:blipFill>
        <p:spPr>
          <a:xfrm>
            <a:off x="5779362" y="2185020"/>
            <a:ext cx="3524436" cy="249742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3884" y="1683942"/>
            <a:ext cx="5335478" cy="3150646"/>
            <a:chOff x="443884" y="1683942"/>
            <a:chExt cx="5335478" cy="315064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89" b="8691"/>
            <a:stretch/>
          </p:blipFill>
          <p:spPr>
            <a:xfrm>
              <a:off x="443884" y="1683942"/>
              <a:ext cx="5335478" cy="315064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494879" y="1988455"/>
              <a:ext cx="1046605" cy="5139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隋唐明清</a:t>
              </a:r>
              <a:endPara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  科举</a:t>
              </a:r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2292</Words>
  <Application>Microsoft Office PowerPoint</Application>
  <PresentationFormat>自定义</PresentationFormat>
  <Paragraphs>223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Lato Light</vt:lpstr>
      <vt:lpstr>Open Sans</vt:lpstr>
      <vt:lpstr>等线</vt:lpstr>
      <vt:lpstr>方正粗雅宋_GBK</vt:lpstr>
      <vt:lpstr>方正苏新诗柳楷繁体</vt:lpstr>
      <vt:lpstr>黑体</vt:lpstr>
      <vt:lpstr>华文仿宋</vt:lpstr>
      <vt:lpstr>华文楷体</vt:lpstr>
      <vt:lpstr>华文新魏</vt:lpstr>
      <vt:lpstr>華康歐陽詢體</vt:lpstr>
      <vt:lpstr>楷体</vt:lpstr>
      <vt:lpstr>宋体</vt:lpstr>
      <vt:lpstr>微软简老宋</vt:lpstr>
      <vt:lpstr>微软雅黑</vt:lpstr>
      <vt:lpstr>Arial</vt:lpstr>
      <vt:lpstr>Calibri</vt:lpstr>
      <vt:lpstr>Calibri Light</vt:lpstr>
      <vt:lpstr>Courier New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zhaoqi</cp:lastModifiedBy>
  <cp:revision>140</cp:revision>
  <cp:lastPrinted>2020-02-03T16:55:52Z</cp:lastPrinted>
  <dcterms:created xsi:type="dcterms:W3CDTF">2016-10-06T06:02:00Z</dcterms:created>
  <dcterms:modified xsi:type="dcterms:W3CDTF">2020-02-04T01:09:44Z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