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0" r:id="rId3"/>
  </p:sldMasterIdLst>
  <p:notesMasterIdLst>
    <p:notesMasterId r:id="rId17"/>
  </p:notesMasterIdLst>
  <p:sldIdLst>
    <p:sldId id="285" r:id="rId4"/>
    <p:sldId id="402" r:id="rId5"/>
    <p:sldId id="403" r:id="rId6"/>
    <p:sldId id="401" r:id="rId7"/>
    <p:sldId id="297" r:id="rId8"/>
    <p:sldId id="298" r:id="rId9"/>
    <p:sldId id="404" r:id="rId10"/>
    <p:sldId id="299" r:id="rId11"/>
    <p:sldId id="405" r:id="rId12"/>
    <p:sldId id="406" r:id="rId13"/>
    <p:sldId id="407" r:id="rId14"/>
    <p:sldId id="386" r:id="rId15"/>
    <p:sldId id="286" r:id="rId16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0">
          <p15:clr>
            <a:srgbClr val="A4A3A4"/>
          </p15:clr>
        </p15:guide>
        <p15:guide id="2" orient="horz" pos="1858">
          <p15:clr>
            <a:srgbClr val="A4A3A4"/>
          </p15:clr>
        </p15:guide>
        <p15:guide id="3" pos="3012">
          <p15:clr>
            <a:srgbClr val="A4A3A4"/>
          </p15:clr>
        </p15:guide>
        <p15:guide id="4" pos="1804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444" y="-68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59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5027111" y="3644762"/>
            <a:ext cx="1493243" cy="319619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67970" marR="0" indent="-26797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ClrTx/>
              <a:buSzPts val="1600"/>
              <a:buFont typeface="Arial" panose="020B0604020202020204" pitchFamily="34" charset="0"/>
              <a:buNone/>
              <a:defRPr sz="1250" b="0" spc="156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5027111" y="4015996"/>
            <a:ext cx="1493243" cy="319619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67970" marR="0" indent="-26797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ClrTx/>
              <a:buSzPts val="1600"/>
              <a:buFont typeface="Arial" panose="020B0604020202020204" pitchFamily="34" charset="0"/>
              <a:buNone/>
              <a:defRPr sz="1250" b="0" spc="156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5027110" y="2491852"/>
            <a:ext cx="3771569" cy="868528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52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5" b="0" spc="208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57505" indent="0" algn="ctr">
              <a:buNone/>
            </a:lvl2pPr>
            <a:lvl3pPr marL="714375" indent="0" algn="ctr">
              <a:buNone/>
            </a:lvl3pPr>
            <a:lvl4pPr marL="1071880" indent="0" algn="ctr">
              <a:buNone/>
            </a:lvl4pPr>
            <a:lvl5pPr marL="1429385" indent="0" algn="ctr">
              <a:buNone/>
            </a:lvl5pPr>
            <a:lvl6pPr marL="1786255" indent="0" algn="ctr">
              <a:buNone/>
            </a:lvl6pPr>
            <a:lvl7pPr marL="2143760" indent="0" algn="ctr">
              <a:buNone/>
            </a:lvl7pPr>
            <a:lvl8pPr marL="2501265" indent="0" algn="ctr">
              <a:buNone/>
            </a:lvl8pPr>
            <a:lvl9pPr marL="28581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5027111" y="1573197"/>
            <a:ext cx="3771073" cy="75884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52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220" b="0" spc="625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3520" y="346423"/>
            <a:ext cx="8481137" cy="34542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52500" rtl="0" eaLnBrk="1" fontAlgn="auto" latinLnBrk="0" hangingPunct="1">
              <a:lnSpc>
                <a:spcPct val="100000"/>
              </a:lnSpc>
              <a:buNone/>
              <a:defRPr kumimoji="0" lang="zh-CN" altLang="en-US" sz="1875" b="1" i="0" u="none" strike="noStrike" kern="1200" cap="none" spc="208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23520" y="744459"/>
            <a:ext cx="8481137" cy="4211851"/>
          </a:xfrm>
        </p:spPr>
        <p:txBody>
          <a:bodyPr vert="horz" wrap="square" lIns="90170" tIns="46990" rIns="90170" bIns="46990" rtlCol="0">
            <a:normAutofit/>
          </a:bodyPr>
          <a:lstStyle>
            <a:lvl1pPr marL="178435" marR="0" lvl="0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35940" marR="0" lvl="1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tabLst>
                <a:tab pos="1677035" algn="l"/>
              </a:tabLst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93445" marR="0" lvl="2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50315" marR="0" lvl="3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07820" marR="0" lvl="4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176059" y="4467512"/>
            <a:ext cx="3176058" cy="8925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719958" y="2277282"/>
            <a:ext cx="3814248" cy="845202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52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750" b="0" spc="521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3520" y="346423"/>
            <a:ext cx="8481137" cy="34542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52500" rtl="0" eaLnBrk="1" fontAlgn="auto" latinLnBrk="0" hangingPunct="1">
              <a:lnSpc>
                <a:spcPct val="100000"/>
              </a:lnSpc>
              <a:buNone/>
              <a:defRPr kumimoji="0" lang="zh-CN" altLang="en-US" sz="1875" b="1" i="0" u="none" strike="noStrike" kern="1200" cap="none" spc="208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23558" y="744459"/>
            <a:ext cx="4128909" cy="4211851"/>
          </a:xfrm>
        </p:spPr>
        <p:txBody>
          <a:bodyPr vert="horz" wrap="square" lIns="90170" tIns="46990" rIns="90170" bIns="46990" rtlCol="0">
            <a:normAutofit/>
          </a:bodyPr>
          <a:lstStyle>
            <a:lvl1pPr marL="178435" marR="0" lvl="0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35940" marR="0" lvl="1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tabLst>
                <a:tab pos="1677035" algn="l"/>
              </a:tabLst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93445" marR="0" lvl="2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50315" marR="0" lvl="3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07820" marR="0" lvl="4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75748" y="744459"/>
            <a:ext cx="4128909" cy="4211851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3520" y="346423"/>
            <a:ext cx="8481137" cy="34542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52500" rtl="0" eaLnBrk="1" fontAlgn="auto" latinLnBrk="0" hangingPunct="1">
              <a:lnSpc>
                <a:spcPct val="100000"/>
              </a:lnSpc>
              <a:buNone/>
              <a:defRPr kumimoji="0" lang="zh-CN" altLang="en-US" sz="1875" b="1" i="0" u="none" strike="noStrike" kern="1200" cap="none" spc="208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3558" y="744459"/>
            <a:ext cx="4128909" cy="297784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65" b="0" u="none" strike="noStrike" kern="1200" cap="none" spc="208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23554" y="1099310"/>
            <a:ext cx="4128876" cy="3856893"/>
          </a:xfrm>
        </p:spPr>
        <p:txBody>
          <a:bodyPr vert="horz" wrap="square" lIns="90170" tIns="46990" rIns="90170" bIns="46990" rtlCol="0">
            <a:normAutofit/>
          </a:bodyPr>
          <a:lstStyle>
            <a:lvl1pPr marL="178435" marR="0" lvl="0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35940" marR="0" lvl="1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tabLst>
                <a:tab pos="1677035" algn="l"/>
              </a:tabLst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93445" marR="0" lvl="2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50315" marR="0" lvl="3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07820" marR="0" lvl="4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873304" y="744459"/>
            <a:ext cx="4128909" cy="29778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52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65" b="0" i="0" u="none" strike="noStrike" kern="1200" cap="none" spc="208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873304" y="1099310"/>
            <a:ext cx="4128909" cy="3856893"/>
          </a:xfrm>
        </p:spPr>
        <p:txBody>
          <a:bodyPr vert="horz" wrap="square" lIns="90170" tIns="46990" rIns="90170" bIns="46990" rtlCol="0">
            <a:normAutofit/>
          </a:bodyPr>
          <a:lstStyle>
            <a:lvl1pPr marL="178435" marR="0" lvl="0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35940" marR="0" lvl="1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tabLst>
                <a:tab pos="1677035" algn="l"/>
              </a:tabLst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93445" marR="0" lvl="2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50315" marR="0" lvl="3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07820" marR="0" lvl="4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859828" y="1715220"/>
            <a:ext cx="3430143" cy="1929623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899894"/>
            <a:ext cx="562758" cy="4601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23520" y="346419"/>
            <a:ext cx="8481137" cy="34542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52500" rtl="0" eaLnBrk="1" fontAlgn="auto" latinLnBrk="0" hangingPunct="1">
              <a:lnSpc>
                <a:spcPct val="100000"/>
              </a:lnSpc>
              <a:buNone/>
              <a:defRPr kumimoji="0" lang="zh-CN" altLang="en-US" sz="1875" b="1" i="0" u="none" strike="noStrike" kern="1200" cap="none" spc="208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3558" y="346423"/>
            <a:ext cx="8481137" cy="34542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52500" rtl="0" eaLnBrk="1" fontAlgn="auto" latinLnBrk="0" hangingPunct="1">
              <a:lnSpc>
                <a:spcPct val="100000"/>
              </a:lnSpc>
              <a:buNone/>
              <a:defRPr kumimoji="0" lang="zh-CN" altLang="en-US" sz="1875" b="1" i="0" u="none" strike="noStrike" kern="1200" cap="none" spc="208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23558" y="744459"/>
            <a:ext cx="4128909" cy="4211851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None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35940" marR="0" lvl="1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tabLst>
                <a:tab pos="1677035" algn="l"/>
              </a:tabLst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93445" marR="0" lvl="2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50315" marR="0" lvl="3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07820" marR="0" lvl="4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875785" y="744459"/>
            <a:ext cx="4128909" cy="4211851"/>
          </a:xfrm>
        </p:spPr>
        <p:txBody>
          <a:bodyPr vert="horz" wrap="square" lIns="90170" tIns="46990" rIns="90170" bIns="46990" rtlCol="0">
            <a:normAutofit/>
          </a:bodyPr>
          <a:lstStyle>
            <a:lvl1pPr marL="178435" marR="0" lvl="0" indent="-178435" algn="l" defTabSz="952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0"/>
              </a:spcAft>
              <a:buFont typeface="Arial" panose="020B0604020202020204" pitchFamily="34" charset="0"/>
              <a:buChar char="•"/>
              <a:defRPr kumimoji="0" lang="zh-CN" altLang="en-US" sz="1250" b="0" i="0" u="none" strike="noStrike" kern="1200" cap="none" spc="156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261452" y="744459"/>
            <a:ext cx="743204" cy="4211851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525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75" b="1" i="0" u="none" strike="noStrike" kern="1200" cap="none" spc="208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23553" y="744453"/>
            <a:ext cx="7680764" cy="4211851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23558" y="744459"/>
            <a:ext cx="8481137" cy="4211851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528175" cy="536006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5161095" y="2853985"/>
            <a:ext cx="3771569" cy="868528"/>
          </a:xfrm>
        </p:spPr>
        <p:txBody>
          <a:bodyPr vert="horz" wrap="square" lIns="0" tIns="0" rIns="0" bIns="0" anchor="t" anchorCtr="0">
            <a:normAutofit/>
          </a:bodyPr>
          <a:lstStyle>
            <a:lvl1pPr marL="267970" marR="0" indent="-26797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5" b="0" spc="208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52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5161095" y="1637549"/>
            <a:ext cx="3771073" cy="105662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52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160" b="0" spc="729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3520" y="346419"/>
            <a:ext cx="8481137" cy="34542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28260" y="237451"/>
            <a:ext cx="9071656" cy="48851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0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001584" y="976348"/>
            <a:ext cx="7523132" cy="565550"/>
          </a:xfrm>
        </p:spPr>
        <p:txBody>
          <a:bodyPr wrap="square" anchor="ctr">
            <a:normAutofit/>
          </a:bodyPr>
          <a:lstStyle>
            <a:lvl1pPr>
              <a:defRPr sz="2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01204" y="1691022"/>
            <a:ext cx="7523288" cy="269269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770477" cy="53600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05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965418" y="0"/>
            <a:ext cx="562758" cy="4601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5777" y="602127"/>
            <a:ext cx="3094781" cy="689352"/>
          </a:xfrm>
        </p:spPr>
        <p:txBody>
          <a:bodyPr wrap="square" anchor="ctr" anchorCtr="0">
            <a:normAutofit/>
          </a:bodyPr>
          <a:lstStyle>
            <a:lvl1pPr>
              <a:defRPr sz="281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8590" y="1378704"/>
            <a:ext cx="3091968" cy="319915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986641" y="601767"/>
            <a:ext cx="5064188" cy="397662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528175" cy="208238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0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78284" y="610569"/>
            <a:ext cx="8578171" cy="489580"/>
          </a:xfrm>
        </p:spPr>
        <p:txBody>
          <a:bodyPr wrap="square" anchor="ctr">
            <a:normAutofit/>
          </a:bodyPr>
          <a:lstStyle>
            <a:lvl1pPr algn="ctr">
              <a:defRPr sz="281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78285" y="1297108"/>
            <a:ext cx="8577839" cy="64714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78890" y="2194671"/>
            <a:ext cx="8569731" cy="268143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930533"/>
            <a:ext cx="9528175" cy="14295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0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528175" cy="460168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72657" y="523344"/>
            <a:ext cx="8578171" cy="441748"/>
          </a:xfrm>
        </p:spPr>
        <p:txBody>
          <a:bodyPr wrap="square" anchor="ctr" anchorCtr="0">
            <a:normAutofit/>
          </a:bodyPr>
          <a:lstStyle>
            <a:lvl1pPr algn="ctr">
              <a:defRPr sz="2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72687" y="1313990"/>
            <a:ext cx="8589425" cy="25098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64217" y="4048887"/>
            <a:ext cx="8597865" cy="79064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528175" cy="7146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0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899894"/>
            <a:ext cx="9528175" cy="460168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2964" y="185703"/>
            <a:ext cx="8625999" cy="34542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2964" y="1299921"/>
            <a:ext cx="4175141" cy="226219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878501" y="1299921"/>
            <a:ext cx="4194835" cy="226219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47337" y="3764705"/>
            <a:ext cx="4175141" cy="6105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886941" y="3761892"/>
            <a:ext cx="4194835" cy="6105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45384"/>
            <a:ext cx="9528175" cy="386929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40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324686"/>
            <a:ext cx="9528174" cy="1035375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90084" y="1046690"/>
            <a:ext cx="7146131" cy="1865470"/>
          </a:xfrm>
        </p:spPr>
        <p:txBody>
          <a:bodyPr wrap="square" anchor="b">
            <a:normAutofit/>
          </a:bodyPr>
          <a:lstStyle>
            <a:lvl1pPr algn="ctr">
              <a:defRPr sz="469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89782" y="3019080"/>
            <a:ext cx="7146131" cy="129429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pPr marL="0" marR="0" lvl="0" indent="0" algn="l" defTabSz="714375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505"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23520" y="346419"/>
            <a:ext cx="8481137" cy="34542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23520" y="751408"/>
            <a:ext cx="8481137" cy="421185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87528" y="4962890"/>
            <a:ext cx="2110078" cy="2476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216697" y="4962890"/>
            <a:ext cx="3094781" cy="2476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729274" y="4962890"/>
            <a:ext cx="2110078" cy="2476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714375" rtl="0" eaLnBrk="1" fontAlgn="auto" latinLnBrk="0" hangingPunct="1">
        <a:lnSpc>
          <a:spcPct val="100000"/>
        </a:lnSpc>
        <a:spcBef>
          <a:spcPct val="0"/>
        </a:spcBef>
        <a:buNone/>
        <a:defRPr sz="1875" b="1" u="none" strike="noStrike" kern="1200" cap="none" spc="208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8435" indent="-178435" algn="l" defTabSz="714375" rtl="0" eaLnBrk="1" fontAlgn="auto" latinLnBrk="0" hangingPunct="1">
        <a:lnSpc>
          <a:spcPct val="130000"/>
        </a:lnSpc>
        <a:spcBef>
          <a:spcPts val="0"/>
        </a:spcBef>
        <a:spcAft>
          <a:spcPts val="1040"/>
        </a:spcAft>
        <a:buFont typeface="Arial" panose="020B0604020202020204" pitchFamily="34" charset="0"/>
        <a:buChar char="•"/>
        <a:defRPr sz="1250" u="none" strike="noStrike" kern="1200" cap="none" spc="156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35940" indent="-178435" algn="l" defTabSz="714375" rtl="0" eaLnBrk="1" fontAlgn="auto" latinLnBrk="0" hangingPunct="1">
        <a:lnSpc>
          <a:spcPct val="130000"/>
        </a:lnSpc>
        <a:spcBef>
          <a:spcPts val="0"/>
        </a:spcBef>
        <a:spcAft>
          <a:spcPts val="1040"/>
        </a:spcAft>
        <a:buFont typeface="Arial" panose="020B0604020202020204" pitchFamily="34" charset="0"/>
        <a:buChar char="•"/>
        <a:tabLst>
          <a:tab pos="1257300" algn="l"/>
        </a:tabLst>
        <a:defRPr sz="1250" u="none" strike="noStrike" kern="1200" cap="none" spc="156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93445" indent="-178435" algn="l" defTabSz="714375" rtl="0" eaLnBrk="1" fontAlgn="auto" latinLnBrk="0" hangingPunct="1">
        <a:lnSpc>
          <a:spcPct val="130000"/>
        </a:lnSpc>
        <a:spcBef>
          <a:spcPts val="0"/>
        </a:spcBef>
        <a:spcAft>
          <a:spcPts val="1040"/>
        </a:spcAft>
        <a:buFont typeface="Arial" panose="020B0604020202020204" pitchFamily="34" charset="0"/>
        <a:buChar char="•"/>
        <a:defRPr sz="1250" u="none" strike="noStrike" kern="1200" cap="none" spc="156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50315" indent="-178435" algn="l" defTabSz="714375" rtl="0" eaLnBrk="1" fontAlgn="auto" latinLnBrk="0" hangingPunct="1">
        <a:lnSpc>
          <a:spcPct val="130000"/>
        </a:lnSpc>
        <a:spcBef>
          <a:spcPts val="0"/>
        </a:spcBef>
        <a:spcAft>
          <a:spcPts val="1040"/>
        </a:spcAft>
        <a:buFont typeface="Arial" panose="020B0604020202020204" pitchFamily="34" charset="0"/>
        <a:buChar char="•"/>
        <a:defRPr sz="1250" u="none" strike="noStrike" kern="1200" cap="none" spc="156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607820" indent="-178435" algn="l" defTabSz="714375" rtl="0" eaLnBrk="1" fontAlgn="auto" latinLnBrk="0" hangingPunct="1">
        <a:lnSpc>
          <a:spcPct val="130000"/>
        </a:lnSpc>
        <a:spcBef>
          <a:spcPts val="0"/>
        </a:spcBef>
        <a:spcAft>
          <a:spcPts val="1040"/>
        </a:spcAft>
        <a:buFont typeface="Arial" panose="020B0604020202020204" pitchFamily="34" charset="0"/>
        <a:buChar char="•"/>
        <a:defRPr sz="1250" u="none" strike="noStrike" kern="1200" cap="none" spc="156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505"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505"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505">
              <a:defRPr/>
            </a:pPr>
            <a:fld id="{0F9C1D5E-5282-458C-9D18-2064563BE84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76" y="0"/>
            <a:ext cx="9527822" cy="53594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48415" y="1999530"/>
            <a:ext cx="6124506" cy="75891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700" b="1" spc="313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文言文</a:t>
            </a:r>
            <a:r>
              <a:rPr lang="zh-CN" altLang="en-US" sz="2700" b="1" spc="313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</a:t>
            </a:r>
            <a:br>
              <a:rPr lang="zh-CN" altLang="en-US" sz="2700" b="1" spc="313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3100" b="1" spc="313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100" b="1" spc="313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文意理解类选择题的解题指导</a:t>
            </a:r>
          </a:p>
        </p:txBody>
      </p:sp>
      <p:sp>
        <p:nvSpPr>
          <p:cNvPr id="10" name="矩形 9"/>
          <p:cNvSpPr/>
          <p:nvPr/>
        </p:nvSpPr>
        <p:spPr>
          <a:xfrm>
            <a:off x="5075726" y="3787971"/>
            <a:ext cx="3752903" cy="516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500" hangingPunct="0">
              <a:lnSpc>
                <a:spcPct val="150000"/>
              </a:lnSpc>
            </a:pPr>
            <a:r>
              <a:rPr lang="en-US" altLang="zh-CN" sz="1875" b="1" kern="0" spc="2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85" kern="0" spc="2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37493" y="1244247"/>
            <a:ext cx="4265685" cy="41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 hangingPunct="0"/>
            <a:r>
              <a:rPr lang="zh-CN" altLang="en-US" sz="2085" b="1" kern="0" spc="235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85" b="1" kern="0" spc="235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85" b="1" kern="0" spc="235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2500" b="1" kern="0" spc="235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7493" y="3856749"/>
            <a:ext cx="5039243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500" hangingPunct="0">
              <a:lnSpc>
                <a:spcPct val="150000"/>
              </a:lnSpc>
            </a:pPr>
            <a:r>
              <a:rPr lang="zh-CN" altLang="en-US" sz="2085" kern="0" spc="235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北京市朝阳区东方德才学校    张  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82180FD-B500-46D4-836D-60DFE82C2651}"/>
              </a:ext>
            </a:extLst>
          </p:cNvPr>
          <p:cNvSpPr/>
          <p:nvPr/>
        </p:nvSpPr>
        <p:spPr>
          <a:xfrm>
            <a:off x="73976" y="523220"/>
            <a:ext cx="92673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如：</a:t>
            </a:r>
            <a:r>
              <a:rPr lang="zh-CN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北京）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【文本】</a:t>
            </a:r>
            <a:endParaRPr lang="en-US" altLang="zh-CN" sz="24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景公之时，霖雨十有七日。公饮酒，日夜相继。晏子请发粟于民，三请，不见许。公命柏遽巡国，致能歌者。晏子闻之，不说，遂分家粟于氓，致任器</a:t>
            </a:r>
            <a:r>
              <a:rPr lang="zh-CN" altLang="zh-CN" sz="2400" b="1" kern="1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于陌，徒行见公曰：……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公出舍，损肉撤酒。三日，吏告毕上：贫氓万七千家，用粟九十七万钟，薪橑万三千乘；坏室二千七百家，用金三千。公然后就内退食，琴瑟不张，钟鼓不陈。晏子请左右与以歌舞娱君者退之。</a:t>
            </a:r>
          </a:p>
          <a:p>
            <a:pPr indent="228600" algn="just">
              <a:spcAft>
                <a:spcPts val="0"/>
              </a:spcAft>
            </a:pPr>
            <a:r>
              <a:rPr lang="zh-CN" altLang="zh-CN" sz="2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注释：①任器：装粟米的容器</a:t>
            </a:r>
            <a:endParaRPr lang="zh-CN" altLang="zh-CN" sz="24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2400" b="1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4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．下列对原文的</a:t>
            </a:r>
            <a:r>
              <a:rPr lang="zh-CN" altLang="zh-CN" sz="2400" b="1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理解和分析</a:t>
            </a:r>
            <a:r>
              <a:rPr lang="zh-CN" altLang="zh-CN" sz="24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不正确</a:t>
            </a:r>
            <a:r>
              <a:rPr lang="zh-CN" altLang="zh-CN" sz="24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的一项是</a:t>
            </a:r>
          </a:p>
          <a:p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    B</a:t>
            </a:r>
            <a:r>
              <a:rPr lang="zh-CN" altLang="zh-CN" sz="2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．景公是一个从谏如流、知错就改的开明君主。</a:t>
            </a:r>
            <a:endParaRPr lang="zh-CN" altLang="en-US" sz="24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DF08E81-7E59-484F-BD95-14EBAC3755C5}"/>
              </a:ext>
            </a:extLst>
          </p:cNvPr>
          <p:cNvSpPr/>
          <p:nvPr/>
        </p:nvSpPr>
        <p:spPr>
          <a:xfrm>
            <a:off x="2451506" y="0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．以偏概全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以全概偏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8C3E52E-30F5-4F71-8992-B39C6AC0D1DA}"/>
              </a:ext>
            </a:extLst>
          </p:cNvPr>
          <p:cNvCxnSpPr>
            <a:cxnSpLocks/>
          </p:cNvCxnSpPr>
          <p:nvPr/>
        </p:nvCxnSpPr>
        <p:spPr>
          <a:xfrm>
            <a:off x="2743200" y="4965827"/>
            <a:ext cx="4343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060C071D-0FD7-440D-BECB-D355B59EACE1}"/>
              </a:ext>
            </a:extLst>
          </p:cNvPr>
          <p:cNvCxnSpPr>
            <a:cxnSpLocks/>
          </p:cNvCxnSpPr>
          <p:nvPr/>
        </p:nvCxnSpPr>
        <p:spPr>
          <a:xfrm>
            <a:off x="4328599" y="1712875"/>
            <a:ext cx="501275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84078AA8-9E8E-4575-9CEB-2BFD892CCFA0}"/>
              </a:ext>
            </a:extLst>
          </p:cNvPr>
          <p:cNvCxnSpPr>
            <a:cxnSpLocks/>
          </p:cNvCxnSpPr>
          <p:nvPr/>
        </p:nvCxnSpPr>
        <p:spPr>
          <a:xfrm>
            <a:off x="160283" y="2059717"/>
            <a:ext cx="56020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E2368104-D575-4A9E-8E1B-0A88756C033A}"/>
              </a:ext>
            </a:extLst>
          </p:cNvPr>
          <p:cNvCxnSpPr>
            <a:cxnSpLocks/>
          </p:cNvCxnSpPr>
          <p:nvPr/>
        </p:nvCxnSpPr>
        <p:spPr>
          <a:xfrm>
            <a:off x="743607" y="2777048"/>
            <a:ext cx="28062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FF36BB6-B5E2-40D0-AC85-8958B34D0C08}"/>
              </a:ext>
            </a:extLst>
          </p:cNvPr>
          <p:cNvCxnSpPr>
            <a:cxnSpLocks/>
          </p:cNvCxnSpPr>
          <p:nvPr/>
        </p:nvCxnSpPr>
        <p:spPr>
          <a:xfrm>
            <a:off x="8008883" y="3147537"/>
            <a:ext cx="124022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650F003C-3F90-4F3F-AD00-9ECDCF6011EF}"/>
              </a:ext>
            </a:extLst>
          </p:cNvPr>
          <p:cNvCxnSpPr>
            <a:cxnSpLocks/>
          </p:cNvCxnSpPr>
          <p:nvPr/>
        </p:nvCxnSpPr>
        <p:spPr>
          <a:xfrm>
            <a:off x="123497" y="3489124"/>
            <a:ext cx="401495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01F4288-B1A4-4C56-B94A-8D7495F3AB3A}"/>
              </a:ext>
            </a:extLst>
          </p:cNvPr>
          <p:cNvSpPr/>
          <p:nvPr/>
        </p:nvSpPr>
        <p:spPr>
          <a:xfrm>
            <a:off x="0" y="341164"/>
            <a:ext cx="946560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把本不构成因果关系的几个事件强拉硬扯，由此推论出一个不符合原文事实的结论，以误导考生。 </a:t>
            </a:r>
            <a:endParaRPr lang="en-US" altLang="zh-CN" sz="2400" b="1" dirty="0">
              <a:solidFill>
                <a:srgbClr val="FF06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强调：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留意题干中有“根据”、“证据”、“原因”等字样，要重点辨析，找准依据。 </a:t>
            </a:r>
          </a:p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 sz="20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:(2010</a:t>
            </a:r>
            <a:r>
              <a:rPr lang="zh-CN" altLang="zh-CN" sz="20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浙江</a:t>
            </a:r>
            <a:r>
              <a:rPr lang="en-US" altLang="zh-CN" sz="20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0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【文本】</a:t>
            </a:r>
            <a:r>
              <a:rPr lang="zh-CN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胡叟，字伦许，安定临泾人也。世有冠冕，为西夏著姓。叟少聪敏，年十三，辨疑释理，知名乡国。……及披读群籍，再阅于目，皆诵于口。好属文，既善为典雅之词，又工为鄙俗之句。 ……遂入长安观风化，隐匿名行，惧人见知。时京兆韦祖思，少阅典坟，多蔑时辈，知叟至，召而见之。祖思习常，待叟不足，叟聊与叙温凉，拂衣而出。祖思固留之，曰：</a:t>
            </a:r>
            <a:r>
              <a:rPr lang="en-US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"</a:t>
            </a:r>
            <a:r>
              <a:rPr lang="zh-CN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当与君论天人之际，何遽而反乎？</a:t>
            </a:r>
            <a:r>
              <a:rPr lang="en-US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"</a:t>
            </a:r>
            <a:r>
              <a:rPr lang="zh-CN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叟对曰：</a:t>
            </a:r>
            <a:r>
              <a:rPr lang="en-US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"</a:t>
            </a:r>
            <a:r>
              <a:rPr lang="zh-CN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论天人者其亡久矣，与君相知，何夸言若是也。</a:t>
            </a:r>
            <a:r>
              <a:rPr lang="en-US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"</a:t>
            </a:r>
            <a:r>
              <a:rPr lang="zh-CN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遂不坐而去。</a:t>
            </a:r>
            <a:r>
              <a:rPr lang="en-US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……</a:t>
            </a:r>
            <a:endParaRPr lang="zh-CN" altLang="zh-CN" sz="20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en-US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zh-CN" sz="2000" b="1" kern="0" dirty="0">
                <a:latin typeface="等线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rPr>
              <a:t>叟孤飘坎壈，未有仕路，遂入汉中。……</a:t>
            </a:r>
            <a:endParaRPr lang="zh-CN" altLang="zh-CN" sz="20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</a:t>
            </a:r>
            <a:r>
              <a:rPr lang="zh-CN" altLang="zh-CN" sz="20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、下列对原文有关内容的赏析，</a:t>
            </a:r>
            <a:r>
              <a:rPr lang="zh-CN" altLang="zh-CN" sz="2000" b="1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不正确</a:t>
            </a:r>
            <a:r>
              <a:rPr lang="zh-CN" altLang="zh-CN" sz="20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的一项是</a:t>
            </a:r>
          </a:p>
          <a:p>
            <a:r>
              <a:rPr lang="en-US" altLang="zh-CN" sz="20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    D</a:t>
            </a:r>
            <a:r>
              <a:rPr lang="zh-CN" altLang="zh-CN" sz="20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．胡叟聪敏过人，少年成名，但因恃才傲物，言行偏激，得罪了京兆尹韦祖思，以致仕途受阻，一生坎坷。</a:t>
            </a:r>
            <a:endParaRPr lang="zh-CN" altLang="en-US" sz="20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6958969-F7AD-42AA-834D-BA2BCCA2B785}"/>
              </a:ext>
            </a:extLst>
          </p:cNvPr>
          <p:cNvSpPr/>
          <p:nvPr/>
        </p:nvSpPr>
        <p:spPr>
          <a:xfrm>
            <a:off x="2598191" y="-63815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．强加因果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（强加联系）</a:t>
            </a:r>
            <a:endParaRPr lang="zh-CN" altLang="zh-CN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F6E0DD3D-0FFC-418B-81B2-4E6B9F7AA01A}"/>
              </a:ext>
            </a:extLst>
          </p:cNvPr>
          <p:cNvCxnSpPr>
            <a:cxnSpLocks/>
          </p:cNvCxnSpPr>
          <p:nvPr/>
        </p:nvCxnSpPr>
        <p:spPr>
          <a:xfrm>
            <a:off x="4319752" y="5110344"/>
            <a:ext cx="25540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23D86223-F06C-4E66-AAD1-EBB0D1D74BB7}"/>
              </a:ext>
            </a:extLst>
          </p:cNvPr>
          <p:cNvCxnSpPr>
            <a:cxnSpLocks/>
          </p:cNvCxnSpPr>
          <p:nvPr/>
        </p:nvCxnSpPr>
        <p:spPr>
          <a:xfrm>
            <a:off x="610510" y="5320652"/>
            <a:ext cx="282728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E6512DA-A2CE-4501-8CE8-1F2FA0C8ACF8}"/>
              </a:ext>
            </a:extLst>
          </p:cNvPr>
          <p:cNvCxnSpPr>
            <a:cxnSpLocks/>
          </p:cNvCxnSpPr>
          <p:nvPr/>
        </p:nvCxnSpPr>
        <p:spPr>
          <a:xfrm>
            <a:off x="610510" y="4309840"/>
            <a:ext cx="25540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62A8A488-6562-4023-9D5C-A7E2C66638CD}"/>
              </a:ext>
            </a:extLst>
          </p:cNvPr>
          <p:cNvCxnSpPr>
            <a:cxnSpLocks/>
          </p:cNvCxnSpPr>
          <p:nvPr/>
        </p:nvCxnSpPr>
        <p:spPr>
          <a:xfrm>
            <a:off x="6288781" y="3396536"/>
            <a:ext cx="305257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087329B5-3067-4AAC-A9BF-C3AE5F688F54}"/>
              </a:ext>
            </a:extLst>
          </p:cNvPr>
          <p:cNvCxnSpPr>
            <a:cxnSpLocks/>
          </p:cNvCxnSpPr>
          <p:nvPr/>
        </p:nvCxnSpPr>
        <p:spPr>
          <a:xfrm>
            <a:off x="124618" y="3687083"/>
            <a:ext cx="221729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/>
          <p:nvPr/>
        </p:nvSpPr>
        <p:spPr>
          <a:xfrm rot="-1617722">
            <a:off x="1427224" y="1642182"/>
            <a:ext cx="3808687" cy="958724"/>
          </a:xfrm>
          <a:prstGeom prst="rect">
            <a:avLst/>
          </a:prstGeom>
          <a:solidFill>
            <a:srgbClr val="00FF00"/>
          </a:solidFill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defTabSz="357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15" b="1" u="sng" dirty="0">
                <a:solidFill>
                  <a:prstClr val="black"/>
                </a:solidFill>
                <a:latin typeface="Calibri" panose="020F0502020204030204" pitchFamily="34" charset="0"/>
                <a:ea typeface="楷体_GB2312" pitchFamily="1" charset="-122"/>
              </a:rPr>
              <a:t>“</a:t>
            </a:r>
            <a:r>
              <a:rPr lang="zh-CN" altLang="en-US" sz="2815" b="1" u="sng" dirty="0">
                <a:solidFill>
                  <a:prstClr val="black"/>
                </a:solidFill>
                <a:latin typeface="Garamond" pitchFamily="18" charset="0"/>
                <a:ea typeface="楷体_GB2312" pitchFamily="1" charset="-122"/>
              </a:rPr>
              <a:t>文意理解类选择题</a:t>
            </a:r>
            <a:r>
              <a:rPr lang="zh-CN" altLang="en-US" sz="2815" b="1" u="sng" dirty="0">
                <a:solidFill>
                  <a:prstClr val="black"/>
                </a:solidFill>
                <a:latin typeface="Calibri" panose="020F0502020204030204" pitchFamily="34" charset="0"/>
                <a:ea typeface="楷体_GB2312" pitchFamily="1" charset="-122"/>
              </a:rPr>
              <a:t>”</a:t>
            </a:r>
            <a:r>
              <a:rPr lang="zh-CN" altLang="en-US" sz="2815" b="1" u="sng" dirty="0">
                <a:solidFill>
                  <a:prstClr val="black"/>
                </a:solidFill>
                <a:latin typeface="Garamond" pitchFamily="18" charset="0"/>
                <a:ea typeface="楷体_GB2312" pitchFamily="1" charset="-122"/>
              </a:rPr>
              <a:t>解题步骤</a:t>
            </a:r>
          </a:p>
        </p:txBody>
      </p:sp>
      <p:sp>
        <p:nvSpPr>
          <p:cNvPr id="27651" name="Text Box 3"/>
          <p:cNvSpPr txBox="1"/>
          <p:nvPr/>
        </p:nvSpPr>
        <p:spPr>
          <a:xfrm>
            <a:off x="3872128" y="3244917"/>
            <a:ext cx="3689481" cy="4770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/>
                </a:solidFill>
                <a:latin typeface="Garamond" pitchFamily="18" charset="0"/>
                <a:ea typeface="楷体_GB2312" pitchFamily="1" charset="-122"/>
              </a:rPr>
              <a:t>审读题目，确定解题区间</a:t>
            </a:r>
          </a:p>
        </p:txBody>
      </p:sp>
      <p:sp>
        <p:nvSpPr>
          <p:cNvPr id="27652" name="Text Box 4"/>
          <p:cNvSpPr txBox="1"/>
          <p:nvPr/>
        </p:nvSpPr>
        <p:spPr>
          <a:xfrm>
            <a:off x="4242922" y="2683102"/>
            <a:ext cx="3689482" cy="4770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/>
                </a:solidFill>
                <a:latin typeface="Garamond" pitchFamily="18" charset="0"/>
                <a:ea typeface="楷体_GB2312" pitchFamily="1" charset="-122"/>
              </a:rPr>
              <a:t>细读原文，比对文题异同</a:t>
            </a:r>
          </a:p>
        </p:txBody>
      </p:sp>
      <p:sp>
        <p:nvSpPr>
          <p:cNvPr id="27653" name="Text Box 5"/>
          <p:cNvSpPr txBox="1"/>
          <p:nvPr/>
        </p:nvSpPr>
        <p:spPr>
          <a:xfrm>
            <a:off x="4677738" y="2146831"/>
            <a:ext cx="3689481" cy="4770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/>
                </a:solidFill>
                <a:latin typeface="Garamond" pitchFamily="18" charset="0"/>
                <a:ea typeface="楷体_GB2312" pitchFamily="1" charset="-122"/>
              </a:rPr>
              <a:t>复位验证，判断答案正误</a:t>
            </a:r>
          </a:p>
        </p:txBody>
      </p:sp>
      <p:sp>
        <p:nvSpPr>
          <p:cNvPr id="27655" name="Text Box 7"/>
          <p:cNvSpPr txBox="1"/>
          <p:nvPr/>
        </p:nvSpPr>
        <p:spPr>
          <a:xfrm>
            <a:off x="3401525" y="3813626"/>
            <a:ext cx="3689481" cy="4770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prstClr val="black"/>
                </a:solidFill>
                <a:latin typeface="Arial Black" panose="020B0A04020102020204" pitchFamily="34" charset="0"/>
                <a:ea typeface="楷体_GB2312" pitchFamily="1" charset="-122"/>
              </a:rPr>
              <a:t>通读全文，把握主要内容</a:t>
            </a:r>
          </a:p>
        </p:txBody>
      </p:sp>
      <p:sp>
        <p:nvSpPr>
          <p:cNvPr id="27656" name="Line 8"/>
          <p:cNvSpPr/>
          <p:nvPr/>
        </p:nvSpPr>
        <p:spPr>
          <a:xfrm flipV="1">
            <a:off x="1667545" y="1429173"/>
            <a:ext cx="4049324" cy="2024662"/>
          </a:xfrm>
          <a:prstGeom prst="line">
            <a:avLst/>
          </a:prstGeom>
          <a:ln w="114300" cap="flat" cmpd="sng">
            <a:solidFill>
              <a:srgbClr val="3366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7" name="Oval 9"/>
          <p:cNvSpPr/>
          <p:nvPr/>
        </p:nvSpPr>
        <p:spPr>
          <a:xfrm>
            <a:off x="1905741" y="357293"/>
            <a:ext cx="1905564" cy="774136"/>
          </a:xfrm>
          <a:prstGeom prst="ellipse">
            <a:avLst/>
          </a:prstGeom>
          <a:solidFill>
            <a:schemeClr val="bg1"/>
          </a:solidFill>
          <a:ln w="635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defTabSz="357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125" dirty="0">
                <a:solidFill>
                  <a:prstClr val="black"/>
                </a:solidFill>
                <a:latin typeface="Arial Black" panose="020B0A04020102020204" pitchFamily="34" charset="0"/>
                <a:ea typeface="楷体_GB2312" pitchFamily="1" charset="-122"/>
              </a:rPr>
              <a:t>课堂小结</a:t>
            </a:r>
          </a:p>
        </p:txBody>
      </p:sp>
      <p:pic>
        <p:nvPicPr>
          <p:cNvPr id="27658" name="Picture 10" descr="u=730041230,761386729&amp;fm=0&amp;gp=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554" y="595489"/>
            <a:ext cx="833684" cy="1042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1948AFE-5EAA-4566-895E-D678D3D14CAD}"/>
              </a:ext>
            </a:extLst>
          </p:cNvPr>
          <p:cNvSpPr/>
          <p:nvPr/>
        </p:nvSpPr>
        <p:spPr>
          <a:xfrm>
            <a:off x="124074" y="95683"/>
            <a:ext cx="1627369" cy="954107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以文为据</a:t>
            </a:r>
            <a:endParaRPr lang="en-US" altLang="zh-CN" sz="2800" b="1" kern="1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b="1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以题为纲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3" grpId="0" animBg="1"/>
      <p:bldP spid="276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959" y="827154"/>
            <a:ext cx="1286256" cy="127434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76748" y="2459370"/>
            <a:ext cx="4854558" cy="958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52500" hangingPunct="0"/>
            <a:r>
              <a:rPr lang="zh-CN" altLang="en-US" sz="5625" b="1" kern="0" spc="313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743395" y="3654979"/>
            <a:ext cx="4381935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500" hangingPunct="0">
              <a:lnSpc>
                <a:spcPct val="150000"/>
              </a:lnSpc>
            </a:pPr>
            <a:r>
              <a:rPr lang="zh-CN" altLang="en-US" sz="1875" kern="0" spc="235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40C9B7-B38E-40E2-950A-1351D1FF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70" y="346423"/>
            <a:ext cx="8629687" cy="345429"/>
          </a:xfrm>
        </p:spPr>
        <p:txBody>
          <a:bodyPr>
            <a:no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ea typeface="等线" panose="02010600030101010101" pitchFamily="2" charset="-122"/>
                <a:cs typeface="+mn-cs"/>
              </a:rPr>
              <a:t>高考考试说明</a:t>
            </a:r>
            <a:r>
              <a:rPr lang="zh-CN" altLang="en-US" sz="2800" dirty="0">
                <a:solidFill>
                  <a:srgbClr val="C00000"/>
                </a:solidFill>
                <a:ea typeface="等线" panose="02010600030101010101" pitchFamily="2" charset="-122"/>
                <a:cs typeface="+mn-cs"/>
              </a:rPr>
              <a:t>中</a:t>
            </a:r>
            <a:r>
              <a:rPr lang="zh-CN" altLang="zh-CN" sz="2800" dirty="0">
                <a:solidFill>
                  <a:srgbClr val="C00000"/>
                </a:solidFill>
                <a:ea typeface="等线" panose="02010600030101010101" pitchFamily="2" charset="-122"/>
                <a:cs typeface="+mn-cs"/>
              </a:rPr>
              <a:t>有关“古诗文阅读”的考试要求：</a:t>
            </a:r>
            <a:endParaRPr lang="zh-CN" altLang="en-US" sz="2800" dirty="0">
              <a:solidFill>
                <a:srgbClr val="C00000"/>
              </a:solidFill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585556-1D46-488C-AAA1-C81ECEBA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20" y="1072282"/>
            <a:ext cx="8481137" cy="3884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4</a:t>
            </a:r>
            <a:r>
              <a:rPr lang="zh-CN" altLang="zh-CN" sz="2800" dirty="0"/>
              <a:t>、文中信息的分析和筛选；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5</a:t>
            </a:r>
            <a:r>
              <a:rPr lang="zh-CN" altLang="zh-CN" sz="2800" dirty="0"/>
              <a:t>、文本内容的归纳和概括；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6</a:t>
            </a:r>
            <a:r>
              <a:rPr lang="zh-CN" altLang="zh-CN" sz="2800" dirty="0"/>
              <a:t>、作者观点的分析和概括。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075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8C0D5B-A869-42B8-9ED5-7D4B0F36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14" y="57661"/>
            <a:ext cx="8481137" cy="345429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ea typeface="等线" panose="02010600030101010101" pitchFamily="2" charset="-122"/>
              </a:rPr>
              <a:t>【</a:t>
            </a:r>
            <a:r>
              <a:rPr lang="zh-CN" altLang="en-US" sz="2800" dirty="0">
                <a:solidFill>
                  <a:srgbClr val="C00000"/>
                </a:solidFill>
                <a:ea typeface="等线" panose="02010600030101010101" pitchFamily="2" charset="-122"/>
              </a:rPr>
              <a:t>命题导向</a:t>
            </a:r>
            <a:r>
              <a:rPr lang="en-US" altLang="zh-CN" sz="2800" dirty="0">
                <a:solidFill>
                  <a:srgbClr val="C00000"/>
                </a:solidFill>
                <a:ea typeface="等线" panose="02010600030101010101" pitchFamily="2" charset="-122"/>
              </a:rPr>
              <a:t>】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41D01D8-5FC0-489A-B4A5-256D0812B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7086"/>
            <a:ext cx="9472921" cy="42118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zh-CN" sz="2000" b="1" dirty="0"/>
              <a:t>例：（</a:t>
            </a:r>
            <a:r>
              <a:rPr lang="en-US" altLang="zh-CN" sz="2000" b="1" dirty="0"/>
              <a:t>2019</a:t>
            </a:r>
            <a:r>
              <a:rPr lang="zh-CN" altLang="zh-CN" sz="2000" b="1" dirty="0"/>
              <a:t>北京卷）</a:t>
            </a:r>
            <a:r>
              <a:rPr lang="en-US" altLang="zh-CN" sz="2000" b="1" dirty="0"/>
              <a:t>9.</a:t>
            </a:r>
            <a:r>
              <a:rPr lang="zh-CN" altLang="zh-CN" sz="2000" b="1" dirty="0"/>
              <a:t>根据</a:t>
            </a:r>
            <a:r>
              <a:rPr lang="zh-CN" altLang="zh-CN" sz="2000" b="1" dirty="0">
                <a:solidFill>
                  <a:srgbClr val="C00000"/>
                </a:solidFill>
              </a:rPr>
              <a:t>文意</a:t>
            </a:r>
            <a:r>
              <a:rPr lang="zh-CN" altLang="zh-CN" sz="2000" b="1" dirty="0"/>
              <a:t>，下列</a:t>
            </a:r>
            <a:r>
              <a:rPr lang="zh-CN" altLang="zh-CN" sz="2000" b="1" dirty="0">
                <a:solidFill>
                  <a:srgbClr val="C00000"/>
                </a:solidFill>
              </a:rPr>
              <a:t>理解和分析</a:t>
            </a:r>
            <a:r>
              <a:rPr lang="zh-CN" altLang="zh-CN" sz="2000" b="1" dirty="0"/>
              <a:t>，</a:t>
            </a:r>
            <a:r>
              <a:rPr lang="zh-CN" altLang="zh-CN" sz="2000" b="1" dirty="0">
                <a:solidFill>
                  <a:srgbClr val="C00000"/>
                </a:solidFill>
              </a:rPr>
              <a:t>不正确</a:t>
            </a:r>
            <a:r>
              <a:rPr lang="zh-CN" altLang="zh-CN" sz="2000" b="1" dirty="0"/>
              <a:t>的一项是（</a:t>
            </a:r>
            <a:r>
              <a:rPr lang="en-US" altLang="zh-CN" sz="2000" b="1" dirty="0"/>
              <a:t>3</a:t>
            </a:r>
            <a:r>
              <a:rPr lang="zh-CN" altLang="zh-CN" sz="2000" b="1" dirty="0"/>
              <a:t>分）</a:t>
            </a:r>
            <a:r>
              <a:rPr lang="en-US" altLang="zh-CN" sz="1800" dirty="0"/>
              <a:t>A.</a:t>
            </a:r>
            <a:r>
              <a:rPr lang="zh-CN" altLang="zh-CN" sz="1800" dirty="0"/>
              <a:t>柳宗元认为世人因喜好《国语》的文釆而沉溺其中，模糊了是非，作此文拨乱反正。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B.</a:t>
            </a:r>
            <a:r>
              <a:rPr lang="zh-CN" altLang="zh-CN" sz="1800" dirty="0"/>
              <a:t>伯阳父将三川震、源塞和国亡联系在一起，是以“天人感应”的哲学思想为基础的。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C.</a:t>
            </a:r>
            <a:r>
              <a:rPr lang="zh-CN" altLang="zh-CN" sz="1800" dirty="0"/>
              <a:t>柳宗元以老妇烹调、老圃灌园类比，说明自然界自动自休的机理是可以被认识的。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D.</a:t>
            </a:r>
            <a:r>
              <a:rPr lang="zh-CN" altLang="zh-CN" sz="1800" dirty="0"/>
              <a:t>此文表达了柳宗元“天人相分”、反对迷信的观点，体现了朴素的唯物主义思想。</a:t>
            </a:r>
            <a:endParaRPr lang="en-US" altLang="zh-CN" sz="1800" b="1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b="1" spc="208" dirty="0">
              <a:solidFill>
                <a:srgbClr val="C00000"/>
              </a:solidFill>
              <a:ea typeface="等线" panose="02010600030101010101" pitchFamily="2" charset="-122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spc="208" dirty="0">
                <a:solidFill>
                  <a:srgbClr val="C00000"/>
                </a:solidFill>
                <a:ea typeface="等线" panose="02010600030101010101" pitchFamily="2" charset="-122"/>
                <a:cs typeface="+mj-cs"/>
              </a:rPr>
              <a:t>      关键词：“三对一错”（或“三错一对”）</a:t>
            </a:r>
            <a:r>
              <a:rPr lang="en-US" altLang="zh-CN" sz="2800" b="1" spc="208" dirty="0">
                <a:solidFill>
                  <a:srgbClr val="C00000"/>
                </a:solidFill>
                <a:ea typeface="等线" panose="02010600030101010101" pitchFamily="2" charset="-122"/>
                <a:cs typeface="+mj-cs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b="1" spc="208" dirty="0">
                <a:solidFill>
                  <a:srgbClr val="C00000"/>
                </a:solidFill>
                <a:ea typeface="等线" panose="02010600030101010101" pitchFamily="2" charset="-122"/>
                <a:cs typeface="+mj-cs"/>
              </a:rPr>
              <a:t>                  </a:t>
            </a:r>
            <a:r>
              <a:rPr lang="zh-CN" altLang="en-US" sz="2800" b="1" spc="208" dirty="0">
                <a:solidFill>
                  <a:srgbClr val="C00000"/>
                </a:solidFill>
                <a:ea typeface="等线" panose="02010600030101010101" pitchFamily="2" charset="-122"/>
                <a:cs typeface="+mj-cs"/>
              </a:rPr>
              <a:t>设问多选误（也可能选正确）</a:t>
            </a:r>
            <a:r>
              <a:rPr lang="en-US" altLang="zh-CN" sz="2800" b="1" spc="208" dirty="0">
                <a:solidFill>
                  <a:srgbClr val="C00000"/>
                </a:solidFill>
                <a:ea typeface="等线" panose="02010600030101010101" pitchFamily="2" charset="-122"/>
                <a:cs typeface="+mj-cs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b="1" spc="208" dirty="0">
                <a:solidFill>
                  <a:srgbClr val="C00000"/>
                </a:solidFill>
                <a:ea typeface="等线" panose="02010600030101010101" pitchFamily="2" charset="-122"/>
                <a:cs typeface="+mj-cs"/>
              </a:rPr>
              <a:t>                  </a:t>
            </a:r>
            <a:r>
              <a:rPr lang="zh-CN" altLang="en-US" sz="2800" b="1" spc="208" dirty="0">
                <a:solidFill>
                  <a:srgbClr val="C00000"/>
                </a:solidFill>
                <a:ea typeface="等线" panose="02010600030101010101" pitchFamily="2" charset="-122"/>
                <a:cs typeface="+mj-cs"/>
              </a:rPr>
              <a:t>四项多依原文先后顺序</a:t>
            </a:r>
          </a:p>
          <a:p>
            <a:pPr>
              <a:lnSpc>
                <a:spcPct val="100000"/>
              </a:lnSpc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26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蝴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385" y="3306771"/>
            <a:ext cx="2865790" cy="2344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651263" y="540902"/>
            <a:ext cx="753120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35750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“文意理解类选择题”常见的设错类型：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Rectangle 4"/>
          <p:cNvSpPr/>
          <p:nvPr/>
        </p:nvSpPr>
        <p:spPr>
          <a:xfrm>
            <a:off x="1567845" y="1432152"/>
            <a:ext cx="5294867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E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E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、曲解文意 </a:t>
            </a:r>
          </a:p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E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E"/>
                </a:solidFill>
                <a:latin typeface="Calibri" panose="020F0502020204030204" pitchFamily="34" charset="0"/>
              </a:rPr>
              <a:t>、无中生有（于文无据）</a:t>
            </a:r>
            <a:endParaRPr lang="zh-CN" altLang="en-US" sz="3200" b="1" dirty="0">
              <a:solidFill>
                <a:srgbClr val="0000FE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E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FE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00FE"/>
                </a:solidFill>
                <a:latin typeface="Calibri" panose="020F0502020204030204" pitchFamily="34" charset="0"/>
              </a:rPr>
              <a:t>对象错位（张冠李戴）</a:t>
            </a:r>
            <a:endParaRPr lang="zh-CN" altLang="en-US" sz="3200" b="1" dirty="0">
              <a:solidFill>
                <a:srgbClr val="0000FE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E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0000FE"/>
                </a:solidFill>
                <a:latin typeface="Calibri" panose="020F0502020204030204" pitchFamily="34" charset="0"/>
              </a:rPr>
              <a:t>、以偏概全（以全概偏</a:t>
            </a:r>
            <a:r>
              <a:rPr lang="en-US" altLang="zh-CN" sz="3200" b="1" dirty="0">
                <a:solidFill>
                  <a:srgbClr val="0000FE"/>
                </a:solidFill>
                <a:latin typeface="Calibri" panose="020F0502020204030204" pitchFamily="34" charset="0"/>
              </a:rPr>
              <a:t>)</a:t>
            </a:r>
            <a:endParaRPr lang="zh-CN" altLang="en-US" sz="3200" b="1" dirty="0">
              <a:solidFill>
                <a:srgbClr val="0000FE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defTabSz="3575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E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0000FE"/>
                </a:solidFill>
                <a:latin typeface="Calibri" panose="020F0502020204030204" pitchFamily="34" charset="0"/>
              </a:rPr>
              <a:t>、强加因果（强加联系）</a:t>
            </a:r>
            <a:endParaRPr lang="zh-CN" altLang="en-US" sz="3200" b="1" dirty="0">
              <a:solidFill>
                <a:srgbClr val="0000FE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idx="1"/>
          </p:nvPr>
        </p:nvSpPr>
        <p:spPr>
          <a:xfrm>
            <a:off x="97950" y="572738"/>
            <a:ext cx="9332273" cy="4545271"/>
          </a:xfrm>
        </p:spPr>
        <p:txBody>
          <a:bodyPr vert="horz" wrap="square" lIns="71459" tIns="35729" rIns="71459" bIns="35729" anchor="t"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655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在对关键字、词、句，有关内容的分析和概括时，脱离语境，故意地曲解词语的含义，从而导致了错误的分析和概括。</a:t>
            </a:r>
            <a:endParaRPr lang="en-US" altLang="zh-CN" sz="2655" b="1" dirty="0">
              <a:solidFill>
                <a:srgbClr val="FF06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655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55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强调：</a:t>
            </a:r>
            <a:r>
              <a:rPr lang="zh-CN" altLang="en-US" sz="2655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要紧密联系语境理解。</a:t>
            </a:r>
            <a:endParaRPr lang="zh-CN" altLang="en-US" b="1" dirty="0">
              <a:solidFill>
                <a:srgbClr val="FF0614"/>
              </a:solidFill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614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ea typeface="黑体" panose="02010609060101010101" pitchFamily="49" charset="-122"/>
              </a:rPr>
              <a:t>如：</a:t>
            </a:r>
            <a:r>
              <a:rPr lang="zh-CN" altLang="zh-CN" sz="2400" b="1" dirty="0"/>
              <a:t> （</a:t>
            </a:r>
            <a:r>
              <a:rPr lang="en-US" altLang="zh-CN" sz="2400" b="1" dirty="0"/>
              <a:t>2002</a:t>
            </a:r>
            <a:r>
              <a:rPr lang="zh-CN" altLang="zh-CN" sz="2400" b="1" dirty="0"/>
              <a:t>全国卷）</a:t>
            </a:r>
            <a:endParaRPr lang="en-US" altLang="zh-CN" sz="2400" b="1" dirty="0"/>
          </a:p>
          <a:p>
            <a:pPr marL="0" indent="0">
              <a:buNone/>
            </a:pPr>
            <a:r>
              <a:rPr lang="zh-CN" altLang="zh-CN" sz="2400" b="1" dirty="0"/>
              <a:t>【文本】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青欲上书报天子军曲折。广曰：“诸校尉无罪，乃我自失道。”至莫府，广谓其麾下曰：“广结发与匈奴大小七十余战，今幸从大将军出接单于兵，而大将军又徙广部行回远，而又迷失道，岂非天哉！且广年六十余矣，终不能复对刀笔之吏。”遂引刀自刭。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15</a:t>
            </a:r>
            <a:r>
              <a:rPr lang="zh-CN" altLang="zh-CN" sz="2400" b="1" dirty="0">
                <a:solidFill>
                  <a:srgbClr val="002060"/>
                </a:solidFill>
              </a:rPr>
              <a:t>．下列</a:t>
            </a:r>
            <a:r>
              <a:rPr lang="zh-CN" altLang="zh-CN" sz="2400" b="1" dirty="0">
                <a:solidFill>
                  <a:srgbClr val="C00000"/>
                </a:solidFill>
              </a:rPr>
              <a:t>对原文有关内容的概括和分析</a:t>
            </a:r>
            <a:r>
              <a:rPr lang="zh-CN" altLang="zh-CN" sz="2400" b="1" dirty="0">
                <a:solidFill>
                  <a:srgbClr val="002060"/>
                </a:solidFill>
              </a:rPr>
              <a:t>，</a:t>
            </a:r>
            <a:r>
              <a:rPr lang="zh-CN" altLang="zh-CN" sz="2400" b="1" dirty="0">
                <a:solidFill>
                  <a:srgbClr val="C00000"/>
                </a:solidFill>
              </a:rPr>
              <a:t>不正确</a:t>
            </a:r>
            <a:r>
              <a:rPr lang="zh-CN" altLang="zh-CN" sz="2400" b="1" dirty="0">
                <a:solidFill>
                  <a:srgbClr val="002060"/>
                </a:solidFill>
              </a:rPr>
              <a:t>的一项是</a:t>
            </a:r>
          </a:p>
          <a:p>
            <a:pPr marL="0" indent="0">
              <a:buNone/>
            </a:pPr>
            <a:r>
              <a:rPr lang="en-US" altLang="zh-CN" sz="2400" b="1" dirty="0"/>
              <a:t>         D. </a:t>
            </a:r>
            <a:r>
              <a:rPr lang="zh-CN" altLang="zh-CN" sz="2400" b="1" dirty="0"/>
              <a:t>李广作为主将，部队失去向导而迷失道路，他勇于承担过错。面对处罚，他认为自己已经年老，无力再请刀笔之吏为自己辩护，于是引刀自刭。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39258DD-D312-4206-8C26-B68F7D3B9D9B}"/>
              </a:ext>
            </a:extLst>
          </p:cNvPr>
          <p:cNvSpPr/>
          <p:nvPr/>
        </p:nvSpPr>
        <p:spPr>
          <a:xfrm>
            <a:off x="3331742" y="49518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一、</a:t>
            </a:r>
            <a:r>
              <a:rPr lang="zh-CN" altLang="en-US" sz="2800" b="1" dirty="0">
                <a:solidFill>
                  <a:srgbClr val="0000CC"/>
                </a:solidFill>
                <a:ea typeface="黑体" panose="02010609060101010101" pitchFamily="49" charset="-122"/>
              </a:rPr>
              <a:t>曲解文意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C30B05F-11A0-44E9-A839-5761E44ECFC4}"/>
              </a:ext>
            </a:extLst>
          </p:cNvPr>
          <p:cNvCxnSpPr>
            <a:cxnSpLocks/>
          </p:cNvCxnSpPr>
          <p:nvPr/>
        </p:nvCxnSpPr>
        <p:spPr>
          <a:xfrm>
            <a:off x="5645346" y="4970690"/>
            <a:ext cx="305903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11BE578-663E-493F-81BC-02A40B6CBFA9}"/>
              </a:ext>
            </a:extLst>
          </p:cNvPr>
          <p:cNvCxnSpPr>
            <a:cxnSpLocks/>
          </p:cNvCxnSpPr>
          <p:nvPr/>
        </p:nvCxnSpPr>
        <p:spPr>
          <a:xfrm>
            <a:off x="1711317" y="3792837"/>
            <a:ext cx="52776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EED8BC0-F221-47ED-9D0A-B8A0D1BDC997}"/>
              </a:ext>
            </a:extLst>
          </p:cNvPr>
          <p:cNvSpPr/>
          <p:nvPr/>
        </p:nvSpPr>
        <p:spPr>
          <a:xfrm>
            <a:off x="5345723" y="3450761"/>
            <a:ext cx="1558427" cy="34207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蝴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798" y="3639313"/>
            <a:ext cx="2865790" cy="2344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7994CB5-A131-4213-9A6F-1542C14D2C09}"/>
              </a:ext>
            </a:extLst>
          </p:cNvPr>
          <p:cNvSpPr/>
          <p:nvPr/>
        </p:nvSpPr>
        <p:spPr>
          <a:xfrm>
            <a:off x="395925" y="170576"/>
            <a:ext cx="8785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zh-CN" altLang="zh-CN" sz="2800" b="1" kern="100" dirty="0">
                <a:solidFill>
                  <a:srgbClr val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北京卷）</a:t>
            </a:r>
            <a:endParaRPr lang="zh-CN" altLang="zh-CN" sz="28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800" b="1" dirty="0"/>
              <a:t>【文本】</a:t>
            </a:r>
            <a:r>
              <a:rPr lang="zh-CN" altLang="zh-CN" sz="2800" b="1" kern="100" dirty="0">
                <a:solidFill>
                  <a:srgbClr val="000000"/>
                </a:solidFill>
                <a:latin typeface="等线" panose="02010600030101010101" pitchFamily="2" charset="-122"/>
                <a:ea typeface="KaiTi" panose="02010609060101010101" pitchFamily="49" charset="-122"/>
                <a:cs typeface="Times New Roman" panose="02020603050405020304" pitchFamily="18" charset="0"/>
              </a:rPr>
              <a:t>平阳耿子廉械逮至京师，其妻孕将育，众拒门不纳，妻卧草中以号。疑问故，归谓妇曰：“人孰无缓急，安能以室庐自随哉！且人命至重，倘育而为风露所感，则母子俱死，吾宁舍之而受祸，何忍死其母子？”俾妇邀以归，产一男子。疑命妇事之如疑事景淳，踰月，始辞去，不取其报。</a:t>
            </a:r>
            <a:endParaRPr lang="zh-CN" altLang="zh-CN" sz="28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zh-CN" sz="28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下列的</a:t>
            </a:r>
            <a:r>
              <a:rPr lang="zh-CN" altLang="zh-CN" sz="28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理解和分析</a:t>
            </a:r>
            <a:r>
              <a:rPr lang="zh-CN" altLang="zh-CN" sz="28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不符合</a:t>
            </a:r>
            <a:r>
              <a:rPr lang="zh-CN" altLang="zh-CN" sz="28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文章的一项是</a:t>
            </a:r>
            <a:endParaRPr lang="zh-CN" altLang="zh-CN" sz="2800" kern="100" dirty="0">
              <a:solidFill>
                <a:srgbClr val="00206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kern="100" dirty="0">
                <a:solidFill>
                  <a:srgbClr val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．李疑不顾自己可能受祸，坚持照顾一位孕妇，但此人却不知感恩。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80DB6849-E071-4A7C-AE07-9D457119E305}"/>
              </a:ext>
            </a:extLst>
          </p:cNvPr>
          <p:cNvCxnSpPr>
            <a:cxnSpLocks/>
          </p:cNvCxnSpPr>
          <p:nvPr/>
        </p:nvCxnSpPr>
        <p:spPr>
          <a:xfrm>
            <a:off x="489958" y="4464849"/>
            <a:ext cx="247948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D2747650-9540-4119-B25D-AE5E4720ECF2}"/>
              </a:ext>
            </a:extLst>
          </p:cNvPr>
          <p:cNvCxnSpPr>
            <a:cxnSpLocks/>
          </p:cNvCxnSpPr>
          <p:nvPr/>
        </p:nvCxnSpPr>
        <p:spPr>
          <a:xfrm>
            <a:off x="4411508" y="2786877"/>
            <a:ext cx="464765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AF4E1A13-EABD-40B9-B7E4-4CB5B43705A7}"/>
              </a:ext>
            </a:extLst>
          </p:cNvPr>
          <p:cNvCxnSpPr>
            <a:cxnSpLocks/>
          </p:cNvCxnSpPr>
          <p:nvPr/>
        </p:nvCxnSpPr>
        <p:spPr>
          <a:xfrm>
            <a:off x="489958" y="3173377"/>
            <a:ext cx="293197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105666C-83B8-49C9-9920-17EBE33FF41B}"/>
              </a:ext>
            </a:extLst>
          </p:cNvPr>
          <p:cNvSpPr/>
          <p:nvPr/>
        </p:nvSpPr>
        <p:spPr>
          <a:xfrm>
            <a:off x="1894788" y="2786877"/>
            <a:ext cx="1451727" cy="38647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64032" y="425870"/>
            <a:ext cx="9257122" cy="1159529"/>
          </a:xfrm>
        </p:spPr>
        <p:txBody>
          <a:bodyPr vert="horz" wrap="square" lIns="71459" tIns="35729" rIns="71459" bIns="35729" anchor="t"/>
          <a:lstStyle/>
          <a:p>
            <a:pPr>
              <a:lnSpc>
                <a:spcPts val="26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故意编造一些文段中没有的依据或事实，强加到人物的身上，以此来干扰考生的思维。</a:t>
            </a:r>
            <a:endParaRPr lang="en-US" altLang="zh-CN" sz="2400" b="1" dirty="0">
              <a:solidFill>
                <a:srgbClr val="FF06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6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强调：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细读文本，仔细比对。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6D88C7F-994A-492A-B2EF-BA64D3002920}"/>
              </a:ext>
            </a:extLst>
          </p:cNvPr>
          <p:cNvSpPr/>
          <p:nvPr/>
        </p:nvSpPr>
        <p:spPr>
          <a:xfrm>
            <a:off x="2690223" y="-9735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二、无中生有（于文无据）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9957AEC-1D70-43BD-8631-6167A339AF33}"/>
              </a:ext>
            </a:extLst>
          </p:cNvPr>
          <p:cNvSpPr/>
          <p:nvPr/>
        </p:nvSpPr>
        <p:spPr>
          <a:xfrm>
            <a:off x="0" y="1514563"/>
            <a:ext cx="93851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如：</a:t>
            </a:r>
            <a:r>
              <a:rPr lang="zh-CN" altLang="zh-CN" sz="2000" b="1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2011</a:t>
            </a:r>
            <a:r>
              <a:rPr lang="zh-CN" altLang="zh-CN" sz="2000" b="1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北京卷）</a:t>
            </a:r>
            <a:endParaRPr lang="zh-CN" altLang="zh-CN" sz="2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000" b="1" dirty="0"/>
              <a:t>【文本】</a:t>
            </a:r>
            <a:r>
              <a:rPr lang="zh-CN" altLang="zh-CN" sz="20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誳</a:t>
            </a:r>
            <a:r>
              <a:rPr lang="zh-CN" altLang="zh-CN" sz="2000" b="1" kern="100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0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寸而伸尺，圣人为之；小枉而大直，君子行之。周公有杀弟之累，齐桓公有争国之名，然而周人以义补缺，桓公以功灭丑，而皆为贤。今以人之小过掩其大美，则天下无圣王贤相矣。故目中有疵，不害于视，不可灼也；喉中有病，无害于息，不可凿也。 河上</a:t>
            </a:r>
            <a:r>
              <a:rPr lang="zh-CN" altLang="zh-CN" sz="2000" b="1" kern="100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0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之丘冢不可胜数，犹之为易也。水激兴波，高下相临，差以寻常，犹之为平。昔者，曹子为鲁将兵，三战不胜，亡地千里，使曹子计不顾后，足不旋踵，刎颈于陈中，则终身为破军擒将矣。然而曹子不羞其败，耻死而无功。柯之盟，揄三尺之刃，造桓公之胸，三战所亡，一朝而反之，勇闻于天下，功立于鲁国。</a:t>
            </a:r>
            <a:endParaRPr lang="zh-CN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sz="20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注释：①誳</a:t>
            </a:r>
            <a:r>
              <a:rPr lang="en-US" altLang="zh-CN" sz="20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0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弯曲。②河上：黄河边，这里指黄河边的平地。</a:t>
            </a: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zh-CN" sz="20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下列的</a:t>
            </a:r>
            <a:r>
              <a:rPr lang="zh-CN" altLang="zh-CN" sz="20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理解和分析</a:t>
            </a:r>
            <a:r>
              <a:rPr lang="zh-CN" altLang="zh-CN" sz="20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不符合</a:t>
            </a:r>
            <a:r>
              <a:rPr lang="zh-CN" altLang="zh-CN" sz="2000" b="1" kern="100" dirty="0">
                <a:solidFill>
                  <a:srgbClr val="00206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文意的一项是</a:t>
            </a:r>
            <a:endParaRPr lang="zh-CN" altLang="zh-CN" sz="2000" kern="100" dirty="0">
              <a:solidFill>
                <a:srgbClr val="00206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代价与成功总是成正比，这在周公、齐桓和曹子身上都得到了印证。</a:t>
            </a:r>
            <a:endParaRPr lang="zh-CN" altLang="en-US" sz="20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9663341D-0431-47CC-8A84-86710E01B4F6}"/>
              </a:ext>
            </a:extLst>
          </p:cNvPr>
          <p:cNvCxnSpPr>
            <a:cxnSpLocks/>
          </p:cNvCxnSpPr>
          <p:nvPr/>
        </p:nvCxnSpPr>
        <p:spPr>
          <a:xfrm>
            <a:off x="366397" y="5214313"/>
            <a:ext cx="25215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277C4F96-303A-4A98-A62E-ADB0A4D4C28E}"/>
              </a:ext>
            </a:extLst>
          </p:cNvPr>
          <p:cNvCxnSpPr>
            <a:cxnSpLocks/>
          </p:cNvCxnSpPr>
          <p:nvPr/>
        </p:nvCxnSpPr>
        <p:spPr>
          <a:xfrm>
            <a:off x="7772400" y="2498523"/>
            <a:ext cx="154875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06FEE81E-D323-43F8-9C33-E4E88B7DCC5F}"/>
              </a:ext>
            </a:extLst>
          </p:cNvPr>
          <p:cNvCxnSpPr>
            <a:cxnSpLocks/>
          </p:cNvCxnSpPr>
          <p:nvPr/>
        </p:nvCxnSpPr>
        <p:spPr>
          <a:xfrm>
            <a:off x="110472" y="2802226"/>
            <a:ext cx="7118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65FCE14F-F629-4AA0-A985-06AE94A6E40D}"/>
              </a:ext>
            </a:extLst>
          </p:cNvPr>
          <p:cNvCxnSpPr>
            <a:cxnSpLocks/>
          </p:cNvCxnSpPr>
          <p:nvPr/>
        </p:nvCxnSpPr>
        <p:spPr>
          <a:xfrm>
            <a:off x="2690223" y="2486928"/>
            <a:ext cx="154875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056C15-A4AE-4444-AA0C-FB04EE8996D7}"/>
              </a:ext>
            </a:extLst>
          </p:cNvPr>
          <p:cNvCxnSpPr>
            <a:cxnSpLocks/>
          </p:cNvCxnSpPr>
          <p:nvPr/>
        </p:nvCxnSpPr>
        <p:spPr>
          <a:xfrm>
            <a:off x="4429375" y="2486928"/>
            <a:ext cx="154875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63F8A654-FA25-4D74-ACF1-ACA3DCB4A4C2}"/>
              </a:ext>
            </a:extLst>
          </p:cNvPr>
          <p:cNvCxnSpPr>
            <a:cxnSpLocks/>
          </p:cNvCxnSpPr>
          <p:nvPr/>
        </p:nvCxnSpPr>
        <p:spPr>
          <a:xfrm>
            <a:off x="6482149" y="3728540"/>
            <a:ext cx="154875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141402" y="485076"/>
            <a:ext cx="9257122" cy="1283898"/>
          </a:xfrm>
        </p:spPr>
        <p:txBody>
          <a:bodyPr vert="horz" wrap="square" lIns="71459" tIns="35729" rIns="71459" bIns="35729" anchor="t"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将有些</a:t>
            </a:r>
            <a:r>
              <a:rPr lang="zh-CN" altLang="en-US" sz="2400" b="1" dirty="0">
                <a:solidFill>
                  <a:srgbClr val="FF0614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人物</a:t>
            </a:r>
            <a:r>
              <a:rPr lang="zh-CN" altLang="en-US" sz="2400" b="1" dirty="0">
                <a:solidFill>
                  <a:srgbClr val="FF0614"/>
                </a:solidFill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400" b="1" dirty="0">
                <a:solidFill>
                  <a:srgbClr val="FF0614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事件</a:t>
            </a:r>
            <a:r>
              <a:rPr lang="zh-CN" altLang="en-US" sz="2400" b="1" dirty="0">
                <a:solidFill>
                  <a:srgbClr val="FF0614"/>
                </a:solidFill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故意地进行错位搭配，巧妙地设计出</a:t>
            </a:r>
            <a:r>
              <a:rPr lang="zh-CN" altLang="en-US" sz="2400" b="1" dirty="0">
                <a:solidFill>
                  <a:srgbClr val="FF0614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移花接木</a:t>
            </a:r>
            <a:r>
              <a:rPr lang="zh-CN" altLang="en-US" sz="2400" b="1" dirty="0">
                <a:solidFill>
                  <a:srgbClr val="FF0614"/>
                </a:solidFill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的错误项。</a:t>
            </a:r>
            <a:endParaRPr lang="en-US" altLang="zh-CN" sz="2400" b="1" dirty="0">
              <a:solidFill>
                <a:srgbClr val="FF06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强调：</a:t>
            </a:r>
            <a:r>
              <a:rPr lang="zh-CN" altLang="en-US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看清陈述的对象和内容。</a:t>
            </a:r>
            <a:endParaRPr lang="zh-CN" altLang="en-US" sz="2800" b="1" dirty="0">
              <a:solidFill>
                <a:srgbClr val="FF06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6D88C7F-994A-492A-B2EF-BA64D3002920}"/>
              </a:ext>
            </a:extLst>
          </p:cNvPr>
          <p:cNvSpPr/>
          <p:nvPr/>
        </p:nvSpPr>
        <p:spPr>
          <a:xfrm>
            <a:off x="3072789" y="26220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三、对象错位（</a:t>
            </a:r>
            <a:r>
              <a:rPr lang="zh-CN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张冠李戴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6ADDC86-4D32-4990-BFCA-9181C83732F1}"/>
              </a:ext>
            </a:extLst>
          </p:cNvPr>
          <p:cNvSpPr/>
          <p:nvPr/>
        </p:nvSpPr>
        <p:spPr>
          <a:xfrm>
            <a:off x="135526" y="1741784"/>
            <a:ext cx="9257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如：</a:t>
            </a:r>
            <a:r>
              <a:rPr lang="zh-CN" altLang="zh-CN" sz="28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2002</a:t>
            </a:r>
            <a:r>
              <a:rPr lang="zh-CN" altLang="zh-CN" sz="28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北京卷）</a:t>
            </a:r>
            <a:endParaRPr lang="zh-CN" altLang="zh-CN" sz="28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800" b="1" dirty="0"/>
              <a:t>【文本】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今以百金与抟黍以示儿子，儿子必取抟黍矣；以和氏之璧与百金以示鄙人，鄙人必取百金矣；以和氏之璧、道德之至言以示贤者，贤者必取至言矣。其知弥精，其所取弥精；其知弥粗，其所取弥粗。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11.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下列对原文的</a:t>
            </a:r>
            <a:r>
              <a:rPr lang="zh-CN" altLang="zh-CN" sz="2800" b="1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叙述和分析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不正确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的一项是</a:t>
            </a: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 sz="26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文章最后一段，用儿子和贤人的例子说明</a:t>
            </a:r>
            <a:r>
              <a:rPr lang="en-US" altLang="zh-CN" sz="26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其所取弥精</a:t>
            </a:r>
            <a:r>
              <a:rPr lang="en-US" altLang="zh-CN" sz="26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，用鄙人的例子说明“其所取弥粗”。</a:t>
            </a:r>
            <a:endParaRPr lang="zh-CN" altLang="zh-CN" sz="26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BD12BDFE-DEDD-4C47-8D2B-9F0CFED6F7FF}"/>
              </a:ext>
            </a:extLst>
          </p:cNvPr>
          <p:cNvCxnSpPr>
            <a:cxnSpLocks/>
          </p:cNvCxnSpPr>
          <p:nvPr/>
        </p:nvCxnSpPr>
        <p:spPr>
          <a:xfrm>
            <a:off x="3840023" y="4774238"/>
            <a:ext cx="263974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533E9B0B-75B5-4260-AC34-5CE60A7FAD63}"/>
              </a:ext>
            </a:extLst>
          </p:cNvPr>
          <p:cNvCxnSpPr>
            <a:cxnSpLocks/>
          </p:cNvCxnSpPr>
          <p:nvPr/>
        </p:nvCxnSpPr>
        <p:spPr>
          <a:xfrm>
            <a:off x="551640" y="5181162"/>
            <a:ext cx="1506953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F8E8B8E7-6DC2-422C-8F44-890374D4704F}"/>
              </a:ext>
            </a:extLst>
          </p:cNvPr>
          <p:cNvCxnSpPr>
            <a:cxnSpLocks/>
          </p:cNvCxnSpPr>
          <p:nvPr/>
        </p:nvCxnSpPr>
        <p:spPr>
          <a:xfrm>
            <a:off x="7403591" y="4774238"/>
            <a:ext cx="1868078" cy="75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97C96261-8278-47EC-B7E4-C67688E23C00}"/>
              </a:ext>
            </a:extLst>
          </p:cNvPr>
          <p:cNvCxnSpPr>
            <a:cxnSpLocks/>
          </p:cNvCxnSpPr>
          <p:nvPr/>
        </p:nvCxnSpPr>
        <p:spPr>
          <a:xfrm>
            <a:off x="3173863" y="5181162"/>
            <a:ext cx="1772475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0FB668F4-CCCB-4010-8970-5020DC6A1B99}"/>
              </a:ext>
            </a:extLst>
          </p:cNvPr>
          <p:cNvCxnSpPr>
            <a:cxnSpLocks/>
          </p:cNvCxnSpPr>
          <p:nvPr/>
        </p:nvCxnSpPr>
        <p:spPr>
          <a:xfrm>
            <a:off x="6083720" y="2617071"/>
            <a:ext cx="263974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BD15E1F1-8645-4B37-B269-6C1508BAB5A2}"/>
              </a:ext>
            </a:extLst>
          </p:cNvPr>
          <p:cNvCxnSpPr>
            <a:cxnSpLocks/>
          </p:cNvCxnSpPr>
          <p:nvPr/>
        </p:nvCxnSpPr>
        <p:spPr>
          <a:xfrm>
            <a:off x="3840023" y="3504762"/>
            <a:ext cx="263974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9E649D1D-81E5-4B15-B35E-7A7BB2796D99}"/>
              </a:ext>
            </a:extLst>
          </p:cNvPr>
          <p:cNvCxnSpPr>
            <a:cxnSpLocks/>
          </p:cNvCxnSpPr>
          <p:nvPr/>
        </p:nvCxnSpPr>
        <p:spPr>
          <a:xfrm>
            <a:off x="4605283" y="3052275"/>
            <a:ext cx="2639741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55A32B5-F11B-4DEA-8E85-7B230DFF96AA}"/>
              </a:ext>
            </a:extLst>
          </p:cNvPr>
          <p:cNvSpPr/>
          <p:nvPr/>
        </p:nvSpPr>
        <p:spPr>
          <a:xfrm>
            <a:off x="6055439" y="2204177"/>
            <a:ext cx="669422" cy="3956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714CDB7-786B-4EB4-BBFD-2521DD59BDEE}"/>
              </a:ext>
            </a:extLst>
          </p:cNvPr>
          <p:cNvSpPr/>
          <p:nvPr/>
        </p:nvSpPr>
        <p:spPr>
          <a:xfrm>
            <a:off x="3869992" y="3110722"/>
            <a:ext cx="669422" cy="3956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0FA4907-25BC-4DA9-BA77-0F57F02B8C0D}"/>
              </a:ext>
            </a:extLst>
          </p:cNvPr>
          <p:cNvSpPr/>
          <p:nvPr/>
        </p:nvSpPr>
        <p:spPr>
          <a:xfrm>
            <a:off x="3840023" y="4378631"/>
            <a:ext cx="669422" cy="3956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F57940F5-A9BF-463C-A997-284FC0AE1EC5}"/>
              </a:ext>
            </a:extLst>
          </p:cNvPr>
          <p:cNvSpPr/>
          <p:nvPr/>
        </p:nvSpPr>
        <p:spPr>
          <a:xfrm>
            <a:off x="4878660" y="4364486"/>
            <a:ext cx="669422" cy="3956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7FD4775D-D533-472F-9523-91D2C56AB82A}"/>
              </a:ext>
            </a:extLst>
          </p:cNvPr>
          <p:cNvSpPr/>
          <p:nvPr/>
        </p:nvSpPr>
        <p:spPr>
          <a:xfrm>
            <a:off x="4605282" y="2648808"/>
            <a:ext cx="669422" cy="395607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9DE36159-337B-4D78-AB2C-D1A3A4107BC7}"/>
              </a:ext>
            </a:extLst>
          </p:cNvPr>
          <p:cNvSpPr/>
          <p:nvPr/>
        </p:nvSpPr>
        <p:spPr>
          <a:xfrm>
            <a:off x="562754" y="4771410"/>
            <a:ext cx="669422" cy="395607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82180FD-B500-46D4-836D-60DFE82C2651}"/>
              </a:ext>
            </a:extLst>
          </p:cNvPr>
          <p:cNvSpPr/>
          <p:nvPr/>
        </p:nvSpPr>
        <p:spPr>
          <a:xfrm>
            <a:off x="73976" y="523220"/>
            <a:ext cx="9267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在选项中故意缩小</a:t>
            </a:r>
            <a:r>
              <a:rPr lang="en-US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或扩大</a:t>
            </a:r>
            <a:r>
              <a:rPr lang="en-US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原文有关信息的范围、作用、程度等，或者断章取义。以部分代整体</a:t>
            </a:r>
            <a:r>
              <a:rPr lang="en-US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或相反</a:t>
            </a:r>
            <a:r>
              <a:rPr lang="en-US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，以个别代一般</a:t>
            </a:r>
            <a:r>
              <a:rPr lang="en-US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或相反</a:t>
            </a:r>
            <a:r>
              <a:rPr lang="en-US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，以特殊代普遍。</a:t>
            </a:r>
            <a:endParaRPr lang="en-US" altLang="zh-CN" sz="2400" b="1" dirty="0">
              <a:solidFill>
                <a:srgbClr val="FF06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Aft>
                <a:spcPts val="0"/>
              </a:spcAft>
            </a:pPr>
            <a:endParaRPr lang="en-US" altLang="zh-CN" sz="2400" b="1" kern="1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阅读时要重点关注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a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数量多少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的词语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少数，部分，几个，大多数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b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范围大小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的词语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凡，全，都，只，所有，部分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c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程度轻重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的词语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特别，十分，稍微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d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频率高低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的词语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solidFill>
                  <a:srgbClr val="FF06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通常，总是，有时，偶尔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DF08E81-7E59-484F-BD95-14EBAC3755C5}"/>
              </a:ext>
            </a:extLst>
          </p:cNvPr>
          <p:cNvSpPr/>
          <p:nvPr/>
        </p:nvSpPr>
        <p:spPr>
          <a:xfrm>
            <a:off x="2451506" y="0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．以偏概全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以全概偏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52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dg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</TotalTime>
  <Words>1819</Words>
  <Application>Microsoft Office PowerPoint</Application>
  <PresentationFormat>自定义</PresentationFormat>
  <Paragraphs>85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Office 主题</vt:lpstr>
      <vt:lpstr>1_Office 主题​​</vt:lpstr>
      <vt:lpstr>Edge</vt:lpstr>
      <vt:lpstr>文言文阅读 ——文意理解类选择题的解题指导</vt:lpstr>
      <vt:lpstr>高考考试说明中有关“古诗文阅读”的考试要求：</vt:lpstr>
      <vt:lpstr>【命题导向】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方雪葳</cp:lastModifiedBy>
  <cp:revision>105</cp:revision>
  <dcterms:created xsi:type="dcterms:W3CDTF">2016-10-06T06:02:00Z</dcterms:created>
  <dcterms:modified xsi:type="dcterms:W3CDTF">2020-02-05T07:08:50Z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