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5" r:id="rId2"/>
    <p:sldId id="273" r:id="rId3"/>
    <p:sldId id="987" r:id="rId4"/>
    <p:sldId id="1235" r:id="rId5"/>
    <p:sldId id="1241" r:id="rId6"/>
    <p:sldId id="1236" r:id="rId7"/>
    <p:sldId id="1237" r:id="rId8"/>
    <p:sldId id="1238" r:id="rId9"/>
    <p:sldId id="272" r:id="rId10"/>
    <p:sldId id="1239" r:id="rId11"/>
    <p:sldId id="1240" r:id="rId12"/>
    <p:sldId id="1242" r:id="rId13"/>
    <p:sldId id="271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文言文阅读之词义理解选择题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高三语文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第十七中学  李宏莲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BC636E-9026-430D-9299-83947528D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08" y="1"/>
            <a:ext cx="8998003" cy="5143500"/>
          </a:xfrm>
        </p:spPr>
        <p:txBody>
          <a:bodyPr>
            <a:normAutofit/>
          </a:bodyPr>
          <a:lstStyle/>
          <a:p>
            <a:r>
              <a:rPr lang="en-US" altLang="zh-CN" sz="1400" dirty="0"/>
              <a:t>3.</a:t>
            </a:r>
            <a:r>
              <a:rPr lang="zh-CN" altLang="en-US" sz="1400" dirty="0"/>
              <a:t>朝阳期末</a:t>
            </a:r>
            <a:endParaRPr lang="en-US" altLang="zh-CN" sz="1400" dirty="0"/>
          </a:p>
          <a:p>
            <a:r>
              <a:rPr lang="zh-CN" altLang="zh-CN" sz="1400" dirty="0"/>
              <a:t>故权衡诚悬，不可欺以轻重；绳墨诚陈，不可诬以曲直；规矩诚设，不可</a:t>
            </a:r>
            <a:r>
              <a:rPr lang="zh-CN" altLang="zh-CN" sz="1400" dirty="0">
                <a:solidFill>
                  <a:srgbClr val="C00000"/>
                </a:solidFill>
              </a:rPr>
              <a:t>罔</a:t>
            </a:r>
            <a:r>
              <a:rPr lang="zh-CN" altLang="zh-CN" sz="1400" dirty="0"/>
              <a:t>以方圆。</a:t>
            </a:r>
            <a:endParaRPr lang="en-US" altLang="zh-CN" sz="1400" dirty="0"/>
          </a:p>
          <a:p>
            <a:r>
              <a:rPr lang="zh-CN" altLang="en-US" sz="1400" dirty="0">
                <a:solidFill>
                  <a:srgbClr val="C00000"/>
                </a:solidFill>
              </a:rPr>
              <a:t>罔</a:t>
            </a:r>
            <a:r>
              <a:rPr lang="zh-CN" altLang="en-US" sz="1400" dirty="0">
                <a:solidFill>
                  <a:srgbClr val="C00000"/>
                </a:solidFill>
                <a:sym typeface="Wingdings" panose="05000000000000000000" pitchFamily="2" charset="2"/>
              </a:rPr>
              <a:t>：没有</a:t>
            </a:r>
            <a:r>
              <a:rPr lang="zh-CN" altLang="en-US" sz="1400" dirty="0">
                <a:solidFill>
                  <a:srgbClr val="C00000"/>
                </a:solidFill>
              </a:rPr>
              <a:t>（    ）</a:t>
            </a:r>
            <a:endParaRPr lang="en-US" altLang="zh-CN" sz="1400" dirty="0">
              <a:solidFill>
                <a:srgbClr val="C00000"/>
              </a:solidFill>
            </a:endParaRPr>
          </a:p>
          <a:p>
            <a:r>
              <a:rPr lang="en-US" altLang="zh-CN" sz="1400" dirty="0"/>
              <a:t>4.</a:t>
            </a:r>
            <a:r>
              <a:rPr lang="zh-CN" altLang="en-US" sz="1400" dirty="0"/>
              <a:t>海淀期末</a:t>
            </a:r>
            <a:endParaRPr lang="en-US" altLang="zh-CN" sz="1400" dirty="0"/>
          </a:p>
          <a:p>
            <a:r>
              <a:rPr lang="zh-CN" altLang="zh-CN" sz="1400" dirty="0"/>
              <a:t>居一日，黄生来。望其表，其步趋之</a:t>
            </a:r>
            <a:r>
              <a:rPr lang="zh-CN" altLang="zh-CN" sz="1400" dirty="0">
                <a:solidFill>
                  <a:srgbClr val="FF0000"/>
                </a:solidFill>
              </a:rPr>
              <a:t>节</a:t>
            </a:r>
            <a:r>
              <a:rPr lang="zh-CN" altLang="zh-CN" sz="1400" dirty="0"/>
              <a:t>，揖让之容，固有似乎介卿者。</a:t>
            </a:r>
            <a:endParaRPr lang="en-US" altLang="zh-CN" sz="1400" dirty="0"/>
          </a:p>
          <a:p>
            <a:r>
              <a:rPr lang="zh-CN" altLang="zh-CN" sz="1400" dirty="0">
                <a:solidFill>
                  <a:srgbClr val="C00000"/>
                </a:solidFill>
              </a:rPr>
              <a:t>节：关键</a:t>
            </a:r>
            <a:r>
              <a:rPr lang="zh-CN" altLang="en-US" sz="1400" dirty="0">
                <a:solidFill>
                  <a:srgbClr val="C00000"/>
                </a:solidFill>
              </a:rPr>
              <a:t>（    ）</a:t>
            </a:r>
            <a:endParaRPr lang="en-US" altLang="zh-CN" sz="1400" dirty="0"/>
          </a:p>
          <a:p>
            <a:r>
              <a:rPr lang="en-US" altLang="zh-CN" sz="1400" dirty="0"/>
              <a:t>5.2016</a:t>
            </a:r>
            <a:r>
              <a:rPr lang="zh-CN" altLang="en-US" sz="1400" dirty="0"/>
              <a:t>北京卷：</a:t>
            </a:r>
            <a:r>
              <a:rPr lang="zh-CN" altLang="zh-CN" sz="1400" dirty="0"/>
              <a:t>楚王闻之，告其相曰：“</a:t>
            </a:r>
            <a:r>
              <a:rPr lang="en-US" altLang="zh-CN" sz="1400" dirty="0"/>
              <a:t>……</a:t>
            </a:r>
            <a:r>
              <a:rPr lang="zh-CN" altLang="zh-CN" sz="1400" dirty="0"/>
              <a:t>子告吾民，急求生鹿，以尽齐之宝。”楚民即释其耕农而畋鹿。管子告楚之贾人曰：“子为我至生鹿，二十赐子金百斤。什至而金干斤也。”则是楚不</a:t>
            </a:r>
            <a:r>
              <a:rPr lang="zh-CN" altLang="zh-CN" sz="1400" dirty="0">
                <a:solidFill>
                  <a:srgbClr val="C00000"/>
                </a:solidFill>
              </a:rPr>
              <a:t>赋</a:t>
            </a:r>
            <a:r>
              <a:rPr lang="zh-CN" altLang="zh-CN" sz="1400" dirty="0"/>
              <a:t>于民而财用足也。</a:t>
            </a:r>
            <a:r>
              <a:rPr lang="en-US" altLang="zh-CN" sz="1400" dirty="0"/>
              <a:t> </a:t>
            </a:r>
            <a:r>
              <a:rPr lang="zh-CN" altLang="zh-CN" sz="1400" dirty="0"/>
              <a:t>楚之男女皆居外求鹿。隰朋教民藏谷五倍；楚以生鹿藏钱五倍。</a:t>
            </a:r>
            <a:endParaRPr lang="en-US" altLang="zh-CN" sz="1400" dirty="0"/>
          </a:p>
          <a:p>
            <a:r>
              <a:rPr lang="zh-CN" altLang="en-US" sz="1400" dirty="0">
                <a:solidFill>
                  <a:srgbClr val="C00000"/>
                </a:solidFill>
              </a:rPr>
              <a:t>赋：给予（   ）</a:t>
            </a:r>
            <a:endParaRPr lang="en-US" altLang="zh-CN" sz="1400" dirty="0">
              <a:solidFill>
                <a:srgbClr val="C00000"/>
              </a:solidFill>
            </a:endParaRPr>
          </a:p>
          <a:p>
            <a:r>
              <a:rPr lang="en-US" altLang="zh-CN" sz="1400" dirty="0"/>
              <a:t>6.2017</a:t>
            </a:r>
            <a:r>
              <a:rPr lang="zh-CN" altLang="en-US" sz="1400" dirty="0"/>
              <a:t>北京卷：</a:t>
            </a:r>
            <a:r>
              <a:rPr lang="zh-CN" altLang="zh-CN" sz="1400" dirty="0"/>
              <a:t>昔之论封建者甚众，宗元之论出，而诸子之论废矣，虽圣人复起，不能</a:t>
            </a:r>
            <a:r>
              <a:rPr lang="zh-CN" altLang="zh-CN" sz="1400" dirty="0">
                <a:solidFill>
                  <a:srgbClr val="C00000"/>
                </a:solidFill>
              </a:rPr>
              <a:t>易</a:t>
            </a:r>
            <a:r>
              <a:rPr lang="zh-CN" altLang="zh-CN" sz="1400" dirty="0"/>
              <a:t>也。故吾取其</a:t>
            </a:r>
            <a:r>
              <a:rPr lang="zh-CN" altLang="en-US" sz="1400" dirty="0"/>
              <a:t>说</a:t>
            </a:r>
            <a:r>
              <a:rPr lang="zh-CN" altLang="zh-CN" sz="1400" dirty="0"/>
              <a:t>而附益之，曰：凡有血气必争，争必以利，利莫大于封建。</a:t>
            </a:r>
            <a:endParaRPr lang="en-US" altLang="zh-CN" sz="1400" dirty="0"/>
          </a:p>
          <a:p>
            <a:r>
              <a:rPr lang="zh-CN" altLang="en-US" sz="1400" dirty="0">
                <a:solidFill>
                  <a:srgbClr val="FF0000"/>
                </a:solidFill>
              </a:rPr>
              <a:t>易：交换（   ）</a:t>
            </a:r>
            <a:endParaRPr lang="en-US" altLang="zh-CN" sz="1400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074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48E18-D186-42F8-881F-69F29B2D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81" y="221095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dirty="0"/>
              <a:t>积累</a:t>
            </a:r>
            <a:r>
              <a:rPr lang="en-US" altLang="zh-CN" sz="2000" dirty="0"/>
              <a:t>18</a:t>
            </a:r>
            <a:r>
              <a:rPr lang="zh-CN" altLang="en-US" sz="2000" dirty="0"/>
              <a:t>个虚词以外的常见虚词意义和用法（</a:t>
            </a:r>
            <a:r>
              <a:rPr lang="zh-CN" altLang="en-US" sz="2000" dirty="0">
                <a:solidFill>
                  <a:srgbClr val="008000"/>
                </a:solidFill>
              </a:rPr>
              <a:t>课内</a:t>
            </a:r>
            <a:r>
              <a:rPr lang="zh-CN" altLang="en-US" sz="2000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D0B455-5AB5-48AF-BB92-49B11F16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50" y="714469"/>
            <a:ext cx="8566150" cy="4263931"/>
          </a:xfrm>
        </p:spPr>
        <p:txBody>
          <a:bodyPr>
            <a:normAutofit lnSpcReduction="10000"/>
          </a:bodyPr>
          <a:lstStyle/>
          <a:p>
            <a:r>
              <a:rPr lang="zh-CN" altLang="en-US" sz="2000" dirty="0"/>
              <a:t>例：</a:t>
            </a:r>
            <a:endParaRPr lang="en-US" altLang="zh-CN" sz="20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独</a:t>
            </a:r>
            <a:r>
              <a:rPr lang="zh-CN" altLang="en-US" sz="2000" dirty="0"/>
              <a:t>不怜公子姊邪？</a:t>
            </a:r>
            <a:endParaRPr lang="en-US" altLang="zh-CN" sz="2000" dirty="0"/>
          </a:p>
          <a:p>
            <a:r>
              <a:rPr lang="zh-CN" altLang="en-US" sz="2000" dirty="0"/>
              <a:t>知不可乎</a:t>
            </a:r>
            <a:r>
              <a:rPr lang="zh-CN" altLang="en-US" sz="2000" dirty="0">
                <a:solidFill>
                  <a:srgbClr val="FF0000"/>
                </a:solidFill>
              </a:rPr>
              <a:t>骤</a:t>
            </a:r>
            <a:r>
              <a:rPr lang="zh-CN" altLang="en-US" sz="2000" dirty="0"/>
              <a:t>得</a:t>
            </a:r>
            <a:endParaRPr lang="en-US" altLang="zh-CN" sz="20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顾</a:t>
            </a:r>
            <a:r>
              <a:rPr lang="zh-CN" altLang="en-US" sz="2000" dirty="0"/>
              <a:t>未有路耳。</a:t>
            </a:r>
            <a:endParaRPr lang="en-US" altLang="zh-CN" sz="20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顾</a:t>
            </a:r>
            <a:r>
              <a:rPr lang="zh-CN" altLang="en-US" sz="2000" dirty="0"/>
              <a:t>吾念之</a:t>
            </a:r>
            <a:r>
              <a:rPr lang="en-US" altLang="zh-CN" sz="2000" dirty="0"/>
              <a:t>,</a:t>
            </a:r>
            <a:r>
              <a:rPr lang="zh-CN" altLang="en-US" sz="2000" dirty="0"/>
              <a:t>强秦之所以不敢加兵于赵者</a:t>
            </a:r>
            <a:r>
              <a:rPr lang="en-US" altLang="zh-CN" sz="2000" dirty="0"/>
              <a:t>,</a:t>
            </a:r>
            <a:r>
              <a:rPr lang="zh-CN" altLang="en-US" sz="2000" dirty="0">
                <a:solidFill>
                  <a:srgbClr val="FF0000"/>
                </a:solidFill>
              </a:rPr>
              <a:t>徒</a:t>
            </a:r>
            <a:r>
              <a:rPr lang="zh-CN" altLang="en-US" sz="2000" dirty="0"/>
              <a:t>以吾两人在也</a:t>
            </a:r>
            <a:endParaRPr lang="en-US" altLang="zh-CN" sz="20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但</a:t>
            </a:r>
            <a:r>
              <a:rPr lang="zh-CN" altLang="en-US" sz="2000" dirty="0"/>
              <a:t>以刘日薄西山</a:t>
            </a:r>
            <a:endParaRPr lang="en-US" altLang="zh-CN" sz="2000" dirty="0"/>
          </a:p>
          <a:p>
            <a:r>
              <a:rPr lang="en-US" altLang="zh-CN" sz="2000" dirty="0"/>
              <a:t>……</a:t>
            </a:r>
          </a:p>
          <a:p>
            <a:r>
              <a:rPr lang="zh-CN" altLang="en-US" sz="2000" dirty="0"/>
              <a:t>积累：然、夫、或、安、胜、尔、莫、苟、诚、殆、庶</a:t>
            </a:r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3227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C5DF47-D9FA-4BE0-A156-E1F9D2B8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/>
              <a:t>复习建议：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93E2D-3BAB-4371-9B01-D8C57D0D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961621"/>
            <a:ext cx="8769350" cy="4042179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1.</a:t>
            </a:r>
            <a:r>
              <a:rPr lang="zh-CN" altLang="en-US" sz="2400" dirty="0"/>
              <a:t>做文言专题试题训练，注重疑难实虚词积累，注重联系语境，提升推断能力。</a:t>
            </a:r>
            <a:endParaRPr lang="en-US" altLang="zh-CN" sz="2400" dirty="0"/>
          </a:p>
          <a:p>
            <a:r>
              <a:rPr lang="en-US" altLang="zh-CN" sz="2400" dirty="0"/>
              <a:t>2.</a:t>
            </a:r>
            <a:r>
              <a:rPr lang="zh-CN" altLang="en-US" sz="2400" dirty="0"/>
              <a:t>回归课文，熟练掌握课文中的实虚词，迁移运用。</a:t>
            </a:r>
          </a:p>
        </p:txBody>
      </p:sp>
    </p:spTree>
    <p:extLst>
      <p:ext uri="{BB962C8B-B14F-4D97-AF65-F5344CB8AC3E}">
        <p14:creationId xmlns:p14="http://schemas.microsoft.com/office/powerpoint/2010/main" val="303676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4BB5E3-E2F9-4099-9698-8FFC23B39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82955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 sz="2200" dirty="0"/>
              <a:t>考点解析：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B9737C-4744-4115-9616-AB647945B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17" y="714469"/>
            <a:ext cx="8373083" cy="4042179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文言文词义理解选择题：</a:t>
            </a:r>
            <a:endParaRPr lang="en-US" altLang="zh-CN" sz="2400" dirty="0"/>
          </a:p>
          <a:p>
            <a:r>
              <a:rPr lang="zh-CN" altLang="en-US" sz="2400" dirty="0">
                <a:solidFill>
                  <a:srgbClr val="C00000"/>
                </a:solidFill>
              </a:rPr>
              <a:t>直接</a:t>
            </a:r>
            <a:r>
              <a:rPr lang="zh-CN" altLang="en-US" sz="2400" dirty="0"/>
              <a:t>考查常见文言实词、虚词在文中含义和用法的理解。</a:t>
            </a:r>
            <a:endParaRPr lang="en-US" altLang="zh-CN" sz="2400" dirty="0"/>
          </a:p>
          <a:p>
            <a:r>
              <a:rPr lang="en-US" altLang="zh-CN" b="1" dirty="0"/>
              <a:t>120</a:t>
            </a:r>
            <a:r>
              <a:rPr lang="zh-CN" altLang="en-US" b="1" dirty="0"/>
              <a:t>个常见文言实词：</a:t>
            </a:r>
            <a:endParaRPr lang="en-US" altLang="zh-CN" b="1" dirty="0"/>
          </a:p>
          <a:p>
            <a:r>
              <a:rPr lang="en-US" altLang="zh-CN" dirty="0"/>
              <a:t>     1</a:t>
            </a:r>
            <a:r>
              <a:rPr lang="zh-CN" altLang="zh-CN" dirty="0"/>
              <a:t>爱安被倍本鄙兵病察朝</a:t>
            </a:r>
            <a:r>
              <a:rPr lang="en-US" altLang="zh-CN" dirty="0"/>
              <a:t>2</a:t>
            </a:r>
            <a:r>
              <a:rPr lang="zh-CN" altLang="zh-CN" dirty="0"/>
              <a:t>曾乘诚除辞从殆当道得</a:t>
            </a:r>
            <a:br>
              <a:rPr lang="en-US" altLang="zh-CN" dirty="0"/>
            </a:br>
            <a:r>
              <a:rPr lang="zh-CN" altLang="zh-CN" dirty="0"/>
              <a:t>　　</a:t>
            </a:r>
            <a:r>
              <a:rPr lang="en-US" altLang="zh-CN" dirty="0"/>
              <a:t>3</a:t>
            </a:r>
            <a:r>
              <a:rPr lang="zh-CN" altLang="zh-CN" dirty="0"/>
              <a:t>度非复负盖故顾固归国</a:t>
            </a:r>
            <a:r>
              <a:rPr lang="en-US" altLang="zh-CN" dirty="0"/>
              <a:t>4</a:t>
            </a:r>
            <a:r>
              <a:rPr lang="zh-CN" altLang="zh-CN" dirty="0"/>
              <a:t>过何恨胡患或疾及即既</a:t>
            </a:r>
            <a:br>
              <a:rPr lang="en-US" altLang="zh-CN" dirty="0"/>
            </a:br>
            <a:r>
              <a:rPr lang="zh-CN" altLang="zh-CN" dirty="0"/>
              <a:t>　　</a:t>
            </a:r>
            <a:r>
              <a:rPr lang="en-US" altLang="zh-CN" dirty="0"/>
              <a:t>5</a:t>
            </a:r>
            <a:r>
              <a:rPr lang="zh-CN" altLang="zh-CN" dirty="0"/>
              <a:t>假间见解就举绝堪克类</a:t>
            </a:r>
            <a:r>
              <a:rPr lang="en-US" altLang="zh-CN" dirty="0"/>
              <a:t>6</a:t>
            </a:r>
            <a:r>
              <a:rPr lang="zh-CN" altLang="zh-CN" dirty="0"/>
              <a:t>怜弥莫乃内期奇迁请穷</a:t>
            </a:r>
            <a:br>
              <a:rPr lang="en-US" altLang="zh-CN" dirty="0"/>
            </a:br>
            <a:r>
              <a:rPr lang="zh-CN" altLang="zh-CN" dirty="0"/>
              <a:t>　　</a:t>
            </a:r>
            <a:r>
              <a:rPr lang="en-US" altLang="zh-CN" dirty="0"/>
              <a:t>7</a:t>
            </a:r>
            <a:r>
              <a:rPr lang="zh-CN" altLang="zh-CN" dirty="0"/>
              <a:t>去劝却如若善少涉胜识</a:t>
            </a:r>
            <a:r>
              <a:rPr lang="en-US" altLang="zh-CN" dirty="0"/>
              <a:t>8</a:t>
            </a:r>
            <a:r>
              <a:rPr lang="zh-CN" altLang="zh-CN" dirty="0"/>
              <a:t>使是适书孰属数率说私</a:t>
            </a:r>
            <a:br>
              <a:rPr lang="en-US" altLang="zh-CN" dirty="0"/>
            </a:br>
            <a:r>
              <a:rPr lang="zh-CN" altLang="zh-CN" dirty="0"/>
              <a:t>　　</a:t>
            </a:r>
            <a:r>
              <a:rPr lang="en-US" altLang="zh-CN" dirty="0"/>
              <a:t>9</a:t>
            </a:r>
            <a:r>
              <a:rPr lang="zh-CN" altLang="zh-CN" dirty="0"/>
              <a:t>素汤涕徒亡王望恶微悉</a:t>
            </a:r>
            <a:r>
              <a:rPr lang="en-US" altLang="zh-CN" dirty="0"/>
              <a:t>10</a:t>
            </a:r>
            <a:r>
              <a:rPr lang="zh-CN" altLang="zh-CN" dirty="0"/>
              <a:t>相谢信兴行幸修徐许阳</a:t>
            </a:r>
            <a:br>
              <a:rPr lang="en-US" altLang="zh-CN" dirty="0"/>
            </a:br>
            <a:r>
              <a:rPr lang="zh-CN" altLang="zh-CN" dirty="0"/>
              <a:t>　　</a:t>
            </a:r>
            <a:r>
              <a:rPr lang="en-US" altLang="zh-CN" dirty="0"/>
              <a:t>11</a:t>
            </a:r>
            <a:r>
              <a:rPr lang="zh-CN" altLang="zh-CN" dirty="0"/>
              <a:t>要宜遗贻易阴右再造知</a:t>
            </a:r>
            <a:r>
              <a:rPr lang="en-US" altLang="zh-CN" dirty="0"/>
              <a:t>12</a:t>
            </a:r>
            <a:r>
              <a:rPr lang="zh-CN" altLang="zh-CN" dirty="0"/>
              <a:t>致质治诸贼族卒走左坐</a:t>
            </a:r>
            <a:endParaRPr lang="en-US" altLang="zh-CN" b="1" dirty="0"/>
          </a:p>
          <a:p>
            <a:r>
              <a:rPr lang="en-US" altLang="zh-CN" b="1" dirty="0"/>
              <a:t>18</a:t>
            </a:r>
            <a:r>
              <a:rPr lang="zh-CN" altLang="zh-CN" b="1" dirty="0"/>
              <a:t>个文言虚词</a:t>
            </a:r>
            <a:r>
              <a:rPr lang="en-US" altLang="zh-CN" dirty="0"/>
              <a:t>:</a:t>
            </a:r>
            <a:r>
              <a:rPr lang="zh-CN" altLang="zh-CN" dirty="0"/>
              <a:t>而、何、乎、乃、其、且、若、所、为、焉、也、以、因、于、与、则、者、之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34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>
            <a:extLst>
              <a:ext uri="{FF2B5EF4-FFF2-40B4-BE49-F238E27FC236}">
                <a16:creationId xmlns:a16="http://schemas.microsoft.com/office/drawing/2014/main" id="{B0776ED6-74F6-4AD8-9BEB-C810FC98D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625" y="-290512"/>
            <a:ext cx="6000750" cy="912019"/>
          </a:xfrm>
        </p:spPr>
        <p:txBody>
          <a:bodyPr/>
          <a:lstStyle/>
          <a:p>
            <a:r>
              <a:rPr lang="zh-CN" altLang="en-US" dirty="0"/>
              <a:t>回顾：近</a:t>
            </a:r>
            <a:r>
              <a:rPr lang="en-US" altLang="zh-CN" dirty="0"/>
              <a:t>5</a:t>
            </a:r>
            <a:r>
              <a:rPr lang="zh-CN" altLang="en-US" dirty="0"/>
              <a:t>年京卷高考文言文词义理解选择题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CD61FC68-16D3-4699-91B1-7211D009BA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053138"/>
              </p:ext>
            </p:extLst>
          </p:nvPr>
        </p:nvGraphicFramePr>
        <p:xfrm>
          <a:off x="161365" y="488492"/>
          <a:ext cx="8711935" cy="457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5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5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0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123">
                <a:tc>
                  <a:txBody>
                    <a:bodyPr/>
                    <a:lstStyle/>
                    <a:p>
                      <a:endParaRPr lang="en-US" altLang="zh-CN" sz="1200" b="0" dirty="0"/>
                    </a:p>
                    <a:p>
                      <a:endParaRPr lang="zh-CN" altLang="en-US" sz="1200" b="0" dirty="0"/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zh-CN" altLang="en-US" sz="1000" baseline="0" dirty="0">
                          <a:solidFill>
                            <a:schemeClr val="bg1"/>
                          </a:solidFill>
                        </a:rPr>
                        <a:t>文章</a:t>
                      </a: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zh-CN" altLang="en-US" sz="1000" baseline="0" dirty="0">
                          <a:solidFill>
                            <a:schemeClr val="bg1"/>
                          </a:solidFill>
                        </a:rPr>
                        <a:t>分值</a:t>
                      </a: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zh-CN" altLang="en-US" sz="1000" baseline="0" dirty="0">
                          <a:solidFill>
                            <a:schemeClr val="bg1"/>
                          </a:solidFill>
                        </a:rPr>
                        <a:t>题型实词</a:t>
                      </a: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zh-CN" altLang="en-US" sz="1000" baseline="0" dirty="0">
                          <a:solidFill>
                            <a:schemeClr val="bg1"/>
                          </a:solidFill>
                        </a:rPr>
                        <a:t>     题型虚词</a:t>
                      </a: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solidFill>
                            <a:schemeClr val="bg1"/>
                          </a:solidFill>
                        </a:rPr>
                        <a:t>题数</a:t>
                      </a:r>
                    </a:p>
                  </a:txBody>
                  <a:tcPr marL="68567" marR="68567" marT="34293" marB="342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351">
                <a:tc>
                  <a:txBody>
                    <a:bodyPr/>
                    <a:lstStyle/>
                    <a:p>
                      <a:r>
                        <a:rPr lang="en-US" altLang="zh-CN" sz="1200" b="0" dirty="0"/>
                        <a:t>2015</a:t>
                      </a: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《</a:t>
                      </a:r>
                      <a:r>
                        <a:rPr lang="zh-CN" altLang="en-US" sz="1100" b="1" dirty="0"/>
                        <a:t>吕氏春秋</a:t>
                      </a:r>
                      <a:r>
                        <a:rPr lang="en-US" altLang="zh-CN" sz="1100" b="1" dirty="0"/>
                        <a:t>·</a:t>
                      </a:r>
                      <a:r>
                        <a:rPr lang="zh-CN" altLang="en-US" sz="1100" b="1" dirty="0"/>
                        <a:t>去私</a:t>
                      </a:r>
                      <a:r>
                        <a:rPr lang="en-US" altLang="zh-CN" sz="1100" b="1" dirty="0"/>
                        <a:t>》</a:t>
                      </a:r>
                      <a:endParaRPr lang="zh-CN" altLang="en-US" sz="1100" b="1" dirty="0"/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zh-CN" altLang="en-US" sz="900" dirty="0"/>
                        <a:t>下列加点词的解释，正确的一项是</a:t>
                      </a:r>
                      <a:endParaRPr lang="en-US" altLang="zh-CN" sz="900" dirty="0"/>
                    </a:p>
                    <a:p>
                      <a:r>
                        <a:rPr lang="zh-CN" altLang="en-US" sz="900" dirty="0"/>
                        <a:t>①至公也（  ）　</a:t>
                      </a:r>
                      <a:r>
                        <a:rPr lang="en-US" altLang="zh-CN" sz="900" dirty="0"/>
                        <a:t>1</a:t>
                      </a:r>
                      <a:r>
                        <a:rPr lang="zh-CN" altLang="en-US" sz="900" dirty="0"/>
                        <a:t>分　</a:t>
                      </a:r>
                      <a:endParaRPr lang="en-US" altLang="zh-CN" sz="900" dirty="0"/>
                    </a:p>
                    <a:p>
                      <a:r>
                        <a:rPr lang="en-US" altLang="zh-CN" sz="900" dirty="0"/>
                        <a:t>A.</a:t>
                      </a:r>
                      <a:r>
                        <a:rPr lang="zh-CN" altLang="en-US" sz="900" dirty="0"/>
                        <a:t>到达 </a:t>
                      </a:r>
                      <a:r>
                        <a:rPr lang="en-US" altLang="zh-CN" sz="900" dirty="0"/>
                        <a:t>B.</a:t>
                      </a:r>
                      <a:r>
                        <a:rPr lang="zh-CN" altLang="en-US" sz="900" dirty="0"/>
                        <a:t>极、最 </a:t>
                      </a:r>
                      <a:r>
                        <a:rPr lang="en-US" altLang="zh-CN" sz="900" dirty="0"/>
                        <a:t>C.</a:t>
                      </a:r>
                      <a:r>
                        <a:rPr lang="zh-CN" altLang="en-US" sz="900" dirty="0"/>
                        <a:t>至于 </a:t>
                      </a:r>
                      <a:r>
                        <a:rPr lang="en-US" altLang="zh-CN" sz="900" dirty="0"/>
                        <a:t>D.</a:t>
                      </a:r>
                      <a:r>
                        <a:rPr lang="zh-CN" altLang="en-US" sz="900" dirty="0"/>
                        <a:t>导致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dirty="0"/>
                        <a:t>②忍所私以行大义（  ）　</a:t>
                      </a:r>
                      <a:r>
                        <a:rPr lang="en-US" altLang="zh-CN" sz="900" dirty="0"/>
                        <a:t>1</a:t>
                      </a:r>
                      <a:r>
                        <a:rPr lang="zh-CN" altLang="en-US" sz="900" dirty="0"/>
                        <a:t>分　　　</a:t>
                      </a:r>
                      <a:endParaRPr lang="en-US" altLang="zh-CN" sz="900" dirty="0"/>
                    </a:p>
                    <a:p>
                      <a:r>
                        <a:rPr lang="en-US" altLang="zh-CN" sz="900" dirty="0"/>
                        <a:t>A.</a:t>
                      </a:r>
                      <a:r>
                        <a:rPr lang="zh-CN" altLang="en-US" sz="900" dirty="0"/>
                        <a:t>忍耐 </a:t>
                      </a:r>
                      <a:r>
                        <a:rPr lang="en-US" altLang="zh-CN" sz="900" dirty="0"/>
                        <a:t>B.</a:t>
                      </a:r>
                      <a:r>
                        <a:rPr lang="zh-CN" altLang="en-US" sz="900" dirty="0"/>
                        <a:t>容忍 </a:t>
                      </a:r>
                      <a:r>
                        <a:rPr lang="en-US" altLang="zh-CN" sz="900" dirty="0"/>
                        <a:t>C.</a:t>
                      </a:r>
                      <a:r>
                        <a:rPr lang="zh-CN" altLang="en-US" sz="900" dirty="0"/>
                        <a:t>对</a:t>
                      </a:r>
                      <a:r>
                        <a:rPr lang="en-US" altLang="zh-CN" sz="900" dirty="0"/>
                        <a:t>……</a:t>
                      </a:r>
                      <a:r>
                        <a:rPr lang="zh-CN" altLang="en-US" sz="900" dirty="0"/>
                        <a:t>狠心 </a:t>
                      </a:r>
                      <a:r>
                        <a:rPr lang="en-US" altLang="zh-CN" sz="900" dirty="0"/>
                        <a:t>D.</a:t>
                      </a:r>
                      <a:r>
                        <a:rPr lang="zh-CN" altLang="en-US" sz="900" dirty="0"/>
                        <a:t>抑制</a:t>
                      </a: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下列各组句中加点词的意义和用法，不同的一组是（ 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</a:p>
                    <a:p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其谁可而为之 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君知其难也</a:t>
                      </a:r>
                    </a:p>
                    <a:p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午非子之子邪 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今者有小人之言</a:t>
                      </a:r>
                    </a:p>
                    <a:p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而遂杀之 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后遂无问津者</a:t>
                      </a:r>
                    </a:p>
                    <a:p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伤人者刑 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同予者何人</a:t>
                      </a: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 marL="68567" marR="68567" marT="34293" marB="342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3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zh-CN" alt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zh-CN" altLang="en-US" sz="1100" b="1" dirty="0"/>
                        <a:t>管子</a:t>
                      </a:r>
                      <a:endParaRPr lang="en-US" altLang="zh-CN" sz="1100" b="1" dirty="0"/>
                    </a:p>
                    <a:p>
                      <a:r>
                        <a:rPr lang="en-US" altLang="zh-CN" sz="1100" b="1" dirty="0"/>
                        <a:t>《</a:t>
                      </a:r>
                      <a:r>
                        <a:rPr lang="zh-CN" altLang="en-US" sz="1100" b="1" dirty="0"/>
                        <a:t>轻重</a:t>
                      </a:r>
                      <a:r>
                        <a:rPr lang="en-US" altLang="zh-CN" sz="1100" b="1" dirty="0"/>
                        <a:t>》</a:t>
                      </a:r>
                      <a:endParaRPr lang="zh-CN" altLang="en-US" sz="1100" b="1" dirty="0"/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1100" dirty="0"/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下列对句中加粗词的解释，不正确的一项是（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分）</a:t>
                      </a:r>
                    </a:p>
                    <a:p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令左司马伯公将白徒而铸钱于庄山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将：率领</a:t>
                      </a:r>
                    </a:p>
                    <a:p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什至而金千斤也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  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什：十倍</a:t>
                      </a:r>
                    </a:p>
                    <a:p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楚不赋于民而财用足也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赋：给予</a:t>
                      </a:r>
                    </a:p>
                    <a:p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衡山之民释其本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  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本：农耕</a:t>
                      </a:r>
                    </a:p>
                    <a:p>
                      <a:endParaRPr lang="en-US" altLang="zh-CN" sz="900" dirty="0"/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下列各组语句中加点词的意义和用法，不同的一项是（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分）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</a:t>
                      </a:r>
                      <a:endParaRPr lang="zh-CN" altLang="zh-CN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使人之楚买生鹿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载粟而之齐</a:t>
                      </a:r>
                    </a:p>
                    <a:p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其人民习战斗之道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公其令人贵买衡山之械器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 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楚王果自得而求谷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果令人之衡山求买械器</a:t>
                      </a:r>
                    </a:p>
                    <a:p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 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今齐以其重宝贵买吾群害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楚以生鹿藏钱五倍</a:t>
                      </a: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 marL="68567" marR="68567" marT="34293" marB="342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0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zh-CN" alt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zh-CN" altLang="en-US" sz="1100" b="1" dirty="0"/>
                        <a:t>苏轼</a:t>
                      </a:r>
                      <a:endParaRPr lang="en-US" altLang="zh-CN" sz="1100" b="1" dirty="0"/>
                    </a:p>
                    <a:p>
                      <a:r>
                        <a:rPr lang="en-US" altLang="zh-CN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秦废封建</a:t>
                      </a:r>
                      <a:r>
                        <a:rPr lang="en-US" altLang="zh-CN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100" b="1" dirty="0"/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zh-CN" altLang="en-US" sz="900" dirty="0"/>
                        <a:t>下列对句中加点词的解释，不正确的一项是（</a:t>
                      </a:r>
                      <a:r>
                        <a:rPr lang="en-US" altLang="zh-CN" sz="900" dirty="0"/>
                        <a:t>3</a:t>
                      </a:r>
                      <a:r>
                        <a:rPr lang="zh-CN" altLang="en-US" sz="900" dirty="0"/>
                        <a:t>分） </a:t>
                      </a:r>
                    </a:p>
                    <a:p>
                      <a:r>
                        <a:rPr lang="en-US" altLang="zh-CN" sz="900" dirty="0"/>
                        <a:t>A</a:t>
                      </a:r>
                      <a:r>
                        <a:rPr lang="zh-CN" altLang="en-US" sz="900" dirty="0"/>
                        <a:t>．然后属疏远              属：亲属</a:t>
                      </a:r>
                    </a:p>
                    <a:p>
                      <a:r>
                        <a:rPr lang="en-US" altLang="zh-CN" sz="900" dirty="0"/>
                        <a:t>B</a:t>
                      </a:r>
                      <a:r>
                        <a:rPr lang="zh-CN" altLang="en-US" sz="900" dirty="0"/>
                        <a:t>．诸侯更相诛伐             更：交替</a:t>
                      </a:r>
                    </a:p>
                    <a:p>
                      <a:r>
                        <a:rPr lang="en-US" altLang="zh-CN" sz="900" dirty="0"/>
                        <a:t>C</a:t>
                      </a:r>
                      <a:r>
                        <a:rPr lang="zh-CN" altLang="en-US" sz="900" dirty="0"/>
                        <a:t>．子房亦与焉               与：参与 </a:t>
                      </a:r>
                    </a:p>
                    <a:p>
                      <a:r>
                        <a:rPr lang="en-US" altLang="zh-CN" sz="900" dirty="0"/>
                        <a:t>D</a:t>
                      </a:r>
                      <a:r>
                        <a:rPr lang="zh-CN" altLang="en-US" sz="900" dirty="0"/>
                        <a:t>．不能易也                 易：交换 </a:t>
                      </a: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800" kern="100" spc="-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下列各组语句中加点词的意义和用法，不同的一项是（</a:t>
                      </a:r>
                      <a:r>
                        <a:rPr lang="en-US" altLang="zh-CN" sz="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zh-CN" sz="800" kern="100" spc="-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分）</a:t>
                      </a:r>
                      <a:r>
                        <a:rPr lang="en-US" altLang="zh-CN" sz="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zh-CN" sz="800" kern="100" spc="-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． 以有侯王</a:t>
                      </a:r>
                      <a:r>
                        <a:rPr lang="en-US" altLang="zh-CN" sz="800" kern="100" spc="-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CN" altLang="zh-CN" sz="800" kern="100" spc="-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争必以利</a:t>
                      </a:r>
                      <a:r>
                        <a:rPr lang="en-US" altLang="zh-CN" sz="800" kern="100" spc="-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altLang="zh-CN" sz="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zh-CN" sz="800" kern="100" spc="-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． 三代之兴</a:t>
                      </a:r>
                      <a:r>
                        <a:rPr lang="en-US" altLang="zh-CN" sz="800" kern="100" spc="-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altLang="zh-CN" sz="800" kern="100" spc="-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知诸侯之不可复</a:t>
                      </a:r>
                      <a:r>
                        <a:rPr lang="en-US" altLang="zh-CN" sz="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altLang="zh-CN" sz="800" kern="100" spc="-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． 而学士大夫多非之</a:t>
                      </a:r>
                      <a:r>
                        <a:rPr lang="en-US" altLang="zh-CN" sz="800" kern="100" spc="-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n-US" altLang="zh-CN" sz="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zh-CN" altLang="zh-CN" sz="800" kern="100" spc="-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． 袭封而争位者</a:t>
                      </a:r>
                      <a:endParaRPr lang="en-US" altLang="zh-CN" sz="800" kern="100" spc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00" spc="-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altLang="zh-CN" sz="800" kern="100" spc="-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而诸子之论废矣</a:t>
                      </a:r>
                      <a:r>
                        <a:rPr lang="en-US" altLang="zh-CN" sz="800" kern="100" spc="-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zh-CN" altLang="zh-CN" sz="800" kern="100" spc="-2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君臣父子相贼虐者</a:t>
                      </a:r>
                      <a:endParaRPr lang="zh-CN" altLang="zh-CN" sz="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 marL="68567" marR="68567" marT="34293" marB="342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6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zh-CN" alt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b="1" dirty="0"/>
                        <a:t>《</a:t>
                      </a:r>
                      <a:r>
                        <a:rPr lang="zh-CN" altLang="en-US" sz="1100" b="1" dirty="0"/>
                        <a:t>荀子</a:t>
                      </a:r>
                      <a:r>
                        <a:rPr lang="en-US" altLang="zh-CN" sz="1100" b="1" dirty="0"/>
                        <a:t>》《</a:t>
                      </a:r>
                      <a:r>
                        <a:rPr lang="zh-CN" altLang="en-US" sz="1100" b="1" dirty="0"/>
                        <a:t>吕氏春秋</a:t>
                      </a:r>
                      <a:r>
                        <a:rPr lang="en-US" altLang="zh-CN" sz="1100" b="1" dirty="0"/>
                        <a:t>》</a:t>
                      </a:r>
                      <a:endParaRPr lang="zh-CN" altLang="en-US" sz="1100" b="1" dirty="0"/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下列对句中加点词的解释，不正确的一项是（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分） </a:t>
                      </a:r>
                    </a:p>
                    <a:p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．时不胜月  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时间：季节 </a:t>
                      </a:r>
                    </a:p>
                    <a:p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．仅存之国危而后戚之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戚：为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悲伤 </a:t>
                      </a:r>
                    </a:p>
                    <a:p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．智士贤者相与积心愁虑以求之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相与：一同、都 </a:t>
                      </a:r>
                    </a:p>
                    <a:p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．取其金，则无损于行</a:t>
                      </a:r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</a:t>
                      </a:r>
                      <a:r>
                        <a:rPr lang="zh-CN" altLang="zh-C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行：行为 </a:t>
                      </a: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下列各组句中加点词的意义和用法，不同的一项是（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分） </a:t>
                      </a:r>
                    </a:p>
                    <a:p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．故善日者王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王者敬日 </a:t>
                      </a:r>
                    </a:p>
                    <a:p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．亡国之祸败不可胜悔也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不可胜日志也 </a:t>
                      </a:r>
                    </a:p>
                    <a:p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．此之谓也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若白垩之与黑漆 </a:t>
                      </a:r>
                    </a:p>
                    <a:p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．察其秋毫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其人拜之以牛</a:t>
                      </a: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 marL="68567" marR="68567" marT="34293" marB="3429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99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zh-CN" alt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zh-CN" sz="1100" b="1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柳宗元</a:t>
                      </a:r>
                      <a:endParaRPr lang="en-US" altLang="zh-CN" sz="1100" b="1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zh-CN" sz="1100" b="1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《非国语》</a:t>
                      </a:r>
                      <a:endParaRPr lang="en-US" altLang="zh-CN" sz="1100" b="1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zh-CN" altLang="en-US" sz="1100" dirty="0">
                          <a:solidFill>
                            <a:srgbClr val="C00000"/>
                          </a:solidFill>
                        </a:rPr>
                        <a:t>分</a:t>
                      </a:r>
                      <a:endParaRPr lang="en-US" altLang="zh-CN" sz="1100" dirty="0">
                        <a:solidFill>
                          <a:srgbClr val="C00000"/>
                        </a:solidFill>
                      </a:endParaRPr>
                    </a:p>
                  </a:txBody>
                  <a:tcPr marL="68567" marR="68567" marT="34293" marB="34293"/>
                </a:tc>
                <a:tc gridSpan="2">
                  <a:txBody>
                    <a:bodyPr/>
                    <a:lstStyle/>
                    <a:p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下列对句中加点词语的解释，不正确的一项是（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分） </a:t>
                      </a:r>
                    </a:p>
                    <a:p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①不概于圣 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概：大略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②不得由中庸以入尧、舜之道 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由：沿着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③特天地之物也 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特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只是</a:t>
                      </a:r>
                    </a:p>
                    <a:p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④是恶乎与我谋 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恶乎：于何、怎么会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⑤必涌溢蒸郁以糜百物 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糜：使……熟烂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⑥抑人事乎 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抑：还是</a:t>
                      </a:r>
                    </a:p>
                    <a:p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⑦吾既陈于前矣 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既：既然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⑧不有他术乎 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术：途径、方法</a:t>
                      </a:r>
                    </a:p>
                    <a:p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①⑦ 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B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②⑧ 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C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⑥③ </a:t>
                      </a:r>
                      <a:r>
                        <a:rPr lang="en-US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D</a:t>
                      </a:r>
                      <a:r>
                        <a:rPr lang="zh-CN" altLang="zh-C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④⑤</a:t>
                      </a:r>
                    </a:p>
                  </a:txBody>
                  <a:tcPr marL="68567" marR="68567" marT="34293" marB="34293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67" marR="68567" marT="34293" marB="3429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567" marR="68567" marT="34293" marB="34293"/>
                </a:tc>
                <a:extLst>
                  <a:ext uri="{0D108BD9-81ED-4DB2-BD59-A6C34878D82A}">
                    <a16:rowId xmlns:a16="http://schemas.microsoft.com/office/drawing/2014/main" val="35407141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55921-0A84-447A-A9B1-00993520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" y="103867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dirty="0"/>
              <a:t>回顾近</a:t>
            </a:r>
            <a:r>
              <a:rPr lang="en-US" altLang="zh-CN" dirty="0"/>
              <a:t>5</a:t>
            </a:r>
            <a:r>
              <a:rPr lang="zh-CN" altLang="en-US" dirty="0"/>
              <a:t>年考题总结规律：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E7157F-B08E-4CC2-A382-5E8DADE59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539750"/>
            <a:ext cx="8877300" cy="4499883"/>
          </a:xfrm>
        </p:spPr>
        <p:txBody>
          <a:bodyPr>
            <a:normAutofit lnSpcReduction="10000"/>
          </a:bodyPr>
          <a:lstStyle/>
          <a:p>
            <a:r>
              <a:rPr lang="zh-CN" altLang="en-US" sz="1800" dirty="0"/>
              <a:t>实词、虚词：</a:t>
            </a:r>
            <a:r>
              <a:rPr lang="en-US" altLang="zh-CN" sz="1800" dirty="0"/>
              <a:t>2015  </a:t>
            </a:r>
            <a:r>
              <a:rPr lang="zh-CN" altLang="en-US" sz="1800" dirty="0"/>
              <a:t>忍、至                   </a:t>
            </a:r>
            <a:r>
              <a:rPr lang="zh-CN" altLang="en-US" sz="1800" dirty="0">
                <a:solidFill>
                  <a:srgbClr val="008000"/>
                </a:solidFill>
              </a:rPr>
              <a:t>遂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0000FF"/>
                </a:solidFill>
              </a:rPr>
              <a:t>者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FF0000"/>
                </a:solidFill>
              </a:rPr>
              <a:t>之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7030A0"/>
                </a:solidFill>
              </a:rPr>
              <a:t>其</a:t>
            </a:r>
            <a:endParaRPr lang="en-US" altLang="zh-CN" sz="1800" dirty="0">
              <a:solidFill>
                <a:srgbClr val="7030A0"/>
              </a:solidFill>
            </a:endParaRPr>
          </a:p>
          <a:p>
            <a:r>
              <a:rPr lang="en-US" altLang="zh-CN" sz="1800" dirty="0"/>
              <a:t>                2016  </a:t>
            </a:r>
            <a:r>
              <a:rPr lang="zh-CN" altLang="en-US" sz="1800" dirty="0"/>
              <a:t>将、什、赋、本         </a:t>
            </a:r>
            <a:r>
              <a:rPr lang="zh-CN" altLang="en-US" sz="1800" dirty="0">
                <a:solidFill>
                  <a:srgbClr val="0000FF"/>
                </a:solidFill>
              </a:rPr>
              <a:t>以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008000"/>
                </a:solidFill>
              </a:rPr>
              <a:t>果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FF0000"/>
                </a:solidFill>
              </a:rPr>
              <a:t>之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7030A0"/>
                </a:solidFill>
              </a:rPr>
              <a:t>其</a:t>
            </a:r>
            <a:endParaRPr lang="en-US" altLang="zh-CN" sz="1800" dirty="0">
              <a:solidFill>
                <a:srgbClr val="7030A0"/>
              </a:solidFill>
            </a:endParaRPr>
          </a:p>
          <a:p>
            <a:r>
              <a:rPr lang="en-US" altLang="zh-CN" sz="1800" dirty="0"/>
              <a:t>                2017  </a:t>
            </a:r>
            <a:r>
              <a:rPr lang="zh-CN" altLang="en-US" sz="1800" dirty="0"/>
              <a:t>属、更、与、易         </a:t>
            </a:r>
            <a:r>
              <a:rPr lang="zh-CN" altLang="en-US" sz="1800" dirty="0">
                <a:solidFill>
                  <a:srgbClr val="0000FF"/>
                </a:solidFill>
              </a:rPr>
              <a:t>以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0000FF"/>
                </a:solidFill>
              </a:rPr>
              <a:t>者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FF0000"/>
                </a:solidFill>
              </a:rPr>
              <a:t>之</a:t>
            </a:r>
            <a:r>
              <a:rPr lang="zh-CN" altLang="en-US" sz="1800" dirty="0"/>
              <a:t>、而</a:t>
            </a:r>
            <a:endParaRPr lang="en-US" altLang="zh-CN" sz="1800" dirty="0"/>
          </a:p>
          <a:p>
            <a:r>
              <a:rPr lang="en-US" altLang="zh-CN" sz="1800" dirty="0"/>
              <a:t>                2018  </a:t>
            </a:r>
            <a:r>
              <a:rPr lang="zh-CN" altLang="en-US" sz="1800" dirty="0"/>
              <a:t>时、戚、相与、行      日、</a:t>
            </a:r>
            <a:r>
              <a:rPr lang="zh-CN" altLang="en-US" sz="1800" dirty="0">
                <a:solidFill>
                  <a:srgbClr val="008000"/>
                </a:solidFill>
              </a:rPr>
              <a:t>胜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FF0000"/>
                </a:solidFill>
              </a:rPr>
              <a:t>之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7030A0"/>
                </a:solidFill>
              </a:rPr>
              <a:t>其</a:t>
            </a:r>
            <a:endParaRPr lang="en-US" altLang="zh-CN" sz="1800" dirty="0">
              <a:solidFill>
                <a:srgbClr val="7030A0"/>
              </a:solidFill>
            </a:endParaRPr>
          </a:p>
          <a:p>
            <a:r>
              <a:rPr lang="en-US" altLang="zh-CN" sz="1800" dirty="0"/>
              <a:t>                2019  </a:t>
            </a:r>
            <a:r>
              <a:rPr lang="zh-CN" altLang="en-US" sz="1800" dirty="0"/>
              <a:t>糜、术、概、</a:t>
            </a:r>
            <a:r>
              <a:rPr lang="zh-CN" altLang="en-US" sz="1800" dirty="0">
                <a:solidFill>
                  <a:srgbClr val="008000"/>
                </a:solidFill>
              </a:rPr>
              <a:t>由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008000"/>
                </a:solidFill>
              </a:rPr>
              <a:t>特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008000"/>
                </a:solidFill>
              </a:rPr>
              <a:t>恶乎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008000"/>
                </a:solidFill>
              </a:rPr>
              <a:t>抑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008000"/>
                </a:solidFill>
              </a:rPr>
              <a:t>既</a:t>
            </a:r>
            <a:endParaRPr lang="en-US" altLang="zh-CN" sz="1800" dirty="0">
              <a:solidFill>
                <a:srgbClr val="008000"/>
              </a:solidFill>
            </a:endParaRPr>
          </a:p>
          <a:p>
            <a:r>
              <a:rPr lang="zh-CN" altLang="en-US" sz="1800" dirty="0"/>
              <a:t>注明：文言虚词大多从实词虚化而来，有些词兼实、虚词用法。</a:t>
            </a:r>
            <a:endParaRPr lang="en-US" altLang="zh-CN" sz="1800" dirty="0"/>
          </a:p>
          <a:p>
            <a:r>
              <a:rPr lang="en-US" altLang="zh-CN" sz="2000" dirty="0">
                <a:solidFill>
                  <a:srgbClr val="C00000"/>
                </a:solidFill>
              </a:rPr>
              <a:t>1.</a:t>
            </a:r>
            <a:r>
              <a:rPr lang="zh-CN" altLang="en-US" sz="2000" dirty="0">
                <a:solidFill>
                  <a:srgbClr val="C00000"/>
                </a:solidFill>
              </a:rPr>
              <a:t>考查形式：实、虚词合体</a:t>
            </a:r>
            <a:endParaRPr lang="en-US" altLang="zh-CN" sz="2000" dirty="0">
              <a:solidFill>
                <a:srgbClr val="C00000"/>
              </a:solidFill>
            </a:endParaRPr>
          </a:p>
          <a:p>
            <a:r>
              <a:rPr lang="en-US" altLang="zh-CN" sz="2000" dirty="0">
                <a:solidFill>
                  <a:srgbClr val="C00000"/>
                </a:solidFill>
              </a:rPr>
              <a:t>2.</a:t>
            </a:r>
            <a:r>
              <a:rPr lang="zh-CN" altLang="en-US" sz="2000" dirty="0">
                <a:solidFill>
                  <a:srgbClr val="C00000"/>
                </a:solidFill>
              </a:rPr>
              <a:t>考查内容：一词多义在具体语境中的意义和用法；</a:t>
            </a:r>
            <a:endParaRPr lang="en-US" altLang="zh-CN" sz="2000" dirty="0">
              <a:solidFill>
                <a:srgbClr val="C00000"/>
              </a:solidFill>
            </a:endParaRPr>
          </a:p>
          <a:p>
            <a:r>
              <a:rPr lang="en-US" altLang="zh-CN" sz="2000" dirty="0">
                <a:solidFill>
                  <a:srgbClr val="C00000"/>
                </a:solidFill>
              </a:rPr>
              <a:t>                 18</a:t>
            </a:r>
            <a:r>
              <a:rPr lang="zh-CN" altLang="en-US" sz="2000" dirty="0">
                <a:solidFill>
                  <a:srgbClr val="C00000"/>
                </a:solidFill>
              </a:rPr>
              <a:t>个虚词之外的常见虚词意义用法（</a:t>
            </a:r>
            <a:r>
              <a:rPr lang="zh-CN" altLang="en-US" sz="2000" dirty="0">
                <a:solidFill>
                  <a:srgbClr val="008000"/>
                </a:solidFill>
              </a:rPr>
              <a:t>课内</a:t>
            </a:r>
            <a:r>
              <a:rPr lang="zh-CN" altLang="en-US" sz="2000" dirty="0">
                <a:solidFill>
                  <a:srgbClr val="C00000"/>
                </a:solidFill>
              </a:rPr>
              <a:t>）。</a:t>
            </a:r>
            <a:endParaRPr lang="en-US" altLang="zh-CN" sz="2000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78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E36748-5699-4C68-9944-A2C02820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55" y="1073333"/>
            <a:ext cx="8273290" cy="4042179"/>
          </a:xfrm>
        </p:spPr>
        <p:txBody>
          <a:bodyPr/>
          <a:lstStyle/>
          <a:p>
            <a:r>
              <a:rPr lang="zh-CN" altLang="en-US" sz="2400" dirty="0">
                <a:solidFill>
                  <a:srgbClr val="C00000"/>
                </a:solidFill>
              </a:rPr>
              <a:t>一、加强实词积累，巩固提升推断实词词义的能力</a:t>
            </a:r>
            <a:endParaRPr lang="en-US" altLang="zh-CN" sz="2400" dirty="0">
              <a:solidFill>
                <a:srgbClr val="C00000"/>
              </a:solidFill>
            </a:endParaRPr>
          </a:p>
          <a:p>
            <a:r>
              <a:rPr lang="zh-CN" altLang="en-US" sz="2400" dirty="0">
                <a:solidFill>
                  <a:srgbClr val="C00000"/>
                </a:solidFill>
              </a:rPr>
              <a:t>二、熟练掌握</a:t>
            </a:r>
            <a:r>
              <a:rPr lang="en-US" altLang="zh-CN" sz="2400" dirty="0">
                <a:solidFill>
                  <a:srgbClr val="C00000"/>
                </a:solidFill>
              </a:rPr>
              <a:t>18</a:t>
            </a:r>
            <a:r>
              <a:rPr lang="zh-CN" altLang="en-US" sz="2400" dirty="0">
                <a:solidFill>
                  <a:srgbClr val="C00000"/>
                </a:solidFill>
              </a:rPr>
              <a:t>个虚词的意义和用法能够迁移运用，</a:t>
            </a:r>
            <a:endParaRPr lang="en-US" altLang="zh-CN" sz="2400" dirty="0">
              <a:solidFill>
                <a:srgbClr val="C00000"/>
              </a:solidFill>
            </a:endParaRPr>
          </a:p>
          <a:p>
            <a:r>
              <a:rPr lang="en-US" altLang="zh-CN" sz="2400" dirty="0">
                <a:solidFill>
                  <a:srgbClr val="C00000"/>
                </a:solidFill>
              </a:rPr>
              <a:t>      </a:t>
            </a:r>
            <a:r>
              <a:rPr lang="zh-CN" altLang="en-US" sz="2400" dirty="0">
                <a:solidFill>
                  <a:srgbClr val="C00000"/>
                </a:solidFill>
              </a:rPr>
              <a:t>积累</a:t>
            </a:r>
            <a:r>
              <a:rPr lang="en-US" altLang="zh-CN" sz="2400" dirty="0">
                <a:solidFill>
                  <a:srgbClr val="C00000"/>
                </a:solidFill>
              </a:rPr>
              <a:t>18</a:t>
            </a:r>
            <a:r>
              <a:rPr lang="zh-CN" altLang="en-US" sz="2400" dirty="0">
                <a:solidFill>
                  <a:srgbClr val="C00000"/>
                </a:solidFill>
              </a:rPr>
              <a:t>个虚词以外的常见虚词意义和用法（</a:t>
            </a:r>
            <a:r>
              <a:rPr lang="zh-CN" altLang="en-US" sz="2400" dirty="0">
                <a:solidFill>
                  <a:srgbClr val="008000"/>
                </a:solidFill>
              </a:rPr>
              <a:t>课内</a:t>
            </a:r>
            <a:r>
              <a:rPr lang="zh-CN" altLang="en-US" sz="2400" dirty="0">
                <a:solidFill>
                  <a:srgbClr val="C00000"/>
                </a:solidFill>
              </a:rPr>
              <a:t>） </a:t>
            </a:r>
            <a:endParaRPr lang="en-US" altLang="zh-CN" sz="2400" dirty="0">
              <a:solidFill>
                <a:srgbClr val="C00000"/>
              </a:solidFill>
            </a:endParaRPr>
          </a:p>
          <a:p>
            <a:r>
              <a:rPr lang="zh-CN" altLang="en-US" sz="2400" dirty="0">
                <a:solidFill>
                  <a:srgbClr val="C00000"/>
                </a:solidFill>
              </a:rPr>
              <a:t>三、运用代入法、排除法</a:t>
            </a:r>
            <a:endParaRPr lang="en-US" altLang="zh-CN" sz="2400" dirty="0">
              <a:solidFill>
                <a:srgbClr val="C0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477BA4A9-A9DF-4290-954E-B4B255CF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31788"/>
            <a:ext cx="8140700" cy="331787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应对措施：</a:t>
            </a:r>
          </a:p>
        </p:txBody>
      </p:sp>
    </p:spTree>
    <p:extLst>
      <p:ext uri="{BB962C8B-B14F-4D97-AF65-F5344CB8AC3E}">
        <p14:creationId xmlns:p14="http://schemas.microsoft.com/office/powerpoint/2010/main" val="422061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7FBFC0-8C0F-4FE8-8345-FF5EC669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1" y="167367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dirty="0"/>
              <a:t>巩固提升推断实词词义能力：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4D34AD-E281-452A-BD2D-B55B6D135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800" b="1" dirty="0"/>
              <a:t>实词推断法：</a:t>
            </a:r>
            <a:endParaRPr lang="en-US" altLang="zh-CN" sz="1800" b="1" dirty="0"/>
          </a:p>
          <a:p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1800" b="1" dirty="0">
                <a:solidFill>
                  <a:srgbClr val="00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）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  </a:t>
            </a:r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字形推断法</a:t>
            </a:r>
            <a:r>
              <a:rPr lang="en-US" altLang="zh-CN" sz="1800" b="1" dirty="0">
                <a:solidFill>
                  <a:srgbClr val="000000"/>
                </a:solidFill>
                <a:ea typeface="宋体" panose="02010600030101010101" pitchFamily="2" charset="-122"/>
              </a:rPr>
              <a:t>----</a:t>
            </a:r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汉字表意</a:t>
            </a:r>
            <a:endParaRPr lang="zh-CN" altLang="en-US" sz="1800" b="1" dirty="0"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1800" b="1" dirty="0">
                <a:solidFill>
                  <a:srgbClr val="00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）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  </a:t>
            </a:r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字音推断法</a:t>
            </a:r>
            <a:r>
              <a:rPr lang="en-US" altLang="zh-CN" sz="1800" b="1" dirty="0">
                <a:solidFill>
                  <a:srgbClr val="000000"/>
                </a:solidFill>
                <a:ea typeface="宋体" panose="02010600030101010101" pitchFamily="2" charset="-122"/>
              </a:rPr>
              <a:t>----</a:t>
            </a:r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通假用法</a:t>
            </a:r>
            <a:endParaRPr lang="zh-CN" altLang="en-US" sz="1800" b="1" dirty="0"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1800" b="1" dirty="0">
                <a:solidFill>
                  <a:srgbClr val="000000"/>
                </a:solidFill>
                <a:ea typeface="宋体" panose="02010600030101010101" pitchFamily="2" charset="-122"/>
              </a:rPr>
              <a:t>3</a:t>
            </a:r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）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  </a:t>
            </a:r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语法推断法</a:t>
            </a:r>
            <a:r>
              <a:rPr lang="en-US" altLang="zh-CN" sz="1800" b="1" dirty="0">
                <a:solidFill>
                  <a:srgbClr val="000000"/>
                </a:solidFill>
                <a:ea typeface="宋体" panose="02010600030101010101" pitchFamily="2" charset="-122"/>
              </a:rPr>
              <a:t>----</a:t>
            </a:r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确定词性</a:t>
            </a:r>
            <a:endParaRPr lang="zh-CN" altLang="en-US" sz="1800" b="1" dirty="0"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1800" b="1" dirty="0">
                <a:solidFill>
                  <a:srgbClr val="000000"/>
                </a:solidFill>
                <a:ea typeface="宋体" panose="02010600030101010101" pitchFamily="2" charset="-122"/>
              </a:rPr>
              <a:t>4</a:t>
            </a:r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）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  </a:t>
            </a:r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联想推断法</a:t>
            </a:r>
            <a:r>
              <a:rPr lang="en-US" altLang="zh-CN" sz="1800" b="1" dirty="0">
                <a:solidFill>
                  <a:srgbClr val="000000"/>
                </a:solidFill>
                <a:ea typeface="宋体" panose="02010600030101010101" pitchFamily="2" charset="-122"/>
              </a:rPr>
              <a:t>----</a:t>
            </a:r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成语、课内</a:t>
            </a:r>
            <a:endParaRPr lang="en-US" altLang="zh-CN" sz="1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1800" b="1" dirty="0">
                <a:solidFill>
                  <a:srgbClr val="000000"/>
                </a:solidFill>
                <a:ea typeface="宋体" panose="02010600030101010101" pitchFamily="2" charset="-122"/>
              </a:rPr>
              <a:t>5</a:t>
            </a:r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）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  </a:t>
            </a:r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邻字推断法</a:t>
            </a:r>
            <a:r>
              <a:rPr lang="en-US" altLang="zh-CN" sz="1800" b="1" dirty="0">
                <a:solidFill>
                  <a:srgbClr val="000000"/>
                </a:solidFill>
                <a:ea typeface="宋体" panose="02010600030101010101" pitchFamily="2" charset="-122"/>
              </a:rPr>
              <a:t>----</a:t>
            </a:r>
            <a:r>
              <a:rPr lang="zh-CN" altLang="en-US" sz="1800" b="1" dirty="0">
                <a:solidFill>
                  <a:srgbClr val="000000"/>
                </a:solidFill>
                <a:ea typeface="宋体" panose="02010600030101010101" pitchFamily="2" charset="-122"/>
              </a:rPr>
              <a:t>同义复合</a:t>
            </a:r>
            <a:endParaRPr lang="en-US" altLang="zh-CN" sz="1800" b="1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1800" b="1" dirty="0">
                <a:solidFill>
                  <a:srgbClr val="FF0000"/>
                </a:solidFill>
                <a:ea typeface="宋体" panose="02010600030101010101" pitchFamily="2" charset="-122"/>
              </a:rPr>
              <a:t>6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）  结构推断法</a:t>
            </a:r>
            <a:r>
              <a:rPr lang="en-US" altLang="zh-CN" sz="1800" b="1" dirty="0">
                <a:solidFill>
                  <a:srgbClr val="FF0000"/>
                </a:solidFill>
                <a:ea typeface="宋体" panose="02010600030101010101" pitchFamily="2" charset="-122"/>
              </a:rPr>
              <a:t>----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对称句式</a:t>
            </a:r>
          </a:p>
          <a:p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1800" b="1" dirty="0">
                <a:solidFill>
                  <a:srgbClr val="FF0000"/>
                </a:solidFill>
                <a:ea typeface="宋体" panose="02010600030101010101" pitchFamily="2" charset="-122"/>
              </a:rPr>
              <a:t>7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  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语境推断法</a:t>
            </a:r>
            <a:r>
              <a:rPr lang="en-US" altLang="zh-CN" sz="1800" b="1" dirty="0">
                <a:solidFill>
                  <a:srgbClr val="FF0000"/>
                </a:solidFill>
                <a:ea typeface="宋体" panose="02010600030101010101" pitchFamily="2" charset="-122"/>
              </a:rPr>
              <a:t>----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联系文意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596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C47469-8612-4982-9A31-FC2FAC60A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5119"/>
            <a:ext cx="8966200" cy="4092481"/>
          </a:xfrm>
        </p:spPr>
        <p:txBody>
          <a:bodyPr>
            <a:normAutofit/>
          </a:bodyPr>
          <a:lstStyle/>
          <a:p>
            <a:r>
              <a:rPr lang="zh-CN" altLang="en-US" sz="2400" b="1" spc="200" dirty="0">
                <a:solidFill>
                  <a:srgbClr val="FF0000"/>
                </a:solidFill>
                <a:ea typeface="宋体" panose="02010600030101010101" pitchFamily="2" charset="-122"/>
                <a:cs typeface="+mj-cs"/>
              </a:rPr>
              <a:t>结构推断法</a:t>
            </a:r>
            <a:r>
              <a:rPr lang="en-US" altLang="zh-CN" sz="2400" b="1" spc="200" dirty="0">
                <a:solidFill>
                  <a:srgbClr val="FF0000"/>
                </a:solidFill>
                <a:ea typeface="宋体" panose="02010600030101010101" pitchFamily="2" charset="-122"/>
                <a:cs typeface="+mj-cs"/>
              </a:rPr>
              <a:t>----</a:t>
            </a:r>
            <a:r>
              <a:rPr lang="zh-CN" altLang="en-US" sz="2400" b="1" spc="200" dirty="0">
                <a:solidFill>
                  <a:srgbClr val="FF0000"/>
                </a:solidFill>
                <a:ea typeface="宋体" panose="02010600030101010101" pitchFamily="2" charset="-122"/>
                <a:cs typeface="+mj-cs"/>
              </a:rPr>
              <a:t>对称句式</a:t>
            </a:r>
            <a:endParaRPr lang="en-US" altLang="zh-CN" sz="2000" dirty="0"/>
          </a:p>
          <a:p>
            <a:r>
              <a:rPr lang="zh-CN" altLang="en-US" sz="2000" dirty="0"/>
              <a:t>句中对称位置的词语，其意义关系有两种：</a:t>
            </a:r>
            <a:endParaRPr lang="en-US" altLang="zh-CN" sz="2000" dirty="0"/>
          </a:p>
          <a:p>
            <a:r>
              <a:rPr lang="zh-CN" altLang="en-US" sz="2000" dirty="0"/>
              <a:t>一、词性相同，词义相同或相近：例：</a:t>
            </a:r>
            <a:r>
              <a:rPr lang="zh-CN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忠</a:t>
            </a:r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不必</a:t>
            </a:r>
            <a:r>
              <a:rPr lang="zh-CN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</a:t>
            </a:r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兮,</a:t>
            </a:r>
            <a:r>
              <a:rPr lang="zh-CN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贤</a:t>
            </a:r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不必</a:t>
            </a:r>
            <a:r>
              <a:rPr lang="zh-CN" altLang="zh-CN" sz="2000" b="1" u="sng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endParaRPr lang="en-US" altLang="zh-CN" sz="2000" dirty="0"/>
          </a:p>
          <a:p>
            <a:r>
              <a:rPr lang="zh-CN" altLang="en-US" sz="2000" dirty="0"/>
              <a:t>二、词性相同，词义相反或相对：例：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善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始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者实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繁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，克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终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者盖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寡</a:t>
            </a:r>
            <a:endParaRPr lang="en-US" altLang="zh-CN" sz="2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</a:rPr>
              <a:t>语境推断法</a:t>
            </a: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-----</a:t>
            </a:r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</a:rPr>
              <a:t>联系文意</a:t>
            </a:r>
            <a:endParaRPr lang="en-US" altLang="zh-CN" sz="24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2000" dirty="0"/>
              <a:t>注意联系上下句、前后文语境。</a:t>
            </a:r>
          </a:p>
          <a:p>
            <a:endParaRPr lang="en-US" altLang="zh-CN" sz="2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000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EA06A74-C3DE-4705-914F-BD65CA14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53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1AC056-6FB0-4A0D-ABE7-F322104F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1" y="273051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dirty="0"/>
              <a:t>试题训练：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BACAB4-468B-4EA7-BFB3-31A507AE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663980"/>
            <a:ext cx="8655050" cy="4206469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联系前后语境、根据对称句式特点判断下列加点词语的解释是否正确，如果不正确，请写出准确词义。</a:t>
            </a:r>
            <a:endParaRPr lang="en-US" altLang="zh-CN" sz="2000" dirty="0"/>
          </a:p>
          <a:p>
            <a:r>
              <a:rPr lang="en-US" altLang="zh-CN" sz="2000" dirty="0"/>
              <a:t>1.2014</a:t>
            </a:r>
            <a:r>
              <a:rPr lang="zh-CN" altLang="en-US" sz="2000" dirty="0"/>
              <a:t>北京卷：洞庭，天下之至险</a:t>
            </a:r>
            <a:r>
              <a:rPr lang="en-US" altLang="zh-CN" sz="2000" dirty="0"/>
              <a:t>;</a:t>
            </a:r>
            <a:r>
              <a:rPr lang="zh-CN" altLang="en-US" sz="2000" dirty="0"/>
              <a:t>而岳阳，荆、潭、黔、蜀四会之冲也。昔舟之往来湖中者，至无所寓，则皆泊南津，其有事于州者远且劳，而又常有风波之恐、覆溺之</a:t>
            </a:r>
            <a:r>
              <a:rPr lang="zh-CN" altLang="en-US" sz="2000" dirty="0">
                <a:solidFill>
                  <a:srgbClr val="C00000"/>
                </a:solidFill>
              </a:rPr>
              <a:t>虞</a:t>
            </a:r>
            <a:r>
              <a:rPr lang="zh-CN" altLang="en-US" sz="2000" dirty="0"/>
              <a:t>。今舟之至者，皆泊堤下，有事于州者近而且无患。</a:t>
            </a:r>
            <a:endParaRPr lang="en-US" altLang="zh-CN" sz="2000" dirty="0"/>
          </a:p>
          <a:p>
            <a:r>
              <a:rPr lang="zh-CN" altLang="en-US" sz="2000" dirty="0">
                <a:solidFill>
                  <a:srgbClr val="C00000"/>
                </a:solidFill>
              </a:rPr>
              <a:t>虞：料想（    ）</a:t>
            </a:r>
            <a:endParaRPr lang="en-US" altLang="zh-CN" sz="20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5076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737CE6-96AD-48B4-A4B6-39A178942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49" y="107576"/>
            <a:ext cx="8859690" cy="494851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2.</a:t>
            </a:r>
            <a:r>
              <a:rPr lang="zh-CN" altLang="en-US" sz="2000" dirty="0"/>
              <a:t>朝阳期中</a:t>
            </a:r>
            <a:endParaRPr lang="en-US" altLang="zh-CN" sz="2000" dirty="0"/>
          </a:p>
          <a:p>
            <a:r>
              <a:rPr lang="zh-CN" altLang="zh-CN" sz="2000" dirty="0"/>
              <a:t>项羽不足以持败，一摧垓下，遂愤恚失守而自刭，量不足以</a:t>
            </a:r>
            <a:r>
              <a:rPr lang="zh-CN" altLang="zh-CN" sz="2000" dirty="0">
                <a:solidFill>
                  <a:srgbClr val="C00000"/>
                </a:solidFill>
              </a:rPr>
              <a:t>胜</a:t>
            </a:r>
            <a:r>
              <a:rPr lang="zh-CN" altLang="zh-CN" sz="2000" dirty="0"/>
              <a:t>之也。藉令戢悻悻之怒，渡江东以为后图，韩、彭、英布非不可移易而必忠于汉者，收余众，间群雄，更起而角死力，汉亦疲矣。而羽不能者，量止于一胜之威，败出于意外而弗能自固也。羽可以居胜而不可以持败，故败则必亡。存勖可以忍败而不足以处胜，故胜则必倾，一也。卒为嗣源所迫，身死国灭，量不足以受之也。藉令忍沾沾之喜，以从容论功而行赏，人且喻于君臣之义，虽有大勋，亦分谊所当尽，嗣源虽挟不轨之心，无有为之效命者，自敛雄心以俯听。而存勖不能者，量尽于争战之中，胜出于意外而弗能自抑也。</a:t>
            </a:r>
            <a:endParaRPr lang="en-US" altLang="zh-CN" sz="2000" dirty="0"/>
          </a:p>
          <a:p>
            <a:r>
              <a:rPr lang="zh-CN" altLang="en-US" sz="2000" dirty="0">
                <a:solidFill>
                  <a:srgbClr val="C00000"/>
                </a:solidFill>
              </a:rPr>
              <a:t>胜：胜利（    ）</a:t>
            </a:r>
            <a:endParaRPr lang="en-US" altLang="zh-CN" sz="2000" dirty="0">
              <a:solidFill>
                <a:srgbClr val="C00000"/>
              </a:solidFill>
            </a:endParaRPr>
          </a:p>
          <a:p>
            <a:endParaRPr lang="zh-CN" altLang="zh-CN" dirty="0">
              <a:solidFill>
                <a:srgbClr val="C0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17239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1566</Words>
  <Application>Microsoft Office PowerPoint</Application>
  <PresentationFormat>全屏显示(16:9)</PresentationFormat>
  <Paragraphs>144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黑体</vt:lpstr>
      <vt:lpstr>楷体</vt:lpstr>
      <vt:lpstr>微软雅黑</vt:lpstr>
      <vt:lpstr>Arial</vt:lpstr>
      <vt:lpstr>Calibri</vt:lpstr>
      <vt:lpstr>Times New Roman</vt:lpstr>
      <vt:lpstr>1_Office 主题​​</vt:lpstr>
      <vt:lpstr>文言文阅读之词义理解选择题</vt:lpstr>
      <vt:lpstr>考点解析： </vt:lpstr>
      <vt:lpstr>回顾：近5年京卷高考文言文词义理解选择题</vt:lpstr>
      <vt:lpstr>回顾近5年考题总结规律：</vt:lpstr>
      <vt:lpstr>应对措施：</vt:lpstr>
      <vt:lpstr>巩固提升推断实词词义能力：</vt:lpstr>
      <vt:lpstr>PowerPoint 演示文稿</vt:lpstr>
      <vt:lpstr>试题训练：</vt:lpstr>
      <vt:lpstr>PowerPoint 演示文稿</vt:lpstr>
      <vt:lpstr>PowerPoint 演示文稿</vt:lpstr>
      <vt:lpstr>积累18个虚词以外的常见虚词意义和用法（课内）</vt:lpstr>
      <vt:lpstr>复习建议：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陶 春</cp:lastModifiedBy>
  <cp:revision>64</cp:revision>
  <dcterms:created xsi:type="dcterms:W3CDTF">2020-02-01T11:21:51Z</dcterms:created>
  <dcterms:modified xsi:type="dcterms:W3CDTF">2020-02-05T10:34:11Z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