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77" r:id="rId2"/>
    <p:sldId id="257" r:id="rId3"/>
    <p:sldId id="279" r:id="rId4"/>
    <p:sldId id="281" r:id="rId5"/>
    <p:sldId id="282" r:id="rId6"/>
    <p:sldId id="283" r:id="rId7"/>
    <p:sldId id="280" r:id="rId8"/>
    <p:sldId id="284" r:id="rId9"/>
    <p:sldId id="285" r:id="rId10"/>
    <p:sldId id="286" r:id="rId11"/>
    <p:sldId id="287" r:id="rId12"/>
    <p:sldId id="288" r:id="rId13"/>
    <p:sldId id="289" r:id="rId14"/>
    <p:sldId id="290" r:id="rId15"/>
    <p:sldId id="291" r:id="rId16"/>
    <p:sldId id="292" r:id="rId17"/>
    <p:sldId id="293" r:id="rId18"/>
    <p:sldId id="294" r:id="rId19"/>
    <p:sldId id="267" r:id="rId20"/>
    <p:sldId id="27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6" d="100"/>
          <a:sy n="86" d="100"/>
        </p:scale>
        <p:origin x="-672"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5353B-6F85-4F74-AAEE-32AD87D87863}" type="datetimeFigureOut">
              <a:rPr lang="zh-CN" altLang="en-US" smtClean="0"/>
              <a:t>2020/2/5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4C7C9-AA33-435B-A300-8CC37563B295}" type="slidenum">
              <a:rPr lang="zh-CN" altLang="en-US" smtClean="0"/>
              <a:t>‹#›</a:t>
            </a:fld>
            <a:endParaRPr lang="zh-CN" altLang="en-US"/>
          </a:p>
        </p:txBody>
      </p:sp>
    </p:spTree>
    <p:extLst>
      <p:ext uri="{BB962C8B-B14F-4D97-AF65-F5344CB8AC3E}">
        <p14:creationId xmlns:p14="http://schemas.microsoft.com/office/powerpoint/2010/main" val="21970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060"/>
          </a:xfrm>
          <a:prstGeom prst="rect">
            <a:avLst/>
          </a:prstGeom>
        </p:spPr>
      </p:pic>
      <p:sp>
        <p:nvSpPr>
          <p:cNvPr id="2" name="Title 1"/>
          <p:cNvSpPr>
            <a:spLocks noGrp="1"/>
          </p:cNvSpPr>
          <p:nvPr>
            <p:ph type="ctrTitle"/>
          </p:nvPr>
        </p:nvSpPr>
        <p:spPr>
          <a:xfrm>
            <a:off x="2019299" y="1403594"/>
            <a:ext cx="5111752" cy="1136849"/>
          </a:xfrm>
        </p:spPr>
        <p:txBody>
          <a:bodyPr anchor="b">
            <a:noAutofit/>
          </a:bodyPr>
          <a:lstStyle>
            <a:lvl1pPr algn="ctr">
              <a:defRPr sz="4050">
                <a:effectLst/>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2019299" y="2743678"/>
            <a:ext cx="5111752" cy="990775"/>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5987424" y="3778908"/>
            <a:ext cx="673100" cy="209587"/>
          </a:xfrm>
        </p:spPr>
        <p:txBody>
          <a:bodyPr/>
          <a:lstStyle/>
          <a:p>
            <a:fld id="{B61BEF0D-F0BB-DE4B-95CE-6DB70DBA9567}" type="datetimeFigureOut">
              <a:rPr lang="en-US" dirty="0"/>
              <a:t>2/5/2020</a:t>
            </a:fld>
            <a:endParaRPr lang="en-US" dirty="0"/>
          </a:p>
        </p:txBody>
      </p:sp>
      <p:sp>
        <p:nvSpPr>
          <p:cNvPr id="5" name="Footer Placeholder 4"/>
          <p:cNvSpPr>
            <a:spLocks noGrp="1"/>
          </p:cNvSpPr>
          <p:nvPr>
            <p:ph type="ftr" sz="quarter" idx="11"/>
          </p:nvPr>
        </p:nvSpPr>
        <p:spPr>
          <a:xfrm>
            <a:off x="2019298" y="3778908"/>
            <a:ext cx="3910976" cy="209587"/>
          </a:xfrm>
        </p:spPr>
        <p:txBody>
          <a:bodyPr/>
          <a:lstStyle/>
          <a:p>
            <a:endParaRPr lang="en-US" dirty="0"/>
          </a:p>
        </p:txBody>
      </p:sp>
      <p:sp>
        <p:nvSpPr>
          <p:cNvPr id="6" name="Slide Number Placeholder 5"/>
          <p:cNvSpPr>
            <a:spLocks noGrp="1"/>
          </p:cNvSpPr>
          <p:nvPr>
            <p:ph type="sldNum" sz="quarter" idx="12"/>
          </p:nvPr>
        </p:nvSpPr>
        <p:spPr>
          <a:xfrm>
            <a:off x="6717675" y="3778908"/>
            <a:ext cx="413375" cy="209587"/>
          </a:xfrm>
        </p:spPr>
        <p:txBody>
          <a:bodyPr/>
          <a:lstStyle/>
          <a:p>
            <a:fld id="{D57F1E4F-1CFF-5643-939E-217C01CDF565}" type="slidenum">
              <a:rPr lang="en-US" dirty="0"/>
              <a:t>‹#›</a:t>
            </a:fld>
            <a:endParaRPr lang="en-US" dirty="0"/>
          </a:p>
        </p:txBody>
      </p:sp>
      <p:cxnSp>
        <p:nvCxnSpPr>
          <p:cNvPr id="15" name="Straight Connector 14"/>
          <p:cNvCxnSpPr/>
          <p:nvPr/>
        </p:nvCxnSpPr>
        <p:spPr>
          <a:xfrm>
            <a:off x="2019299" y="2642060"/>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971551" y="3612193"/>
            <a:ext cx="7207250" cy="425128"/>
          </a:xfrm>
        </p:spPr>
        <p:txBody>
          <a:bodyPr anchor="b">
            <a:normAutofit/>
          </a:bodyPr>
          <a:lstStyle>
            <a:lvl1pPr algn="ctr">
              <a:defRPr sz="18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81070" y="781186"/>
            <a:ext cx="7579479" cy="250233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8035" indent="0">
              <a:buNone/>
              <a:defRPr sz="1200"/>
            </a:lvl7pPr>
            <a:lvl8pPr marL="2400935" indent="0">
              <a:buNone/>
              <a:defRPr sz="1200"/>
            </a:lvl8pPr>
            <a:lvl9pPr marL="2743835" indent="0">
              <a:buNone/>
              <a:defRPr sz="12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971551" y="4037321"/>
            <a:ext cx="7207250" cy="370349"/>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977901" y="736728"/>
            <a:ext cx="7194549" cy="2216539"/>
          </a:xfrm>
        </p:spPr>
        <p:txBody>
          <a:bodyPr anchor="ctr">
            <a:normAutofit/>
          </a:bodyPr>
          <a:lstStyle>
            <a:lvl1pPr algn="ctr">
              <a:defRPr sz="24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7901" y="3258119"/>
            <a:ext cx="7194549" cy="1149551"/>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047127" y="3105692"/>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728"/>
            <a:ext cx="6972299" cy="1778312"/>
          </a:xfrm>
        </p:spPr>
        <p:txBody>
          <a:bodyPr anchor="ctr">
            <a:normAutofit/>
          </a:bodyPr>
          <a:lstStyle>
            <a:lvl1pPr algn="ctr">
              <a:defRPr sz="24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1256109" y="2515040"/>
            <a:ext cx="6629402" cy="438227"/>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编辑母版文本样式</a:t>
            </a:r>
          </a:p>
        </p:txBody>
      </p:sp>
      <p:sp>
        <p:nvSpPr>
          <p:cNvPr id="3" name="Text Placeholder 2"/>
          <p:cNvSpPr>
            <a:spLocks noGrp="1"/>
          </p:cNvSpPr>
          <p:nvPr>
            <p:ph type="body" idx="1" hasCustomPrompt="1"/>
          </p:nvPr>
        </p:nvSpPr>
        <p:spPr>
          <a:xfrm>
            <a:off x="971551" y="3258119"/>
            <a:ext cx="7207250" cy="1149551"/>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646510" y="660086"/>
            <a:ext cx="457200" cy="438659"/>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1274"/>
            <a:ext cx="457200" cy="438659"/>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692"/>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870"/>
            <a:ext cx="7207251" cy="1101793"/>
          </a:xfrm>
        </p:spPr>
        <p:txBody>
          <a:bodyPr anchor="b">
            <a:normAutofit/>
          </a:bodyPr>
          <a:lstStyle>
            <a:lvl1pPr algn="l">
              <a:defRPr sz="24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1551" y="3583663"/>
            <a:ext cx="7207251" cy="645413"/>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728"/>
            <a:ext cx="6972299" cy="1683045"/>
          </a:xfrm>
        </p:spPr>
        <p:txBody>
          <a:bodyPr anchor="ctr">
            <a:normAutofit/>
          </a:bodyPr>
          <a:lstStyle>
            <a:lvl1pPr algn="ctr">
              <a:defRPr sz="2400" b="0" cap="none">
                <a:solidFill>
                  <a:schemeClr val="tx1"/>
                </a:solidFill>
              </a:defRPr>
            </a:lvl1pPr>
          </a:lstStyle>
          <a:p>
            <a:r>
              <a:rPr lang="zh-CN" altLang="en-US"/>
              <a:t>单击此处编辑母版标题样式</a:t>
            </a:r>
            <a:endParaRPr lang="en-US" dirty="0"/>
          </a:p>
        </p:txBody>
      </p:sp>
      <p:sp>
        <p:nvSpPr>
          <p:cNvPr id="14" name="Text Placeholder 2"/>
          <p:cNvSpPr>
            <a:spLocks noGrp="1"/>
          </p:cNvSpPr>
          <p:nvPr>
            <p:ph type="body" idx="13" hasCustomPrompt="1"/>
          </p:nvPr>
        </p:nvSpPr>
        <p:spPr>
          <a:xfrm>
            <a:off x="971551" y="2729961"/>
            <a:ext cx="7207251" cy="665342"/>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编辑母版文本样式</a:t>
            </a:r>
          </a:p>
        </p:txBody>
      </p:sp>
      <p:sp>
        <p:nvSpPr>
          <p:cNvPr id="3" name="Text Placeholder 2"/>
          <p:cNvSpPr>
            <a:spLocks noGrp="1"/>
          </p:cNvSpPr>
          <p:nvPr>
            <p:ph type="body" idx="1" hasCustomPrompt="1"/>
          </p:nvPr>
        </p:nvSpPr>
        <p:spPr>
          <a:xfrm>
            <a:off x="971551" y="3397845"/>
            <a:ext cx="7207251" cy="100982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646510" y="660086"/>
            <a:ext cx="457200" cy="438659"/>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787"/>
            <a:ext cx="457200" cy="438659"/>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22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971551" y="736728"/>
            <a:ext cx="7207250" cy="1683045"/>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1" name="Text Placeholder 2"/>
          <p:cNvSpPr>
            <a:spLocks noGrp="1"/>
          </p:cNvSpPr>
          <p:nvPr>
            <p:ph type="body" idx="13" hasCustomPrompt="1"/>
          </p:nvPr>
        </p:nvSpPr>
        <p:spPr>
          <a:xfrm>
            <a:off x="971551" y="2723102"/>
            <a:ext cx="7207251" cy="63104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编辑母版文本样式</a:t>
            </a:r>
          </a:p>
        </p:txBody>
      </p:sp>
      <p:sp>
        <p:nvSpPr>
          <p:cNvPr id="3" name="Text Placeholder 2"/>
          <p:cNvSpPr>
            <a:spLocks noGrp="1"/>
          </p:cNvSpPr>
          <p:nvPr>
            <p:ph type="body" idx="1" hasCustomPrompt="1"/>
          </p:nvPr>
        </p:nvSpPr>
        <p:spPr>
          <a:xfrm>
            <a:off x="971550" y="3353386"/>
            <a:ext cx="7207253" cy="1054285"/>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047127" y="25722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047127" y="1816417"/>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7" y="736727"/>
            <a:ext cx="1418171" cy="367094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971549" y="736728"/>
            <a:ext cx="5574769" cy="3670943"/>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6647918" y="743080"/>
            <a:ext cx="0" cy="365824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16974" y="261847"/>
            <a:ext cx="7200897" cy="978071"/>
          </a:xfr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971551" y="1530614"/>
            <a:ext cx="7200897" cy="284965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684"/>
            <a:ext cx="6119016" cy="1367125"/>
          </a:xfrm>
        </p:spPr>
        <p:txBody>
          <a:bodyPr anchor="b">
            <a:normAutofit/>
          </a:bodyPr>
          <a:lstStyle>
            <a:lvl1pPr algn="ctr">
              <a:defRPr sz="33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511300" y="2885043"/>
            <a:ext cx="6119018" cy="716035"/>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509542" y="2783426"/>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047127" y="1816417"/>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973836" y="1920576"/>
            <a:ext cx="3538728" cy="248303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36008" y="1920576"/>
            <a:ext cx="3538728" cy="248303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1550" y="1994249"/>
            <a:ext cx="3538728" cy="43227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971550" y="2432872"/>
            <a:ext cx="3538728" cy="1974799"/>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35503" y="1994249"/>
            <a:ext cx="3538728" cy="43227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35503" y="2432872"/>
            <a:ext cx="3538728" cy="1974799"/>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047127" y="1816417"/>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047127" y="1816417"/>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70358" y="1041583"/>
            <a:ext cx="2788841" cy="1028880"/>
          </a:xfrm>
        </p:spPr>
        <p:txBody>
          <a:bodyPr anchor="b">
            <a:normAutofit/>
          </a:bodyPr>
          <a:lstStyle>
            <a:lvl1pPr algn="ctr">
              <a:defRPr sz="18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4064001" y="736727"/>
            <a:ext cx="4102100" cy="3670943"/>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970358" y="2273696"/>
            <a:ext cx="2788841" cy="182912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047127" y="2184782"/>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71549" y="1413121"/>
            <a:ext cx="4681362" cy="1028880"/>
          </a:xfrm>
        </p:spPr>
        <p:txBody>
          <a:bodyPr anchor="b">
            <a:normAutofit/>
          </a:bodyPr>
          <a:lstStyle>
            <a:lvl1pPr algn="ctr">
              <a:defRPr sz="2100" b="0"/>
            </a:lvl1pPr>
          </a:lstStyle>
          <a:p>
            <a:r>
              <a:rPr lang="zh-CN" altLang="en-US"/>
              <a:t>单击此处编辑母版标题样式</a:t>
            </a:r>
            <a:endParaRPr lang="en-US" dirty="0"/>
          </a:p>
        </p:txBody>
      </p:sp>
      <p:sp>
        <p:nvSpPr>
          <p:cNvPr id="17" name="Picture Placeholder 2"/>
          <p:cNvSpPr>
            <a:spLocks noGrp="1" noChangeAspect="1"/>
          </p:cNvSpPr>
          <p:nvPr>
            <p:ph type="pic" idx="1"/>
          </p:nvPr>
        </p:nvSpPr>
        <p:spPr>
          <a:xfrm>
            <a:off x="6071123" y="781187"/>
            <a:ext cx="2297510" cy="358202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8035" indent="0">
              <a:buNone/>
              <a:defRPr sz="1200"/>
            </a:lvl7pPr>
            <a:lvl8pPr marL="2400935" indent="0">
              <a:buNone/>
              <a:defRPr sz="1200"/>
            </a:lvl8pPr>
            <a:lvl9pPr marL="2743835" indent="0">
              <a:buNone/>
              <a:defRPr sz="12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971549" y="2442001"/>
            <a:ext cx="4681362" cy="137184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1619" cy="5143060"/>
          </a:xfrm>
          <a:prstGeom prst="rect">
            <a:avLst/>
          </a:prstGeom>
        </p:spPr>
      </p:pic>
      <p:sp>
        <p:nvSpPr>
          <p:cNvPr id="2" name="Title Placeholder 1"/>
          <p:cNvSpPr>
            <a:spLocks noGrp="1"/>
          </p:cNvSpPr>
          <p:nvPr>
            <p:ph type="title"/>
          </p:nvPr>
        </p:nvSpPr>
        <p:spPr>
          <a:xfrm>
            <a:off x="971552" y="736728"/>
            <a:ext cx="7200897" cy="978071"/>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71551" y="1918034"/>
            <a:ext cx="7200897" cy="2489637"/>
          </a:xfrm>
          <a:prstGeom prst="rect">
            <a:avLst/>
          </a:prstGeom>
        </p:spPr>
        <p:txBody>
          <a:bodyPr vert="horz" lIns="91440" tIns="45720" rIns="91440" bIns="45720" rtlCol="0"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08126" y="4477533"/>
            <a:ext cx="1200150" cy="209587"/>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t>2/5/2020</a:t>
            </a:fld>
            <a:endParaRPr lang="en-US" dirty="0"/>
          </a:p>
        </p:txBody>
      </p:sp>
      <p:sp>
        <p:nvSpPr>
          <p:cNvPr id="5" name="Footer Placeholder 4"/>
          <p:cNvSpPr>
            <a:spLocks noGrp="1"/>
          </p:cNvSpPr>
          <p:nvPr>
            <p:ph type="ftr" sz="quarter" idx="3"/>
          </p:nvPr>
        </p:nvSpPr>
        <p:spPr>
          <a:xfrm>
            <a:off x="971551" y="4477533"/>
            <a:ext cx="5479425" cy="209587"/>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7533"/>
            <a:ext cx="407023" cy="209587"/>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630" indent="-214630" algn="l" defTabSz="342900" rtl="0" eaLnBrk="1" latinLnBrk="0" hangingPunct="1">
        <a:spcBef>
          <a:spcPct val="15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1pPr>
      <a:lvl2pPr marL="557530" indent="-214630" algn="l" defTabSz="342900" rtl="0" eaLnBrk="1" latinLnBrk="0" hangingPunct="1">
        <a:spcBef>
          <a:spcPct val="15000"/>
        </a:spcBef>
        <a:spcAft>
          <a:spcPts val="600"/>
        </a:spcAft>
        <a:buClr>
          <a:schemeClr val="accent1"/>
        </a:buClr>
        <a:buSzPct val="115000"/>
        <a:buFont typeface="Arial" panose="020B0604020202020204"/>
        <a:buChar char="•"/>
        <a:defRPr sz="1500" kern="1200" cap="none">
          <a:solidFill>
            <a:schemeClr val="tx1">
              <a:lumMod val="85000"/>
              <a:lumOff val="15000"/>
            </a:schemeClr>
          </a:solidFill>
          <a:effectLst/>
          <a:latin typeface="+mn-lt"/>
          <a:ea typeface="+mn-ea"/>
          <a:cs typeface="+mn-cs"/>
        </a:defRPr>
      </a:lvl2pPr>
      <a:lvl3pPr marL="900430" indent="-214630" algn="l" defTabSz="342900" rtl="0" eaLnBrk="1" latinLnBrk="0" hangingPunct="1">
        <a:spcBef>
          <a:spcPct val="15000"/>
        </a:spcBef>
        <a:spcAft>
          <a:spcPts val="600"/>
        </a:spcAft>
        <a:buClr>
          <a:schemeClr val="accent1"/>
        </a:buClr>
        <a:buSzPct val="115000"/>
        <a:buFont typeface="Arial" panose="020B0604020202020204"/>
        <a:buChar char="•"/>
        <a:defRPr sz="1350" kern="1200" cap="none">
          <a:solidFill>
            <a:schemeClr val="tx1">
              <a:lumMod val="85000"/>
              <a:lumOff val="15000"/>
            </a:schemeClr>
          </a:solidFill>
          <a:effectLst/>
          <a:latin typeface="+mn-lt"/>
          <a:ea typeface="+mn-ea"/>
          <a:cs typeface="+mn-cs"/>
        </a:defRPr>
      </a:lvl3pPr>
      <a:lvl4pPr marL="1157605" indent="-128905" algn="l" defTabSz="342900" rtl="0" eaLnBrk="1" latinLnBrk="0" hangingPunct="1">
        <a:spcBef>
          <a:spcPct val="15000"/>
        </a:spcBef>
        <a:spcAft>
          <a:spcPts val="600"/>
        </a:spcAft>
        <a:buClr>
          <a:schemeClr val="accent1"/>
        </a:buClr>
        <a:buSzPct val="115000"/>
        <a:buFont typeface="Arial" panose="020B0604020202020204"/>
        <a:buChar char="•"/>
        <a:defRPr sz="1200" kern="1200" cap="none">
          <a:solidFill>
            <a:schemeClr val="tx1">
              <a:lumMod val="85000"/>
              <a:lumOff val="15000"/>
            </a:schemeClr>
          </a:solidFill>
          <a:effectLst/>
          <a:latin typeface="+mn-lt"/>
          <a:ea typeface="+mn-ea"/>
          <a:cs typeface="+mn-cs"/>
        </a:defRPr>
      </a:lvl4pPr>
      <a:lvl5pPr marL="1500505" indent="-128905" algn="l" defTabSz="342900" rtl="0" eaLnBrk="1" latinLnBrk="0" hangingPunct="1">
        <a:spcBef>
          <a:spcPct val="15000"/>
        </a:spcBef>
        <a:spcAft>
          <a:spcPts val="60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5pPr>
      <a:lvl6pPr marL="1886585" indent="-171450" algn="l" defTabSz="342900" rtl="0" eaLnBrk="1" latinLnBrk="0" hangingPunct="1">
        <a:spcBef>
          <a:spcPct val="15000"/>
        </a:spcBef>
        <a:spcAft>
          <a:spcPts val="60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6pPr>
      <a:lvl7pPr marL="2229485" indent="-171450" algn="l" defTabSz="342900" rtl="0" eaLnBrk="1" latinLnBrk="0" hangingPunct="1">
        <a:spcBef>
          <a:spcPct val="15000"/>
        </a:spcBef>
        <a:spcAft>
          <a:spcPts val="60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7pPr>
      <a:lvl8pPr marL="2572385" indent="-171450" algn="l" defTabSz="342900" rtl="0" eaLnBrk="1" latinLnBrk="0" hangingPunct="1">
        <a:spcBef>
          <a:spcPct val="15000"/>
        </a:spcBef>
        <a:spcAft>
          <a:spcPts val="60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8pPr>
      <a:lvl9pPr marL="2915285" indent="-171450" algn="l" defTabSz="342900" rtl="0" eaLnBrk="1" latinLnBrk="0" hangingPunct="1">
        <a:spcBef>
          <a:spcPct val="15000"/>
        </a:spcBef>
        <a:spcAft>
          <a:spcPts val="60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8035" algn="l" defTabSz="342900" rtl="0" eaLnBrk="1" latinLnBrk="0" hangingPunct="1">
        <a:defRPr sz="1350" kern="1200">
          <a:solidFill>
            <a:schemeClr val="tx1"/>
          </a:solidFill>
          <a:latin typeface="+mn-lt"/>
          <a:ea typeface="+mn-ea"/>
          <a:cs typeface="+mn-cs"/>
        </a:defRPr>
      </a:lvl7pPr>
      <a:lvl8pPr marL="2400935" algn="l" defTabSz="342900" rtl="0" eaLnBrk="1" latinLnBrk="0" hangingPunct="1">
        <a:defRPr sz="1350" kern="1200">
          <a:solidFill>
            <a:schemeClr val="tx1"/>
          </a:solidFill>
          <a:latin typeface="+mn-lt"/>
          <a:ea typeface="+mn-ea"/>
          <a:cs typeface="+mn-cs"/>
        </a:defRPr>
      </a:lvl8pPr>
      <a:lvl9pPr marL="2743835"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1187777"/>
          </a:xfrm>
        </p:spPr>
        <p:txBody>
          <a:bodyPr>
            <a:normAutofit fontScale="90000"/>
          </a:bodyPr>
          <a:lstStyle/>
          <a:p>
            <a:pPr algn="ctr"/>
            <a:r>
              <a:rPr lang="zh-CN" altLang="en-US" b="1" spc="300" dirty="0" smtClean="0">
                <a:solidFill>
                  <a:srgbClr val="FF0000"/>
                </a:solidFill>
                <a:latin typeface="微软雅黑" panose="020B0503020204020204" charset="-122"/>
                <a:ea typeface="微软雅黑" panose="020B0503020204020204" charset="-122"/>
                <a:sym typeface="+mn-ea"/>
              </a:rPr>
              <a:t>多文本</a:t>
            </a:r>
            <a:r>
              <a:rPr lang="zh-CN" altLang="en-US" b="1" spc="300" dirty="0">
                <a:solidFill>
                  <a:srgbClr val="FF0000"/>
                </a:solidFill>
                <a:latin typeface="微软雅黑" panose="020B0503020204020204" charset="-122"/>
                <a:ea typeface="微软雅黑" panose="020B0503020204020204" charset="-122"/>
                <a:sym typeface="+mn-ea"/>
              </a:rPr>
              <a:t>简答</a:t>
            </a:r>
            <a:r>
              <a:rPr lang="zh-CN" altLang="en-US" b="1" spc="300" dirty="0" smtClean="0">
                <a:solidFill>
                  <a:srgbClr val="FF0000"/>
                </a:solidFill>
                <a:latin typeface="微软雅黑" panose="020B0503020204020204" charset="-122"/>
                <a:ea typeface="微软雅黑" panose="020B0503020204020204" charset="-122"/>
                <a:sym typeface="+mn-ea"/>
              </a:rPr>
              <a:t>题</a:t>
            </a:r>
            <a:r>
              <a:rPr lang="en-US" altLang="zh-CN" b="1" spc="300" dirty="0" smtClean="0">
                <a:solidFill>
                  <a:srgbClr val="FF0000"/>
                </a:solidFill>
                <a:latin typeface="微软雅黑" panose="020B0503020204020204" charset="-122"/>
                <a:ea typeface="微软雅黑" panose="020B0503020204020204" charset="-122"/>
                <a:sym typeface="+mn-ea"/>
              </a:rPr>
              <a:t/>
            </a:r>
            <a:br>
              <a:rPr lang="en-US" altLang="zh-CN" b="1" spc="300" dirty="0" smtClean="0">
                <a:solidFill>
                  <a:srgbClr val="FF0000"/>
                </a:solidFill>
                <a:latin typeface="微软雅黑" panose="020B0503020204020204" charset="-122"/>
                <a:ea typeface="微软雅黑" panose="020B0503020204020204" charset="-122"/>
                <a:sym typeface="+mn-ea"/>
              </a:rPr>
            </a:br>
            <a:r>
              <a:rPr lang="zh-CN" altLang="en-US" b="1" spc="300" dirty="0" smtClean="0">
                <a:solidFill>
                  <a:srgbClr val="FF0000"/>
                </a:solidFill>
                <a:latin typeface="微软雅黑" panose="020B0503020204020204" charset="-122"/>
                <a:ea typeface="微软雅黑" panose="020B0503020204020204" charset="-122"/>
                <a:sym typeface="+mn-ea"/>
              </a:rPr>
              <a:t>答题策略</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高三语文</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北京化工大学附属中学   卢一兵</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6974" y="294898"/>
            <a:ext cx="7200897" cy="1093228"/>
          </a:xfrm>
        </p:spPr>
        <p:txBody>
          <a:bodyPr>
            <a:noAutofit/>
          </a:bodyPr>
          <a:lstStyle/>
          <a:p>
            <a:r>
              <a:rPr lang="zh-CN" altLang="zh-CN" sz="2800" b="1" kern="100" dirty="0">
                <a:latin typeface="黑体" panose="02010609060101010101" pitchFamily="49" charset="-122"/>
                <a:ea typeface="黑体" panose="02010609060101010101" pitchFamily="49" charset="-122"/>
                <a:cs typeface="宋体" panose="02010600030101010101" pitchFamily="2" charset="-122"/>
              </a:rPr>
              <a:t>材料一：侧重文化符号本身特点</a:t>
            </a:r>
            <a:r>
              <a:rPr lang="zh-CN" altLang="zh-CN" sz="2800" b="1" kern="100" dirty="0" smtClean="0">
                <a:latin typeface="黑体" panose="02010609060101010101" pitchFamily="49" charset="-122"/>
                <a:ea typeface="黑体" panose="02010609060101010101" pitchFamily="49" charset="-122"/>
                <a:cs typeface="宋体" panose="02010600030101010101" pitchFamily="2" charset="-122"/>
              </a:rPr>
              <a:t>、</a:t>
            </a:r>
            <a:r>
              <a:rPr lang="en-US" altLang="zh-CN" sz="2800" b="1" kern="100" dirty="0" smtClean="0">
                <a:latin typeface="黑体" panose="02010609060101010101" pitchFamily="49" charset="-122"/>
                <a:ea typeface="黑体" panose="02010609060101010101" pitchFamily="49" charset="-122"/>
                <a:cs typeface="宋体" panose="02010600030101010101" pitchFamily="2" charset="-122"/>
              </a:rPr>
              <a:t/>
            </a:r>
            <a:br>
              <a:rPr lang="en-US" altLang="zh-CN" sz="2800" b="1" kern="100" dirty="0" smtClean="0">
                <a:latin typeface="黑体" panose="02010609060101010101" pitchFamily="49" charset="-122"/>
                <a:ea typeface="黑体" panose="02010609060101010101" pitchFamily="49" charset="-122"/>
                <a:cs typeface="宋体" panose="02010600030101010101" pitchFamily="2" charset="-122"/>
              </a:rPr>
            </a:br>
            <a:r>
              <a:rPr lang="en-US" altLang="zh-CN" sz="2800" b="1" kern="100" dirty="0">
                <a:latin typeface="黑体" panose="02010609060101010101" pitchFamily="49" charset="-122"/>
                <a:ea typeface="黑体" panose="02010609060101010101" pitchFamily="49" charset="-122"/>
                <a:cs typeface="宋体" panose="02010600030101010101" pitchFamily="2" charset="-122"/>
              </a:rPr>
              <a:t> </a:t>
            </a:r>
            <a:r>
              <a:rPr lang="en-US" altLang="zh-CN" sz="2800" b="1" kern="100" dirty="0" smtClean="0">
                <a:latin typeface="黑体" panose="02010609060101010101" pitchFamily="49" charset="-122"/>
                <a:ea typeface="黑体" panose="02010609060101010101" pitchFamily="49" charset="-122"/>
                <a:cs typeface="宋体" panose="02010600030101010101" pitchFamily="2" charset="-122"/>
              </a:rPr>
              <a:t>       </a:t>
            </a:r>
            <a:r>
              <a:rPr lang="zh-CN" altLang="zh-CN" sz="2800" b="1" kern="100" dirty="0" smtClean="0">
                <a:latin typeface="黑体" panose="02010609060101010101" pitchFamily="49" charset="-122"/>
                <a:ea typeface="黑体" panose="02010609060101010101" pitchFamily="49" charset="-122"/>
                <a:cs typeface="宋体" panose="02010600030101010101" pitchFamily="2" charset="-122"/>
              </a:rPr>
              <a:t>打破</a:t>
            </a:r>
            <a:r>
              <a:rPr lang="zh-CN" altLang="zh-CN" sz="2800" b="1" kern="100" dirty="0">
                <a:latin typeface="黑体" panose="02010609060101010101" pitchFamily="49" charset="-122"/>
                <a:ea typeface="黑体" panose="02010609060101010101" pitchFamily="49" charset="-122"/>
                <a:cs typeface="宋体" panose="02010600030101010101" pitchFamily="2" charset="-122"/>
              </a:rPr>
              <a:t>圈层、流行文化</a:t>
            </a:r>
            <a:r>
              <a:rPr lang="zh-CN" altLang="zh-CN" sz="2800" b="1" kern="100" dirty="0" smtClean="0">
                <a:latin typeface="黑体" panose="02010609060101010101" pitchFamily="49" charset="-122"/>
                <a:ea typeface="黑体" panose="02010609060101010101" pitchFamily="49" charset="-122"/>
                <a:cs typeface="宋体" panose="02010600030101010101" pitchFamily="2" charset="-122"/>
              </a:rPr>
              <a:t>助力</a:t>
            </a:r>
            <a:endParaRPr lang="zh-CN" altLang="en-US" sz="2800"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40676" y="1366092"/>
            <a:ext cx="8075364" cy="3393194"/>
          </a:xfrm>
        </p:spPr>
        <p:txBody>
          <a:bodyPr>
            <a:noAutofit/>
          </a:bodyPr>
          <a:lstStyle/>
          <a:p>
            <a:pPr indent="257175" algn="just">
              <a:spcAft>
                <a:spcPts val="0"/>
              </a:spcAft>
            </a:pPr>
            <a:r>
              <a:rPr lang="zh-CN" altLang="en-US" sz="2000" b="1" kern="100" dirty="0" smtClean="0">
                <a:latin typeface="宋体" panose="02010600030101010101" pitchFamily="2" charset="-122"/>
                <a:ea typeface="宋体" panose="02010600030101010101" pitchFamily="2" charset="-122"/>
                <a:cs typeface="宋体" panose="02010600030101010101" pitchFamily="2" charset="-122"/>
              </a:rPr>
              <a:t>①</a:t>
            </a:r>
            <a:r>
              <a:rPr lang="zh-CN" altLang="zh-CN" sz="2000" b="1" kern="100" dirty="0" smtClean="0">
                <a:latin typeface="Calibri" panose="020F0502020204030204"/>
                <a:ea typeface="楷体" panose="02010609060101010101" charset="-122"/>
                <a:cs typeface="宋体" panose="02010600030101010101" pitchFamily="2" charset="-122"/>
              </a:rPr>
              <a:t>歌曲</a:t>
            </a:r>
            <a:r>
              <a:rPr lang="zh-CN" altLang="zh-CN" sz="2000" b="1" kern="100" dirty="0">
                <a:latin typeface="Calibri" panose="020F0502020204030204"/>
                <a:ea typeface="楷体" panose="02010609060101010101" charset="-122"/>
                <a:cs typeface="宋体" panose="02010600030101010101" pitchFamily="2" charset="-122"/>
              </a:rPr>
              <a:t>《我和我的祖国》在</a:t>
            </a:r>
            <a:r>
              <a:rPr lang="en-US" altLang="zh-CN" sz="2000" b="1" kern="100" dirty="0">
                <a:latin typeface="Calibri" panose="020F0502020204030204"/>
                <a:ea typeface="楷体" panose="02010609060101010101" charset="-122"/>
                <a:cs typeface="宋体" panose="02010600030101010101" pitchFamily="2" charset="-122"/>
              </a:rPr>
              <a:t>2019</a:t>
            </a:r>
            <a:r>
              <a:rPr lang="zh-CN" altLang="zh-CN" sz="2000" b="1" kern="100" dirty="0">
                <a:latin typeface="Calibri" panose="020F0502020204030204"/>
                <a:ea typeface="楷体" panose="02010609060101010101" charset="-122"/>
                <a:cs typeface="宋体" panose="02010600030101010101" pitchFamily="2" charset="-122"/>
              </a:rPr>
              <a:t>年频频登上热搜。一年来，这首歌如此火爆，</a:t>
            </a:r>
            <a:r>
              <a:rPr lang="zh-CN" altLang="zh-CN" sz="2000" b="1" kern="100" dirty="0">
                <a:solidFill>
                  <a:srgbClr val="FF0000"/>
                </a:solidFill>
                <a:latin typeface="Calibri" panose="020F0502020204030204"/>
                <a:ea typeface="楷体" panose="02010609060101010101" charset="-122"/>
                <a:cs typeface="宋体" panose="02010600030101010101" pitchFamily="2" charset="-122"/>
              </a:rPr>
              <a:t>首先是因为举国上下庆祝新中国成立</a:t>
            </a:r>
            <a:r>
              <a:rPr lang="en-US" altLang="zh-CN" sz="2000" b="1" kern="100" dirty="0">
                <a:solidFill>
                  <a:srgbClr val="FF0000"/>
                </a:solidFill>
                <a:latin typeface="Calibri" panose="020F0502020204030204"/>
                <a:ea typeface="楷体" panose="02010609060101010101" charset="-122"/>
                <a:cs typeface="宋体" panose="02010600030101010101" pitchFamily="2" charset="-122"/>
              </a:rPr>
              <a:t>70</a:t>
            </a:r>
            <a:r>
              <a:rPr lang="zh-CN" altLang="zh-CN" sz="2000" b="1" kern="100" dirty="0">
                <a:solidFill>
                  <a:srgbClr val="FF0000"/>
                </a:solidFill>
                <a:latin typeface="Calibri" panose="020F0502020204030204"/>
                <a:ea typeface="楷体" panose="02010609060101010101" charset="-122"/>
                <a:cs typeface="宋体" panose="02010600030101010101" pitchFamily="2" charset="-122"/>
              </a:rPr>
              <a:t>周年的热烈氛围</a:t>
            </a:r>
            <a:r>
              <a:rPr lang="zh-CN" altLang="zh-CN" sz="2000" b="1" kern="100" dirty="0">
                <a:latin typeface="Calibri" panose="020F0502020204030204"/>
                <a:ea typeface="楷体" panose="02010609060101010101" charset="-122"/>
                <a:cs typeface="宋体" panose="02010600030101010101" pitchFamily="2" charset="-122"/>
              </a:rPr>
              <a:t>。可为何爱国主义歌曲这么多，唯独它火了起来呢？</a:t>
            </a:r>
            <a:endParaRPr lang="zh-CN" altLang="zh-CN" sz="2000" kern="100" dirty="0">
              <a:latin typeface="Calibri" panose="020F0502020204030204"/>
              <a:ea typeface="宋体" panose="02010600030101010101" pitchFamily="2" charset="-122"/>
              <a:cs typeface="Times New Roman" panose="02020603050405020304"/>
            </a:endParaRPr>
          </a:p>
          <a:p>
            <a:pPr indent="257175" algn="just">
              <a:spcAft>
                <a:spcPts val="0"/>
              </a:spcAft>
            </a:pPr>
            <a:r>
              <a:rPr lang="zh-CN" altLang="zh-CN" sz="2000" b="1" kern="100" dirty="0">
                <a:solidFill>
                  <a:srgbClr val="0070C0"/>
                </a:solidFill>
                <a:latin typeface="Calibri" panose="020F0502020204030204"/>
                <a:ea typeface="楷体" panose="02010609060101010101" charset="-122"/>
                <a:cs typeface="宋体" panose="02010600030101010101" pitchFamily="2" charset="-122"/>
              </a:rPr>
              <a:t>【概括要点：融入时代元素使其更具热度】</a:t>
            </a:r>
            <a:endParaRPr lang="zh-CN" altLang="zh-CN" sz="20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en-US" altLang="zh-CN" sz="2000" b="1" kern="100" dirty="0" smtClean="0">
                <a:latin typeface="楷体" panose="02010609060101010101" charset="-122"/>
                <a:ea typeface="宋体" panose="02010600030101010101" pitchFamily="2" charset="-122"/>
                <a:cs typeface="宋体" panose="02010600030101010101" pitchFamily="2" charset="-122"/>
              </a:rPr>
              <a:t>②</a:t>
            </a:r>
            <a:r>
              <a:rPr lang="en-US" altLang="zh-CN" sz="2000" b="1" kern="100" dirty="0">
                <a:latin typeface="楷体" panose="02010609060101010101" charset="-122"/>
                <a:ea typeface="宋体" panose="02010600030101010101" pitchFamily="2" charset="-122"/>
                <a:cs typeface="宋体" panose="02010600030101010101" pitchFamily="2" charset="-122"/>
              </a:rPr>
              <a:t>2019</a:t>
            </a:r>
            <a:r>
              <a:rPr lang="zh-CN" altLang="zh-CN" sz="2000" b="1" kern="100" dirty="0">
                <a:latin typeface="Calibri" panose="020F0502020204030204"/>
                <a:ea typeface="楷体" panose="02010609060101010101" charset="-122"/>
                <a:cs typeface="宋体" panose="02010600030101010101" pitchFamily="2" charset="-122"/>
              </a:rPr>
              <a:t>年</a:t>
            </a:r>
            <a:r>
              <a:rPr lang="en-US" altLang="zh-CN" sz="2000" b="1" kern="100" dirty="0">
                <a:latin typeface="Calibri" panose="020F0502020204030204"/>
                <a:ea typeface="楷体" panose="02010609060101010101" charset="-122"/>
                <a:cs typeface="宋体" panose="02010600030101010101" pitchFamily="2" charset="-122"/>
              </a:rPr>
              <a:t>4</a:t>
            </a:r>
            <a:r>
              <a:rPr lang="zh-CN" altLang="zh-CN" sz="2000" b="1" kern="100" dirty="0">
                <a:latin typeface="Calibri" panose="020F0502020204030204"/>
                <a:ea typeface="楷体" panose="02010609060101010101" charset="-122"/>
                <a:cs typeface="宋体" panose="02010600030101010101" pitchFamily="2" charset="-122"/>
              </a:rPr>
              <a:t>月，第</a:t>
            </a:r>
            <a:r>
              <a:rPr lang="en-US" altLang="zh-CN" sz="2000" b="1" kern="100" dirty="0">
                <a:latin typeface="Calibri" panose="020F0502020204030204"/>
                <a:ea typeface="楷体" panose="02010609060101010101" charset="-122"/>
                <a:cs typeface="宋体" panose="02010600030101010101" pitchFamily="2" charset="-122"/>
              </a:rPr>
              <a:t>36</a:t>
            </a:r>
            <a:r>
              <a:rPr lang="zh-CN" altLang="zh-CN" sz="2000" b="1" kern="100" dirty="0">
                <a:latin typeface="Calibri" panose="020F0502020204030204"/>
                <a:ea typeface="楷体" panose="02010609060101010101" charset="-122"/>
                <a:cs typeface="宋体" panose="02010600030101010101" pitchFamily="2" charset="-122"/>
              </a:rPr>
              <a:t>届上海之春国际音乐节开幕，音乐节就挑选了《我和我的祖国》作为主旋律歌曲。</a:t>
            </a:r>
            <a:r>
              <a:rPr lang="zh-CN" altLang="zh-CN" sz="2000" b="1" kern="100" dirty="0">
                <a:solidFill>
                  <a:srgbClr val="FF0000"/>
                </a:solidFill>
                <a:latin typeface="Calibri" panose="020F0502020204030204"/>
                <a:ea typeface="楷体" panose="02010609060101010101" charset="-122"/>
                <a:cs typeface="宋体" panose="02010600030101010101" pitchFamily="2" charset="-122"/>
              </a:rPr>
              <a:t>音乐家们给出以下几点理由：质朴深情的歌词，柔和舒展的旋律，好听；歌声里寄托着由衷的幸福感和获得感，直抵人心；圆舞曲风格，节奏欢快，朗朗上口，适合大众唱、大合唱等。</a:t>
            </a:r>
            <a:endParaRPr lang="zh-CN" altLang="zh-CN" sz="20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000" b="1" kern="100" dirty="0">
                <a:solidFill>
                  <a:srgbClr val="0070C0"/>
                </a:solidFill>
                <a:latin typeface="Calibri" panose="020F0502020204030204"/>
                <a:ea typeface="楷体" panose="02010609060101010101" charset="-122"/>
                <a:cs typeface="宋体" panose="02010600030101010101" pitchFamily="2" charset="-122"/>
              </a:rPr>
              <a:t>【概括要点：文化符号本身的特点使其易被大众接受】</a:t>
            </a:r>
            <a:endParaRPr lang="zh-CN" altLang="zh-CN" sz="2000" kern="100" dirty="0">
              <a:latin typeface="Calibri" panose="020F0502020204030204"/>
              <a:ea typeface="宋体" panose="02010600030101010101" pitchFamily="2" charset="-122"/>
              <a:cs typeface="Times New Roman" panose="02020603050405020304"/>
            </a:endParaRPr>
          </a:p>
          <a:p>
            <a:endParaRPr lang="zh-CN"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2202" y="1410159"/>
            <a:ext cx="8648241" cy="3404212"/>
          </a:xfrm>
        </p:spPr>
        <p:txBody>
          <a:bodyPr>
            <a:noAutofit/>
          </a:bodyPr>
          <a:lstStyle/>
          <a:p>
            <a:pPr indent="267970" algn="just">
              <a:spcAft>
                <a:spcPts val="0"/>
              </a:spcAft>
            </a:pPr>
            <a:r>
              <a:rPr lang="zh-CN" altLang="zh-CN" b="1" kern="100" dirty="0">
                <a:latin typeface="Calibri" panose="020F0502020204030204"/>
                <a:ea typeface="宋体" panose="02010600030101010101" pitchFamily="2" charset="-122"/>
                <a:cs typeface="宋体" panose="02010600030101010101" pitchFamily="2" charset="-122"/>
              </a:rPr>
              <a:t>③</a:t>
            </a:r>
            <a:r>
              <a:rPr lang="zh-CN" altLang="zh-CN" b="1" kern="100" dirty="0">
                <a:latin typeface="Calibri" panose="020F0502020204030204"/>
                <a:ea typeface="楷体" panose="02010609060101010101" charset="-122"/>
                <a:cs typeface="宋体" panose="02010600030101010101" pitchFamily="2" charset="-122"/>
              </a:rPr>
              <a:t>歌曲《我和我的祖国》成为“网红”，</a:t>
            </a:r>
            <a:r>
              <a:rPr lang="zh-CN" altLang="zh-CN" b="1" kern="100" dirty="0">
                <a:solidFill>
                  <a:srgbClr val="FF0000"/>
                </a:solidFill>
                <a:latin typeface="Calibri" panose="020F0502020204030204"/>
                <a:ea typeface="楷体" panose="02010609060101010101" charset="-122"/>
                <a:cs typeface="宋体" panose="02010600030101010101" pitchFamily="2" charset="-122"/>
              </a:rPr>
              <a:t>远不止歌曲自身的特点，还在于它打破了各种圈层。</a:t>
            </a:r>
            <a:r>
              <a:rPr lang="zh-CN" altLang="zh-CN" b="1" kern="100" dirty="0">
                <a:latin typeface="Calibri" panose="020F0502020204030204"/>
                <a:ea typeface="楷体" panose="02010609060101010101" charset="-122"/>
                <a:cs typeface="宋体" panose="02010600030101010101" pitchFamily="2" charset="-122"/>
              </a:rPr>
              <a:t>无论是金领还是蓝领，无论是明星还是路人甲，无论是大学生还是小学生，都在这段时期不由自主地哼唱起这首优美的歌曲，</a:t>
            </a:r>
            <a:r>
              <a:rPr lang="zh-CN" altLang="zh-CN" b="1" kern="100" dirty="0">
                <a:solidFill>
                  <a:srgbClr val="FF0000"/>
                </a:solidFill>
                <a:latin typeface="Calibri" panose="020F0502020204030204"/>
                <a:ea typeface="楷体" panose="02010609060101010101" charset="-122"/>
                <a:cs typeface="宋体" panose="02010600030101010101" pitchFamily="2" charset="-122"/>
              </a:rPr>
              <a:t>都以“我”的角色汇入歌曲形成的新潮流，一起参与</a:t>
            </a:r>
            <a:r>
              <a:rPr lang="zh-CN" altLang="zh-CN" b="1" kern="100" dirty="0">
                <a:latin typeface="Calibri" panose="020F0502020204030204"/>
                <a:ea typeface="楷体" panose="02010609060101010101" charset="-122"/>
                <a:cs typeface="宋体" panose="02010600030101010101" pitchFamily="2" charset="-122"/>
              </a:rPr>
              <a:t>庆祝祖国的生日。报告会、文艺汇演、千人合唱等等，每一个活动都能以</a:t>
            </a:r>
            <a:r>
              <a:rPr lang="en-US" altLang="zh-CN" b="1" kern="100" dirty="0">
                <a:latin typeface="Calibri" panose="020F0502020204030204"/>
                <a:ea typeface="楷体" panose="02010609060101010101" charset="-122"/>
                <a:cs typeface="宋体" panose="02010600030101010101" pitchFamily="2" charset="-122"/>
              </a:rPr>
              <a:t>“</a:t>
            </a:r>
            <a:r>
              <a:rPr lang="zh-CN" altLang="zh-CN" b="1" kern="100" dirty="0">
                <a:latin typeface="Calibri" panose="020F0502020204030204"/>
                <a:ea typeface="楷体" panose="02010609060101010101" charset="-122"/>
                <a:cs typeface="宋体" panose="02010600030101010101" pitchFamily="2" charset="-122"/>
              </a:rPr>
              <a:t>我和我的祖国</a:t>
            </a:r>
            <a:r>
              <a:rPr lang="en-US" altLang="zh-CN" b="1" kern="100" dirty="0">
                <a:latin typeface="Calibri" panose="020F0502020204030204"/>
                <a:ea typeface="楷体" panose="02010609060101010101" charset="-122"/>
                <a:cs typeface="宋体" panose="02010600030101010101" pitchFamily="2" charset="-122"/>
              </a:rPr>
              <a:t>”</a:t>
            </a:r>
            <a:r>
              <a:rPr lang="zh-CN" altLang="zh-CN" b="1" kern="100" dirty="0">
                <a:latin typeface="Calibri" panose="020F0502020204030204"/>
                <a:ea typeface="楷体" panose="02010609060101010101" charset="-122"/>
                <a:cs typeface="宋体" panose="02010600030101010101" pitchFamily="2" charset="-122"/>
              </a:rPr>
              <a:t>冠名。</a:t>
            </a:r>
            <a:r>
              <a:rPr lang="zh-CN" altLang="zh-CN" b="1" kern="100" dirty="0">
                <a:solidFill>
                  <a:srgbClr val="FF0000"/>
                </a:solidFill>
                <a:latin typeface="Calibri" panose="020F0502020204030204"/>
                <a:ea typeface="楷体" panose="02010609060101010101" charset="-122"/>
                <a:cs typeface="宋体" panose="02010600030101010101" pitchFamily="2" charset="-122"/>
              </a:rPr>
              <a:t>活动中的每一个“我”，都是中国故事里的主角</a:t>
            </a:r>
            <a:r>
              <a:rPr lang="zh-CN" altLang="zh-CN" b="1" kern="100" dirty="0">
                <a:latin typeface="Calibri" panose="020F0502020204030204"/>
                <a:ea typeface="楷体" panose="02010609060101010101" charset="-122"/>
                <a:cs typeface="宋体" panose="02010600030101010101" pitchFamily="2" charset="-122"/>
              </a:rPr>
              <a:t>，都以自己真挚的爱国情意唱响对祖国的赞美和祝福。</a:t>
            </a:r>
            <a:endParaRPr lang="zh-CN" altLang="zh-CN"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b="1" kern="100" dirty="0">
                <a:solidFill>
                  <a:srgbClr val="0070C0"/>
                </a:solidFill>
                <a:latin typeface="Calibri" panose="020F0502020204030204"/>
                <a:ea typeface="楷体" panose="02010609060101010101" charset="-122"/>
                <a:cs typeface="宋体" panose="02010600030101010101" pitchFamily="2" charset="-122"/>
              </a:rPr>
              <a:t>【概括要点：打破圈层，每个人都参与融入其中，助推流行】</a:t>
            </a:r>
            <a:endParaRPr lang="zh-CN" altLang="zh-CN"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b="1" kern="100" dirty="0">
                <a:latin typeface="Calibri" panose="020F0502020204030204"/>
                <a:ea typeface="宋体" panose="02010600030101010101" pitchFamily="2" charset="-122"/>
                <a:cs typeface="宋体" panose="02010600030101010101" pitchFamily="2" charset="-122"/>
              </a:rPr>
              <a:t>④</a:t>
            </a:r>
            <a:r>
              <a:rPr lang="zh-CN" altLang="zh-CN" b="1" kern="100" dirty="0">
                <a:solidFill>
                  <a:srgbClr val="FF0000"/>
                </a:solidFill>
                <a:latin typeface="Calibri" panose="020F0502020204030204"/>
                <a:ea typeface="楷体" panose="02010609060101010101" charset="-122"/>
                <a:cs typeface="宋体" panose="02010600030101010101" pitchFamily="2" charset="-122"/>
              </a:rPr>
              <a:t>另外，流行文化助力主流政治文化。</a:t>
            </a:r>
            <a:r>
              <a:rPr lang="zh-CN" altLang="zh-CN" b="1" kern="100" dirty="0">
                <a:latin typeface="Calibri" panose="020F0502020204030204"/>
                <a:ea typeface="楷体" panose="02010609060101010101" charset="-122"/>
                <a:cs typeface="宋体" panose="02010600030101010101" pitchFamily="2" charset="-122"/>
              </a:rPr>
              <a:t>人们在微信头像上，甚至自己的脸上添上那一抹红色，显得格外自然。流行音乐天后王菲演绎的《我和我的祖国》，自在、辽阔而温暖。虽然争议不断，但并不妨碍这一文化现象</a:t>
            </a:r>
            <a:r>
              <a:rPr lang="zh-CN" altLang="zh-CN" b="1" kern="100" dirty="0">
                <a:solidFill>
                  <a:srgbClr val="FF0000"/>
                </a:solidFill>
                <a:latin typeface="Calibri" panose="020F0502020204030204"/>
                <a:ea typeface="楷体" panose="02010609060101010101" charset="-122"/>
                <a:cs typeface="宋体" panose="02010600030101010101" pitchFamily="2" charset="-122"/>
              </a:rPr>
              <a:t>维持高的品质和热度。</a:t>
            </a:r>
            <a:endParaRPr lang="zh-CN" altLang="zh-CN"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b="1" kern="100" dirty="0">
                <a:solidFill>
                  <a:srgbClr val="0070C0"/>
                </a:solidFill>
                <a:latin typeface="Calibri" panose="020F0502020204030204"/>
                <a:ea typeface="楷体" panose="02010609060101010101" charset="-122"/>
                <a:cs typeface="宋体" panose="02010600030101010101" pitchFamily="2" charset="-122"/>
              </a:rPr>
              <a:t>【概括要点：流行文化元素助力】</a:t>
            </a:r>
            <a:endParaRPr lang="zh-CN" altLang="zh-CN" kern="100" dirty="0">
              <a:latin typeface="Calibri" panose="020F0502020204030204"/>
              <a:ea typeface="宋体" panose="02010600030101010101" pitchFamily="2" charset="-122"/>
              <a:cs typeface="Times New Roman" panose="02020603050405020304"/>
            </a:endParaRPr>
          </a:p>
          <a:p>
            <a:endParaRPr lang="zh-CN" altLang="en-US" dirty="0"/>
          </a:p>
        </p:txBody>
      </p:sp>
      <p:sp>
        <p:nvSpPr>
          <p:cNvPr id="4" name="标题 1"/>
          <p:cNvSpPr>
            <a:spLocks noGrp="1"/>
          </p:cNvSpPr>
          <p:nvPr>
            <p:ph type="title"/>
          </p:nvPr>
        </p:nvSpPr>
        <p:spPr>
          <a:xfrm>
            <a:off x="1116974" y="294898"/>
            <a:ext cx="7200897" cy="1093228"/>
          </a:xfrm>
        </p:spPr>
        <p:txBody>
          <a:bodyPr>
            <a:noAutofit/>
          </a:bodyPr>
          <a:lstStyle/>
          <a:p>
            <a:r>
              <a:rPr lang="zh-CN" altLang="zh-CN" sz="2800" b="1" kern="100" dirty="0">
                <a:latin typeface="黑体" panose="02010609060101010101" pitchFamily="49" charset="-122"/>
                <a:ea typeface="黑体" panose="02010609060101010101" pitchFamily="49" charset="-122"/>
                <a:cs typeface="宋体" panose="02010600030101010101" pitchFamily="2" charset="-122"/>
              </a:rPr>
              <a:t>材料一：侧重文化符号本身特点</a:t>
            </a:r>
            <a:r>
              <a:rPr lang="zh-CN" altLang="zh-CN" sz="2800" b="1" kern="100" dirty="0" smtClean="0">
                <a:latin typeface="黑体" panose="02010609060101010101" pitchFamily="49" charset="-122"/>
                <a:ea typeface="黑体" panose="02010609060101010101" pitchFamily="49" charset="-122"/>
                <a:cs typeface="宋体" panose="02010600030101010101" pitchFamily="2" charset="-122"/>
              </a:rPr>
              <a:t>、</a:t>
            </a:r>
            <a:r>
              <a:rPr lang="en-US" altLang="zh-CN" sz="2800" b="1" kern="100" dirty="0" smtClean="0">
                <a:latin typeface="黑体" panose="02010609060101010101" pitchFamily="49" charset="-122"/>
                <a:ea typeface="黑体" panose="02010609060101010101" pitchFamily="49" charset="-122"/>
                <a:cs typeface="宋体" panose="02010600030101010101" pitchFamily="2" charset="-122"/>
              </a:rPr>
              <a:t/>
            </a:r>
            <a:br>
              <a:rPr lang="en-US" altLang="zh-CN" sz="2800" b="1" kern="100" dirty="0" smtClean="0">
                <a:latin typeface="黑体" panose="02010609060101010101" pitchFamily="49" charset="-122"/>
                <a:ea typeface="黑体" panose="02010609060101010101" pitchFamily="49" charset="-122"/>
                <a:cs typeface="宋体" panose="02010600030101010101" pitchFamily="2" charset="-122"/>
              </a:rPr>
            </a:br>
            <a:r>
              <a:rPr lang="en-US" altLang="zh-CN" sz="2800" b="1" kern="100" dirty="0">
                <a:latin typeface="黑体" panose="02010609060101010101" pitchFamily="49" charset="-122"/>
                <a:ea typeface="黑体" panose="02010609060101010101" pitchFamily="49" charset="-122"/>
                <a:cs typeface="宋体" panose="02010600030101010101" pitchFamily="2" charset="-122"/>
              </a:rPr>
              <a:t> </a:t>
            </a:r>
            <a:r>
              <a:rPr lang="en-US" altLang="zh-CN" sz="2800" b="1" kern="100" dirty="0" smtClean="0">
                <a:latin typeface="黑体" panose="02010609060101010101" pitchFamily="49" charset="-122"/>
                <a:ea typeface="黑体" panose="02010609060101010101" pitchFamily="49" charset="-122"/>
                <a:cs typeface="宋体" panose="02010600030101010101" pitchFamily="2" charset="-122"/>
              </a:rPr>
              <a:t>       </a:t>
            </a:r>
            <a:r>
              <a:rPr lang="zh-CN" altLang="zh-CN" sz="2800" b="1" kern="100" dirty="0" smtClean="0">
                <a:latin typeface="黑体" panose="02010609060101010101" pitchFamily="49" charset="-122"/>
                <a:ea typeface="黑体" panose="02010609060101010101" pitchFamily="49" charset="-122"/>
                <a:cs typeface="宋体" panose="02010600030101010101" pitchFamily="2" charset="-122"/>
              </a:rPr>
              <a:t>打破</a:t>
            </a:r>
            <a:r>
              <a:rPr lang="zh-CN" altLang="zh-CN" sz="2800" b="1" kern="100" dirty="0">
                <a:latin typeface="黑体" panose="02010609060101010101" pitchFamily="49" charset="-122"/>
                <a:ea typeface="黑体" panose="02010609060101010101" pitchFamily="49" charset="-122"/>
                <a:cs typeface="宋体" panose="02010600030101010101" pitchFamily="2" charset="-122"/>
              </a:rPr>
              <a:t>圈层、流行文化</a:t>
            </a:r>
            <a:r>
              <a:rPr lang="zh-CN" altLang="zh-CN" sz="2800" b="1" kern="100" dirty="0" smtClean="0">
                <a:latin typeface="黑体" panose="02010609060101010101" pitchFamily="49" charset="-122"/>
                <a:ea typeface="黑体" panose="02010609060101010101" pitchFamily="49" charset="-122"/>
                <a:cs typeface="宋体" panose="02010600030101010101" pitchFamily="2" charset="-122"/>
              </a:rPr>
              <a:t>助力</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6974" y="228796"/>
            <a:ext cx="7200897" cy="1060177"/>
          </a:xfrm>
        </p:spPr>
        <p:txBody>
          <a:bodyPr>
            <a:normAutofit/>
          </a:bodyPr>
          <a:lstStyle/>
          <a:p>
            <a:r>
              <a:rPr lang="zh-CN" altLang="zh-CN" sz="2800" b="1" kern="100" dirty="0">
                <a:latin typeface="黑体" panose="02010609060101010101" pitchFamily="49" charset="-122"/>
                <a:ea typeface="黑体" panose="02010609060101010101" pitchFamily="49" charset="-122"/>
                <a:cs typeface="Times New Roman" panose="02020603050405020304"/>
              </a:rPr>
              <a:t>材料二：侧重节目的制作、设置</a:t>
            </a:r>
            <a:r>
              <a:rPr lang="zh-CN" altLang="zh-CN" sz="2800" b="1" kern="100" dirty="0" smtClean="0">
                <a:latin typeface="黑体" panose="02010609060101010101" pitchFamily="49" charset="-122"/>
                <a:ea typeface="黑体" panose="02010609060101010101" pitchFamily="49" charset="-122"/>
                <a:cs typeface="Times New Roman" panose="02020603050405020304"/>
              </a:rPr>
              <a:t>、</a:t>
            </a:r>
            <a:r>
              <a:rPr lang="en-US" altLang="zh-CN" sz="2800" b="1" kern="100" dirty="0" smtClean="0">
                <a:latin typeface="黑体" panose="02010609060101010101" pitchFamily="49" charset="-122"/>
                <a:ea typeface="黑体" panose="02010609060101010101" pitchFamily="49" charset="-122"/>
                <a:cs typeface="Times New Roman" panose="02020603050405020304"/>
              </a:rPr>
              <a:t/>
            </a:r>
            <a:br>
              <a:rPr lang="en-US" altLang="zh-CN" sz="2800" b="1" kern="100" dirty="0" smtClean="0">
                <a:latin typeface="黑体" panose="02010609060101010101" pitchFamily="49" charset="-122"/>
                <a:ea typeface="黑体" panose="02010609060101010101" pitchFamily="49" charset="-122"/>
                <a:cs typeface="Times New Roman" panose="02020603050405020304"/>
              </a:rPr>
            </a:br>
            <a:r>
              <a:rPr lang="zh-CN" altLang="zh-CN" sz="2800" b="1" kern="100" dirty="0" smtClean="0">
                <a:latin typeface="黑体" panose="02010609060101010101" pitchFamily="49" charset="-122"/>
                <a:ea typeface="黑体" panose="02010609060101010101" pitchFamily="49" charset="-122"/>
                <a:cs typeface="Times New Roman" panose="02020603050405020304"/>
              </a:rPr>
              <a:t>播出</a:t>
            </a:r>
            <a:r>
              <a:rPr lang="zh-CN" altLang="zh-CN" sz="2800" b="1" kern="100" dirty="0">
                <a:latin typeface="黑体" panose="02010609060101010101" pitchFamily="49" charset="-122"/>
                <a:ea typeface="黑体" panose="02010609060101010101" pitchFamily="49" charset="-122"/>
                <a:cs typeface="Times New Roman" panose="02020603050405020304"/>
              </a:rPr>
              <a:t>，合力</a:t>
            </a:r>
            <a:r>
              <a:rPr lang="zh-CN" altLang="zh-CN" sz="2800" b="1" kern="100" dirty="0" smtClean="0">
                <a:latin typeface="黑体" panose="02010609060101010101" pitchFamily="49" charset="-122"/>
                <a:ea typeface="黑体" panose="02010609060101010101" pitchFamily="49" charset="-122"/>
                <a:cs typeface="Times New Roman" panose="02020603050405020304"/>
              </a:rPr>
              <a:t>传播</a:t>
            </a:r>
            <a:endParaRPr lang="zh-CN" altLang="en-US" sz="2800"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64404" y="1066852"/>
            <a:ext cx="8416887" cy="3580483"/>
          </a:xfrm>
        </p:spPr>
        <p:txBody>
          <a:bodyPr>
            <a:noAutofit/>
          </a:bodyPr>
          <a:lstStyle/>
          <a:p>
            <a:pPr indent="334645" algn="just">
              <a:spcAft>
                <a:spcPts val="0"/>
              </a:spcAft>
            </a:pPr>
            <a:r>
              <a:rPr lang="zh-CN" altLang="zh-CN" sz="1700" b="1" kern="100" dirty="0" smtClean="0">
                <a:solidFill>
                  <a:srgbClr val="000000"/>
                </a:solidFill>
                <a:latin typeface="Calibri" panose="020F0502020204030204"/>
                <a:ea typeface="宋体" panose="02010600030101010101" pitchFamily="2" charset="-122"/>
                <a:cs typeface="Times New Roman" panose="02020603050405020304"/>
              </a:rPr>
              <a:t>①</a:t>
            </a:r>
            <a:r>
              <a:rPr lang="en-US" altLang="zh-CN" sz="1700" b="1" kern="100" dirty="0">
                <a:solidFill>
                  <a:srgbClr val="000000"/>
                </a:solidFill>
                <a:latin typeface="楷体" panose="02010609060101010101" charset="-122"/>
                <a:ea typeface="宋体" panose="02010600030101010101" pitchFamily="2" charset="-122"/>
                <a:cs typeface="Times New Roman" panose="02020603050405020304"/>
              </a:rPr>
              <a:t>2019</a:t>
            </a:r>
            <a:r>
              <a:rPr lang="zh-CN" altLang="zh-CN" sz="1700" b="1" kern="100" dirty="0">
                <a:solidFill>
                  <a:srgbClr val="000000"/>
                </a:solidFill>
                <a:latin typeface="Calibri" panose="020F0502020204030204"/>
                <a:ea typeface="楷体" panose="02010609060101010101" charset="-122"/>
                <a:cs typeface="Times New Roman" panose="02020603050405020304"/>
              </a:rPr>
              <a:t>年春节，央视连续播出了快闪系列节目</a:t>
            </a:r>
            <a:r>
              <a:rPr lang="en-US" altLang="zh-CN" sz="1700" b="1" kern="100" dirty="0">
                <a:solidFill>
                  <a:srgbClr val="000000"/>
                </a:solidFill>
                <a:latin typeface="Calibri" panose="020F0502020204030204"/>
                <a:ea typeface="楷体" panose="02010609060101010101" charset="-122"/>
                <a:cs typeface="Times New Roman" panose="02020603050405020304"/>
              </a:rPr>
              <a:t>——</a:t>
            </a:r>
            <a:r>
              <a:rPr lang="zh-CN" altLang="zh-CN" sz="1700" b="1" kern="100" dirty="0">
                <a:solidFill>
                  <a:srgbClr val="000000"/>
                </a:solidFill>
                <a:latin typeface="Calibri" panose="020F0502020204030204"/>
                <a:ea typeface="楷体" panose="02010609060101010101" charset="-122"/>
                <a:cs typeface="Times New Roman" panose="02020603050405020304"/>
              </a:rPr>
              <a:t>新春唱响</a:t>
            </a:r>
            <a:r>
              <a:rPr lang="en-US" altLang="zh-CN" sz="1700" b="1" kern="100" dirty="0">
                <a:solidFill>
                  <a:srgbClr val="000000"/>
                </a:solidFill>
                <a:latin typeface="Calibri" panose="020F0502020204030204"/>
                <a:ea typeface="楷体" panose="02010609060101010101" charset="-122"/>
                <a:cs typeface="Times New Roman" panose="02020603050405020304"/>
              </a:rPr>
              <a:t>“</a:t>
            </a:r>
            <a:r>
              <a:rPr lang="zh-CN" altLang="zh-CN" sz="1700" b="1" kern="100" dirty="0">
                <a:solidFill>
                  <a:srgbClr val="000000"/>
                </a:solidFill>
                <a:latin typeface="Calibri" panose="020F0502020204030204"/>
                <a:ea typeface="楷体" panose="02010609060101010101" charset="-122"/>
                <a:cs typeface="Times New Roman" panose="02020603050405020304"/>
              </a:rPr>
              <a:t>我和我的祖国”，随后引发了全国的模仿热潮。“我和我的祖国”快闪节目是</a:t>
            </a:r>
            <a:r>
              <a:rPr lang="zh-CN" altLang="zh-CN" sz="1700" b="1" kern="100" dirty="0">
                <a:solidFill>
                  <a:srgbClr val="FF0000"/>
                </a:solidFill>
                <a:latin typeface="Calibri" panose="020F0502020204030204"/>
                <a:ea typeface="楷体" panose="02010609060101010101" charset="-122"/>
                <a:cs typeface="Times New Roman" panose="02020603050405020304"/>
              </a:rPr>
              <a:t>如何吸引观众参与，提升节目传播效果的呢？</a:t>
            </a:r>
            <a:endParaRPr lang="zh-CN" altLang="zh-CN" sz="1700" kern="100" dirty="0">
              <a:latin typeface="Calibri" panose="020F0502020204030204"/>
              <a:ea typeface="宋体" panose="02010600030101010101" pitchFamily="2" charset="-122"/>
              <a:cs typeface="Times New Roman" panose="02020603050405020304"/>
            </a:endParaRPr>
          </a:p>
          <a:p>
            <a:pPr algn="ctr">
              <a:spcAft>
                <a:spcPts val="0"/>
              </a:spcAft>
            </a:pPr>
            <a:r>
              <a:rPr lang="zh-CN" altLang="zh-CN" sz="1700" b="1" kern="100" dirty="0">
                <a:solidFill>
                  <a:srgbClr val="FF0000"/>
                </a:solidFill>
                <a:latin typeface="Calibri" panose="020F0502020204030204"/>
                <a:ea typeface="宋体" panose="02010600030101010101" pitchFamily="2" charset="-122"/>
                <a:cs typeface="Times New Roman" panose="02020603050405020304"/>
              </a:rPr>
              <a:t>节目制作：品牌效应激活现场观众</a:t>
            </a:r>
            <a:endParaRPr lang="zh-CN" altLang="zh-CN" sz="1700" kern="100" dirty="0">
              <a:solidFill>
                <a:srgbClr val="FF0000"/>
              </a:solidFill>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1700" b="1" kern="100" dirty="0">
                <a:solidFill>
                  <a:schemeClr val="tx1"/>
                </a:solidFill>
                <a:latin typeface="Calibri" panose="020F0502020204030204"/>
                <a:ea typeface="宋体" panose="02010600030101010101" pitchFamily="2" charset="-122"/>
                <a:cs typeface="Times New Roman" panose="02020603050405020304"/>
              </a:rPr>
              <a:t>②</a:t>
            </a:r>
            <a:r>
              <a:rPr lang="zh-CN" altLang="zh-CN" sz="1700" b="1" kern="100" dirty="0">
                <a:solidFill>
                  <a:srgbClr val="FF0000"/>
                </a:solidFill>
                <a:latin typeface="Calibri" panose="020F0502020204030204"/>
                <a:ea typeface="楷体" panose="02010609060101010101" charset="-122"/>
                <a:cs typeface="Times New Roman" panose="02020603050405020304"/>
              </a:rPr>
              <a:t>中央广播电视总台的品牌优势</a:t>
            </a:r>
            <a:r>
              <a:rPr lang="zh-CN" altLang="zh-CN" sz="1700" b="1" kern="100" dirty="0">
                <a:solidFill>
                  <a:schemeClr val="tx1"/>
                </a:solidFill>
                <a:latin typeface="Calibri" panose="020F0502020204030204"/>
                <a:ea typeface="楷体" panose="02010609060101010101" charset="-122"/>
                <a:cs typeface="Times New Roman" panose="02020603050405020304"/>
              </a:rPr>
              <a:t>十分突出，《我和我的祖国》</a:t>
            </a:r>
            <a:r>
              <a:rPr lang="zh-CN" altLang="zh-CN" sz="1700" b="1" kern="100" dirty="0">
                <a:solidFill>
                  <a:srgbClr val="FF0000"/>
                </a:solidFill>
                <a:latin typeface="Calibri" panose="020F0502020204030204"/>
                <a:ea typeface="楷体" panose="02010609060101010101" charset="-122"/>
                <a:cs typeface="Times New Roman" panose="02020603050405020304"/>
              </a:rPr>
              <a:t>本身也是艺术精品</a:t>
            </a:r>
            <a:r>
              <a:rPr lang="zh-CN" altLang="zh-CN" sz="1700" b="1" kern="100" dirty="0">
                <a:solidFill>
                  <a:schemeClr val="tx1"/>
                </a:solidFill>
                <a:latin typeface="Calibri" panose="020F0502020204030204"/>
                <a:ea typeface="楷体" panose="02010609060101010101" charset="-122"/>
                <a:cs typeface="Times New Roman" panose="02020603050405020304"/>
              </a:rPr>
              <a:t>。中央广播电视总台全方位策划，多角度、多机位拍摄，现场观众可以充分感受到热烈的氛围而</a:t>
            </a:r>
            <a:r>
              <a:rPr lang="zh-CN" altLang="zh-CN" sz="1700" b="1" kern="100" dirty="0">
                <a:solidFill>
                  <a:srgbClr val="FF0000"/>
                </a:solidFill>
                <a:latin typeface="Calibri" panose="020F0502020204030204"/>
                <a:ea typeface="楷体" panose="02010609060101010101" charset="-122"/>
                <a:cs typeface="Times New Roman" panose="02020603050405020304"/>
              </a:rPr>
              <a:t>自发加入</a:t>
            </a:r>
            <a:r>
              <a:rPr lang="zh-CN" altLang="zh-CN" sz="1700" b="1" kern="100" dirty="0">
                <a:solidFill>
                  <a:schemeClr val="tx1"/>
                </a:solidFill>
                <a:latin typeface="Calibri" panose="020F0502020204030204"/>
                <a:ea typeface="楷体" panose="02010609060101010101" charset="-122"/>
                <a:cs typeface="Times New Roman" panose="02020603050405020304"/>
              </a:rPr>
              <a:t>。系列节目的推出正值</a:t>
            </a:r>
            <a:r>
              <a:rPr lang="zh-CN" altLang="zh-CN" sz="1700" b="1" kern="100" dirty="0">
                <a:solidFill>
                  <a:srgbClr val="FF0000"/>
                </a:solidFill>
                <a:latin typeface="Calibri" panose="020F0502020204030204"/>
                <a:ea typeface="楷体" panose="02010609060101010101" charset="-122"/>
                <a:cs typeface="Times New Roman" panose="02020603050405020304"/>
              </a:rPr>
              <a:t>春运返乡和春节团聚期间</a:t>
            </a:r>
            <a:r>
              <a:rPr lang="zh-CN" altLang="zh-CN" sz="1700" b="1" kern="100" dirty="0">
                <a:solidFill>
                  <a:schemeClr val="tx1"/>
                </a:solidFill>
                <a:latin typeface="Calibri" panose="020F0502020204030204"/>
                <a:ea typeface="楷体" panose="02010609060101010101" charset="-122"/>
                <a:cs typeface="Times New Roman" panose="02020603050405020304"/>
              </a:rPr>
              <a:t>，第一期节目选择首都国际机场作为拍摄地，面对信号可以覆盖全国的拍摄镜头，被采访者</a:t>
            </a:r>
            <a:r>
              <a:rPr lang="zh-CN" altLang="zh-CN" sz="1700" b="1" kern="100" dirty="0">
                <a:solidFill>
                  <a:srgbClr val="FF0000"/>
                </a:solidFill>
                <a:latin typeface="Calibri" panose="020F0502020204030204"/>
                <a:ea typeface="楷体" panose="02010609060101010101" charset="-122"/>
                <a:cs typeface="Times New Roman" panose="02020603050405020304"/>
              </a:rPr>
              <a:t>积极参与</a:t>
            </a:r>
            <a:r>
              <a:rPr lang="zh-CN" altLang="zh-CN" sz="1700" b="1" kern="100" dirty="0">
                <a:solidFill>
                  <a:schemeClr val="tx1"/>
                </a:solidFill>
                <a:latin typeface="Calibri" panose="020F0502020204030204"/>
                <a:ea typeface="楷体" panose="02010609060101010101" charset="-122"/>
                <a:cs typeface="Times New Roman" panose="02020603050405020304"/>
              </a:rPr>
              <a:t>，尽情抒发对</a:t>
            </a:r>
            <a:r>
              <a:rPr lang="zh-CN" altLang="zh-CN" sz="1700" b="1" kern="100" dirty="0">
                <a:solidFill>
                  <a:srgbClr val="FF0000"/>
                </a:solidFill>
                <a:latin typeface="Calibri" panose="020F0502020204030204"/>
                <a:ea typeface="楷体" panose="02010609060101010101" charset="-122"/>
                <a:cs typeface="Times New Roman" panose="02020603050405020304"/>
              </a:rPr>
              <a:t>家乡的思念、归途的迫切感，激发了现场观众的强烈共鸣</a:t>
            </a:r>
            <a:r>
              <a:rPr lang="zh-CN" altLang="zh-CN" sz="1700" b="1" kern="100" dirty="0">
                <a:solidFill>
                  <a:schemeClr val="tx1"/>
                </a:solidFill>
                <a:latin typeface="Calibri" panose="020F0502020204030204"/>
                <a:ea typeface="楷体" panose="02010609060101010101" charset="-122"/>
                <a:cs typeface="Times New Roman" panose="02020603050405020304"/>
              </a:rPr>
              <a:t>。观众将参与央视节目录制的消息、照片、短视频</a:t>
            </a:r>
            <a:r>
              <a:rPr lang="zh-CN" altLang="zh-CN" sz="1700" b="1" kern="100" dirty="0">
                <a:solidFill>
                  <a:srgbClr val="FF0000"/>
                </a:solidFill>
                <a:latin typeface="Calibri" panose="020F0502020204030204"/>
                <a:ea typeface="楷体" panose="02010609060101010101" charset="-122"/>
                <a:cs typeface="Times New Roman" panose="02020603050405020304"/>
              </a:rPr>
              <a:t>上传社交媒体</a:t>
            </a:r>
            <a:r>
              <a:rPr lang="zh-CN" altLang="zh-CN" sz="1700" b="1" kern="100" dirty="0">
                <a:solidFill>
                  <a:schemeClr val="tx1"/>
                </a:solidFill>
                <a:latin typeface="Calibri" panose="020F0502020204030204"/>
                <a:ea typeface="楷体" panose="02010609060101010101" charset="-122"/>
                <a:cs typeface="Times New Roman" panose="02020603050405020304"/>
              </a:rPr>
              <a:t>，参与到这场面向全国传播的活动之中。</a:t>
            </a:r>
            <a:endParaRPr lang="zh-CN" altLang="zh-CN" sz="1700" kern="100" dirty="0">
              <a:solidFill>
                <a:schemeClr val="tx1"/>
              </a:solidFill>
              <a:latin typeface="Calibri" panose="020F0502020204030204"/>
              <a:ea typeface="宋体" panose="02010600030101010101" pitchFamily="2" charset="-122"/>
              <a:cs typeface="Times New Roman" panose="02020603050405020304"/>
            </a:endParaRPr>
          </a:p>
          <a:p>
            <a:pPr marL="266700">
              <a:spcAft>
                <a:spcPts val="0"/>
              </a:spcAft>
            </a:pPr>
            <a:r>
              <a:rPr lang="zh-CN" altLang="zh-CN" sz="1700" b="1" kern="100" dirty="0" smtClean="0">
                <a:solidFill>
                  <a:srgbClr val="0070C0"/>
                </a:solidFill>
                <a:latin typeface="Calibri" panose="020F0502020204030204"/>
                <a:ea typeface="楷体" panose="02010609060101010101" charset="-122"/>
                <a:cs typeface="宋体" panose="02010600030101010101" pitchFamily="2" charset="-122"/>
              </a:rPr>
              <a:t>【概括要点：本身的特点使其易被大众接受，品牌优势助力，新媒体帮助传播】</a:t>
            </a:r>
            <a:endParaRPr lang="en-US" altLang="zh-CN" sz="1700" b="1" kern="100" dirty="0" smtClean="0">
              <a:solidFill>
                <a:srgbClr val="0070C0"/>
              </a:solidFill>
              <a:latin typeface="Calibri" panose="020F0502020204030204"/>
              <a:ea typeface="楷体" panose="02010609060101010101" charset="-122"/>
              <a:cs typeface="宋体" panose="02010600030101010101" pitchFamily="2" charset="-122"/>
            </a:endParaRPr>
          </a:p>
          <a:p>
            <a:pPr marL="266700">
              <a:spcAft>
                <a:spcPts val="0"/>
              </a:spcAft>
            </a:pPr>
            <a:r>
              <a:rPr lang="zh-CN" altLang="zh-CN" sz="1700" b="1" kern="100" dirty="0" smtClean="0">
                <a:solidFill>
                  <a:srgbClr val="0070C0"/>
                </a:solidFill>
                <a:latin typeface="Calibri" panose="020F0502020204030204"/>
                <a:ea typeface="楷体" panose="02010609060101010101" charset="-122"/>
                <a:cs typeface="宋体" panose="02010600030101010101" pitchFamily="2" charset="-122"/>
              </a:rPr>
              <a:t>【概括要点：</a:t>
            </a:r>
            <a:r>
              <a:rPr lang="zh-CN" altLang="zh-CN" sz="1700" b="1" kern="0" dirty="0" smtClean="0">
                <a:solidFill>
                  <a:srgbClr val="0070C0"/>
                </a:solidFill>
                <a:latin typeface="Calibri" panose="020F0502020204030204"/>
                <a:ea typeface="楷体" panose="02010609060101010101" charset="-122"/>
                <a:cs typeface="Times New Roman" panose="02020603050405020304"/>
              </a:rPr>
              <a:t>创设活动情境，吸引大众参与，激发大众强烈的共鸣，主动传播】</a:t>
            </a:r>
            <a:endParaRPr lang="zh-CN" altLang="zh-CN" sz="1700" kern="100" dirty="0">
              <a:latin typeface="Calibri" panose="020F0502020204030204"/>
              <a:ea typeface="宋体" panose="02010600030101010101" pitchFamily="2" charset="-122"/>
              <a:cs typeface="Times New Roman" panose="02020603050405020304"/>
            </a:endParaRPr>
          </a:p>
          <a:p>
            <a:endParaRPr lang="zh-CN" altLang="en-US" sz="17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3557" y="1233889"/>
            <a:ext cx="8251632" cy="3602514"/>
          </a:xfrm>
        </p:spPr>
        <p:txBody>
          <a:bodyPr>
            <a:noAutofit/>
          </a:bodyPr>
          <a:lstStyle/>
          <a:p>
            <a:pPr algn="ctr">
              <a:spcAft>
                <a:spcPts val="0"/>
              </a:spcAft>
            </a:pPr>
            <a:r>
              <a:rPr lang="en-US" altLang="zh-CN" b="1" u="sng" kern="100" dirty="0" smtClean="0">
                <a:solidFill>
                  <a:srgbClr val="000000"/>
                </a:solidFill>
                <a:latin typeface="宋体" panose="02010600030101010101" pitchFamily="2" charset="-122"/>
                <a:ea typeface="宋体" panose="02010600030101010101" pitchFamily="2" charset="-122"/>
                <a:cs typeface="Times New Roman" panose="02020603050405020304"/>
              </a:rPr>
              <a:t>______</a:t>
            </a:r>
            <a:r>
              <a:rPr lang="zh-CN" altLang="en-US" b="1" u="sng" kern="100" dirty="0" smtClean="0">
                <a:solidFill>
                  <a:srgbClr val="FF0000"/>
                </a:solidFill>
                <a:latin typeface="宋体" panose="02010600030101010101" pitchFamily="2" charset="-122"/>
                <a:ea typeface="宋体" panose="02010600030101010101" pitchFamily="2" charset="-122"/>
                <a:cs typeface="Times New Roman" panose="02020603050405020304"/>
              </a:rPr>
              <a:t>节目设置：构建实时互动场景</a:t>
            </a:r>
            <a:r>
              <a:rPr lang="en-US" altLang="zh-CN" b="1" u="sng" kern="100" dirty="0" smtClean="0">
                <a:solidFill>
                  <a:srgbClr val="FF0000"/>
                </a:solidFill>
                <a:latin typeface="宋体" panose="02010600030101010101" pitchFamily="2" charset="-122"/>
                <a:ea typeface="宋体" panose="02010600030101010101" pitchFamily="2" charset="-122"/>
                <a:cs typeface="Times New Roman" panose="02020603050405020304"/>
              </a:rPr>
              <a:t>__</a:t>
            </a:r>
            <a:r>
              <a:rPr lang="en-US" altLang="zh-CN" b="1" u="sng" kern="100" dirty="0" smtClean="0">
                <a:solidFill>
                  <a:srgbClr val="000000"/>
                </a:solidFill>
                <a:latin typeface="宋体" panose="02010600030101010101" pitchFamily="2" charset="-122"/>
                <a:ea typeface="宋体" panose="02010600030101010101" pitchFamily="2" charset="-122"/>
                <a:cs typeface="Times New Roman" panose="02020603050405020304"/>
              </a:rPr>
              <a:t>______________________</a:t>
            </a:r>
            <a:endParaRPr lang="en-US" altLang="zh-CN" b="1"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b="1" kern="100" dirty="0" smtClean="0">
                <a:latin typeface="Calibri" panose="020F0502020204030204"/>
                <a:ea typeface="宋体" panose="02010600030101010101" pitchFamily="2" charset="-122"/>
                <a:cs typeface="Times New Roman" panose="02020603050405020304"/>
              </a:rPr>
              <a:t>③</a:t>
            </a:r>
            <a:r>
              <a:rPr lang="zh-CN" altLang="zh-CN" b="1" kern="100" dirty="0">
                <a:solidFill>
                  <a:srgbClr val="FF0000"/>
                </a:solidFill>
                <a:latin typeface="Calibri" panose="020F0502020204030204"/>
                <a:ea typeface="楷体" panose="02010609060101010101" charset="-122"/>
                <a:cs typeface="Times New Roman" panose="02020603050405020304"/>
              </a:rPr>
              <a:t>利用镜头组构建实时互动场景，是提升视频传播效果的重要环节</a:t>
            </a:r>
            <a:r>
              <a:rPr lang="zh-CN" altLang="zh-CN" b="1" kern="100" dirty="0">
                <a:solidFill>
                  <a:srgbClr val="000000"/>
                </a:solidFill>
                <a:latin typeface="Calibri" panose="020F0502020204030204"/>
                <a:ea typeface="楷体" panose="02010609060101010101" charset="-122"/>
                <a:cs typeface="Times New Roman" panose="02020603050405020304"/>
              </a:rPr>
              <a:t>。作为向全国人民传播的一档文化类节目，其内容设置对互动性的要求必须清晰且有针对性，力求调动设备与拍摄角度相配合，使现场和屏幕前的</a:t>
            </a:r>
            <a:r>
              <a:rPr lang="zh-CN" altLang="zh-CN" b="1" kern="100" dirty="0">
                <a:solidFill>
                  <a:srgbClr val="FF0000"/>
                </a:solidFill>
                <a:latin typeface="Calibri" panose="020F0502020204030204"/>
                <a:ea typeface="楷体" panose="02010609060101010101" charset="-122"/>
                <a:cs typeface="Times New Roman" panose="02020603050405020304"/>
              </a:rPr>
              <a:t>观众参与到节目的互动中</a:t>
            </a:r>
            <a:r>
              <a:rPr lang="zh-CN" altLang="zh-CN" b="1" kern="100" dirty="0">
                <a:solidFill>
                  <a:srgbClr val="000000"/>
                </a:solidFill>
                <a:latin typeface="Calibri" panose="020F0502020204030204"/>
                <a:ea typeface="楷体" panose="02010609060101010101" charset="-122"/>
                <a:cs typeface="Times New Roman" panose="02020603050405020304"/>
              </a:rPr>
              <a:t>。在成都宽窄巷子的摄制中，祖籍成都的音乐人陈彼得从四川元素背景中走出，他的歌声点燃了观众参与的热情，航拍的应用使受众的现场感更加强烈。而小朋友扮演的熊猫角色、说唱组合的出现，将</a:t>
            </a:r>
            <a:r>
              <a:rPr lang="zh-CN" altLang="zh-CN" b="1" kern="100" dirty="0">
                <a:solidFill>
                  <a:srgbClr val="FF0000"/>
                </a:solidFill>
                <a:latin typeface="Calibri" panose="020F0502020204030204"/>
                <a:ea typeface="楷体" panose="02010609060101010101" charset="-122"/>
                <a:cs typeface="Times New Roman" panose="02020603050405020304"/>
              </a:rPr>
              <a:t>与观众的互动性</a:t>
            </a:r>
            <a:r>
              <a:rPr lang="zh-CN" altLang="zh-CN" b="1" kern="100" dirty="0">
                <a:solidFill>
                  <a:srgbClr val="000000"/>
                </a:solidFill>
                <a:latin typeface="Calibri" panose="020F0502020204030204"/>
                <a:ea typeface="楷体" panose="02010609060101010101" charset="-122"/>
                <a:cs typeface="Times New Roman" panose="02020603050405020304"/>
              </a:rPr>
              <a:t>进一步提高。在互动中，快闪活动由音乐人的独唱变成了观众的合唱，舞台变成广阔天地。</a:t>
            </a:r>
            <a:r>
              <a:rPr lang="zh-CN" altLang="zh-CN" b="1" kern="100" dirty="0">
                <a:solidFill>
                  <a:srgbClr val="FF0000"/>
                </a:solidFill>
                <a:latin typeface="Calibri" panose="020F0502020204030204"/>
                <a:ea typeface="楷体" panose="02010609060101010101" charset="-122"/>
                <a:cs typeface="Times New Roman" panose="02020603050405020304"/>
              </a:rPr>
              <a:t>构建互动场景的镜头语言，既提高了现场观众参与的热情，也使得受众面对视听作品有了代入感</a:t>
            </a:r>
            <a:r>
              <a:rPr lang="zh-CN" altLang="zh-CN" b="1" kern="100" dirty="0">
                <a:solidFill>
                  <a:srgbClr val="000000"/>
                </a:solidFill>
                <a:latin typeface="Calibri" panose="020F0502020204030204"/>
                <a:ea typeface="楷体" panose="02010609060101010101" charset="-122"/>
                <a:cs typeface="Times New Roman" panose="02020603050405020304"/>
              </a:rPr>
              <a:t>，被《我和我的祖国》歌声和内容深深感动。</a:t>
            </a:r>
            <a:endParaRPr lang="zh-CN" altLang="zh-CN"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b="1" kern="100" dirty="0">
                <a:solidFill>
                  <a:srgbClr val="0070C0"/>
                </a:solidFill>
                <a:latin typeface="Calibri" panose="020F0502020204030204"/>
                <a:ea typeface="楷体" panose="02010609060101010101" charset="-122"/>
                <a:cs typeface="Times New Roman" panose="02020603050405020304"/>
              </a:rPr>
              <a:t>【</a:t>
            </a:r>
            <a:r>
              <a:rPr lang="zh-CN" altLang="zh-CN" b="1" kern="100" dirty="0">
                <a:solidFill>
                  <a:srgbClr val="0070C0"/>
                </a:solidFill>
                <a:latin typeface="Calibri" panose="020F0502020204030204"/>
                <a:ea typeface="楷体" panose="02010609060101010101" charset="-122"/>
                <a:cs typeface="宋体" panose="02010600030101010101" pitchFamily="2" charset="-122"/>
              </a:rPr>
              <a:t>概括要点：</a:t>
            </a:r>
            <a:r>
              <a:rPr lang="zh-CN" altLang="zh-CN" b="1" kern="100" dirty="0">
                <a:solidFill>
                  <a:srgbClr val="0070C0"/>
                </a:solidFill>
                <a:latin typeface="Calibri" panose="020F0502020204030204"/>
                <a:ea typeface="楷体" panose="02010609060101010101" charset="-122"/>
                <a:cs typeface="Times New Roman" panose="02020603050405020304"/>
              </a:rPr>
              <a:t>构建实时互动场景，加强与观众的互动，提高观众参与的热情，使观众有代入感】</a:t>
            </a:r>
            <a:endParaRPr lang="zh-CN" altLang="zh-CN" kern="100" dirty="0">
              <a:latin typeface="Calibri" panose="020F0502020204030204"/>
              <a:ea typeface="宋体" panose="02010600030101010101" pitchFamily="2" charset="-122"/>
              <a:cs typeface="Times New Roman" panose="02020603050405020304"/>
            </a:endParaRPr>
          </a:p>
          <a:p>
            <a:endParaRPr lang="zh-CN" altLang="en-US" dirty="0"/>
          </a:p>
        </p:txBody>
      </p:sp>
      <p:sp>
        <p:nvSpPr>
          <p:cNvPr id="5" name="标题 1"/>
          <p:cNvSpPr>
            <a:spLocks noGrp="1"/>
          </p:cNvSpPr>
          <p:nvPr>
            <p:ph type="title"/>
          </p:nvPr>
        </p:nvSpPr>
        <p:spPr>
          <a:xfrm>
            <a:off x="1116974" y="228796"/>
            <a:ext cx="7200897" cy="1060177"/>
          </a:xfrm>
        </p:spPr>
        <p:txBody>
          <a:bodyPr>
            <a:normAutofit/>
          </a:bodyPr>
          <a:lstStyle/>
          <a:p>
            <a:r>
              <a:rPr lang="zh-CN" altLang="zh-CN" sz="2800" b="1" kern="100" dirty="0">
                <a:latin typeface="黑体" panose="02010609060101010101" pitchFamily="49" charset="-122"/>
                <a:ea typeface="黑体" panose="02010609060101010101" pitchFamily="49" charset="-122"/>
                <a:cs typeface="Times New Roman" panose="02020603050405020304"/>
              </a:rPr>
              <a:t>材料二：侧重节目的制作、设置</a:t>
            </a:r>
            <a:r>
              <a:rPr lang="zh-CN" altLang="zh-CN" sz="2800" b="1" kern="100" dirty="0" smtClean="0">
                <a:latin typeface="黑体" panose="02010609060101010101" pitchFamily="49" charset="-122"/>
                <a:ea typeface="黑体" panose="02010609060101010101" pitchFamily="49" charset="-122"/>
                <a:cs typeface="Times New Roman" panose="02020603050405020304"/>
              </a:rPr>
              <a:t>、</a:t>
            </a:r>
            <a:r>
              <a:rPr lang="en-US" altLang="zh-CN" sz="2800" b="1" kern="100" dirty="0" smtClean="0">
                <a:latin typeface="黑体" panose="02010609060101010101" pitchFamily="49" charset="-122"/>
                <a:ea typeface="黑体" panose="02010609060101010101" pitchFamily="49" charset="-122"/>
                <a:cs typeface="Times New Roman" panose="02020603050405020304"/>
              </a:rPr>
              <a:t/>
            </a:r>
            <a:br>
              <a:rPr lang="en-US" altLang="zh-CN" sz="2800" b="1" kern="100" dirty="0" smtClean="0">
                <a:latin typeface="黑体" panose="02010609060101010101" pitchFamily="49" charset="-122"/>
                <a:ea typeface="黑体" panose="02010609060101010101" pitchFamily="49" charset="-122"/>
                <a:cs typeface="Times New Roman" panose="02020603050405020304"/>
              </a:rPr>
            </a:br>
            <a:r>
              <a:rPr lang="zh-CN" altLang="zh-CN" sz="2800" b="1" kern="100" dirty="0" smtClean="0">
                <a:latin typeface="黑体" panose="02010609060101010101" pitchFamily="49" charset="-122"/>
                <a:ea typeface="黑体" panose="02010609060101010101" pitchFamily="49" charset="-122"/>
                <a:cs typeface="Times New Roman" panose="02020603050405020304"/>
              </a:rPr>
              <a:t>播出</a:t>
            </a:r>
            <a:r>
              <a:rPr lang="zh-CN" altLang="zh-CN" sz="2800" b="1" kern="100" dirty="0">
                <a:latin typeface="黑体" panose="02010609060101010101" pitchFamily="49" charset="-122"/>
                <a:ea typeface="黑体" panose="02010609060101010101" pitchFamily="49" charset="-122"/>
                <a:cs typeface="Times New Roman" panose="02020603050405020304"/>
              </a:rPr>
              <a:t>，合力</a:t>
            </a:r>
            <a:r>
              <a:rPr lang="zh-CN" altLang="zh-CN" sz="2800" b="1" kern="100" dirty="0" smtClean="0">
                <a:latin typeface="黑体" panose="02010609060101010101" pitchFamily="49" charset="-122"/>
                <a:ea typeface="黑体" panose="02010609060101010101" pitchFamily="49" charset="-122"/>
                <a:cs typeface="Times New Roman" panose="02020603050405020304"/>
              </a:rPr>
              <a:t>传播</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0675" y="1421176"/>
            <a:ext cx="8108414" cy="2959093"/>
          </a:xfrm>
        </p:spPr>
        <p:txBody>
          <a:bodyPr>
            <a:noAutofit/>
          </a:bodyPr>
          <a:lstStyle/>
          <a:p>
            <a:pPr algn="ctr">
              <a:spcAft>
                <a:spcPts val="0"/>
              </a:spcAft>
            </a:pPr>
            <a:r>
              <a:rPr lang="zh-CN" altLang="zh-CN" sz="2000" b="1" kern="100" dirty="0">
                <a:solidFill>
                  <a:srgbClr val="FF0000"/>
                </a:solidFill>
                <a:latin typeface="Calibri" panose="020F0502020204030204"/>
                <a:ea typeface="宋体" panose="02010600030101010101" pitchFamily="2" charset="-122"/>
                <a:cs typeface="Times New Roman" panose="02020603050405020304"/>
              </a:rPr>
              <a:t>节目播出：电视与新媒体合力传播</a:t>
            </a:r>
            <a:endParaRPr lang="zh-CN" altLang="zh-CN" sz="20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000" b="1" kern="100" dirty="0">
                <a:solidFill>
                  <a:srgbClr val="000000"/>
                </a:solidFill>
                <a:latin typeface="Calibri" panose="020F0502020204030204"/>
                <a:ea typeface="宋体" panose="02010600030101010101" pitchFamily="2" charset="-122"/>
                <a:cs typeface="Times New Roman" panose="02020603050405020304"/>
              </a:rPr>
              <a:t>④</a:t>
            </a:r>
            <a:r>
              <a:rPr lang="zh-CN" altLang="zh-CN" sz="2000" b="1" kern="100" dirty="0">
                <a:solidFill>
                  <a:srgbClr val="000000"/>
                </a:solidFill>
                <a:latin typeface="Calibri" panose="020F0502020204030204"/>
                <a:ea typeface="楷体" panose="02010609060101010101" charset="-122"/>
                <a:cs typeface="Times New Roman" panose="02020603050405020304"/>
              </a:rPr>
              <a:t>本节目每期在“</a:t>
            </a:r>
            <a:r>
              <a:rPr lang="zh-CN" altLang="zh-CN" sz="2000" b="1" kern="100" dirty="0">
                <a:solidFill>
                  <a:srgbClr val="FF0000"/>
                </a:solidFill>
                <a:latin typeface="Calibri" panose="020F0502020204030204"/>
                <a:ea typeface="楷体" panose="02010609060101010101" charset="-122"/>
                <a:cs typeface="Times New Roman" panose="02020603050405020304"/>
              </a:rPr>
              <a:t>新闻联播”</a:t>
            </a:r>
            <a:r>
              <a:rPr lang="zh-CN" altLang="zh-CN" sz="2000" b="1" kern="100" dirty="0">
                <a:solidFill>
                  <a:srgbClr val="000000"/>
                </a:solidFill>
                <a:latin typeface="Calibri" panose="020F0502020204030204"/>
                <a:ea typeface="楷体" panose="02010609060101010101" charset="-122"/>
                <a:cs typeface="Times New Roman" panose="02020603050405020304"/>
              </a:rPr>
              <a:t>首播，随后在“</a:t>
            </a:r>
            <a:r>
              <a:rPr lang="en-US" altLang="zh-CN" sz="2000" b="1" kern="100" dirty="0">
                <a:solidFill>
                  <a:srgbClr val="000000"/>
                </a:solidFill>
                <a:latin typeface="Calibri" panose="020F0502020204030204"/>
                <a:ea typeface="楷体" panose="02010609060101010101" charset="-122"/>
                <a:cs typeface="Times New Roman" panose="02020603050405020304"/>
              </a:rPr>
              <a:t>@</a:t>
            </a:r>
            <a:r>
              <a:rPr lang="zh-CN" altLang="zh-CN" sz="2000" b="1" kern="100" dirty="0">
                <a:solidFill>
                  <a:srgbClr val="000000"/>
                </a:solidFill>
                <a:latin typeface="Calibri" panose="020F0502020204030204"/>
                <a:ea typeface="楷体" panose="02010609060101010101" charset="-122"/>
                <a:cs typeface="Times New Roman" panose="02020603050405020304"/>
              </a:rPr>
              <a:t>央视新闻</a:t>
            </a:r>
            <a:r>
              <a:rPr lang="en-US" altLang="zh-CN" sz="2000" b="1" kern="100" dirty="0">
                <a:solidFill>
                  <a:srgbClr val="000000"/>
                </a:solidFill>
                <a:latin typeface="Calibri" panose="020F0502020204030204"/>
                <a:ea typeface="楷体" panose="02010609060101010101" charset="-122"/>
                <a:cs typeface="Times New Roman" panose="02020603050405020304"/>
              </a:rPr>
              <a:t>”</a:t>
            </a:r>
            <a:r>
              <a:rPr lang="zh-CN" altLang="zh-CN" sz="2000" b="1" kern="100" dirty="0">
                <a:solidFill>
                  <a:srgbClr val="000000"/>
                </a:solidFill>
                <a:latin typeface="Calibri" panose="020F0502020204030204"/>
                <a:ea typeface="楷体" panose="02010609060101010101" charset="-122"/>
                <a:cs typeface="Times New Roman" panose="02020603050405020304"/>
              </a:rPr>
              <a:t>官方微博等新媒体播出。节目中除快闪元素之外还有街采风格的</a:t>
            </a:r>
            <a:r>
              <a:rPr lang="zh-CN" altLang="zh-CN" sz="2000" b="1" kern="100" dirty="0">
                <a:solidFill>
                  <a:srgbClr val="FF0000"/>
                </a:solidFill>
                <a:latin typeface="Calibri" panose="020F0502020204030204"/>
                <a:ea typeface="楷体" panose="02010609060101010101" charset="-122"/>
                <a:cs typeface="Times New Roman" panose="02020603050405020304"/>
              </a:rPr>
              <a:t>互动融入</a:t>
            </a:r>
            <a:r>
              <a:rPr lang="zh-CN" altLang="zh-CN" sz="2000" b="1" kern="100" dirty="0">
                <a:solidFill>
                  <a:srgbClr val="000000"/>
                </a:solidFill>
                <a:latin typeface="Calibri" panose="020F0502020204030204"/>
                <a:ea typeface="楷体" panose="02010609060101010101" charset="-122"/>
                <a:cs typeface="Times New Roman" panose="02020603050405020304"/>
              </a:rPr>
              <a:t>。采访聚焦于春节返乡、民俗内容等</a:t>
            </a:r>
            <a:r>
              <a:rPr lang="zh-CN" altLang="zh-CN" sz="2000" b="1" kern="100" dirty="0">
                <a:solidFill>
                  <a:srgbClr val="FF0000"/>
                </a:solidFill>
                <a:latin typeface="Calibri" panose="020F0502020204030204"/>
                <a:ea typeface="楷体" panose="02010609060101010101" charset="-122"/>
                <a:cs typeface="Times New Roman" panose="02020603050405020304"/>
              </a:rPr>
              <a:t>主题</a:t>
            </a:r>
            <a:r>
              <a:rPr lang="zh-CN" altLang="zh-CN" sz="2000" b="1" kern="100" dirty="0">
                <a:solidFill>
                  <a:srgbClr val="000000"/>
                </a:solidFill>
                <a:latin typeface="Calibri" panose="020F0502020204030204"/>
                <a:ea typeface="楷体" panose="02010609060101010101" charset="-122"/>
                <a:cs typeface="Times New Roman" panose="02020603050405020304"/>
              </a:rPr>
              <a:t>，</a:t>
            </a:r>
            <a:r>
              <a:rPr lang="zh-CN" altLang="zh-CN" sz="2000" b="1" kern="100" dirty="0">
                <a:solidFill>
                  <a:srgbClr val="FF0000"/>
                </a:solidFill>
                <a:latin typeface="Calibri" panose="020F0502020204030204"/>
                <a:ea typeface="楷体" panose="02010609060101010101" charset="-122"/>
                <a:cs typeface="Times New Roman" panose="02020603050405020304"/>
              </a:rPr>
              <a:t>受访者</a:t>
            </a:r>
            <a:r>
              <a:rPr lang="zh-CN" altLang="zh-CN" sz="2000" b="1" kern="100" dirty="0">
                <a:solidFill>
                  <a:srgbClr val="000000"/>
                </a:solidFill>
                <a:latin typeface="Calibri" panose="020F0502020204030204"/>
                <a:ea typeface="楷体" panose="02010609060101010101" charset="-122"/>
                <a:cs typeface="Times New Roman" panose="02020603050405020304"/>
              </a:rPr>
              <a:t>会在街采中回应记者的提问，</a:t>
            </a:r>
            <a:r>
              <a:rPr lang="zh-CN" altLang="zh-CN" sz="2000" b="1" kern="100" dirty="0">
                <a:solidFill>
                  <a:srgbClr val="FF0000"/>
                </a:solidFill>
                <a:latin typeface="Calibri" panose="020F0502020204030204"/>
                <a:ea typeface="楷体" panose="02010609060101010101" charset="-122"/>
                <a:cs typeface="Times New Roman" panose="02020603050405020304"/>
              </a:rPr>
              <a:t>进行第一人称叙述</a:t>
            </a:r>
            <a:r>
              <a:rPr lang="zh-CN" altLang="zh-CN" sz="2000" b="1" kern="100" dirty="0">
                <a:solidFill>
                  <a:srgbClr val="000000"/>
                </a:solidFill>
                <a:latin typeface="Calibri" panose="020F0502020204030204"/>
                <a:ea typeface="楷体" panose="02010609060101010101" charset="-122"/>
                <a:cs typeface="Times New Roman" panose="02020603050405020304"/>
              </a:rPr>
              <a:t>。节目播出时会剪辑掉记者提问部分，保留受访者最核心的回答。在</a:t>
            </a:r>
            <a:r>
              <a:rPr lang="zh-CN" altLang="zh-CN" sz="2000" b="1" kern="100" dirty="0">
                <a:solidFill>
                  <a:srgbClr val="FF0000"/>
                </a:solidFill>
                <a:latin typeface="Calibri" panose="020F0502020204030204"/>
                <a:ea typeface="楷体" panose="02010609060101010101" charset="-122"/>
                <a:cs typeface="Times New Roman" panose="02020603050405020304"/>
              </a:rPr>
              <a:t>新媒体的传播</a:t>
            </a:r>
            <a:r>
              <a:rPr lang="zh-CN" altLang="zh-CN" sz="2000" b="1" kern="100" dirty="0">
                <a:solidFill>
                  <a:srgbClr val="000000"/>
                </a:solidFill>
                <a:latin typeface="Calibri" panose="020F0502020204030204"/>
                <a:ea typeface="楷体" panose="02010609060101010101" charset="-122"/>
                <a:cs typeface="Times New Roman" panose="02020603050405020304"/>
              </a:rPr>
              <a:t>中，加入相关的话题元素与祝福祖国元素，进行系列策划与传播。部分看到这一电视节目的</a:t>
            </a:r>
            <a:r>
              <a:rPr lang="zh-CN" altLang="zh-CN" sz="2000" b="1" kern="100" dirty="0">
                <a:solidFill>
                  <a:srgbClr val="FF0000"/>
                </a:solidFill>
                <a:latin typeface="Calibri" panose="020F0502020204030204"/>
                <a:ea typeface="楷体" panose="02010609060101010101" charset="-122"/>
                <a:cs typeface="Times New Roman" panose="02020603050405020304"/>
              </a:rPr>
              <a:t>观众</a:t>
            </a:r>
            <a:r>
              <a:rPr lang="zh-CN" altLang="zh-CN" sz="2000" b="1" kern="100" dirty="0">
                <a:solidFill>
                  <a:srgbClr val="000000"/>
                </a:solidFill>
                <a:latin typeface="Calibri" panose="020F0502020204030204"/>
                <a:ea typeface="楷体" panose="02010609060101010101" charset="-122"/>
                <a:cs typeface="Times New Roman" panose="02020603050405020304"/>
              </a:rPr>
              <a:t>也会在网络上搜索相关视频，</a:t>
            </a:r>
            <a:r>
              <a:rPr lang="zh-CN" altLang="zh-CN" sz="2000" b="1" kern="100" dirty="0">
                <a:solidFill>
                  <a:srgbClr val="FF0000"/>
                </a:solidFill>
                <a:latin typeface="Calibri" panose="020F0502020204030204"/>
                <a:ea typeface="楷体" panose="02010609060101010101" charset="-122"/>
                <a:cs typeface="Times New Roman" panose="02020603050405020304"/>
              </a:rPr>
              <a:t>自觉地进行二次传播</a:t>
            </a:r>
            <a:r>
              <a:rPr lang="zh-CN" altLang="zh-CN" sz="2000" b="1" kern="100" dirty="0">
                <a:solidFill>
                  <a:srgbClr val="000000"/>
                </a:solidFill>
                <a:latin typeface="Calibri" panose="020F0502020204030204"/>
                <a:ea typeface="楷体" panose="02010609060101010101" charset="-122"/>
                <a:cs typeface="Times New Roman" panose="02020603050405020304"/>
              </a:rPr>
              <a:t>。</a:t>
            </a:r>
            <a:endParaRPr lang="zh-CN" altLang="zh-CN" sz="2000" kern="100" dirty="0">
              <a:latin typeface="Calibri" panose="020F0502020204030204"/>
              <a:ea typeface="宋体" panose="02010600030101010101" pitchFamily="2" charset="-122"/>
              <a:cs typeface="Times New Roman" panose="02020603050405020304"/>
            </a:endParaRPr>
          </a:p>
          <a:p>
            <a:pPr indent="267970">
              <a:spcAft>
                <a:spcPts val="0"/>
              </a:spcAft>
            </a:pPr>
            <a:r>
              <a:rPr lang="zh-CN" altLang="zh-CN" sz="2000" b="1" kern="100" dirty="0">
                <a:solidFill>
                  <a:srgbClr val="0070C0"/>
                </a:solidFill>
                <a:latin typeface="Calibri" panose="020F0502020204030204"/>
                <a:ea typeface="楷体" panose="02010609060101010101" charset="-122"/>
                <a:cs typeface="Times New Roman" panose="02020603050405020304"/>
              </a:rPr>
              <a:t>【</a:t>
            </a:r>
            <a:r>
              <a:rPr lang="zh-CN" altLang="zh-CN" sz="2000" b="1" kern="100" dirty="0">
                <a:solidFill>
                  <a:srgbClr val="0070C0"/>
                </a:solidFill>
                <a:latin typeface="Calibri" panose="020F0502020204030204"/>
                <a:ea typeface="楷体" panose="02010609060101010101" charset="-122"/>
                <a:cs typeface="宋体" panose="02010600030101010101" pitchFamily="2" charset="-122"/>
              </a:rPr>
              <a:t>概括要点：</a:t>
            </a:r>
            <a:r>
              <a:rPr lang="zh-CN" altLang="zh-CN" sz="2000" b="1" kern="0" dirty="0">
                <a:solidFill>
                  <a:srgbClr val="0070C0"/>
                </a:solidFill>
                <a:latin typeface="Calibri" panose="020F0502020204030204"/>
                <a:ea typeface="楷体" panose="02010609060101010101" charset="-122"/>
                <a:cs typeface="Times New Roman" panose="02020603050405020304"/>
              </a:rPr>
              <a:t>创设主题活动，加强与大众互动，合力传播】</a:t>
            </a:r>
            <a:endParaRPr lang="zh-CN" altLang="zh-CN" sz="2000" kern="100" dirty="0">
              <a:latin typeface="Calibri" panose="020F0502020204030204"/>
              <a:ea typeface="宋体" panose="02010600030101010101" pitchFamily="2" charset="-122"/>
              <a:cs typeface="Times New Roman" panose="02020603050405020304"/>
            </a:endParaRPr>
          </a:p>
          <a:p>
            <a:endParaRPr lang="zh-CN" altLang="en-US" sz="2000" dirty="0"/>
          </a:p>
        </p:txBody>
      </p:sp>
      <p:sp>
        <p:nvSpPr>
          <p:cNvPr id="4" name="标题 1"/>
          <p:cNvSpPr>
            <a:spLocks noGrp="1"/>
          </p:cNvSpPr>
          <p:nvPr>
            <p:ph type="title"/>
          </p:nvPr>
        </p:nvSpPr>
        <p:spPr>
          <a:xfrm>
            <a:off x="1116974" y="228796"/>
            <a:ext cx="7200897" cy="1060177"/>
          </a:xfrm>
        </p:spPr>
        <p:txBody>
          <a:bodyPr>
            <a:normAutofit/>
          </a:bodyPr>
          <a:lstStyle/>
          <a:p>
            <a:r>
              <a:rPr lang="zh-CN" altLang="zh-CN" sz="2800" b="1" kern="100" dirty="0">
                <a:latin typeface="黑体" panose="02010609060101010101" pitchFamily="49" charset="-122"/>
                <a:ea typeface="黑体" panose="02010609060101010101" pitchFamily="49" charset="-122"/>
                <a:cs typeface="Times New Roman" panose="02020603050405020304"/>
              </a:rPr>
              <a:t>材料二：侧重节目的制作、设置</a:t>
            </a:r>
            <a:r>
              <a:rPr lang="zh-CN" altLang="zh-CN" sz="2800" b="1" kern="100" dirty="0" smtClean="0">
                <a:latin typeface="黑体" panose="02010609060101010101" pitchFamily="49" charset="-122"/>
                <a:ea typeface="黑体" panose="02010609060101010101" pitchFamily="49" charset="-122"/>
                <a:cs typeface="Times New Roman" panose="02020603050405020304"/>
              </a:rPr>
              <a:t>、</a:t>
            </a:r>
            <a:r>
              <a:rPr lang="en-US" altLang="zh-CN" sz="2800" b="1" kern="100" dirty="0" smtClean="0">
                <a:latin typeface="黑体" panose="02010609060101010101" pitchFamily="49" charset="-122"/>
                <a:ea typeface="黑体" panose="02010609060101010101" pitchFamily="49" charset="-122"/>
                <a:cs typeface="Times New Roman" panose="02020603050405020304"/>
              </a:rPr>
              <a:t/>
            </a:r>
            <a:br>
              <a:rPr lang="en-US" altLang="zh-CN" sz="2800" b="1" kern="100" dirty="0" smtClean="0">
                <a:latin typeface="黑体" panose="02010609060101010101" pitchFamily="49" charset="-122"/>
                <a:ea typeface="黑体" panose="02010609060101010101" pitchFamily="49" charset="-122"/>
                <a:cs typeface="Times New Roman" panose="02020603050405020304"/>
              </a:rPr>
            </a:br>
            <a:r>
              <a:rPr lang="zh-CN" altLang="zh-CN" sz="2800" b="1" kern="100" dirty="0" smtClean="0">
                <a:latin typeface="黑体" panose="02010609060101010101" pitchFamily="49" charset="-122"/>
                <a:ea typeface="黑体" panose="02010609060101010101" pitchFamily="49" charset="-122"/>
                <a:cs typeface="Times New Roman" panose="02020603050405020304"/>
              </a:rPr>
              <a:t>播出</a:t>
            </a:r>
            <a:r>
              <a:rPr lang="zh-CN" altLang="zh-CN" sz="2800" b="1" kern="100" dirty="0">
                <a:latin typeface="黑体" panose="02010609060101010101" pitchFamily="49" charset="-122"/>
                <a:ea typeface="黑体" panose="02010609060101010101" pitchFamily="49" charset="-122"/>
                <a:cs typeface="Times New Roman" panose="02020603050405020304"/>
              </a:rPr>
              <a:t>，合力</a:t>
            </a:r>
            <a:r>
              <a:rPr lang="zh-CN" altLang="zh-CN" sz="2800" b="1" kern="100" dirty="0" smtClean="0">
                <a:latin typeface="黑体" panose="02010609060101010101" pitchFamily="49" charset="-122"/>
                <a:ea typeface="黑体" panose="02010609060101010101" pitchFamily="49" charset="-122"/>
                <a:cs typeface="Times New Roman" panose="02020603050405020304"/>
              </a:rPr>
              <a:t>传播</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6974" y="316932"/>
            <a:ext cx="7200897" cy="978071"/>
          </a:xfrm>
        </p:spPr>
        <p:txBody>
          <a:bodyPr>
            <a:normAutofit/>
          </a:bodyPr>
          <a:lstStyle/>
          <a:p>
            <a:pPr algn="l"/>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a:rPr>
              <a:t>材料</a:t>
            </a:r>
            <a:r>
              <a:rPr lang="zh-CN"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三</a:t>
            </a:r>
            <a:r>
              <a:rPr lang="zh-CN" altLang="en-US"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a:t>
            </a:r>
            <a:r>
              <a:rPr lang="zh-CN"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侧重</a:t>
            </a:r>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a:rPr>
              <a:t>视角转变、诉说方式变化</a:t>
            </a:r>
            <a:r>
              <a:rPr lang="zh-CN"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a:t>
            </a:r>
            <a:r>
              <a:rPr lang="en-US"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
            </a:r>
            <a:br>
              <a:rPr lang="en-US"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br>
            <a:r>
              <a:rPr lang="en-US"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        </a:t>
            </a:r>
            <a:r>
              <a:rPr lang="zh-CN"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便于</a:t>
            </a:r>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a:rPr>
              <a:t>大众</a:t>
            </a:r>
            <a:r>
              <a:rPr lang="zh-CN"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接受</a:t>
            </a:r>
            <a:endParaRPr lang="zh-CN" altLang="en-US" sz="2800"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341523" y="1277957"/>
            <a:ext cx="8251634" cy="3481329"/>
          </a:xfrm>
        </p:spPr>
        <p:txBody>
          <a:bodyPr>
            <a:noAutofit/>
          </a:bodyPr>
          <a:lstStyle/>
          <a:p>
            <a:pPr indent="266700" algn="just">
              <a:spcAft>
                <a:spcPts val="0"/>
              </a:spcAft>
            </a:pPr>
            <a:r>
              <a:rPr lang="zh-CN" altLang="zh-CN" b="1" dirty="0" smtClean="0">
                <a:solidFill>
                  <a:srgbClr val="000000"/>
                </a:solidFill>
                <a:latin typeface="宋体" panose="02010600030101010101" pitchFamily="2" charset="-122"/>
                <a:cs typeface="Times New Roman" panose="02020603050405020304"/>
              </a:rPr>
              <a:t>①</a:t>
            </a:r>
            <a:r>
              <a:rPr lang="zh-CN" altLang="zh-CN" b="1" dirty="0">
                <a:solidFill>
                  <a:srgbClr val="000000"/>
                </a:solidFill>
                <a:latin typeface="宋体" panose="02010600030101010101" pitchFamily="2" charset="-122"/>
                <a:ea typeface="楷体" panose="02010609060101010101" charset="-122"/>
                <a:cs typeface="Times New Roman" panose="02020603050405020304"/>
              </a:rPr>
              <a:t>上世纪</a:t>
            </a:r>
            <a:r>
              <a:rPr lang="en-US" altLang="zh-CN" b="1" dirty="0">
                <a:solidFill>
                  <a:srgbClr val="000000"/>
                </a:solidFill>
                <a:latin typeface="宋体" panose="02010600030101010101" pitchFamily="2" charset="-122"/>
                <a:ea typeface="楷体" panose="02010609060101010101" charset="-122"/>
                <a:cs typeface="Times New Roman" panose="02020603050405020304"/>
              </a:rPr>
              <a:t>80</a:t>
            </a:r>
            <a:r>
              <a:rPr lang="zh-CN" altLang="zh-CN" b="1" dirty="0">
                <a:solidFill>
                  <a:srgbClr val="000000"/>
                </a:solidFill>
                <a:latin typeface="宋体" panose="02010600030101010101" pitchFamily="2" charset="-122"/>
                <a:ea typeface="楷体" panose="02010609060101010101" charset="-122"/>
                <a:cs typeface="Times New Roman" panose="02020603050405020304"/>
              </a:rPr>
              <a:t>年代末，主旋律电影往往以较高的文化姿态抒写宏观而深邃的革命浪漫传奇，主人公一般以革命领袖与英模为主，所以不可避免地与普通人的生活情感体验拉开差距。近年来，一些主旋律电影主角已实现了</a:t>
            </a:r>
            <a:r>
              <a:rPr lang="zh-CN" altLang="zh-CN" b="1" dirty="0">
                <a:solidFill>
                  <a:srgbClr val="FF0000"/>
                </a:solidFill>
                <a:latin typeface="宋体" panose="02010600030101010101" pitchFamily="2" charset="-122"/>
                <a:ea typeface="楷体" panose="02010609060101010101" charset="-122"/>
                <a:cs typeface="Times New Roman" panose="02020603050405020304"/>
              </a:rPr>
              <a:t>身份下沉</a:t>
            </a:r>
            <a:r>
              <a:rPr lang="zh-CN" altLang="zh-CN" b="1" dirty="0">
                <a:solidFill>
                  <a:srgbClr val="000000"/>
                </a:solidFill>
                <a:latin typeface="宋体" panose="02010600030101010101" pitchFamily="2" charset="-122"/>
                <a:ea typeface="楷体" panose="02010609060101010101" charset="-122"/>
                <a:cs typeface="Times New Roman" panose="02020603050405020304"/>
              </a:rPr>
              <a:t>，但它们主要依靠宏大事件与渺小个体之间的悬殊所产生的张力来营造戏剧性。而电影《我和我的祖国》基于对“用电影来写人、写人性”的精准把握，</a:t>
            </a:r>
            <a:r>
              <a:rPr lang="zh-CN" altLang="zh-CN" b="1" dirty="0">
                <a:solidFill>
                  <a:srgbClr val="FF0000"/>
                </a:solidFill>
                <a:latin typeface="宋体" panose="02010600030101010101" pitchFamily="2" charset="-122"/>
                <a:ea typeface="楷体" panose="02010609060101010101" charset="-122"/>
                <a:cs typeface="Times New Roman" panose="02020603050405020304"/>
              </a:rPr>
              <a:t>把视角融入了普通人的日常经验之中</a:t>
            </a:r>
            <a:r>
              <a:rPr lang="zh-CN" altLang="zh-CN" b="1" dirty="0">
                <a:solidFill>
                  <a:srgbClr val="000000"/>
                </a:solidFill>
                <a:latin typeface="宋体" panose="02010600030101010101" pitchFamily="2" charset="-122"/>
                <a:ea typeface="楷体" panose="02010609060101010101" charset="-122"/>
                <a:cs typeface="Times New Roman" panose="02020603050405020304"/>
              </a:rPr>
              <a:t>。七个故事中的主人公已不再是伟大奇迹的缔造者，历史背景不再是被叙述的主体。比如林治远为开国大典的升旗一直在焦急地进行</a:t>
            </a:r>
            <a:r>
              <a:rPr lang="en-US" altLang="zh-CN" b="1" dirty="0">
                <a:solidFill>
                  <a:srgbClr val="000000"/>
                </a:solidFill>
                <a:latin typeface="宋体" panose="02010600030101010101" pitchFamily="2" charset="-122"/>
                <a:ea typeface="楷体" panose="02010609060101010101" charset="-122"/>
                <a:cs typeface="Times New Roman" panose="02020603050405020304"/>
              </a:rPr>
              <a:t>“</a:t>
            </a:r>
            <a:r>
              <a:rPr lang="zh-CN" altLang="zh-CN" b="1" dirty="0">
                <a:solidFill>
                  <a:srgbClr val="000000"/>
                </a:solidFill>
                <a:latin typeface="宋体" panose="02010600030101010101" pitchFamily="2" charset="-122"/>
                <a:ea typeface="楷体" panose="02010609060101010101" charset="-122"/>
                <a:cs typeface="Times New Roman" panose="02020603050405020304"/>
              </a:rPr>
              <a:t>最后一分钟营救</a:t>
            </a:r>
            <a:r>
              <a:rPr lang="en-US" altLang="zh-CN" b="1" dirty="0">
                <a:solidFill>
                  <a:srgbClr val="000000"/>
                </a:solidFill>
                <a:latin typeface="宋体" panose="02010600030101010101" pitchFamily="2" charset="-122"/>
                <a:ea typeface="楷体" panose="02010609060101010101" charset="-122"/>
                <a:cs typeface="Times New Roman" panose="02020603050405020304"/>
              </a:rPr>
              <a:t>”</a:t>
            </a:r>
            <a:r>
              <a:rPr lang="zh-CN" altLang="zh-CN" b="1" dirty="0">
                <a:solidFill>
                  <a:srgbClr val="000000"/>
                </a:solidFill>
                <a:latin typeface="宋体" panose="02010600030101010101" pitchFamily="2" charset="-122"/>
                <a:ea typeface="楷体" panose="02010609060101010101" charset="-122"/>
                <a:cs typeface="Times New Roman" panose="02020603050405020304"/>
              </a:rPr>
              <a:t>，出租车司机出于悲悯而将奥运会门票转让给四川小孩</a:t>
            </a:r>
            <a:r>
              <a:rPr lang="en-US" altLang="zh-CN" b="1" dirty="0">
                <a:solidFill>
                  <a:srgbClr val="000000"/>
                </a:solidFill>
                <a:latin typeface="宋体" panose="02010600030101010101" pitchFamily="2" charset="-122"/>
                <a:ea typeface="楷体" panose="02010609060101010101" charset="-122"/>
                <a:cs typeface="Times New Roman" panose="02020603050405020304"/>
              </a:rPr>
              <a:t>……</a:t>
            </a:r>
            <a:r>
              <a:rPr lang="zh-CN" altLang="zh-CN" b="1" dirty="0">
                <a:solidFill>
                  <a:srgbClr val="000000"/>
                </a:solidFill>
                <a:latin typeface="宋体" panose="02010600030101010101" pitchFamily="2" charset="-122"/>
                <a:ea typeface="楷体" panose="02010609060101010101" charset="-122"/>
                <a:cs typeface="Times New Roman" panose="02020603050405020304"/>
              </a:rPr>
              <a:t>故事主人公以实现国家使命、民族荣耀、社会安定为目标的崇高理想，被转化为</a:t>
            </a:r>
            <a:r>
              <a:rPr lang="zh-CN" altLang="zh-CN" b="1" dirty="0">
                <a:solidFill>
                  <a:srgbClr val="FF0000"/>
                </a:solidFill>
                <a:latin typeface="宋体" panose="02010600030101010101" pitchFamily="2" charset="-122"/>
                <a:ea typeface="楷体" panose="02010609060101010101" charset="-122"/>
                <a:cs typeface="Times New Roman" panose="02020603050405020304"/>
              </a:rPr>
              <a:t>便于观众体认的普遍情感</a:t>
            </a:r>
            <a:r>
              <a:rPr lang="zh-CN" altLang="zh-CN" b="1" dirty="0">
                <a:solidFill>
                  <a:srgbClr val="000000"/>
                </a:solidFill>
                <a:latin typeface="宋体" panose="02010600030101010101" pitchFamily="2" charset="-122"/>
                <a:ea typeface="楷体" panose="02010609060101010101" charset="-122"/>
                <a:cs typeface="Times New Roman" panose="02020603050405020304"/>
              </a:rPr>
              <a:t>。</a:t>
            </a:r>
            <a:endParaRPr lang="zh-CN" altLang="zh-CN" dirty="0">
              <a:latin typeface="宋体" panose="02010600030101010101" pitchFamily="2" charset="-122"/>
              <a:cs typeface="宋体" panose="02010600030101010101" pitchFamily="2" charset="-122"/>
            </a:endParaRPr>
          </a:p>
          <a:p>
            <a:pPr indent="267970">
              <a:spcAft>
                <a:spcPts val="0"/>
              </a:spcAft>
            </a:pPr>
            <a:r>
              <a:rPr lang="zh-CN" altLang="zh-CN" b="1" kern="0" dirty="0">
                <a:solidFill>
                  <a:srgbClr val="0070C0"/>
                </a:solidFill>
                <a:latin typeface="Calibri" panose="020F0502020204030204"/>
                <a:ea typeface="楷体" panose="02010609060101010101" charset="-122"/>
                <a:cs typeface="Times New Roman" panose="02020603050405020304"/>
              </a:rPr>
              <a:t>【</a:t>
            </a:r>
            <a:r>
              <a:rPr lang="zh-CN" altLang="zh-CN" b="1" kern="100" dirty="0">
                <a:solidFill>
                  <a:srgbClr val="0070C0"/>
                </a:solidFill>
                <a:latin typeface="Calibri" panose="020F0502020204030204"/>
                <a:ea typeface="楷体" panose="02010609060101010101" charset="-122"/>
                <a:cs typeface="宋体" panose="02010600030101010101" pitchFamily="2" charset="-122"/>
              </a:rPr>
              <a:t>概括要点：</a:t>
            </a:r>
            <a:r>
              <a:rPr lang="zh-CN" altLang="zh-CN" b="1" kern="0" dirty="0">
                <a:solidFill>
                  <a:srgbClr val="0070C0"/>
                </a:solidFill>
                <a:latin typeface="Calibri" panose="020F0502020204030204"/>
                <a:ea typeface="楷体" panose="02010609060101010101" charset="-122"/>
                <a:cs typeface="Times New Roman" panose="02020603050405020304"/>
              </a:rPr>
              <a:t>把视角融入普通人的日常经验（或普遍情感），拉近与大众的距离，便于大众接受】</a:t>
            </a:r>
            <a:endParaRPr lang="zh-CN" altLang="zh-CN" kern="100" dirty="0">
              <a:latin typeface="Calibri" panose="020F0502020204030204"/>
              <a:ea typeface="宋体" panose="02010600030101010101" pitchFamily="2" charset="-122"/>
              <a:cs typeface="Times New Roman" panose="02020603050405020304"/>
            </a:endParaRPr>
          </a:p>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2203" y="1233889"/>
            <a:ext cx="8571122" cy="3778785"/>
          </a:xfrm>
        </p:spPr>
        <p:txBody>
          <a:bodyPr>
            <a:noAutofit/>
          </a:bodyPr>
          <a:lstStyle/>
          <a:p>
            <a:pPr indent="267970" algn="just">
              <a:spcAft>
                <a:spcPts val="0"/>
              </a:spcAft>
            </a:pPr>
            <a:r>
              <a:rPr lang="zh-CN" altLang="zh-CN" sz="1700" b="1" kern="0" dirty="0">
                <a:solidFill>
                  <a:srgbClr val="000000"/>
                </a:solidFill>
                <a:latin typeface="Calibri" panose="020F0502020204030204"/>
                <a:ea typeface="宋体" panose="02010600030101010101" pitchFamily="2" charset="-122"/>
                <a:cs typeface="Times New Roman" panose="02020603050405020304"/>
              </a:rPr>
              <a:t>②</a:t>
            </a:r>
            <a:r>
              <a:rPr lang="zh-CN" altLang="zh-CN" sz="1700" b="1" kern="0" dirty="0">
                <a:solidFill>
                  <a:srgbClr val="000000"/>
                </a:solidFill>
                <a:latin typeface="Calibri" panose="020F0502020204030204"/>
                <a:ea typeface="楷体" panose="02010609060101010101" charset="-122"/>
                <a:cs typeface="Times New Roman" panose="02020603050405020304"/>
              </a:rPr>
              <a:t>电影《我和我的祖国》在</a:t>
            </a:r>
            <a:r>
              <a:rPr lang="en-US" altLang="zh-CN" sz="1700" b="1" kern="0" dirty="0">
                <a:solidFill>
                  <a:srgbClr val="000000"/>
                </a:solidFill>
                <a:latin typeface="Calibri" panose="020F0502020204030204"/>
                <a:ea typeface="楷体" panose="02010609060101010101" charset="-122"/>
                <a:cs typeface="Times New Roman" panose="02020603050405020304"/>
              </a:rPr>
              <a:t>“</a:t>
            </a:r>
            <a:r>
              <a:rPr lang="zh-CN" altLang="zh-CN" sz="1700" b="1" kern="0" dirty="0">
                <a:solidFill>
                  <a:srgbClr val="000000"/>
                </a:solidFill>
                <a:latin typeface="Calibri" panose="020F0502020204030204"/>
                <a:ea typeface="楷体" panose="02010609060101010101" charset="-122"/>
                <a:cs typeface="Times New Roman" panose="02020603050405020304"/>
              </a:rPr>
              <a:t>红色叙事</a:t>
            </a:r>
            <a:r>
              <a:rPr lang="en-US" altLang="zh-CN" sz="1700" b="1" kern="0" dirty="0">
                <a:solidFill>
                  <a:srgbClr val="000000"/>
                </a:solidFill>
                <a:latin typeface="Calibri" panose="020F0502020204030204"/>
                <a:ea typeface="楷体" panose="02010609060101010101" charset="-122"/>
                <a:cs typeface="Times New Roman" panose="02020603050405020304"/>
              </a:rPr>
              <a:t>”</a:t>
            </a:r>
            <a:r>
              <a:rPr lang="zh-CN" altLang="zh-CN" sz="1700" b="1" kern="0" dirty="0">
                <a:solidFill>
                  <a:srgbClr val="000000"/>
                </a:solidFill>
                <a:latin typeface="Calibri" panose="020F0502020204030204"/>
                <a:ea typeface="楷体" panose="02010609060101010101" charset="-122"/>
                <a:cs typeface="Times New Roman" panose="02020603050405020304"/>
              </a:rPr>
              <a:t>之外，</a:t>
            </a:r>
            <a:r>
              <a:rPr lang="zh-CN" altLang="zh-CN" sz="1700" b="1" kern="0" dirty="0">
                <a:solidFill>
                  <a:srgbClr val="FF0000"/>
                </a:solidFill>
                <a:latin typeface="Calibri" panose="020F0502020204030204"/>
                <a:ea typeface="楷体" panose="02010609060101010101" charset="-122"/>
                <a:cs typeface="Times New Roman" panose="02020603050405020304"/>
              </a:rPr>
              <a:t>开辟了</a:t>
            </a:r>
            <a:r>
              <a:rPr lang="zh-CN" altLang="zh-CN" sz="1700" b="1" kern="0" dirty="0">
                <a:solidFill>
                  <a:srgbClr val="000000"/>
                </a:solidFill>
                <a:latin typeface="Calibri" panose="020F0502020204030204"/>
                <a:ea typeface="楷体" panose="02010609060101010101" charset="-122"/>
                <a:cs typeface="Times New Roman" panose="02020603050405020304"/>
              </a:rPr>
              <a:t>中国主旋律电影</a:t>
            </a:r>
            <a:r>
              <a:rPr lang="en-US" altLang="zh-CN" sz="1700" b="1" kern="0" dirty="0">
                <a:solidFill>
                  <a:srgbClr val="FF0000"/>
                </a:solidFill>
                <a:latin typeface="Calibri" panose="020F0502020204030204"/>
                <a:ea typeface="楷体" panose="02010609060101010101" charset="-122"/>
                <a:cs typeface="Times New Roman" panose="02020603050405020304"/>
              </a:rPr>
              <a:t>“</a:t>
            </a:r>
            <a:r>
              <a:rPr lang="zh-CN" altLang="zh-CN" sz="1700" b="1" kern="0" dirty="0">
                <a:solidFill>
                  <a:srgbClr val="FF0000"/>
                </a:solidFill>
                <a:latin typeface="Calibri" panose="020F0502020204030204"/>
                <a:ea typeface="楷体" panose="02010609060101010101" charset="-122"/>
                <a:cs typeface="Times New Roman" panose="02020603050405020304"/>
              </a:rPr>
              <a:t>金色叙事</a:t>
            </a:r>
            <a:r>
              <a:rPr lang="en-US" altLang="zh-CN" sz="1700" b="1" kern="0" dirty="0">
                <a:solidFill>
                  <a:srgbClr val="FF0000"/>
                </a:solidFill>
                <a:latin typeface="Calibri" panose="020F0502020204030204"/>
                <a:ea typeface="楷体" panose="02010609060101010101" charset="-122"/>
                <a:cs typeface="Times New Roman" panose="02020603050405020304"/>
              </a:rPr>
              <a:t>”</a:t>
            </a:r>
            <a:r>
              <a:rPr lang="zh-CN" altLang="zh-CN" sz="1700" b="1" kern="0" dirty="0">
                <a:solidFill>
                  <a:srgbClr val="FF0000"/>
                </a:solidFill>
                <a:latin typeface="Calibri" panose="020F0502020204030204"/>
                <a:ea typeface="楷体" panose="02010609060101010101" charset="-122"/>
                <a:cs typeface="Times New Roman" panose="02020603050405020304"/>
              </a:rPr>
              <a:t>的新途径</a:t>
            </a:r>
            <a:r>
              <a:rPr lang="zh-CN" altLang="zh-CN" sz="1700" b="1" kern="0" dirty="0">
                <a:solidFill>
                  <a:srgbClr val="000000"/>
                </a:solidFill>
                <a:latin typeface="Calibri" panose="020F0502020204030204"/>
                <a:ea typeface="楷体" panose="02010609060101010101" charset="-122"/>
                <a:cs typeface="Times New Roman" panose="02020603050405020304"/>
              </a:rPr>
              <a:t>。电影通过选取重要时间节点，将共和国的历史</a:t>
            </a:r>
            <a:r>
              <a:rPr lang="en-US" altLang="zh-CN" sz="1700" b="1" kern="0" dirty="0">
                <a:solidFill>
                  <a:srgbClr val="000000"/>
                </a:solidFill>
                <a:latin typeface="Calibri" panose="020F0502020204030204"/>
                <a:ea typeface="楷体" panose="02010609060101010101" charset="-122"/>
                <a:cs typeface="Times New Roman" panose="02020603050405020304"/>
              </a:rPr>
              <a:t>“</a:t>
            </a:r>
            <a:r>
              <a:rPr lang="zh-CN" altLang="zh-CN" sz="1700" b="1" kern="0" dirty="0">
                <a:solidFill>
                  <a:srgbClr val="000000"/>
                </a:solidFill>
                <a:latin typeface="Calibri" panose="020F0502020204030204"/>
                <a:ea typeface="楷体" panose="02010609060101010101" charset="-122"/>
                <a:cs typeface="Times New Roman" panose="02020603050405020304"/>
              </a:rPr>
              <a:t>精简</a:t>
            </a:r>
            <a:r>
              <a:rPr lang="en-US" altLang="zh-CN" sz="1700" b="1" kern="0" dirty="0">
                <a:solidFill>
                  <a:srgbClr val="000000"/>
                </a:solidFill>
                <a:latin typeface="Calibri" panose="020F0502020204030204"/>
                <a:ea typeface="楷体" panose="02010609060101010101" charset="-122"/>
                <a:cs typeface="Times New Roman" panose="02020603050405020304"/>
              </a:rPr>
              <a:t>”</a:t>
            </a:r>
            <a:r>
              <a:rPr lang="zh-CN" altLang="zh-CN" sz="1700" b="1" kern="0" dirty="0">
                <a:solidFill>
                  <a:srgbClr val="000000"/>
                </a:solidFill>
                <a:latin typeface="Calibri" panose="020F0502020204030204"/>
                <a:ea typeface="楷体" panose="02010609060101010101" charset="-122"/>
                <a:cs typeface="Times New Roman" panose="02020603050405020304"/>
              </a:rPr>
              <a:t>，</a:t>
            </a:r>
            <a:r>
              <a:rPr lang="zh-CN" altLang="zh-CN" sz="1700" b="1" kern="0" dirty="0">
                <a:solidFill>
                  <a:srgbClr val="FF0000"/>
                </a:solidFill>
                <a:latin typeface="Calibri" panose="020F0502020204030204"/>
                <a:ea typeface="楷体" panose="02010609060101010101" charset="-122"/>
                <a:cs typeface="Times New Roman" panose="02020603050405020304"/>
              </a:rPr>
              <a:t>形成了我与祖国、个人与集体</a:t>
            </a:r>
            <a:r>
              <a:rPr lang="en-US" altLang="zh-CN" sz="1700" b="1" kern="0" dirty="0">
                <a:solidFill>
                  <a:srgbClr val="FF0000"/>
                </a:solidFill>
                <a:latin typeface="Calibri" panose="020F0502020204030204"/>
                <a:ea typeface="楷体" panose="02010609060101010101" charset="-122"/>
                <a:cs typeface="Times New Roman" panose="02020603050405020304"/>
              </a:rPr>
              <a:t>“</a:t>
            </a:r>
            <a:r>
              <a:rPr lang="zh-CN" altLang="zh-CN" sz="1700" b="1" kern="0" dirty="0">
                <a:solidFill>
                  <a:srgbClr val="FF0000"/>
                </a:solidFill>
                <a:latin typeface="Calibri" panose="020F0502020204030204"/>
                <a:ea typeface="楷体" panose="02010609060101010101" charset="-122"/>
                <a:cs typeface="Times New Roman" panose="02020603050405020304"/>
              </a:rPr>
              <a:t>融合</a:t>
            </a:r>
            <a:r>
              <a:rPr lang="en-US" altLang="zh-CN" sz="1700" b="1" kern="0" dirty="0">
                <a:solidFill>
                  <a:srgbClr val="FF0000"/>
                </a:solidFill>
                <a:latin typeface="Calibri" panose="020F0502020204030204"/>
                <a:ea typeface="楷体" panose="02010609060101010101" charset="-122"/>
                <a:cs typeface="Times New Roman" panose="02020603050405020304"/>
              </a:rPr>
              <a:t>”</a:t>
            </a:r>
            <a:r>
              <a:rPr lang="zh-CN" altLang="zh-CN" sz="1700" b="1" kern="0" dirty="0">
                <a:solidFill>
                  <a:srgbClr val="FF0000"/>
                </a:solidFill>
                <a:latin typeface="Calibri" panose="020F0502020204030204"/>
                <a:ea typeface="楷体" panose="02010609060101010101" charset="-122"/>
                <a:cs typeface="Times New Roman" panose="02020603050405020304"/>
              </a:rPr>
              <a:t>的一致表达</a:t>
            </a:r>
            <a:r>
              <a:rPr lang="zh-CN" altLang="zh-CN" sz="1700" b="1" kern="0" dirty="0">
                <a:solidFill>
                  <a:srgbClr val="000000"/>
                </a:solidFill>
                <a:latin typeface="Calibri" panose="020F0502020204030204"/>
                <a:ea typeface="楷体" panose="02010609060101010101" charset="-122"/>
                <a:cs typeface="Times New Roman" panose="02020603050405020304"/>
              </a:rPr>
              <a:t>。不同历史时期的差异消失了，人物不再以一代人的面貌出现，而都成为了与祖国共同成长的</a:t>
            </a:r>
            <a:r>
              <a:rPr lang="en-US" altLang="zh-CN" sz="1700" b="1" kern="0" dirty="0">
                <a:solidFill>
                  <a:srgbClr val="000000"/>
                </a:solidFill>
                <a:latin typeface="Calibri" panose="020F0502020204030204"/>
                <a:ea typeface="楷体" panose="02010609060101010101" charset="-122"/>
                <a:cs typeface="Times New Roman" panose="02020603050405020304"/>
              </a:rPr>
              <a:t>“</a:t>
            </a:r>
            <a:r>
              <a:rPr lang="zh-CN" altLang="zh-CN" sz="1700" b="1" kern="0" dirty="0">
                <a:solidFill>
                  <a:srgbClr val="000000"/>
                </a:solidFill>
                <a:latin typeface="Calibri" panose="020F0502020204030204"/>
                <a:ea typeface="楷体" panose="02010609060101010101" charset="-122"/>
                <a:cs typeface="Times New Roman" panose="02020603050405020304"/>
              </a:rPr>
              <a:t>小小浪花</a:t>
            </a:r>
            <a:r>
              <a:rPr lang="en-US" altLang="zh-CN" sz="1700" b="1" kern="0" dirty="0">
                <a:solidFill>
                  <a:srgbClr val="000000"/>
                </a:solidFill>
                <a:latin typeface="Calibri" panose="020F0502020204030204"/>
                <a:ea typeface="楷体" panose="02010609060101010101" charset="-122"/>
                <a:cs typeface="Times New Roman" panose="02020603050405020304"/>
              </a:rPr>
              <a:t>”</a:t>
            </a:r>
            <a:r>
              <a:rPr lang="zh-CN" altLang="zh-CN" sz="1700" b="1" kern="0" dirty="0">
                <a:solidFill>
                  <a:srgbClr val="000000"/>
                </a:solidFill>
                <a:latin typeface="Calibri" panose="020F0502020204030204"/>
                <a:ea typeface="楷体" panose="02010609060101010101" charset="-122"/>
                <a:cs typeface="Times New Roman" panose="02020603050405020304"/>
              </a:rPr>
              <a:t>。《相遇》中，原子弹研发人员在公交车上与三年未联系的女友相遇，对话场面构成了电影画面的前景，车窗外集结、聚拢的行人构成后景。当汽车停止，男女主人公下车没入人海，个人与集体融为一体，而原子弹试爆成功成为这一“融合”时刻的历史标点。同样的呈现方式也见于《夺冠》，主角冬冬维护着</a:t>
            </a:r>
            <a:r>
              <a:rPr lang="en-US" altLang="zh-CN" sz="1700" b="1" kern="0" dirty="0">
                <a:solidFill>
                  <a:srgbClr val="000000"/>
                </a:solidFill>
                <a:latin typeface="Calibri" panose="020F0502020204030204"/>
                <a:ea typeface="楷体" panose="02010609060101010101" charset="-122"/>
                <a:cs typeface="Times New Roman" panose="02020603050405020304"/>
              </a:rPr>
              <a:t>“</a:t>
            </a:r>
            <a:r>
              <a:rPr lang="zh-CN" altLang="zh-CN" sz="1700" b="1" kern="0" dirty="0">
                <a:solidFill>
                  <a:srgbClr val="000000"/>
                </a:solidFill>
                <a:latin typeface="Calibri" panose="020F0502020204030204"/>
                <a:ea typeface="楷体" panose="02010609060101010101" charset="-122"/>
                <a:cs typeface="Times New Roman" panose="02020603050405020304"/>
              </a:rPr>
              <a:t>脆弱</a:t>
            </a:r>
            <a:r>
              <a:rPr lang="en-US" altLang="zh-CN" sz="1700" b="1" kern="0" dirty="0">
                <a:solidFill>
                  <a:srgbClr val="000000"/>
                </a:solidFill>
                <a:latin typeface="Calibri" panose="020F0502020204030204"/>
                <a:ea typeface="楷体" panose="02010609060101010101" charset="-122"/>
                <a:cs typeface="Times New Roman" panose="02020603050405020304"/>
              </a:rPr>
              <a:t>”</a:t>
            </a:r>
            <a:r>
              <a:rPr lang="zh-CN" altLang="zh-CN" sz="1700" b="1" kern="0" dirty="0">
                <a:solidFill>
                  <a:srgbClr val="000000"/>
                </a:solidFill>
                <a:latin typeface="Calibri" panose="020F0502020204030204"/>
                <a:ea typeface="楷体" panose="02010609060101010101" charset="-122"/>
                <a:cs typeface="Times New Roman" panose="02020603050405020304"/>
              </a:rPr>
              <a:t>的电视天线，让整条弄堂有机会见证中国女排在大洋彼岸的美国创造奇迹的时刻。于是，在弄堂狭小的空间场景中，</a:t>
            </a:r>
            <a:r>
              <a:rPr lang="zh-CN" altLang="zh-CN" sz="1700" b="1" kern="0" dirty="0">
                <a:solidFill>
                  <a:srgbClr val="FF0000"/>
                </a:solidFill>
                <a:latin typeface="Calibri" panose="020F0502020204030204"/>
                <a:ea typeface="楷体" panose="02010609060101010101" charset="-122"/>
                <a:cs typeface="Times New Roman" panose="02020603050405020304"/>
              </a:rPr>
              <a:t>国家、群体、个人这三个原本有空间和情绪区隔的表达融为了整体</a:t>
            </a:r>
            <a:r>
              <a:rPr lang="zh-CN" altLang="zh-CN" sz="1700" b="1" kern="0" dirty="0">
                <a:solidFill>
                  <a:srgbClr val="000000"/>
                </a:solidFill>
                <a:latin typeface="Calibri" panose="020F0502020204030204"/>
                <a:ea typeface="楷体" panose="02010609060101010101" charset="-122"/>
                <a:cs typeface="Times New Roman" panose="02020603050405020304"/>
              </a:rPr>
              <a:t>，完美应和了主题曲中</a:t>
            </a:r>
            <a:r>
              <a:rPr lang="en-US" altLang="zh-CN" sz="1700" b="1" kern="0" dirty="0">
                <a:solidFill>
                  <a:srgbClr val="000000"/>
                </a:solidFill>
                <a:latin typeface="Calibri" panose="020F0502020204030204"/>
                <a:ea typeface="楷体" panose="02010609060101010101" charset="-122"/>
                <a:cs typeface="Times New Roman" panose="02020603050405020304"/>
              </a:rPr>
              <a:t>“</a:t>
            </a:r>
            <a:r>
              <a:rPr lang="zh-CN" altLang="zh-CN" sz="1700" b="1" kern="0" dirty="0">
                <a:solidFill>
                  <a:srgbClr val="000000"/>
                </a:solidFill>
                <a:latin typeface="Calibri" panose="020F0502020204030204"/>
                <a:ea typeface="楷体" panose="02010609060101010101" charset="-122"/>
                <a:cs typeface="Times New Roman" panose="02020603050405020304"/>
              </a:rPr>
              <a:t>我和我的祖国，一刻也不能分割”的意旨。</a:t>
            </a:r>
            <a:r>
              <a:rPr lang="zh-CN" altLang="zh-CN" sz="1700" b="1" kern="0" dirty="0">
                <a:solidFill>
                  <a:srgbClr val="FF0000"/>
                </a:solidFill>
                <a:latin typeface="Calibri" panose="020F0502020204030204"/>
                <a:ea typeface="楷体" panose="02010609060101010101" charset="-122"/>
                <a:cs typeface="Times New Roman" panose="02020603050405020304"/>
              </a:rPr>
              <a:t>这部电影用最独特的诉说方式</a:t>
            </a:r>
            <a:r>
              <a:rPr lang="zh-CN" altLang="zh-CN" sz="1700" b="1" kern="0" dirty="0">
                <a:solidFill>
                  <a:srgbClr val="000000"/>
                </a:solidFill>
                <a:latin typeface="Calibri" panose="020F0502020204030204"/>
                <a:ea typeface="楷体" panose="02010609060101010101" charset="-122"/>
                <a:cs typeface="Times New Roman" panose="02020603050405020304"/>
              </a:rPr>
              <a:t>，燃爆了亿万中国人心中的“我和我的祖国”。</a:t>
            </a:r>
            <a:r>
              <a:rPr lang="en-US" altLang="zh-CN" sz="1700" b="1" kern="0" dirty="0">
                <a:solidFill>
                  <a:srgbClr val="000000"/>
                </a:solidFill>
                <a:latin typeface="Calibri" panose="020F0502020204030204"/>
                <a:ea typeface="楷体" panose="02010609060101010101" charset="-122"/>
                <a:cs typeface="Times New Roman" panose="02020603050405020304"/>
              </a:rPr>
              <a:t>  </a:t>
            </a:r>
            <a:r>
              <a:rPr lang="en-US" altLang="zh-CN" sz="1700" b="1" kern="100" dirty="0">
                <a:latin typeface="Calibri" panose="020F0502020204030204"/>
                <a:ea typeface="宋体" panose="02010600030101010101" pitchFamily="2" charset="-122"/>
                <a:cs typeface="Times New Roman" panose="02020603050405020304"/>
              </a:rPr>
              <a:t>                                    </a:t>
            </a:r>
            <a:endParaRPr lang="zh-CN" altLang="zh-CN" sz="1700" kern="100" dirty="0">
              <a:latin typeface="Calibri" panose="020F0502020204030204"/>
              <a:ea typeface="宋体" panose="02010600030101010101" pitchFamily="2" charset="-122"/>
              <a:cs typeface="Times New Roman" panose="02020603050405020304"/>
            </a:endParaRPr>
          </a:p>
          <a:p>
            <a:pPr indent="267970" algn="just">
              <a:lnSpc>
                <a:spcPts val="2100"/>
              </a:lnSpc>
              <a:spcAft>
                <a:spcPts val="0"/>
              </a:spcAft>
            </a:pPr>
            <a:r>
              <a:rPr lang="zh-CN" altLang="zh-CN" sz="1700" b="1" kern="0" dirty="0">
                <a:solidFill>
                  <a:srgbClr val="0070C0"/>
                </a:solidFill>
                <a:latin typeface="Calibri" panose="020F0502020204030204"/>
                <a:ea typeface="楷体" panose="02010609060101010101" charset="-122"/>
                <a:cs typeface="Times New Roman" panose="02020603050405020304"/>
              </a:rPr>
              <a:t>【</a:t>
            </a:r>
            <a:r>
              <a:rPr lang="zh-CN" altLang="zh-CN" sz="1700" b="1" kern="100" dirty="0">
                <a:solidFill>
                  <a:srgbClr val="0070C0"/>
                </a:solidFill>
                <a:latin typeface="Calibri" panose="020F0502020204030204"/>
                <a:ea typeface="楷体" panose="02010609060101010101" charset="-122"/>
                <a:cs typeface="宋体" panose="02010600030101010101" pitchFamily="2" charset="-122"/>
              </a:rPr>
              <a:t>概括要点：</a:t>
            </a:r>
            <a:r>
              <a:rPr lang="zh-CN" altLang="zh-CN" sz="1700" b="1" kern="0" dirty="0">
                <a:solidFill>
                  <a:srgbClr val="0070C0"/>
                </a:solidFill>
                <a:latin typeface="Calibri" panose="020F0502020204030204"/>
                <a:ea typeface="楷体" panose="02010609060101010101" charset="-122"/>
                <a:cs typeface="Times New Roman" panose="02020603050405020304"/>
              </a:rPr>
              <a:t>电影用独特的诉说方式，激发大众强烈的共鸣，便于大众接受和体认】</a:t>
            </a:r>
            <a:endParaRPr lang="zh-CN" altLang="zh-CN" sz="1700" kern="100" dirty="0">
              <a:latin typeface="Calibri" panose="020F0502020204030204"/>
              <a:ea typeface="宋体" panose="02010600030101010101" pitchFamily="2" charset="-122"/>
              <a:cs typeface="Times New Roman" panose="02020603050405020304"/>
            </a:endParaRPr>
          </a:p>
          <a:p>
            <a:endParaRPr lang="zh-CN" altLang="en-US" sz="1700" dirty="0"/>
          </a:p>
        </p:txBody>
      </p:sp>
      <p:sp>
        <p:nvSpPr>
          <p:cNvPr id="4" name="标题 1"/>
          <p:cNvSpPr>
            <a:spLocks noGrp="1"/>
          </p:cNvSpPr>
          <p:nvPr>
            <p:ph type="title"/>
          </p:nvPr>
        </p:nvSpPr>
        <p:spPr>
          <a:xfrm>
            <a:off x="1116974" y="316932"/>
            <a:ext cx="7200897" cy="978071"/>
          </a:xfrm>
        </p:spPr>
        <p:txBody>
          <a:bodyPr>
            <a:normAutofit/>
          </a:bodyPr>
          <a:lstStyle/>
          <a:p>
            <a:pPr algn="l"/>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a:rPr>
              <a:t>材料</a:t>
            </a:r>
            <a:r>
              <a:rPr lang="zh-CN"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三</a:t>
            </a:r>
            <a:r>
              <a:rPr lang="zh-CN" altLang="en-US"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a:t>
            </a:r>
            <a:r>
              <a:rPr lang="zh-CN"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侧重</a:t>
            </a:r>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a:rPr>
              <a:t>视角转变、诉说方式变化</a:t>
            </a:r>
            <a:r>
              <a:rPr lang="zh-CN"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a:t>
            </a:r>
            <a:r>
              <a:rPr lang="en-US"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
            </a:r>
            <a:br>
              <a:rPr lang="en-US"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br>
            <a:r>
              <a:rPr lang="en-US"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        </a:t>
            </a:r>
            <a:r>
              <a:rPr lang="zh-CN"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便于</a:t>
            </a:r>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a:rPr>
              <a:t>大众</a:t>
            </a:r>
            <a:r>
              <a:rPr lang="zh-CN"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rPr>
              <a:t>接受</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9808" y="20579"/>
            <a:ext cx="7744857" cy="828822"/>
          </a:xfrm>
        </p:spPr>
        <p:txBody>
          <a:bodyPr>
            <a:noAutofit/>
          </a:bodyPr>
          <a:lstStyle/>
          <a:p>
            <a:pPr algn="l"/>
            <a:r>
              <a:rPr lang="zh-CN" altLang="zh-CN" sz="2000" b="1" kern="100" dirty="0">
                <a:latin typeface="黑体" panose="02010609060101010101" pitchFamily="49" charset="-122"/>
                <a:ea typeface="黑体" panose="02010609060101010101" pitchFamily="49" charset="-122"/>
                <a:cs typeface="Times New Roman" panose="02020603050405020304"/>
              </a:rPr>
              <a:t>对三则材料中概括出的要点进行，注意</a:t>
            </a:r>
            <a:r>
              <a:rPr lang="zh-CN" altLang="zh-CN" sz="2000" b="1" kern="100" dirty="0">
                <a:solidFill>
                  <a:srgbClr val="FF0000"/>
                </a:solidFill>
                <a:latin typeface="黑体" panose="02010609060101010101" pitchFamily="49" charset="-122"/>
                <a:ea typeface="黑体" panose="02010609060101010101" pitchFamily="49" charset="-122"/>
                <a:cs typeface="Times New Roman" panose="02020603050405020304"/>
              </a:rPr>
              <a:t>上位概念</a:t>
            </a:r>
            <a:r>
              <a:rPr lang="zh-CN" altLang="zh-CN" sz="2000" b="1" kern="100" dirty="0" smtClean="0">
                <a:latin typeface="黑体" panose="02010609060101010101" pitchFamily="49" charset="-122"/>
                <a:ea typeface="黑体" panose="02010609060101010101" pitchFamily="49" charset="-122"/>
                <a:cs typeface="Times New Roman" panose="02020603050405020304"/>
              </a:rPr>
              <a:t>。</a:t>
            </a:r>
            <a:endParaRPr lang="zh-CN" altLang="en-US" sz="2000"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610870" y="688340"/>
            <a:ext cx="7922895" cy="4211955"/>
          </a:xfrm>
        </p:spPr>
        <p:txBody>
          <a:bodyPr>
            <a:noAutofit/>
          </a:bodyPr>
          <a:lstStyle/>
          <a:p>
            <a:pPr algn="just">
              <a:lnSpc>
                <a:spcPts val="2100"/>
              </a:lnSpc>
              <a:spcAft>
                <a:spcPts val="0"/>
              </a:spcAft>
            </a:pPr>
            <a:r>
              <a:rPr lang="zh-CN" altLang="zh-CN" sz="1400" b="1" kern="100" dirty="0">
                <a:latin typeface="Calibri" panose="020F0502020204030204"/>
                <a:ea typeface="宋体" panose="02010600030101010101" pitchFamily="2" charset="-122"/>
                <a:cs typeface="宋体" panose="02010600030101010101" pitchFamily="2" charset="-122"/>
              </a:rPr>
              <a:t>材料一：侧重文化符号本身特点、打破圈层、流行文化</a:t>
            </a:r>
            <a:r>
              <a:rPr lang="zh-CN" altLang="zh-CN" sz="1400" b="1" kern="100" dirty="0" smtClean="0">
                <a:latin typeface="Calibri" panose="020F0502020204030204"/>
                <a:ea typeface="宋体" panose="02010600030101010101" pitchFamily="2" charset="-122"/>
                <a:cs typeface="宋体" panose="02010600030101010101" pitchFamily="2" charset="-122"/>
              </a:rPr>
              <a:t>助力</a:t>
            </a:r>
            <a:r>
              <a:rPr lang="en-US" altLang="zh-CN" sz="1400" kern="100" dirty="0">
                <a:latin typeface="Calibri" panose="020F0502020204030204"/>
                <a:ea typeface="宋体" panose="02010600030101010101" pitchFamily="2" charset="-122"/>
                <a:cs typeface="Times New Roman" panose="02020603050405020304"/>
              </a:rPr>
              <a:t>——</a:t>
            </a:r>
            <a:r>
              <a:rPr lang="zh-CN" altLang="zh-CN" sz="1400" b="1" dirty="0" smtClean="0">
                <a:solidFill>
                  <a:srgbClr val="FF0000"/>
                </a:solidFill>
                <a:ea typeface="楷体" panose="02010609060101010101" charset="-122"/>
                <a:cs typeface="宋体" panose="02010600030101010101" pitchFamily="2" charset="-122"/>
              </a:rPr>
              <a:t>概括</a:t>
            </a:r>
            <a:r>
              <a:rPr lang="zh-CN" altLang="zh-CN" sz="1400" b="1" dirty="0">
                <a:solidFill>
                  <a:srgbClr val="FF0000"/>
                </a:solidFill>
                <a:ea typeface="楷体" panose="02010609060101010101" charset="-122"/>
                <a:cs typeface="宋体" panose="02010600030101010101" pitchFamily="2" charset="-122"/>
              </a:rPr>
              <a:t>要点</a:t>
            </a:r>
            <a:r>
              <a:rPr lang="zh-CN" altLang="zh-CN" sz="1400" b="1" dirty="0" smtClean="0">
                <a:solidFill>
                  <a:srgbClr val="FF0000"/>
                </a:solidFill>
                <a:ea typeface="楷体" panose="02010609060101010101" charset="-122"/>
                <a:cs typeface="宋体" panose="02010600030101010101" pitchFamily="2" charset="-122"/>
              </a:rPr>
              <a:t>：</a:t>
            </a:r>
            <a:endParaRPr lang="en-US" altLang="zh-CN" sz="1400" b="1" dirty="0" smtClean="0">
              <a:solidFill>
                <a:srgbClr val="FF0000"/>
              </a:solidFill>
              <a:ea typeface="楷体" panose="02010609060101010101" charset="-122"/>
              <a:cs typeface="宋体" panose="02010600030101010101" pitchFamily="2" charset="-122"/>
            </a:endParaRPr>
          </a:p>
          <a:p>
            <a:pPr algn="just">
              <a:lnSpc>
                <a:spcPts val="2100"/>
              </a:lnSpc>
              <a:spcAft>
                <a:spcPts val="0"/>
              </a:spcAft>
            </a:pPr>
            <a:r>
              <a:rPr lang="zh-CN" altLang="zh-CN" sz="1400" b="1" kern="100" dirty="0" smtClean="0">
                <a:solidFill>
                  <a:srgbClr val="0070C0"/>
                </a:solidFill>
                <a:latin typeface="Calibri" panose="020F0502020204030204"/>
                <a:ea typeface="楷体" panose="02010609060101010101" charset="-122"/>
                <a:cs typeface="宋体" panose="02010600030101010101" pitchFamily="2" charset="-122"/>
                <a:sym typeface="+mn-ea"/>
              </a:rPr>
              <a:t>文化</a:t>
            </a:r>
            <a:r>
              <a:rPr lang="zh-CN" altLang="zh-CN" sz="1400" b="1" kern="100" dirty="0">
                <a:solidFill>
                  <a:srgbClr val="0070C0"/>
                </a:solidFill>
                <a:latin typeface="Calibri" panose="020F0502020204030204"/>
                <a:ea typeface="楷体" panose="02010609060101010101" charset="-122"/>
                <a:cs typeface="宋体" panose="02010600030101010101" pitchFamily="2" charset="-122"/>
                <a:sym typeface="+mn-ea"/>
              </a:rPr>
              <a:t>符号本身的特点使其易被大众接受</a:t>
            </a:r>
            <a:r>
              <a:rPr lang="zh-CN" altLang="zh-CN" sz="1400" b="1" kern="100" dirty="0" smtClean="0">
                <a:solidFill>
                  <a:srgbClr val="0070C0"/>
                </a:solidFill>
                <a:latin typeface="Calibri" panose="020F0502020204030204"/>
                <a:ea typeface="楷体" panose="02010609060101010101" charset="-122"/>
                <a:cs typeface="宋体" panose="02010600030101010101" pitchFamily="2" charset="-122"/>
                <a:sym typeface="+mn-ea"/>
              </a:rPr>
              <a:t>。</a:t>
            </a:r>
            <a:r>
              <a:rPr lang="en-US" altLang="zh-CN" sz="1400" b="1" kern="100" dirty="0" smtClean="0">
                <a:solidFill>
                  <a:srgbClr val="FF0000"/>
                </a:solidFill>
                <a:latin typeface="Calibri" panose="020F0502020204030204"/>
                <a:ea typeface="楷体" panose="02010609060101010101" charset="-122"/>
                <a:cs typeface="宋体" panose="02010600030101010101" pitchFamily="2" charset="-122"/>
                <a:sym typeface="+mn-ea"/>
              </a:rPr>
              <a:t>--</a:t>
            </a:r>
            <a:r>
              <a:rPr lang="zh-CN" altLang="en-US" sz="1400" b="1" kern="100" dirty="0" smtClean="0">
                <a:solidFill>
                  <a:srgbClr val="FF0000"/>
                </a:solidFill>
                <a:latin typeface="Calibri" panose="020F0502020204030204"/>
                <a:ea typeface="楷体" panose="02010609060101010101" charset="-122"/>
                <a:cs typeface="宋体" panose="02010600030101010101" pitchFamily="2" charset="-122"/>
                <a:sym typeface="+mn-ea"/>
              </a:rPr>
              <a:t>自身</a:t>
            </a:r>
            <a:endParaRPr lang="en-US" altLang="zh-CN" sz="1400" kern="100" dirty="0">
              <a:latin typeface="Calibri" panose="020F0502020204030204"/>
              <a:ea typeface="宋体" panose="02010600030101010101" pitchFamily="2" charset="-122"/>
              <a:cs typeface="Times New Roman" panose="02020603050405020304"/>
            </a:endParaRPr>
          </a:p>
          <a:p>
            <a:pPr algn="just">
              <a:lnSpc>
                <a:spcPts val="2100"/>
              </a:lnSpc>
              <a:spcAft>
                <a:spcPts val="0"/>
              </a:spcAft>
            </a:pPr>
            <a:r>
              <a:rPr lang="zh-CN" altLang="zh-CN" sz="1400" b="1" dirty="0" smtClean="0">
                <a:solidFill>
                  <a:srgbClr val="0070C0"/>
                </a:solidFill>
                <a:ea typeface="楷体" panose="02010609060101010101" charset="-122"/>
                <a:cs typeface="宋体" panose="02010600030101010101" pitchFamily="2" charset="-122"/>
              </a:rPr>
              <a:t>融入</a:t>
            </a:r>
            <a:r>
              <a:rPr lang="zh-CN" altLang="zh-CN" sz="1400" b="1" dirty="0">
                <a:solidFill>
                  <a:srgbClr val="0070C0"/>
                </a:solidFill>
                <a:ea typeface="楷体" panose="02010609060101010101" charset="-122"/>
                <a:cs typeface="宋体" panose="02010600030101010101" pitchFamily="2" charset="-122"/>
              </a:rPr>
              <a:t>时代元素使其更具热度</a:t>
            </a:r>
            <a:r>
              <a:rPr lang="zh-CN" altLang="zh-CN" sz="1400" b="1" dirty="0" smtClean="0">
                <a:solidFill>
                  <a:srgbClr val="0070C0"/>
                </a:solidFill>
                <a:ea typeface="楷体" panose="02010609060101010101" charset="-122"/>
                <a:cs typeface="宋体" panose="02010600030101010101" pitchFamily="2" charset="-122"/>
              </a:rPr>
              <a:t>。</a:t>
            </a:r>
            <a:r>
              <a:rPr lang="en-US" altLang="zh-CN" sz="1400" b="1" dirty="0" smtClean="0">
                <a:solidFill>
                  <a:schemeClr val="accent2"/>
                </a:solidFill>
                <a:ea typeface="楷体" panose="02010609060101010101" charset="-122"/>
                <a:cs typeface="宋体" panose="02010600030101010101" pitchFamily="2" charset="-122"/>
              </a:rPr>
              <a:t>--</a:t>
            </a:r>
            <a:r>
              <a:rPr lang="zh-CN" altLang="en-US" sz="1400" b="1" dirty="0" smtClean="0">
                <a:solidFill>
                  <a:schemeClr val="accent2"/>
                </a:solidFill>
                <a:ea typeface="楷体" panose="02010609060101010101" charset="-122"/>
                <a:cs typeface="宋体" panose="02010600030101010101" pitchFamily="2" charset="-122"/>
              </a:rPr>
              <a:t>其他</a:t>
            </a:r>
            <a:endParaRPr lang="en-US" altLang="zh-CN" sz="1400" dirty="0" smtClean="0">
              <a:ln w="22225">
                <a:solidFill>
                  <a:schemeClr val="accent2"/>
                </a:solidFill>
                <a:prstDash val="solid"/>
              </a:ln>
              <a:solidFill>
                <a:schemeClr val="accent2">
                  <a:lumMod val="40000"/>
                  <a:lumOff val="60000"/>
                </a:schemeClr>
              </a:solidFill>
              <a:effectLst/>
            </a:endParaRPr>
          </a:p>
          <a:p>
            <a:pPr algn="just">
              <a:lnSpc>
                <a:spcPts val="2100"/>
              </a:lnSpc>
              <a:spcAft>
                <a:spcPts val="0"/>
              </a:spcAft>
            </a:pPr>
            <a:r>
              <a:rPr lang="zh-CN" altLang="zh-CN" sz="1400" b="1" kern="100" dirty="0" smtClean="0">
                <a:solidFill>
                  <a:srgbClr val="0070C0"/>
                </a:solidFill>
                <a:latin typeface="Calibri" panose="020F0502020204030204"/>
                <a:ea typeface="楷体" panose="02010609060101010101" charset="-122"/>
                <a:cs typeface="宋体" panose="02010600030101010101" pitchFamily="2" charset="-122"/>
              </a:rPr>
              <a:t>打破</a:t>
            </a:r>
            <a:r>
              <a:rPr lang="zh-CN" altLang="zh-CN" sz="1400" b="1" kern="100" dirty="0">
                <a:solidFill>
                  <a:srgbClr val="0070C0"/>
                </a:solidFill>
                <a:latin typeface="Calibri" panose="020F0502020204030204"/>
                <a:ea typeface="楷体" panose="02010609060101010101" charset="-122"/>
                <a:cs typeface="宋体" panose="02010600030101010101" pitchFamily="2" charset="-122"/>
              </a:rPr>
              <a:t>圈层，每个人都参与融入其中，助推流行</a:t>
            </a:r>
            <a:r>
              <a:rPr lang="zh-CN" altLang="zh-CN" sz="1400" b="1" kern="100" dirty="0" smtClean="0">
                <a:solidFill>
                  <a:srgbClr val="0070C0"/>
                </a:solidFill>
                <a:latin typeface="Calibri" panose="020F0502020204030204"/>
                <a:ea typeface="楷体" panose="02010609060101010101" charset="-122"/>
                <a:cs typeface="宋体" panose="02010600030101010101" pitchFamily="2" charset="-122"/>
              </a:rPr>
              <a:t>。</a:t>
            </a:r>
            <a:r>
              <a:rPr lang="en-US" altLang="zh-CN" sz="1400" b="1" kern="100" dirty="0" smtClean="0">
                <a:solidFill>
                  <a:schemeClr val="accent1"/>
                </a:solidFill>
                <a:latin typeface="Calibri" panose="020F0502020204030204"/>
                <a:ea typeface="楷体" panose="02010609060101010101" charset="-122"/>
                <a:cs typeface="宋体" panose="02010600030101010101" pitchFamily="2" charset="-122"/>
              </a:rPr>
              <a:t>--</a:t>
            </a:r>
            <a:r>
              <a:rPr lang="zh-CN" altLang="en-US" sz="1400" b="1" kern="100" dirty="0" smtClean="0">
                <a:solidFill>
                  <a:schemeClr val="accent1"/>
                </a:solidFill>
                <a:latin typeface="Calibri" panose="020F0502020204030204"/>
                <a:ea typeface="楷体" panose="02010609060101010101" charset="-122"/>
                <a:cs typeface="宋体" panose="02010600030101010101" pitchFamily="2" charset="-122"/>
              </a:rPr>
              <a:t>外力</a:t>
            </a:r>
            <a:endParaRPr lang="en-US" altLang="zh-CN" sz="1400" kern="1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a:ea typeface="宋体" panose="02010600030101010101" pitchFamily="2" charset="-122"/>
              <a:cs typeface="Times New Roman" panose="02020603050405020304"/>
            </a:endParaRPr>
          </a:p>
          <a:p>
            <a:pPr algn="just">
              <a:lnSpc>
                <a:spcPts val="2100"/>
              </a:lnSpc>
              <a:spcAft>
                <a:spcPts val="0"/>
              </a:spcAft>
            </a:pPr>
            <a:r>
              <a:rPr lang="zh-CN" altLang="zh-CN" sz="1400" b="1" kern="100" dirty="0" smtClean="0">
                <a:solidFill>
                  <a:srgbClr val="0070C0"/>
                </a:solidFill>
                <a:latin typeface="Calibri" panose="020F0502020204030204"/>
                <a:ea typeface="楷体" panose="02010609060101010101" charset="-122"/>
                <a:cs typeface="宋体" panose="02010600030101010101" pitchFamily="2" charset="-122"/>
              </a:rPr>
              <a:t>流行</a:t>
            </a:r>
            <a:r>
              <a:rPr lang="zh-CN" altLang="zh-CN" sz="1400" b="1" kern="100" dirty="0">
                <a:solidFill>
                  <a:srgbClr val="0070C0"/>
                </a:solidFill>
                <a:latin typeface="Calibri" panose="020F0502020204030204"/>
                <a:ea typeface="楷体" panose="02010609060101010101" charset="-122"/>
                <a:cs typeface="宋体" panose="02010600030101010101" pitchFamily="2" charset="-122"/>
              </a:rPr>
              <a:t>文化元素助力</a:t>
            </a:r>
            <a:r>
              <a:rPr lang="zh-CN" altLang="zh-CN" sz="1400" b="1" kern="100" dirty="0" smtClean="0">
                <a:solidFill>
                  <a:srgbClr val="0070C0"/>
                </a:solidFill>
                <a:latin typeface="Calibri" panose="020F0502020204030204"/>
                <a:ea typeface="楷体" panose="02010609060101010101" charset="-122"/>
                <a:cs typeface="宋体" panose="02010600030101010101" pitchFamily="2" charset="-122"/>
              </a:rPr>
              <a:t>。</a:t>
            </a:r>
            <a:r>
              <a:rPr lang="en-US" altLang="zh-CN" sz="1400" b="1" kern="100" dirty="0" smtClean="0">
                <a:solidFill>
                  <a:schemeClr val="accent2"/>
                </a:solidFill>
                <a:latin typeface="Calibri" panose="020F0502020204030204"/>
                <a:ea typeface="楷体" panose="02010609060101010101" charset="-122"/>
                <a:cs typeface="宋体" panose="02010600030101010101" pitchFamily="2" charset="-122"/>
              </a:rPr>
              <a:t>--</a:t>
            </a:r>
            <a:r>
              <a:rPr lang="zh-CN" altLang="en-US" sz="1400" b="1" kern="100" dirty="0" smtClean="0">
                <a:solidFill>
                  <a:schemeClr val="accent2"/>
                </a:solidFill>
                <a:latin typeface="Calibri" panose="020F0502020204030204"/>
                <a:ea typeface="楷体" panose="02010609060101010101" charset="-122"/>
                <a:cs typeface="宋体" panose="02010600030101010101" pitchFamily="2" charset="-122"/>
              </a:rPr>
              <a:t>其他</a:t>
            </a:r>
            <a:endParaRPr lang="zh-CN" altLang="zh-CN" sz="1400" i="1" kern="1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a:ea typeface="宋体" panose="02010600030101010101" pitchFamily="2" charset="-122"/>
              <a:cs typeface="Times New Roman" panose="02020603050405020304"/>
            </a:endParaRPr>
          </a:p>
          <a:p>
            <a:pPr algn="just">
              <a:lnSpc>
                <a:spcPts val="2100"/>
              </a:lnSpc>
              <a:spcAft>
                <a:spcPts val="0"/>
              </a:spcAft>
            </a:pPr>
            <a:r>
              <a:rPr lang="zh-CN" altLang="zh-CN" sz="1400" b="1" kern="100" dirty="0">
                <a:latin typeface="Calibri" panose="020F0502020204030204"/>
                <a:ea typeface="宋体" panose="02010600030101010101" pitchFamily="2" charset="-122"/>
                <a:cs typeface="Times New Roman" panose="02020603050405020304"/>
              </a:rPr>
              <a:t>材料二：侧重节目的制作、设置、播出，合力</a:t>
            </a:r>
            <a:r>
              <a:rPr lang="zh-CN" altLang="zh-CN" sz="1400" b="1" kern="100" dirty="0" smtClean="0">
                <a:latin typeface="Calibri" panose="020F0502020204030204"/>
                <a:ea typeface="宋体" panose="02010600030101010101" pitchFamily="2" charset="-122"/>
                <a:cs typeface="Times New Roman" panose="02020603050405020304"/>
              </a:rPr>
              <a:t>传播</a:t>
            </a:r>
            <a:r>
              <a:rPr lang="en-US" altLang="zh-CN" sz="1400" kern="100" dirty="0">
                <a:latin typeface="Calibri" panose="020F0502020204030204"/>
                <a:ea typeface="宋体" panose="02010600030101010101" pitchFamily="2" charset="-122"/>
                <a:cs typeface="Times New Roman" panose="02020603050405020304"/>
              </a:rPr>
              <a:t>——</a:t>
            </a:r>
            <a:r>
              <a:rPr lang="zh-CN" altLang="zh-CN" sz="1400" b="1" kern="100" dirty="0" smtClean="0">
                <a:solidFill>
                  <a:srgbClr val="FF0000"/>
                </a:solidFill>
                <a:latin typeface="Calibri" panose="020F0502020204030204"/>
                <a:ea typeface="楷体" panose="02010609060101010101" charset="-122"/>
                <a:cs typeface="宋体" panose="02010600030101010101" pitchFamily="2" charset="-122"/>
              </a:rPr>
              <a:t>概括</a:t>
            </a:r>
            <a:r>
              <a:rPr lang="zh-CN" altLang="zh-CN" sz="1400" b="1" kern="100" dirty="0">
                <a:solidFill>
                  <a:srgbClr val="FF0000"/>
                </a:solidFill>
                <a:latin typeface="Calibri" panose="020F0502020204030204"/>
                <a:ea typeface="楷体" panose="02010609060101010101" charset="-122"/>
                <a:cs typeface="宋体" panose="02010600030101010101" pitchFamily="2" charset="-122"/>
              </a:rPr>
              <a:t>要点</a:t>
            </a:r>
            <a:r>
              <a:rPr lang="zh-CN" altLang="zh-CN" sz="1400" b="1" kern="100" dirty="0" smtClean="0">
                <a:solidFill>
                  <a:srgbClr val="FF0000"/>
                </a:solidFill>
                <a:latin typeface="Calibri" panose="020F0502020204030204"/>
                <a:ea typeface="楷体" panose="02010609060101010101" charset="-122"/>
                <a:cs typeface="宋体" panose="02010600030101010101" pitchFamily="2" charset="-122"/>
              </a:rPr>
              <a:t>：</a:t>
            </a:r>
            <a:endParaRPr lang="en-US" altLang="zh-CN" sz="1400" b="1" kern="100" dirty="0" smtClean="0">
              <a:solidFill>
                <a:srgbClr val="FF0000"/>
              </a:solidFill>
              <a:latin typeface="Calibri" panose="020F0502020204030204"/>
              <a:ea typeface="楷体" panose="02010609060101010101" charset="-122"/>
              <a:cs typeface="宋体" panose="02010600030101010101" pitchFamily="2" charset="-122"/>
            </a:endParaRPr>
          </a:p>
          <a:p>
            <a:pPr algn="just">
              <a:lnSpc>
                <a:spcPts val="2100"/>
              </a:lnSpc>
              <a:spcAft>
                <a:spcPts val="0"/>
              </a:spcAft>
            </a:pPr>
            <a:r>
              <a:rPr lang="zh-CN" altLang="zh-CN" sz="1400" b="1" kern="100" dirty="0" smtClean="0">
                <a:solidFill>
                  <a:srgbClr val="0070C0"/>
                </a:solidFill>
                <a:latin typeface="Calibri" panose="020F0502020204030204"/>
                <a:ea typeface="楷体" panose="02010609060101010101" charset="-122"/>
                <a:cs typeface="宋体" panose="02010600030101010101" pitchFamily="2" charset="-122"/>
              </a:rPr>
              <a:t>文化</a:t>
            </a:r>
            <a:r>
              <a:rPr lang="zh-CN" altLang="zh-CN" sz="1400" b="1" kern="100" dirty="0">
                <a:solidFill>
                  <a:srgbClr val="0070C0"/>
                </a:solidFill>
                <a:latin typeface="Calibri" panose="020F0502020204030204"/>
                <a:ea typeface="楷体" panose="02010609060101010101" charset="-122"/>
                <a:cs typeface="宋体" panose="02010600030101010101" pitchFamily="2" charset="-122"/>
              </a:rPr>
              <a:t>符号本身的特点使其易被大众接受</a:t>
            </a:r>
            <a:r>
              <a:rPr lang="zh-CN" altLang="zh-CN" sz="1400" b="1" kern="100" dirty="0" smtClean="0">
                <a:solidFill>
                  <a:srgbClr val="0070C0"/>
                </a:solidFill>
                <a:latin typeface="Calibri" panose="020F0502020204030204"/>
                <a:ea typeface="楷体" panose="02010609060101010101" charset="-122"/>
                <a:cs typeface="宋体" panose="02010600030101010101" pitchFamily="2" charset="-122"/>
              </a:rPr>
              <a:t>。</a:t>
            </a:r>
            <a:r>
              <a:rPr lang="en-US" altLang="zh-CN" sz="1400" b="1" kern="100" dirty="0" smtClean="0">
                <a:solidFill>
                  <a:srgbClr val="FF0000"/>
                </a:solidFill>
                <a:latin typeface="Calibri" panose="020F0502020204030204"/>
                <a:ea typeface="楷体" panose="02010609060101010101" charset="-122"/>
                <a:cs typeface="宋体" panose="02010600030101010101" pitchFamily="2" charset="-122"/>
              </a:rPr>
              <a:t>--</a:t>
            </a:r>
            <a:r>
              <a:rPr lang="zh-CN" altLang="en-US" sz="1400" b="1" kern="100" dirty="0" smtClean="0">
                <a:solidFill>
                  <a:srgbClr val="FF0000"/>
                </a:solidFill>
                <a:latin typeface="Calibri" panose="020F0502020204030204"/>
                <a:ea typeface="楷体" panose="02010609060101010101" charset="-122"/>
                <a:cs typeface="宋体" panose="02010600030101010101" pitchFamily="2" charset="-122"/>
              </a:rPr>
              <a:t>自身</a:t>
            </a:r>
            <a:endParaRPr lang="en-US" altLang="zh-CN" sz="1400" kern="100" dirty="0" smtClean="0">
              <a:latin typeface="Calibri" panose="020F0502020204030204"/>
              <a:ea typeface="宋体" panose="02010600030101010101" pitchFamily="2" charset="-122"/>
              <a:cs typeface="Times New Roman" panose="02020603050405020304"/>
            </a:endParaRPr>
          </a:p>
          <a:p>
            <a:pPr algn="just">
              <a:lnSpc>
                <a:spcPts val="2100"/>
              </a:lnSpc>
              <a:spcAft>
                <a:spcPts val="0"/>
              </a:spcAft>
            </a:pPr>
            <a:r>
              <a:rPr lang="zh-CN" altLang="zh-CN" sz="1400" b="1" kern="0" dirty="0" smtClean="0">
                <a:solidFill>
                  <a:srgbClr val="0070C0"/>
                </a:solidFill>
                <a:latin typeface="Calibri" panose="020F0502020204030204"/>
                <a:ea typeface="楷体" panose="02010609060101010101" charset="-122"/>
                <a:cs typeface="Times New Roman" panose="02020603050405020304"/>
              </a:rPr>
              <a:t>创设</a:t>
            </a:r>
            <a:r>
              <a:rPr lang="zh-CN" altLang="zh-CN" sz="1400" b="1" kern="0" dirty="0">
                <a:solidFill>
                  <a:srgbClr val="0070C0"/>
                </a:solidFill>
                <a:latin typeface="Calibri" panose="020F0502020204030204"/>
                <a:ea typeface="楷体" panose="02010609060101010101" charset="-122"/>
                <a:cs typeface="Times New Roman" panose="02020603050405020304"/>
              </a:rPr>
              <a:t>活动情境，吸引大众参与，激发大众强烈的共鸣，帮助传播</a:t>
            </a:r>
            <a:r>
              <a:rPr lang="zh-CN" altLang="zh-CN" sz="1400" b="1" kern="0" dirty="0" smtClean="0">
                <a:solidFill>
                  <a:srgbClr val="0070C0"/>
                </a:solidFill>
                <a:latin typeface="Calibri" panose="020F0502020204030204"/>
                <a:ea typeface="楷体" panose="02010609060101010101" charset="-122"/>
                <a:cs typeface="Times New Roman" panose="02020603050405020304"/>
              </a:rPr>
              <a:t>。</a:t>
            </a:r>
            <a:r>
              <a:rPr lang="en-US" altLang="zh-CN" sz="1400" b="1" kern="0" dirty="0" smtClean="0">
                <a:solidFill>
                  <a:schemeClr val="accent1"/>
                </a:solidFill>
                <a:latin typeface="Calibri" panose="020F0502020204030204"/>
                <a:ea typeface="楷体" panose="02010609060101010101" charset="-122"/>
                <a:cs typeface="Times New Roman" panose="02020603050405020304"/>
              </a:rPr>
              <a:t>--</a:t>
            </a:r>
            <a:r>
              <a:rPr lang="zh-CN" altLang="en-US" sz="1400" b="1" kern="0" dirty="0" smtClean="0">
                <a:solidFill>
                  <a:schemeClr val="accent1"/>
                </a:solidFill>
                <a:latin typeface="Calibri" panose="020F0502020204030204"/>
                <a:ea typeface="楷体" panose="02010609060101010101" charset="-122"/>
                <a:cs typeface="Times New Roman" panose="02020603050405020304"/>
              </a:rPr>
              <a:t>外力</a:t>
            </a:r>
            <a:endParaRPr lang="zh-CN" altLang="zh-CN" sz="1400" b="1" kern="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a:ea typeface="楷体" panose="02010609060101010101" charset="-122"/>
              <a:cs typeface="Times New Roman" panose="02020603050405020304"/>
            </a:endParaRPr>
          </a:p>
          <a:p>
            <a:pPr algn="just">
              <a:lnSpc>
                <a:spcPts val="2100"/>
              </a:lnSpc>
              <a:spcAft>
                <a:spcPts val="0"/>
              </a:spcAft>
            </a:pPr>
            <a:r>
              <a:rPr lang="zh-CN" altLang="zh-CN" sz="1400" b="1" kern="100" dirty="0" smtClean="0">
                <a:solidFill>
                  <a:srgbClr val="0070C0"/>
                </a:solidFill>
                <a:latin typeface="Calibri" panose="020F0502020204030204"/>
                <a:ea typeface="楷体" panose="02010609060101010101" charset="-122"/>
                <a:cs typeface="宋体" panose="02010600030101010101" pitchFamily="2" charset="-122"/>
                <a:sym typeface="+mn-ea"/>
              </a:rPr>
              <a:t>品牌优势助力，新媒体帮助传播</a:t>
            </a:r>
            <a:r>
              <a:rPr lang="zh-CN" altLang="en-US" sz="1400" b="1" kern="100" dirty="0" smtClean="0">
                <a:solidFill>
                  <a:srgbClr val="0070C0"/>
                </a:solidFill>
                <a:latin typeface="Calibri" panose="020F0502020204030204"/>
                <a:ea typeface="楷体" panose="02010609060101010101" charset="-122"/>
                <a:cs typeface="宋体" panose="02010600030101010101" pitchFamily="2" charset="-122"/>
                <a:sym typeface="+mn-ea"/>
              </a:rPr>
              <a:t>。</a:t>
            </a:r>
            <a:r>
              <a:rPr lang="en-US" altLang="zh-CN" sz="1400" b="1" kern="100" dirty="0" smtClean="0">
                <a:solidFill>
                  <a:schemeClr val="accent1"/>
                </a:solidFill>
                <a:latin typeface="Calibri" panose="020F0502020204030204"/>
                <a:ea typeface="楷体" panose="02010609060101010101" charset="-122"/>
                <a:cs typeface="宋体" panose="02010600030101010101" pitchFamily="2" charset="-122"/>
                <a:sym typeface="+mn-ea"/>
              </a:rPr>
              <a:t>--</a:t>
            </a:r>
            <a:r>
              <a:rPr lang="zh-CN" altLang="en-US" sz="1400" b="1" kern="100" dirty="0" smtClean="0">
                <a:solidFill>
                  <a:schemeClr val="accent1"/>
                </a:solidFill>
                <a:latin typeface="Calibri" panose="020F0502020204030204"/>
                <a:ea typeface="楷体" panose="02010609060101010101" charset="-122"/>
                <a:cs typeface="宋体" panose="02010600030101010101" pitchFamily="2" charset="-122"/>
                <a:sym typeface="+mn-ea"/>
              </a:rPr>
              <a:t>外力</a:t>
            </a:r>
            <a:endParaRPr lang="en-US" altLang="zh-CN" sz="1400" kern="1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a:ea typeface="宋体" panose="02010600030101010101" pitchFamily="2" charset="-122"/>
              <a:cs typeface="Times New Roman" panose="02020603050405020304"/>
            </a:endParaRPr>
          </a:p>
          <a:p>
            <a:pPr algn="just">
              <a:lnSpc>
                <a:spcPts val="2100"/>
              </a:lnSpc>
              <a:spcAft>
                <a:spcPts val="0"/>
              </a:spcAft>
            </a:pPr>
            <a:r>
              <a:rPr lang="zh-CN" altLang="zh-CN" sz="1400" b="1" kern="100" dirty="0" smtClean="0">
                <a:solidFill>
                  <a:srgbClr val="0070C0"/>
                </a:solidFill>
                <a:latin typeface="Calibri" panose="020F0502020204030204"/>
                <a:ea typeface="楷体" panose="02010609060101010101" charset="-122"/>
                <a:cs typeface="Times New Roman" panose="02020603050405020304"/>
              </a:rPr>
              <a:t>构建</a:t>
            </a:r>
            <a:r>
              <a:rPr lang="zh-CN" altLang="zh-CN" sz="1400" b="1" kern="100" dirty="0">
                <a:solidFill>
                  <a:srgbClr val="0070C0"/>
                </a:solidFill>
                <a:latin typeface="Calibri" panose="020F0502020204030204"/>
                <a:ea typeface="楷体" panose="02010609060101010101" charset="-122"/>
                <a:cs typeface="Times New Roman" panose="02020603050405020304"/>
              </a:rPr>
              <a:t>实时互动场景，加强与观众的互动，提高观众参与的热情，使观众有代入感</a:t>
            </a:r>
            <a:r>
              <a:rPr lang="zh-CN" altLang="zh-CN" sz="1400" b="1" kern="100" dirty="0" smtClean="0">
                <a:solidFill>
                  <a:srgbClr val="0070C0"/>
                </a:solidFill>
                <a:latin typeface="Calibri" panose="020F0502020204030204"/>
                <a:ea typeface="楷体" panose="02010609060101010101" charset="-122"/>
                <a:cs typeface="Times New Roman" panose="02020603050405020304"/>
              </a:rPr>
              <a:t>。</a:t>
            </a:r>
            <a:r>
              <a:rPr lang="en-US" altLang="zh-CN" sz="1400" b="1" kern="100" dirty="0" smtClean="0">
                <a:solidFill>
                  <a:schemeClr val="accent1"/>
                </a:solidFill>
                <a:latin typeface="Calibri" panose="020F0502020204030204"/>
                <a:ea typeface="楷体" panose="02010609060101010101" charset="-122"/>
                <a:cs typeface="Times New Roman" panose="02020603050405020304"/>
              </a:rPr>
              <a:t>--</a:t>
            </a:r>
            <a:r>
              <a:rPr lang="zh-CN" altLang="en-US" sz="1400" b="1" kern="100" dirty="0" smtClean="0">
                <a:solidFill>
                  <a:schemeClr val="accent1"/>
                </a:solidFill>
                <a:latin typeface="Calibri" panose="020F0502020204030204"/>
                <a:ea typeface="楷体" panose="02010609060101010101" charset="-122"/>
                <a:cs typeface="Times New Roman" panose="02020603050405020304"/>
              </a:rPr>
              <a:t>外力</a:t>
            </a:r>
            <a:endParaRPr lang="en-US" altLang="zh-CN" sz="1400" kern="1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a:ea typeface="宋体" panose="02010600030101010101" pitchFamily="2" charset="-122"/>
              <a:cs typeface="Times New Roman" panose="02020603050405020304"/>
            </a:endParaRPr>
          </a:p>
          <a:p>
            <a:pPr algn="just">
              <a:lnSpc>
                <a:spcPts val="2100"/>
              </a:lnSpc>
              <a:spcAft>
                <a:spcPts val="0"/>
              </a:spcAft>
            </a:pPr>
            <a:r>
              <a:rPr lang="zh-CN" altLang="zh-CN" sz="1400" b="1" kern="0" dirty="0" smtClean="0">
                <a:solidFill>
                  <a:srgbClr val="0070C0"/>
                </a:solidFill>
                <a:latin typeface="Calibri" panose="020F0502020204030204"/>
                <a:ea typeface="楷体" panose="02010609060101010101" charset="-122"/>
                <a:cs typeface="Times New Roman" panose="02020603050405020304"/>
              </a:rPr>
              <a:t>创设</a:t>
            </a:r>
            <a:r>
              <a:rPr lang="zh-CN" altLang="zh-CN" sz="1400" b="1" kern="0" dirty="0">
                <a:solidFill>
                  <a:srgbClr val="0070C0"/>
                </a:solidFill>
                <a:latin typeface="Calibri" panose="020F0502020204030204"/>
                <a:ea typeface="楷体" panose="02010609060101010101" charset="-122"/>
                <a:cs typeface="Times New Roman" panose="02020603050405020304"/>
              </a:rPr>
              <a:t>主题活动，加强与大众互动，传播文化符号</a:t>
            </a:r>
            <a:r>
              <a:rPr lang="zh-CN" altLang="zh-CN" sz="1400" b="1" kern="0" dirty="0" smtClean="0">
                <a:solidFill>
                  <a:srgbClr val="0070C0"/>
                </a:solidFill>
                <a:latin typeface="Calibri" panose="020F0502020204030204"/>
                <a:ea typeface="楷体" panose="02010609060101010101" charset="-122"/>
                <a:cs typeface="Times New Roman" panose="02020603050405020304"/>
              </a:rPr>
              <a:t>。</a:t>
            </a:r>
            <a:r>
              <a:rPr lang="en-US" altLang="zh-CN" sz="1400" b="1" kern="0" dirty="0" smtClean="0">
                <a:solidFill>
                  <a:schemeClr val="accent1"/>
                </a:solidFill>
                <a:latin typeface="Calibri" panose="020F0502020204030204"/>
                <a:ea typeface="楷体" panose="02010609060101010101" charset="-122"/>
                <a:cs typeface="Times New Roman" panose="02020603050405020304"/>
              </a:rPr>
              <a:t>--</a:t>
            </a:r>
            <a:r>
              <a:rPr lang="zh-CN" altLang="en-US" sz="1400" b="1" kern="0" dirty="0" smtClean="0">
                <a:solidFill>
                  <a:schemeClr val="accent1"/>
                </a:solidFill>
                <a:latin typeface="Calibri" panose="020F0502020204030204"/>
                <a:ea typeface="楷体" panose="02010609060101010101" charset="-122"/>
                <a:cs typeface="Times New Roman" panose="02020603050405020304"/>
              </a:rPr>
              <a:t>外力</a:t>
            </a:r>
            <a:endParaRPr lang="zh-CN" altLang="zh-CN" sz="1400" kern="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a:ea typeface="宋体" panose="02010600030101010101" pitchFamily="2" charset="-122"/>
              <a:cs typeface="Times New Roman" panose="02020603050405020304"/>
            </a:endParaRPr>
          </a:p>
          <a:p>
            <a:pPr algn="just">
              <a:spcAft>
                <a:spcPts val="0"/>
              </a:spcAft>
            </a:pPr>
            <a:r>
              <a:rPr lang="zh-CN" altLang="zh-CN" sz="1400" b="1" kern="100" dirty="0">
                <a:solidFill>
                  <a:srgbClr val="000000"/>
                </a:solidFill>
                <a:latin typeface="Calibri" panose="020F0502020204030204"/>
                <a:ea typeface="宋体" panose="02010600030101010101" pitchFamily="2" charset="-122"/>
                <a:cs typeface="Times New Roman" panose="02020603050405020304"/>
              </a:rPr>
              <a:t>材料三</a:t>
            </a:r>
            <a:r>
              <a:rPr lang="en-US" altLang="zh-CN" sz="1400" b="1" kern="100" dirty="0">
                <a:solidFill>
                  <a:srgbClr val="000000"/>
                </a:solidFill>
                <a:latin typeface="Calibri" panose="020F0502020204030204"/>
                <a:ea typeface="宋体" panose="02010600030101010101" pitchFamily="2" charset="-122"/>
                <a:cs typeface="Times New Roman" panose="02020603050405020304"/>
              </a:rPr>
              <a:t>:</a:t>
            </a:r>
            <a:r>
              <a:rPr lang="zh-CN" altLang="zh-CN" sz="1400" b="1" kern="100" dirty="0">
                <a:solidFill>
                  <a:srgbClr val="000000"/>
                </a:solidFill>
                <a:latin typeface="Calibri" panose="020F0502020204030204"/>
                <a:ea typeface="宋体" panose="02010600030101010101" pitchFamily="2" charset="-122"/>
                <a:cs typeface="Times New Roman" panose="02020603050405020304"/>
              </a:rPr>
              <a:t>侧重视角转变、诉说方式变化，便于大众</a:t>
            </a:r>
            <a:r>
              <a:rPr lang="zh-CN" altLang="zh-CN" sz="1400" b="1" kern="100" dirty="0" smtClean="0">
                <a:solidFill>
                  <a:srgbClr val="000000"/>
                </a:solidFill>
                <a:latin typeface="Calibri" panose="020F0502020204030204"/>
                <a:ea typeface="宋体" panose="02010600030101010101" pitchFamily="2" charset="-122"/>
                <a:cs typeface="Times New Roman" panose="02020603050405020304"/>
              </a:rPr>
              <a:t>接受</a:t>
            </a:r>
            <a:r>
              <a:rPr lang="en-US" altLang="zh-CN" sz="1400" kern="100" dirty="0" smtClean="0">
                <a:latin typeface="Calibri" panose="020F0502020204030204"/>
                <a:ea typeface="宋体" panose="02010600030101010101" pitchFamily="2" charset="-122"/>
                <a:cs typeface="Times New Roman" panose="02020603050405020304"/>
              </a:rPr>
              <a:t>——</a:t>
            </a:r>
            <a:r>
              <a:rPr lang="zh-CN" altLang="zh-CN" sz="1400" b="1" kern="100" dirty="0" smtClean="0">
                <a:solidFill>
                  <a:srgbClr val="FF0000"/>
                </a:solidFill>
                <a:latin typeface="Calibri" panose="020F0502020204030204"/>
                <a:ea typeface="楷体" panose="02010609060101010101" charset="-122"/>
                <a:cs typeface="宋体" panose="02010600030101010101" pitchFamily="2" charset="-122"/>
              </a:rPr>
              <a:t>概括</a:t>
            </a:r>
            <a:r>
              <a:rPr lang="zh-CN" altLang="zh-CN" sz="1400" b="1" kern="100" dirty="0">
                <a:solidFill>
                  <a:srgbClr val="FF0000"/>
                </a:solidFill>
                <a:latin typeface="Calibri" panose="020F0502020204030204"/>
                <a:ea typeface="楷体" panose="02010609060101010101" charset="-122"/>
                <a:cs typeface="宋体" panose="02010600030101010101" pitchFamily="2" charset="-122"/>
              </a:rPr>
              <a:t>要点</a:t>
            </a:r>
            <a:r>
              <a:rPr lang="zh-CN" altLang="zh-CN" sz="1400" b="1" kern="100" dirty="0" smtClean="0">
                <a:solidFill>
                  <a:srgbClr val="FF0000"/>
                </a:solidFill>
                <a:latin typeface="Calibri" panose="020F0502020204030204"/>
                <a:ea typeface="楷体" panose="02010609060101010101" charset="-122"/>
                <a:cs typeface="宋体" panose="02010600030101010101" pitchFamily="2" charset="-122"/>
              </a:rPr>
              <a:t>：</a:t>
            </a:r>
            <a:endParaRPr lang="en-US" altLang="zh-CN" sz="1400" b="1" kern="100" dirty="0" smtClean="0">
              <a:solidFill>
                <a:srgbClr val="FF0000"/>
              </a:solidFill>
              <a:latin typeface="Calibri" panose="020F0502020204030204"/>
              <a:ea typeface="楷体" panose="02010609060101010101" charset="-122"/>
              <a:cs typeface="宋体" panose="02010600030101010101" pitchFamily="2" charset="-122"/>
            </a:endParaRPr>
          </a:p>
          <a:p>
            <a:pPr>
              <a:spcAft>
                <a:spcPts val="0"/>
              </a:spcAft>
            </a:pPr>
            <a:r>
              <a:rPr lang="zh-CN" altLang="zh-CN" sz="1400" b="1" kern="0" dirty="0" smtClean="0">
                <a:solidFill>
                  <a:srgbClr val="0070C0"/>
                </a:solidFill>
                <a:latin typeface="Calibri" panose="020F0502020204030204"/>
                <a:ea typeface="楷体" panose="02010609060101010101" charset="-122"/>
                <a:cs typeface="Times New Roman" panose="02020603050405020304"/>
              </a:rPr>
              <a:t>把</a:t>
            </a:r>
            <a:r>
              <a:rPr lang="zh-CN" altLang="zh-CN" sz="1400" b="1" kern="0" dirty="0">
                <a:solidFill>
                  <a:srgbClr val="0070C0"/>
                </a:solidFill>
                <a:latin typeface="Calibri" panose="020F0502020204030204"/>
                <a:ea typeface="楷体" panose="02010609060101010101" charset="-122"/>
                <a:cs typeface="Times New Roman" panose="02020603050405020304"/>
              </a:rPr>
              <a:t>视角融入普通人的日常经验（或普遍情感），拉近与大众的距离，便于大众接受</a:t>
            </a:r>
            <a:r>
              <a:rPr lang="zh-CN" altLang="zh-CN" sz="1400" b="1" kern="0" dirty="0" smtClean="0">
                <a:solidFill>
                  <a:srgbClr val="0070C0"/>
                </a:solidFill>
                <a:latin typeface="Calibri" panose="020F0502020204030204"/>
                <a:ea typeface="楷体" panose="02010609060101010101" charset="-122"/>
                <a:cs typeface="Times New Roman" panose="02020603050405020304"/>
              </a:rPr>
              <a:t>。</a:t>
            </a:r>
            <a:r>
              <a:rPr lang="en-US" altLang="zh-CN" sz="1400" b="1" kern="0" dirty="0" smtClean="0">
                <a:solidFill>
                  <a:schemeClr val="accent2"/>
                </a:solidFill>
                <a:latin typeface="Calibri" panose="020F0502020204030204"/>
                <a:ea typeface="楷体" panose="02010609060101010101" charset="-122"/>
                <a:cs typeface="Times New Roman" panose="02020603050405020304"/>
              </a:rPr>
              <a:t>--</a:t>
            </a:r>
            <a:r>
              <a:rPr lang="zh-CN" altLang="en-US" sz="1400" b="1" kern="0" dirty="0" smtClean="0">
                <a:solidFill>
                  <a:schemeClr val="accent2"/>
                </a:solidFill>
                <a:latin typeface="Calibri" panose="020F0502020204030204"/>
                <a:ea typeface="楷体" panose="02010609060101010101" charset="-122"/>
                <a:cs typeface="Times New Roman" panose="02020603050405020304"/>
              </a:rPr>
              <a:t>其他</a:t>
            </a:r>
            <a:endParaRPr lang="en-US" altLang="zh-CN" sz="1400" i="1" kern="100" dirty="0" smtClean="0">
              <a:ln w="22225">
                <a:solidFill>
                  <a:schemeClr val="accent2"/>
                </a:solidFill>
                <a:prstDash val="solid"/>
              </a:ln>
              <a:solidFill>
                <a:schemeClr val="accent2">
                  <a:lumMod val="40000"/>
                  <a:lumOff val="60000"/>
                </a:schemeClr>
              </a:solidFill>
              <a:effectLst/>
              <a:latin typeface="Calibri" panose="020F0502020204030204"/>
              <a:ea typeface="宋体" panose="02010600030101010101" pitchFamily="2" charset="-122"/>
              <a:cs typeface="Times New Roman" panose="02020603050405020304"/>
            </a:endParaRPr>
          </a:p>
          <a:p>
            <a:pPr>
              <a:spcAft>
                <a:spcPts val="0"/>
              </a:spcAft>
            </a:pPr>
            <a:r>
              <a:rPr lang="zh-CN" altLang="zh-CN" sz="1400" b="1" kern="0" dirty="0" smtClean="0">
                <a:solidFill>
                  <a:srgbClr val="0070C0"/>
                </a:solidFill>
                <a:latin typeface="Calibri" panose="020F0502020204030204"/>
                <a:ea typeface="楷体" panose="02010609060101010101" charset="-122"/>
                <a:cs typeface="Times New Roman" panose="02020603050405020304"/>
              </a:rPr>
              <a:t>电影</a:t>
            </a:r>
            <a:r>
              <a:rPr lang="zh-CN" altLang="zh-CN" sz="1400" b="1" kern="0" dirty="0">
                <a:solidFill>
                  <a:srgbClr val="0070C0"/>
                </a:solidFill>
                <a:latin typeface="Calibri" panose="020F0502020204030204"/>
                <a:ea typeface="楷体" panose="02010609060101010101" charset="-122"/>
                <a:cs typeface="Times New Roman" panose="02020603050405020304"/>
              </a:rPr>
              <a:t>用独特的诉说方式，激发大众强烈的共鸣，便于大众接受和体认</a:t>
            </a:r>
            <a:r>
              <a:rPr lang="zh-CN" altLang="zh-CN" sz="1400" b="1" kern="0" dirty="0" smtClean="0">
                <a:solidFill>
                  <a:srgbClr val="0070C0"/>
                </a:solidFill>
                <a:latin typeface="Calibri" panose="020F0502020204030204"/>
                <a:ea typeface="楷体" panose="02010609060101010101" charset="-122"/>
                <a:cs typeface="Times New Roman" panose="02020603050405020304"/>
              </a:rPr>
              <a:t>。</a:t>
            </a:r>
            <a:r>
              <a:rPr lang="en-US" altLang="zh-CN" sz="1400" b="1" kern="0" dirty="0" smtClean="0">
                <a:solidFill>
                  <a:srgbClr val="FF0000"/>
                </a:solidFill>
                <a:latin typeface="Calibri" panose="020F0502020204030204"/>
                <a:ea typeface="楷体" panose="02010609060101010101" charset="-122"/>
                <a:cs typeface="Times New Roman" panose="02020603050405020304"/>
              </a:rPr>
              <a:t>--</a:t>
            </a:r>
            <a:r>
              <a:rPr lang="zh-CN" altLang="en-US" sz="1400" b="1" kern="0" dirty="0" smtClean="0">
                <a:solidFill>
                  <a:srgbClr val="FF0000"/>
                </a:solidFill>
                <a:latin typeface="Calibri" panose="020F0502020204030204"/>
                <a:ea typeface="楷体" panose="02010609060101010101" charset="-122"/>
                <a:cs typeface="Times New Roman" panose="02020603050405020304"/>
              </a:rPr>
              <a:t>自身</a:t>
            </a:r>
            <a:endParaRPr lang="zh-CN" altLang="zh-CN" sz="1400" kern="100" dirty="0">
              <a:solidFill>
                <a:srgbClr val="FF0000"/>
              </a:solidFill>
              <a:latin typeface="Calibri" panose="020F0502020204030204"/>
              <a:ea typeface="宋体" panose="02010600030101010101" pitchFamily="2" charset="-122"/>
              <a:cs typeface="Times New Roman" panose="02020603050405020304"/>
            </a:endParaRPr>
          </a:p>
          <a:p>
            <a:endParaRPr lang="zh-CN" altLang="zh-CN" sz="1400" kern="100" dirty="0">
              <a:solidFill>
                <a:srgbClr val="FF0000"/>
              </a:solidFill>
              <a:latin typeface="Calibri" panose="020F0502020204030204"/>
              <a:ea typeface="宋体" panose="02010600030101010101" pitchFamily="2" charset="-122"/>
              <a:cs typeface="Times New Roman" panose="02020603050405020304"/>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827" y="261848"/>
            <a:ext cx="8042313" cy="762722"/>
          </a:xfrm>
        </p:spPr>
        <p:txBody>
          <a:bodyPr>
            <a:normAutofit/>
          </a:bodyPr>
          <a:lstStyle/>
          <a:p>
            <a:r>
              <a:rPr lang="zh-CN" altLang="zh-CN" sz="2800" b="1" kern="100" dirty="0" smtClean="0">
                <a:latin typeface="Calibri" panose="020F0502020204030204"/>
                <a:ea typeface="黑体" panose="02010609060101010101" pitchFamily="49" charset="-122"/>
                <a:cs typeface="Times New Roman" panose="02020603050405020304"/>
              </a:rPr>
              <a:t>结合文本要点，归纳整合答案，注意上位概念</a:t>
            </a:r>
            <a:endParaRPr lang="zh-CN" altLang="en-US" sz="2800" dirty="0"/>
          </a:p>
        </p:txBody>
      </p:sp>
      <p:sp>
        <p:nvSpPr>
          <p:cNvPr id="3" name="内容占位符 2"/>
          <p:cNvSpPr>
            <a:spLocks noGrp="1"/>
          </p:cNvSpPr>
          <p:nvPr>
            <p:ph idx="1"/>
          </p:nvPr>
        </p:nvSpPr>
        <p:spPr>
          <a:xfrm>
            <a:off x="638984" y="858374"/>
            <a:ext cx="6323680" cy="4032172"/>
          </a:xfrm>
        </p:spPr>
        <p:txBody>
          <a:bodyPr>
            <a:noAutofit/>
          </a:bodyPr>
          <a:lstStyle/>
          <a:p>
            <a:pPr>
              <a:spcAft>
                <a:spcPts val="0"/>
              </a:spcAft>
            </a:pPr>
            <a:r>
              <a:rPr lang="zh-CN" altLang="zh-CN" sz="1600" b="1" kern="0" dirty="0" smtClean="0">
                <a:solidFill>
                  <a:srgbClr val="000000"/>
                </a:solidFill>
                <a:latin typeface="Calibri" panose="020F0502020204030204"/>
                <a:ea typeface="黑体" panose="02010609060101010101" pitchFamily="49" charset="-122"/>
                <a:cs typeface="Times New Roman" panose="02020603050405020304"/>
              </a:rPr>
              <a:t>（</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1</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a:t>
            </a:r>
            <a:r>
              <a:rPr lang="zh-CN" altLang="zh-CN" sz="1600" b="1" kern="0" dirty="0">
                <a:solidFill>
                  <a:srgbClr val="FF0000"/>
                </a:solidFill>
                <a:latin typeface="Calibri" panose="020F0502020204030204"/>
                <a:ea typeface="黑体" panose="02010609060101010101" pitchFamily="49" charset="-122"/>
                <a:cs typeface="Times New Roman" panose="02020603050405020304"/>
              </a:rPr>
              <a:t>首先须考虑文化符号内涵本身因素</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（如：情感内涵深情真挚；风格通俗质朴；堪称艺术精品等），挑选这样的文化符号才可能被大众所接受。（</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1</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分）</a:t>
            </a:r>
            <a:endParaRPr lang="zh-CN" altLang="zh-CN" sz="1600" kern="100" dirty="0">
              <a:latin typeface="Calibri" panose="020F0502020204030204"/>
              <a:ea typeface="宋体" panose="02010600030101010101" pitchFamily="2" charset="-122"/>
              <a:cs typeface="Times New Roman" panose="02020603050405020304"/>
            </a:endParaRPr>
          </a:p>
          <a:p>
            <a:pPr>
              <a:spcAft>
                <a:spcPts val="0"/>
              </a:spcAft>
            </a:pPr>
            <a:r>
              <a:rPr lang="zh-CN" altLang="zh-CN" sz="1600" b="1" kern="0" dirty="0">
                <a:solidFill>
                  <a:srgbClr val="000000"/>
                </a:solidFill>
                <a:latin typeface="Calibri" panose="020F0502020204030204"/>
                <a:ea typeface="黑体" panose="02010609060101010101" pitchFamily="49" charset="-122"/>
                <a:cs typeface="Times New Roman" panose="02020603050405020304"/>
              </a:rPr>
              <a:t>（</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2</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a:t>
            </a:r>
            <a:r>
              <a:rPr lang="zh-CN" altLang="zh-CN" sz="1600" b="1" kern="0" dirty="0">
                <a:solidFill>
                  <a:srgbClr val="FF0000"/>
                </a:solidFill>
                <a:latin typeface="Calibri" panose="020F0502020204030204"/>
                <a:ea typeface="黑体" panose="02010609060101010101" pitchFamily="49" charset="-122"/>
                <a:cs typeface="Times New Roman" panose="02020603050405020304"/>
              </a:rPr>
              <a:t>借助外力助推流行</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：借助媒体的制作、策划、传播，吸引人们关注并进行传播；（</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1</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分）</a:t>
            </a:r>
            <a:endParaRPr lang="zh-CN" altLang="zh-CN" sz="1600" kern="100" dirty="0">
              <a:latin typeface="Calibri" panose="020F0502020204030204"/>
              <a:ea typeface="宋体" panose="02010600030101010101" pitchFamily="2" charset="-122"/>
              <a:cs typeface="Times New Roman" panose="02020603050405020304"/>
            </a:endParaRPr>
          </a:p>
          <a:p>
            <a:pPr>
              <a:spcAft>
                <a:spcPts val="0"/>
              </a:spcAft>
            </a:pPr>
            <a:r>
              <a:rPr lang="zh-CN" altLang="zh-CN" sz="1600" b="1" kern="0" dirty="0" smtClean="0">
                <a:solidFill>
                  <a:srgbClr val="000000"/>
                </a:solidFill>
                <a:latin typeface="Calibri" panose="020F0502020204030204"/>
                <a:ea typeface="黑体" panose="02010609060101010101" pitchFamily="49" charset="-122"/>
                <a:cs typeface="Times New Roman" panose="02020603050405020304"/>
              </a:rPr>
              <a:t>创设</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各种活动情境（如主题活动，快闪活动），加强与大众互动，推广这种文化符号；（</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1</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分）</a:t>
            </a:r>
            <a:endParaRPr lang="zh-CN" altLang="zh-CN" sz="1600" kern="100" dirty="0">
              <a:latin typeface="Calibri" panose="020F0502020204030204"/>
              <a:ea typeface="宋体" panose="02010600030101010101" pitchFamily="2" charset="-122"/>
              <a:cs typeface="Times New Roman" panose="02020603050405020304"/>
            </a:endParaRPr>
          </a:p>
          <a:p>
            <a:pPr>
              <a:spcAft>
                <a:spcPts val="0"/>
              </a:spcAft>
            </a:pPr>
            <a:r>
              <a:rPr lang="zh-CN" altLang="zh-CN" sz="1600" b="1" kern="0" dirty="0" smtClean="0">
                <a:solidFill>
                  <a:srgbClr val="000000"/>
                </a:solidFill>
                <a:latin typeface="Calibri" panose="020F0502020204030204"/>
                <a:ea typeface="黑体" panose="02010609060101010101" pitchFamily="49" charset="-122"/>
                <a:cs typeface="Times New Roman" panose="02020603050405020304"/>
              </a:rPr>
              <a:t>通过</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电影、歌曲、广告等独特的诉说方式（或建构与大众互动的场景），打破各种圈层，激发大众强烈的共鸣。（</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1</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分）</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  </a:t>
            </a:r>
            <a:endParaRPr lang="zh-CN" altLang="zh-CN" sz="1600" kern="100" dirty="0">
              <a:latin typeface="Calibri" panose="020F0502020204030204"/>
              <a:ea typeface="宋体" panose="02010600030101010101" pitchFamily="2" charset="-122"/>
              <a:cs typeface="Times New Roman" panose="02020603050405020304"/>
            </a:endParaRPr>
          </a:p>
          <a:p>
            <a:pPr>
              <a:spcAft>
                <a:spcPts val="0"/>
              </a:spcAft>
            </a:pPr>
            <a:r>
              <a:rPr lang="zh-CN" altLang="zh-CN" sz="1600" b="1" kern="0" dirty="0">
                <a:solidFill>
                  <a:srgbClr val="000000"/>
                </a:solidFill>
                <a:latin typeface="Calibri" panose="020F0502020204030204"/>
                <a:ea typeface="黑体" panose="02010609060101010101" pitchFamily="49" charset="-122"/>
                <a:cs typeface="Times New Roman" panose="02020603050405020304"/>
              </a:rPr>
              <a:t>（</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3</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a:t>
            </a:r>
            <a:r>
              <a:rPr lang="zh-CN" altLang="zh-CN" sz="1600" b="1" kern="0" dirty="0">
                <a:solidFill>
                  <a:srgbClr val="FF0000"/>
                </a:solidFill>
                <a:latin typeface="Calibri" panose="020F0502020204030204"/>
                <a:ea typeface="黑体" panose="02010609060101010101" pitchFamily="49" charset="-122"/>
                <a:cs typeface="Times New Roman" panose="02020603050405020304"/>
              </a:rPr>
              <a:t>融入时代元素和普通元素</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：融入时代流行元素使其更具热度，助推流行。（</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1</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分）</a:t>
            </a:r>
            <a:endParaRPr lang="zh-CN" altLang="zh-CN" sz="1600" kern="100" dirty="0">
              <a:latin typeface="Calibri" panose="020F0502020204030204"/>
              <a:ea typeface="宋体" panose="02010600030101010101" pitchFamily="2" charset="-122"/>
              <a:cs typeface="Times New Roman" panose="02020603050405020304"/>
            </a:endParaRPr>
          </a:p>
          <a:p>
            <a:pPr>
              <a:spcAft>
                <a:spcPts val="0"/>
              </a:spcAft>
            </a:pPr>
            <a:r>
              <a:rPr lang="zh-CN" altLang="zh-CN" sz="1600" b="1" kern="0" dirty="0">
                <a:solidFill>
                  <a:srgbClr val="000000"/>
                </a:solidFill>
                <a:latin typeface="Calibri" panose="020F0502020204030204"/>
                <a:ea typeface="黑体" panose="02010609060101010101" pitchFamily="49" charset="-122"/>
                <a:cs typeface="Times New Roman" panose="02020603050405020304"/>
              </a:rPr>
              <a:t>注意融入普通人的生活经验（或普遍情感），拉近与大众的距离，便于大众接受和体认。（</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1</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分）</a:t>
            </a:r>
            <a:endParaRPr lang="zh-CN" altLang="zh-CN" sz="1600" kern="100" dirty="0">
              <a:latin typeface="Calibri" panose="020F0502020204030204"/>
              <a:ea typeface="宋体" panose="02010600030101010101" pitchFamily="2" charset="-122"/>
              <a:cs typeface="Times New Roman" panose="02020603050405020304"/>
            </a:endParaRPr>
          </a:p>
          <a:p>
            <a:pPr>
              <a:spcAft>
                <a:spcPts val="0"/>
              </a:spcAft>
            </a:pPr>
            <a:r>
              <a:rPr lang="zh-CN" altLang="zh-CN" sz="1600" b="1" kern="0" dirty="0">
                <a:solidFill>
                  <a:srgbClr val="000000"/>
                </a:solidFill>
                <a:latin typeface="Calibri" panose="020F0502020204030204"/>
                <a:ea typeface="黑体" panose="02010609060101010101" pitchFamily="49" charset="-122"/>
                <a:cs typeface="Times New Roman" panose="02020603050405020304"/>
              </a:rPr>
              <a:t>【评分标准】“本身因素”</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1</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分，“借外力助推”</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3</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分，“融入元素”</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2</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分。共</a:t>
            </a:r>
            <a:r>
              <a:rPr lang="en-US" altLang="zh-CN" sz="1600" b="1" kern="0" dirty="0">
                <a:solidFill>
                  <a:srgbClr val="000000"/>
                </a:solidFill>
                <a:latin typeface="Calibri" panose="020F0502020204030204"/>
                <a:ea typeface="黑体" panose="02010609060101010101" pitchFamily="49" charset="-122"/>
                <a:cs typeface="Times New Roman" panose="02020603050405020304"/>
              </a:rPr>
              <a:t>6</a:t>
            </a:r>
            <a:r>
              <a:rPr lang="zh-CN" altLang="zh-CN" sz="1600" b="1" kern="0" dirty="0">
                <a:solidFill>
                  <a:srgbClr val="000000"/>
                </a:solidFill>
                <a:latin typeface="Calibri" panose="020F0502020204030204"/>
                <a:ea typeface="黑体" panose="02010609060101010101" pitchFamily="49" charset="-122"/>
                <a:cs typeface="Times New Roman" panose="02020603050405020304"/>
              </a:rPr>
              <a:t>分。按点给分，意思对即可</a:t>
            </a:r>
            <a:r>
              <a:rPr lang="zh-CN" altLang="zh-CN" sz="1600" b="1" kern="0" dirty="0" smtClean="0">
                <a:solidFill>
                  <a:srgbClr val="000000"/>
                </a:solidFill>
                <a:latin typeface="Calibri" panose="020F0502020204030204"/>
                <a:ea typeface="黑体" panose="02010609060101010101" pitchFamily="49" charset="-122"/>
                <a:cs typeface="Times New Roman" panose="02020603050405020304"/>
              </a:rPr>
              <a:t>。</a:t>
            </a:r>
            <a:endParaRPr lang="zh-CN" altLang="zh-CN" sz="1600" kern="100" dirty="0">
              <a:latin typeface="Calibri" panose="020F0502020204030204"/>
              <a:ea typeface="宋体" panose="02010600030101010101" pitchFamily="2" charset="-122"/>
              <a:cs typeface="Times New Roman" panose="02020603050405020304"/>
            </a:endParaRPr>
          </a:p>
        </p:txBody>
      </p:sp>
      <p:sp>
        <p:nvSpPr>
          <p:cNvPr id="4" name="矩形 3"/>
          <p:cNvSpPr/>
          <p:nvPr/>
        </p:nvSpPr>
        <p:spPr>
          <a:xfrm>
            <a:off x="7094865" y="1355075"/>
            <a:ext cx="1443209" cy="2886419"/>
          </a:xfrm>
          <a:prstGeom prst="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charset="-122"/>
                <a:ea typeface="微软雅黑" panose="020B0503020204020204" charset="-122"/>
              </a:rPr>
              <a:t>万变</a:t>
            </a:r>
          </a:p>
          <a:p>
            <a:pPr algn="ctr"/>
            <a:r>
              <a:rPr lang="zh-CN" altLang="en-US" sz="2400" b="1" dirty="0">
                <a:solidFill>
                  <a:schemeClr val="tx1"/>
                </a:solidFill>
                <a:latin typeface="微软雅黑" panose="020B0503020204020204" charset="-122"/>
                <a:ea typeface="微软雅黑" panose="020B0503020204020204" charset="-122"/>
              </a:rPr>
              <a:t>不离</a:t>
            </a:r>
          </a:p>
          <a:p>
            <a:pPr algn="ctr"/>
            <a:r>
              <a:rPr lang="zh-CN" altLang="en-US" sz="2400" b="1" dirty="0">
                <a:solidFill>
                  <a:schemeClr val="tx1"/>
                </a:solidFill>
                <a:latin typeface="微软雅黑" panose="020B0503020204020204" charset="-122"/>
                <a:ea typeface="微软雅黑" panose="020B0503020204020204" charset="-122"/>
              </a:rPr>
              <a:t>其</a:t>
            </a:r>
            <a:r>
              <a:rPr lang="zh-CN" altLang="en-US" sz="3200" b="1" dirty="0">
                <a:solidFill>
                  <a:srgbClr val="FF0000"/>
                </a:solidFill>
                <a:latin typeface="微软雅黑" panose="020B0503020204020204" charset="-122"/>
                <a:ea typeface="微软雅黑" panose="020B0503020204020204" charset="-122"/>
              </a:rPr>
              <a:t>宗</a:t>
            </a:r>
            <a:endParaRPr lang="zh-CN" altLang="en-US" sz="2400" b="1" dirty="0">
              <a:solidFill>
                <a:srgbClr val="FF0000"/>
              </a:solidFill>
              <a:latin typeface="微软雅黑" panose="020B0503020204020204" charset="-122"/>
              <a:ea typeface="微软雅黑" panose="020B0503020204020204" charset="-122"/>
            </a:endParaRPr>
          </a:p>
          <a:p>
            <a:pPr algn="ctr"/>
            <a:endParaRPr lang="zh-CN" altLang="en-US" b="1" dirty="0">
              <a:solidFill>
                <a:schemeClr val="tx1"/>
              </a:solidFill>
              <a:latin typeface="微软雅黑" panose="020B0503020204020204" charset="-122"/>
              <a:ea typeface="微软雅黑" panose="020B0503020204020204" charset="-122"/>
            </a:endParaRPr>
          </a:p>
          <a:p>
            <a:pPr algn="ctr"/>
            <a:r>
              <a:rPr lang="zh-CN" altLang="en-US" b="1" dirty="0">
                <a:solidFill>
                  <a:srgbClr val="FF0000"/>
                </a:solidFill>
                <a:latin typeface="微软雅黑" panose="020B0503020204020204" charset="-122"/>
                <a:ea typeface="微软雅黑" panose="020B0503020204020204" charset="-122"/>
              </a:rPr>
              <a:t>从原文中来</a:t>
            </a:r>
          </a:p>
          <a:p>
            <a:pPr algn="ctr"/>
            <a:r>
              <a:rPr lang="zh-CN" altLang="en-US" b="1" dirty="0">
                <a:solidFill>
                  <a:srgbClr val="FF0000"/>
                </a:solidFill>
                <a:latin typeface="微软雅黑" panose="020B0503020204020204" charset="-122"/>
                <a:ea typeface="微软雅黑" panose="020B0503020204020204" charset="-122"/>
              </a:rPr>
              <a:t>到原文中去</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551" y="538266"/>
            <a:ext cx="7200897" cy="977900"/>
          </a:xfrm>
        </p:spPr>
        <p:txBody>
          <a:bodyPr>
            <a:normAutofit/>
          </a:bodyPr>
          <a:lstStyle/>
          <a:p>
            <a:r>
              <a:rPr lang="zh-CN" altLang="zh-CN" sz="3200" b="1" kern="100" dirty="0" smtClean="0">
                <a:solidFill>
                  <a:srgbClr val="FF0000"/>
                </a:solidFill>
                <a:latin typeface="Calibri" panose="020F0502020204030204"/>
                <a:ea typeface="黑体" panose="02010609060101010101" pitchFamily="49" charset="-122"/>
                <a:cs typeface="Times New Roman" panose="02020603050405020304"/>
              </a:rPr>
              <a:t>答题方法</a:t>
            </a:r>
            <a:endParaRPr lang="zh-CN" altLang="en-US" sz="3200" b="1" dirty="0">
              <a:solidFill>
                <a:srgbClr val="FF0000"/>
              </a:solidFill>
              <a:latin typeface="楷体" panose="02010609060101010101" charset="-122"/>
              <a:ea typeface="楷体" panose="02010609060101010101" charset="-122"/>
            </a:endParaRPr>
          </a:p>
        </p:txBody>
      </p:sp>
      <p:sp>
        <p:nvSpPr>
          <p:cNvPr id="3" name="内容占位符 2"/>
          <p:cNvSpPr>
            <a:spLocks noGrp="1"/>
          </p:cNvSpPr>
          <p:nvPr>
            <p:ph idx="1"/>
          </p:nvPr>
        </p:nvSpPr>
        <p:spPr>
          <a:xfrm>
            <a:off x="1235483" y="1248629"/>
            <a:ext cx="7126325" cy="3191163"/>
          </a:xfrm>
        </p:spPr>
        <p:txBody>
          <a:bodyPr>
            <a:noAutofit/>
          </a:bodyPr>
          <a:lstStyle/>
          <a:p>
            <a:pPr>
              <a:lnSpc>
                <a:spcPts val="2100"/>
              </a:lnSpc>
              <a:spcAft>
                <a:spcPts val="0"/>
              </a:spcAft>
            </a:pPr>
            <a:endParaRPr lang="en-US" altLang="zh-CN" sz="2800" b="1" kern="100" dirty="0" smtClean="0">
              <a:solidFill>
                <a:srgbClr val="000000"/>
              </a:solidFill>
              <a:latin typeface="黑体" panose="02010609060101010101" pitchFamily="49" charset="-122"/>
              <a:ea typeface="黑体" panose="02010609060101010101" pitchFamily="49" charset="-122"/>
              <a:cs typeface="Times New Roman" panose="02020603050405020304"/>
            </a:endParaRPr>
          </a:p>
          <a:p>
            <a:r>
              <a:rPr lang="zh-CN" altLang="zh-CN" sz="2800" b="1" dirty="0" smtClean="0">
                <a:latin typeface="黑体" panose="02010609060101010101" pitchFamily="49" charset="-122"/>
                <a:ea typeface="黑体" panose="02010609060101010101" pitchFamily="49" charset="-122"/>
              </a:rPr>
              <a:t>整体</a:t>
            </a:r>
            <a:r>
              <a:rPr lang="zh-CN" altLang="zh-CN" sz="2800" b="1" dirty="0">
                <a:latin typeface="黑体" panose="02010609060101010101" pitchFamily="49" charset="-122"/>
                <a:ea typeface="黑体" panose="02010609060101010101" pitchFamily="49" charset="-122"/>
              </a:rPr>
              <a:t>感知：具备宏观意识，明确不同角度</a:t>
            </a:r>
            <a:endParaRPr lang="zh-CN" altLang="zh-CN" sz="2800" dirty="0">
              <a:latin typeface="黑体" panose="02010609060101010101" pitchFamily="49" charset="-122"/>
              <a:ea typeface="黑体" panose="02010609060101010101" pitchFamily="49" charset="-122"/>
            </a:endParaRPr>
          </a:p>
          <a:p>
            <a:r>
              <a:rPr lang="zh-CN" altLang="zh-CN" sz="2800" b="1" dirty="0" smtClean="0">
                <a:latin typeface="黑体" panose="02010609060101010101" pitchFamily="49" charset="-122"/>
                <a:ea typeface="黑体" panose="02010609060101010101" pitchFamily="49" charset="-122"/>
              </a:rPr>
              <a:t>审</a:t>
            </a:r>
            <a:r>
              <a:rPr lang="zh-CN" altLang="zh-CN" sz="2800" b="1" dirty="0">
                <a:latin typeface="黑体" panose="02010609060101010101" pitchFamily="49" charset="-122"/>
                <a:ea typeface="黑体" panose="02010609060101010101" pitchFamily="49" charset="-122"/>
              </a:rPr>
              <a:t>清题意：明确题目要求，理清内在逻辑</a:t>
            </a:r>
            <a:endParaRPr lang="zh-CN" altLang="zh-CN" sz="2800" dirty="0">
              <a:latin typeface="黑体" panose="02010609060101010101" pitchFamily="49" charset="-122"/>
              <a:ea typeface="黑体" panose="02010609060101010101" pitchFamily="49" charset="-122"/>
            </a:endParaRPr>
          </a:p>
          <a:p>
            <a:r>
              <a:rPr lang="zh-CN" altLang="zh-CN" sz="2800" b="1" dirty="0">
                <a:latin typeface="黑体" panose="02010609060101010101" pitchFamily="49" charset="-122"/>
                <a:ea typeface="黑体" panose="02010609060101010101" pitchFamily="49" charset="-122"/>
              </a:rPr>
              <a:t>筛选信息：快速梳理文本，勾画有效信息</a:t>
            </a:r>
            <a:endParaRPr lang="zh-CN" altLang="zh-CN" sz="2800" dirty="0">
              <a:latin typeface="黑体" panose="02010609060101010101" pitchFamily="49" charset="-122"/>
              <a:ea typeface="黑体" panose="02010609060101010101" pitchFamily="49" charset="-122"/>
            </a:endParaRPr>
          </a:p>
          <a:p>
            <a:r>
              <a:rPr lang="zh-CN" altLang="zh-CN" sz="2800" b="1" dirty="0">
                <a:latin typeface="黑体" panose="02010609060101010101" pitchFamily="49" charset="-122"/>
                <a:ea typeface="黑体" panose="02010609060101010101" pitchFamily="49" charset="-122"/>
              </a:rPr>
              <a:t>整合信息：转化概括归纳，注意上位概念</a:t>
            </a:r>
            <a:endParaRPr lang="zh-CN" altLang="zh-CN" sz="2800" dirty="0">
              <a:latin typeface="黑体" panose="02010609060101010101" pitchFamily="49" charset="-122"/>
              <a:ea typeface="黑体" panose="02010609060101010101" pitchFamily="49" charset="-122"/>
            </a:endParaRPr>
          </a:p>
          <a:p>
            <a:r>
              <a:rPr lang="zh-CN" altLang="zh-CN" sz="2800" b="1" dirty="0">
                <a:latin typeface="黑体" panose="02010609060101010101" pitchFamily="49" charset="-122"/>
                <a:ea typeface="黑体" panose="02010609060101010101" pitchFamily="49" charset="-122"/>
              </a:rPr>
              <a:t>规范作答：概括具体简明，分点作答清晰</a:t>
            </a:r>
            <a:endParaRPr lang="zh-CN" altLang="zh-CN" sz="2800" dirty="0">
              <a:latin typeface="黑体" panose="02010609060101010101" pitchFamily="49" charset="-122"/>
              <a:ea typeface="黑体" panose="02010609060101010101" pitchFamily="49" charset="-122"/>
            </a:endParaRPr>
          </a:p>
          <a:p>
            <a:pPr>
              <a:lnSpc>
                <a:spcPts val="2100"/>
              </a:lnSpc>
              <a:spcAft>
                <a:spcPts val="0"/>
              </a:spcAft>
            </a:pPr>
            <a:endParaRPr lang="zh-CN" altLang="zh-CN" sz="1200" kern="100" dirty="0">
              <a:latin typeface="Calibri" panose="020F0502020204030204"/>
              <a:ea typeface="宋体" panose="02010600030101010101" pitchFamily="2" charset="-122"/>
              <a:cs typeface="Times New Roman" panose="0202060305040502030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551" y="439113"/>
            <a:ext cx="7200897" cy="827827"/>
          </a:xfrm>
        </p:spPr>
        <p:txBody>
          <a:bodyPr>
            <a:normAutofit/>
          </a:bodyPr>
          <a:lstStyle/>
          <a:p>
            <a:r>
              <a:rPr lang="zh-CN" altLang="en-US" sz="2800" b="1" dirty="0" smtClean="0">
                <a:solidFill>
                  <a:schemeClr val="tx1"/>
                </a:solidFill>
                <a:latin typeface="黑体" panose="02010609060101010101" pitchFamily="49" charset="-122"/>
                <a:ea typeface="黑体" panose="02010609060101010101" pitchFamily="49" charset="-122"/>
              </a:rPr>
              <a:t>多</a:t>
            </a:r>
            <a:r>
              <a:rPr lang="zh-CN" altLang="en-US" sz="2800" b="1" dirty="0">
                <a:solidFill>
                  <a:schemeClr val="tx1"/>
                </a:solidFill>
                <a:latin typeface="黑体" panose="02010609060101010101" pitchFamily="49" charset="-122"/>
                <a:ea typeface="黑体" panose="02010609060101010101" pitchFamily="49" charset="-122"/>
              </a:rPr>
              <a:t>文本</a:t>
            </a:r>
            <a:r>
              <a:rPr lang="zh-CN" altLang="en-US" sz="2800" b="1" dirty="0" smtClean="0">
                <a:solidFill>
                  <a:schemeClr val="tx1"/>
                </a:solidFill>
                <a:latin typeface="黑体" panose="02010609060101010101" pitchFamily="49" charset="-122"/>
                <a:ea typeface="黑体" panose="02010609060101010101" pitchFamily="49" charset="-122"/>
              </a:rPr>
              <a:t>阅读</a:t>
            </a:r>
            <a:endParaRPr lang="zh-CN" altLang="en-US" sz="2800" b="1"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594911" y="1311007"/>
            <a:ext cx="7952742" cy="3415229"/>
          </a:xfrm>
        </p:spPr>
        <p:txBody>
          <a:bodyPr>
            <a:noAutofit/>
          </a:bodyPr>
          <a:lstStyle/>
          <a:p>
            <a:pPr indent="306070" algn="just">
              <a:spcAft>
                <a:spcPts val="0"/>
              </a:spcAft>
            </a:pPr>
            <a:r>
              <a:rPr lang="en-US" altLang="zh-CN" sz="2000" b="1" kern="100" dirty="0" smtClean="0">
                <a:latin typeface="Calibri" panose="020F0502020204030204"/>
                <a:ea typeface="黑体" panose="02010609060101010101" pitchFamily="49" charset="-122"/>
                <a:cs typeface="Times New Roman" panose="02020603050405020304"/>
              </a:rPr>
              <a:t>    </a:t>
            </a:r>
            <a:r>
              <a:rPr lang="zh-CN" altLang="zh-CN" sz="2000" b="1" kern="100" dirty="0" smtClean="0">
                <a:latin typeface="Calibri" panose="020F0502020204030204"/>
                <a:ea typeface="黑体" panose="02010609060101010101" pitchFamily="49" charset="-122"/>
                <a:cs typeface="Times New Roman" panose="02020603050405020304"/>
              </a:rPr>
              <a:t>多</a:t>
            </a:r>
            <a:r>
              <a:rPr lang="zh-CN" altLang="zh-CN" sz="2000" b="1" kern="100" dirty="0">
                <a:latin typeface="Calibri" panose="020F0502020204030204"/>
                <a:ea typeface="黑体" panose="02010609060101010101" pitchFamily="49" charset="-122"/>
                <a:cs typeface="Times New Roman" panose="02020603050405020304"/>
              </a:rPr>
              <a:t>文本阅读是三则（两则）相关材料综合起来的文本阅读，三则（两则）材料从不同角度论述，既各自独立又彼此联系，构成一个比较完整的认识系统。</a:t>
            </a:r>
            <a:endParaRPr lang="zh-CN" altLang="zh-CN" sz="2000" kern="100" dirty="0">
              <a:latin typeface="Calibri" panose="020F0502020204030204"/>
              <a:ea typeface="宋体" panose="02010600030101010101" pitchFamily="2" charset="-122"/>
              <a:cs typeface="Times New Roman" panose="02020603050405020304"/>
            </a:endParaRPr>
          </a:p>
          <a:p>
            <a:pPr indent="306070" algn="just">
              <a:spcAft>
                <a:spcPts val="0"/>
              </a:spcAft>
            </a:pPr>
            <a:r>
              <a:rPr lang="en-US" altLang="zh-CN" sz="2000" b="1" kern="100" dirty="0" smtClean="0">
                <a:latin typeface="Calibri" panose="020F0502020204030204"/>
                <a:ea typeface="黑体" panose="02010609060101010101" pitchFamily="49" charset="-122"/>
                <a:cs typeface="Times New Roman" panose="02020603050405020304"/>
              </a:rPr>
              <a:t>    </a:t>
            </a:r>
            <a:r>
              <a:rPr lang="zh-CN" altLang="zh-CN" sz="2000" b="1" kern="100" dirty="0" smtClean="0">
                <a:latin typeface="Calibri" panose="020F0502020204030204"/>
                <a:ea typeface="黑体" panose="02010609060101010101" pitchFamily="49" charset="-122"/>
                <a:cs typeface="Times New Roman" panose="02020603050405020304"/>
              </a:rPr>
              <a:t>多</a:t>
            </a:r>
            <a:r>
              <a:rPr lang="zh-CN" altLang="zh-CN" sz="2000" b="1" kern="100" dirty="0">
                <a:latin typeface="Calibri" panose="020F0502020204030204"/>
                <a:ea typeface="黑体" panose="02010609060101010101" pitchFamily="49" charset="-122"/>
                <a:cs typeface="Times New Roman" panose="02020603050405020304"/>
              </a:rPr>
              <a:t>文本阅读不同于古诗文阅读和散文阅读，它更注重关键信息的筛选，重要概念的准确理解，表达的清晰合理。逻辑性强，思维严密。</a:t>
            </a:r>
            <a:endParaRPr lang="zh-CN" altLang="zh-CN" sz="2000" kern="100" dirty="0">
              <a:latin typeface="Calibri" panose="020F0502020204030204"/>
              <a:ea typeface="宋体" panose="02010600030101010101" pitchFamily="2" charset="-122"/>
              <a:cs typeface="Times New Roman" panose="02020603050405020304"/>
            </a:endParaRPr>
          </a:p>
          <a:p>
            <a:pPr indent="306070" algn="just">
              <a:spcAft>
                <a:spcPts val="0"/>
              </a:spcAft>
            </a:pPr>
            <a:r>
              <a:rPr lang="en-US" altLang="zh-CN" sz="2000" b="1" kern="100" dirty="0" smtClean="0">
                <a:latin typeface="Calibri" panose="020F0502020204030204"/>
                <a:ea typeface="黑体" panose="02010609060101010101" pitchFamily="49" charset="-122"/>
                <a:cs typeface="Times New Roman" panose="02020603050405020304"/>
              </a:rPr>
              <a:t>    </a:t>
            </a:r>
            <a:r>
              <a:rPr lang="zh-CN" altLang="zh-CN" sz="2000" b="1" kern="100" dirty="0" smtClean="0">
                <a:latin typeface="Calibri" panose="020F0502020204030204"/>
                <a:ea typeface="黑体" panose="02010609060101010101" pitchFamily="49" charset="-122"/>
                <a:cs typeface="Times New Roman" panose="02020603050405020304"/>
              </a:rPr>
              <a:t>文本</a:t>
            </a:r>
            <a:r>
              <a:rPr lang="zh-CN" altLang="zh-CN" sz="2000" b="1" kern="100" dirty="0">
                <a:latin typeface="Calibri" panose="020F0502020204030204"/>
                <a:ea typeface="黑体" panose="02010609060101010101" pitchFamily="49" charset="-122"/>
                <a:cs typeface="Times New Roman" panose="02020603050405020304"/>
              </a:rPr>
              <a:t>以材料组的方式推出，强化在阅读中的任务感，</a:t>
            </a:r>
            <a:r>
              <a:rPr lang="zh-CN" altLang="zh-CN" sz="2000" b="1" kern="100" dirty="0" smtClean="0">
                <a:latin typeface="Calibri" panose="020F0502020204030204"/>
                <a:ea typeface="黑体" panose="02010609060101010101" pitchFamily="49" charset="-122"/>
                <a:cs typeface="Times New Roman" panose="02020603050405020304"/>
              </a:rPr>
              <a:t>要求</a:t>
            </a:r>
            <a:r>
              <a:rPr lang="zh-CN" altLang="en-US" sz="2000" b="1" kern="100" dirty="0" smtClean="0">
                <a:latin typeface="Calibri" panose="020F0502020204030204"/>
                <a:ea typeface="黑体" panose="02010609060101010101" pitchFamily="49" charset="-122"/>
                <a:cs typeface="Times New Roman" panose="02020603050405020304"/>
              </a:rPr>
              <a:t>同学们</a:t>
            </a:r>
            <a:r>
              <a:rPr lang="zh-CN" altLang="zh-CN" sz="2000" b="1" kern="100" dirty="0" smtClean="0">
                <a:latin typeface="Calibri" panose="020F0502020204030204"/>
                <a:ea typeface="黑体" panose="02010609060101010101" pitchFamily="49" charset="-122"/>
                <a:cs typeface="Times New Roman" panose="02020603050405020304"/>
              </a:rPr>
              <a:t>能够</a:t>
            </a:r>
            <a:r>
              <a:rPr lang="zh-CN" altLang="zh-CN" sz="2000" b="1" kern="100" dirty="0">
                <a:latin typeface="Calibri" panose="020F0502020204030204"/>
                <a:ea typeface="黑体" panose="02010609060101010101" pitchFamily="49" charset="-122"/>
                <a:cs typeface="Times New Roman" panose="02020603050405020304"/>
              </a:rPr>
              <a:t>快速完成信息的筛选、辨析、理解以及整合，在考查阅读基本能力的同时兼而考查语文基础知识的积累和运用。</a:t>
            </a:r>
            <a:endParaRPr lang="zh-CN" altLang="zh-CN" sz="2000" kern="100" dirty="0">
              <a:latin typeface="Calibri" panose="020F0502020204030204"/>
              <a:ea typeface="宋体" panose="02010600030101010101" pitchFamily="2" charset="-122"/>
              <a:cs typeface="Times New Roman" panose="02020603050405020304"/>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1889" y="349983"/>
            <a:ext cx="7200897" cy="978071"/>
          </a:xfrm>
        </p:spPr>
        <p:txBody>
          <a:bodyPr>
            <a:normAutofit/>
          </a:bodyPr>
          <a:lstStyle/>
          <a:p>
            <a:r>
              <a:rPr lang="en-US" altLang="zh-CN" sz="2800" b="1" kern="100" dirty="0">
                <a:solidFill>
                  <a:srgbClr val="FF0000"/>
                </a:solidFill>
                <a:latin typeface="黑体" panose="02010609060101010101" pitchFamily="49" charset="-122"/>
                <a:ea typeface="宋体" panose="02010600030101010101" pitchFamily="2" charset="-122"/>
                <a:cs typeface="Times New Roman" panose="02020603050405020304"/>
              </a:rPr>
              <a:t>2019</a:t>
            </a:r>
            <a:r>
              <a:rPr lang="zh-CN" altLang="zh-CN" sz="2800" b="1" kern="100" dirty="0">
                <a:solidFill>
                  <a:srgbClr val="FF0000"/>
                </a:solidFill>
                <a:latin typeface="Calibri" panose="020F0502020204030204"/>
                <a:ea typeface="黑体" panose="02010609060101010101" pitchFamily="49" charset="-122"/>
                <a:cs typeface="Times New Roman" panose="02020603050405020304"/>
              </a:rPr>
              <a:t>年《北京卷考试说明》相关</a:t>
            </a:r>
            <a:r>
              <a:rPr lang="zh-CN" altLang="zh-CN" sz="2800" b="1" kern="100" dirty="0" smtClean="0">
                <a:solidFill>
                  <a:srgbClr val="FF0000"/>
                </a:solidFill>
                <a:latin typeface="Calibri" panose="020F0502020204030204"/>
                <a:ea typeface="黑体" panose="02010609060101010101" pitchFamily="49" charset="-122"/>
                <a:cs typeface="Times New Roman" panose="02020603050405020304"/>
              </a:rPr>
              <a:t>考点</a:t>
            </a:r>
            <a:endParaRPr lang="zh-CN" altLang="en-US" sz="2800" dirty="0"/>
          </a:p>
        </p:txBody>
      </p:sp>
      <p:sp>
        <p:nvSpPr>
          <p:cNvPr id="3" name="内容占位符 2"/>
          <p:cNvSpPr>
            <a:spLocks noGrp="1"/>
          </p:cNvSpPr>
          <p:nvPr>
            <p:ph idx="1"/>
          </p:nvPr>
        </p:nvSpPr>
        <p:spPr>
          <a:xfrm>
            <a:off x="971551" y="1233890"/>
            <a:ext cx="7200897" cy="3283026"/>
          </a:xfrm>
        </p:spPr>
        <p:txBody>
          <a:bodyPr>
            <a:noAutofit/>
          </a:bodyPr>
          <a:lstStyle/>
          <a:p>
            <a:pPr algn="just">
              <a:spcAft>
                <a:spcPts val="0"/>
              </a:spcAft>
            </a:pPr>
            <a:r>
              <a:rPr lang="en-US" altLang="zh-CN" sz="2000" b="1" kern="100" dirty="0" smtClean="0">
                <a:solidFill>
                  <a:srgbClr val="000000"/>
                </a:solidFill>
                <a:latin typeface="黑体" panose="02010609060101010101" pitchFamily="49" charset="-122"/>
                <a:ea typeface="宋体" panose="02010600030101010101" pitchFamily="2" charset="-122"/>
                <a:cs typeface="Times New Roman" panose="02020603050405020304"/>
              </a:rPr>
              <a:t>1</a:t>
            </a:r>
            <a:r>
              <a:rPr lang="zh-CN" altLang="zh-CN" sz="2000" b="1" kern="100" dirty="0">
                <a:solidFill>
                  <a:srgbClr val="000000"/>
                </a:solidFill>
                <a:latin typeface="Calibri" panose="020F0502020204030204"/>
                <a:ea typeface="黑体" panose="02010609060101010101" pitchFamily="49" charset="-122"/>
                <a:cs typeface="Times New Roman" panose="02020603050405020304"/>
              </a:rPr>
              <a:t>．文中重要词语的理解和解释</a:t>
            </a:r>
            <a:endParaRPr lang="zh-CN" altLang="zh-CN" sz="20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000" b="1" kern="100" dirty="0">
                <a:solidFill>
                  <a:srgbClr val="000000"/>
                </a:solidFill>
                <a:latin typeface="黑体" panose="02010609060101010101" pitchFamily="49" charset="-122"/>
                <a:ea typeface="宋体" panose="02010600030101010101" pitchFamily="2" charset="-122"/>
                <a:cs typeface="Times New Roman" panose="02020603050405020304"/>
              </a:rPr>
              <a:t>2</a:t>
            </a:r>
            <a:r>
              <a:rPr lang="zh-CN" altLang="zh-CN" sz="2000" b="1" kern="100" dirty="0">
                <a:solidFill>
                  <a:srgbClr val="000000"/>
                </a:solidFill>
                <a:latin typeface="Calibri" panose="020F0502020204030204"/>
                <a:ea typeface="黑体" panose="02010609060101010101" pitchFamily="49" charset="-122"/>
                <a:cs typeface="Times New Roman" panose="02020603050405020304"/>
              </a:rPr>
              <a:t>．文中重要句子的理解和解释</a:t>
            </a:r>
            <a:endParaRPr lang="zh-CN" altLang="zh-CN" sz="20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000" b="1" kern="100" dirty="0">
                <a:solidFill>
                  <a:srgbClr val="FF0000"/>
                </a:solidFill>
                <a:latin typeface="黑体" panose="02010609060101010101" pitchFamily="49" charset="-122"/>
                <a:ea typeface="宋体" panose="02010600030101010101" pitchFamily="2" charset="-122"/>
                <a:cs typeface="Times New Roman" panose="02020603050405020304"/>
              </a:rPr>
              <a:t>3</a:t>
            </a:r>
            <a:r>
              <a:rPr lang="zh-CN" altLang="zh-CN" sz="2000" b="1" kern="100" dirty="0">
                <a:solidFill>
                  <a:srgbClr val="FF0000"/>
                </a:solidFill>
                <a:latin typeface="Calibri" panose="020F0502020204030204"/>
                <a:ea typeface="黑体" panose="02010609060101010101" pitchFamily="49" charset="-122"/>
                <a:cs typeface="Times New Roman" panose="02020603050405020304"/>
              </a:rPr>
              <a:t>．文中信息的筛选、整合</a:t>
            </a:r>
            <a:endParaRPr lang="zh-CN" altLang="zh-CN" sz="2000" kern="100" dirty="0">
              <a:solidFill>
                <a:srgbClr val="FF0000"/>
              </a:solidFill>
              <a:latin typeface="Calibri" panose="020F0502020204030204"/>
              <a:ea typeface="宋体" panose="02010600030101010101" pitchFamily="2" charset="-122"/>
              <a:cs typeface="Times New Roman" panose="02020603050405020304"/>
            </a:endParaRPr>
          </a:p>
          <a:p>
            <a:pPr algn="just">
              <a:spcAft>
                <a:spcPts val="0"/>
              </a:spcAft>
            </a:pPr>
            <a:r>
              <a:rPr lang="en-US" altLang="zh-CN" sz="2000" b="1" kern="100" dirty="0">
                <a:solidFill>
                  <a:srgbClr val="FF0000"/>
                </a:solidFill>
                <a:latin typeface="黑体" panose="02010609060101010101" pitchFamily="49" charset="-122"/>
                <a:ea typeface="宋体" panose="02010600030101010101" pitchFamily="2" charset="-122"/>
                <a:cs typeface="Times New Roman" panose="02020603050405020304"/>
              </a:rPr>
              <a:t>4</a:t>
            </a:r>
            <a:r>
              <a:rPr lang="zh-CN" altLang="zh-CN" sz="2000" b="1" kern="100" dirty="0">
                <a:solidFill>
                  <a:srgbClr val="FF0000"/>
                </a:solidFill>
                <a:latin typeface="Calibri" panose="020F0502020204030204"/>
                <a:ea typeface="黑体" panose="02010609060101010101" pitchFamily="49" charset="-122"/>
                <a:cs typeface="Times New Roman" panose="02020603050405020304"/>
              </a:rPr>
              <a:t>．多个信息的比较、辨析</a:t>
            </a:r>
            <a:endParaRPr lang="zh-CN" altLang="zh-CN" sz="20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000" b="1" kern="100" dirty="0">
                <a:solidFill>
                  <a:srgbClr val="FF0000"/>
                </a:solidFill>
                <a:latin typeface="黑体" panose="02010609060101010101" pitchFamily="49" charset="-122"/>
                <a:ea typeface="宋体" panose="02010600030101010101" pitchFamily="2" charset="-122"/>
                <a:cs typeface="Times New Roman" panose="02020603050405020304"/>
              </a:rPr>
              <a:t>5. </a:t>
            </a:r>
            <a:r>
              <a:rPr lang="zh-CN" altLang="zh-CN" sz="2000" b="1" kern="100" dirty="0">
                <a:solidFill>
                  <a:srgbClr val="FF0000"/>
                </a:solidFill>
                <a:latin typeface="Calibri" panose="020F0502020204030204"/>
                <a:ea typeface="黑体" panose="02010609060101010101" pitchFamily="49" charset="-122"/>
                <a:cs typeface="Times New Roman" panose="02020603050405020304"/>
              </a:rPr>
              <a:t>文中信息的分析、运用</a:t>
            </a:r>
            <a:endParaRPr lang="zh-CN" altLang="zh-CN" sz="20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000" b="1" kern="100" dirty="0">
                <a:solidFill>
                  <a:srgbClr val="000000"/>
                </a:solidFill>
                <a:latin typeface="黑体" panose="02010609060101010101" pitchFamily="49" charset="-122"/>
                <a:ea typeface="宋体" panose="02010600030101010101" pitchFamily="2" charset="-122"/>
                <a:cs typeface="Times New Roman" panose="02020603050405020304"/>
              </a:rPr>
              <a:t>6. </a:t>
            </a:r>
            <a:r>
              <a:rPr lang="zh-CN" altLang="zh-CN" sz="2000" b="1" kern="100" dirty="0">
                <a:solidFill>
                  <a:srgbClr val="000000"/>
                </a:solidFill>
                <a:latin typeface="Calibri" panose="020F0502020204030204"/>
                <a:ea typeface="黑体" panose="02010609060101010101" pitchFamily="49" charset="-122"/>
                <a:cs typeface="Times New Roman" panose="02020603050405020304"/>
              </a:rPr>
              <a:t>文本结构、作者思路的梳理和分析</a:t>
            </a:r>
            <a:endParaRPr lang="zh-CN" altLang="zh-CN" sz="20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000" b="1" kern="100" dirty="0">
                <a:solidFill>
                  <a:srgbClr val="FF0000"/>
                </a:solidFill>
                <a:latin typeface="黑体" panose="02010609060101010101" pitchFamily="49" charset="-122"/>
                <a:ea typeface="宋体" panose="02010600030101010101" pitchFamily="2" charset="-122"/>
                <a:cs typeface="Times New Roman" panose="02020603050405020304"/>
              </a:rPr>
              <a:t>7</a:t>
            </a:r>
            <a:r>
              <a:rPr lang="zh-CN" altLang="zh-CN" sz="2000" b="1" kern="100" dirty="0">
                <a:solidFill>
                  <a:srgbClr val="FF0000"/>
                </a:solidFill>
                <a:latin typeface="Calibri" panose="020F0502020204030204"/>
                <a:ea typeface="黑体" panose="02010609060101010101" pitchFamily="49" charset="-122"/>
                <a:cs typeface="Times New Roman" panose="02020603050405020304"/>
              </a:rPr>
              <a:t>．文本内容的归纳和概括</a:t>
            </a:r>
            <a:endParaRPr lang="zh-CN" altLang="zh-CN" sz="2000" kern="100" dirty="0">
              <a:solidFill>
                <a:srgbClr val="FF0000"/>
              </a:solidFill>
              <a:latin typeface="Calibri" panose="020F0502020204030204"/>
              <a:ea typeface="宋体" panose="02010600030101010101" pitchFamily="2" charset="-122"/>
              <a:cs typeface="Times New Roman" panose="02020603050405020304"/>
            </a:endParaRPr>
          </a:p>
          <a:p>
            <a:pPr algn="just">
              <a:spcAft>
                <a:spcPts val="0"/>
              </a:spcAft>
            </a:pPr>
            <a:r>
              <a:rPr lang="en-US" altLang="zh-CN" sz="2000" b="1" kern="100" dirty="0">
                <a:solidFill>
                  <a:srgbClr val="000000"/>
                </a:solidFill>
                <a:latin typeface="黑体" panose="02010609060101010101" pitchFamily="49" charset="-122"/>
                <a:ea typeface="宋体" panose="02010600030101010101" pitchFamily="2" charset="-122"/>
                <a:cs typeface="Times New Roman" panose="02020603050405020304"/>
              </a:rPr>
              <a:t>8</a:t>
            </a:r>
            <a:r>
              <a:rPr lang="zh-CN" altLang="zh-CN" sz="2000" b="1" kern="100" dirty="0">
                <a:solidFill>
                  <a:srgbClr val="000000"/>
                </a:solidFill>
                <a:latin typeface="Calibri" panose="020F0502020204030204"/>
                <a:ea typeface="黑体" panose="02010609060101010101" pitchFamily="49" charset="-122"/>
                <a:cs typeface="Times New Roman" panose="02020603050405020304"/>
              </a:rPr>
              <a:t>．作者思想感情、观点态度的</a:t>
            </a:r>
            <a:r>
              <a:rPr lang="zh-CN" altLang="zh-CN" sz="2000" b="1" kern="100" dirty="0" smtClean="0">
                <a:solidFill>
                  <a:srgbClr val="000000"/>
                </a:solidFill>
                <a:latin typeface="Calibri" panose="020F0502020204030204"/>
                <a:ea typeface="黑体" panose="02010609060101010101" pitchFamily="49" charset="-122"/>
                <a:cs typeface="Times New Roman" panose="02020603050405020304"/>
              </a:rPr>
              <a:t>理解</a:t>
            </a:r>
            <a:r>
              <a:rPr lang="zh-CN" altLang="en-US" sz="2000" b="1" kern="100" dirty="0" smtClean="0">
                <a:solidFill>
                  <a:srgbClr val="000000"/>
                </a:solidFill>
                <a:latin typeface="Calibri" panose="020F0502020204030204"/>
                <a:ea typeface="黑体" panose="02010609060101010101" pitchFamily="49" charset="-122"/>
                <a:cs typeface="Times New Roman" panose="02020603050405020304"/>
              </a:rPr>
              <a:t>、</a:t>
            </a:r>
            <a:r>
              <a:rPr lang="zh-CN" altLang="zh-CN" sz="2000" b="1" kern="100" dirty="0" smtClean="0">
                <a:solidFill>
                  <a:srgbClr val="000000"/>
                </a:solidFill>
                <a:latin typeface="Calibri" panose="020F0502020204030204"/>
                <a:ea typeface="黑体" panose="02010609060101010101" pitchFamily="49" charset="-122"/>
                <a:cs typeface="Times New Roman" panose="02020603050405020304"/>
              </a:rPr>
              <a:t>分析</a:t>
            </a:r>
            <a:r>
              <a:rPr lang="zh-CN" altLang="zh-CN" sz="2000" b="1" kern="100" dirty="0">
                <a:solidFill>
                  <a:srgbClr val="000000"/>
                </a:solidFill>
                <a:latin typeface="Calibri" panose="020F0502020204030204"/>
                <a:ea typeface="黑体" panose="02010609060101010101" pitchFamily="49" charset="-122"/>
                <a:cs typeface="Times New Roman" panose="02020603050405020304"/>
              </a:rPr>
              <a:t>和概括</a:t>
            </a:r>
            <a:endParaRPr lang="zh-CN" altLang="zh-CN" sz="20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000" b="1" kern="100" dirty="0">
                <a:solidFill>
                  <a:srgbClr val="000000"/>
                </a:solidFill>
                <a:latin typeface="黑体" panose="02010609060101010101" pitchFamily="49" charset="-122"/>
                <a:ea typeface="宋体" panose="02010600030101010101" pitchFamily="2" charset="-122"/>
                <a:cs typeface="Times New Roman" panose="02020603050405020304"/>
              </a:rPr>
              <a:t>9</a:t>
            </a:r>
            <a:r>
              <a:rPr lang="zh-CN" altLang="zh-CN" sz="2000" b="1" kern="100" dirty="0">
                <a:solidFill>
                  <a:srgbClr val="000000"/>
                </a:solidFill>
                <a:latin typeface="Calibri" panose="020F0502020204030204"/>
                <a:ea typeface="黑体" panose="02010609060101010101" pitchFamily="49" charset="-122"/>
                <a:cs typeface="Times New Roman" panose="02020603050405020304"/>
              </a:rPr>
              <a:t>．依据文本内容进行的合理</a:t>
            </a:r>
            <a:r>
              <a:rPr lang="zh-CN" altLang="zh-CN" sz="2000" b="1" kern="100" dirty="0" smtClean="0">
                <a:solidFill>
                  <a:srgbClr val="000000"/>
                </a:solidFill>
                <a:latin typeface="Calibri" panose="020F0502020204030204"/>
                <a:ea typeface="黑体" panose="02010609060101010101" pitchFamily="49" charset="-122"/>
                <a:cs typeface="Times New Roman" panose="02020603050405020304"/>
              </a:rPr>
              <a:t>推断</a:t>
            </a:r>
            <a:endParaRPr lang="zh-CN" altLang="zh-CN" sz="2000" kern="100" dirty="0">
              <a:latin typeface="Calibri" panose="020F0502020204030204"/>
              <a:ea typeface="宋体" panose="02010600030101010101" pitchFamily="2" charset="-122"/>
              <a:cs typeface="Times New Roman" panose="0202060305040502030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6974" y="228796"/>
            <a:ext cx="7200897" cy="978071"/>
          </a:xfrm>
        </p:spPr>
        <p:txBody>
          <a:bodyPr>
            <a:normAutofit/>
          </a:bodyPr>
          <a:lstStyle/>
          <a:p>
            <a:r>
              <a:rPr lang="zh-CN" altLang="zh-CN" sz="2800" b="1" dirty="0">
                <a:solidFill>
                  <a:schemeClr val="tx1"/>
                </a:solidFill>
                <a:latin typeface="Calibri" panose="020F0502020204030204"/>
                <a:ea typeface="黑体" panose="02010609060101010101" pitchFamily="49" charset="-122"/>
                <a:cs typeface="Times New Roman" panose="02020603050405020304"/>
              </a:rPr>
              <a:t>近</a:t>
            </a:r>
            <a:r>
              <a:rPr lang="en-US" altLang="zh-CN" sz="2800" b="1" dirty="0">
                <a:solidFill>
                  <a:schemeClr val="tx1"/>
                </a:solidFill>
                <a:latin typeface="Calibri" panose="020F0502020204030204"/>
                <a:ea typeface="黑体" panose="02010609060101010101" pitchFamily="49" charset="-122"/>
                <a:cs typeface="Times New Roman" panose="02020603050405020304"/>
              </a:rPr>
              <a:t>3</a:t>
            </a:r>
            <a:r>
              <a:rPr lang="zh-CN" altLang="zh-CN" sz="2800" b="1" dirty="0">
                <a:solidFill>
                  <a:schemeClr val="tx1"/>
                </a:solidFill>
                <a:latin typeface="Calibri" panose="020F0502020204030204"/>
                <a:ea typeface="黑体" panose="02010609060101010101" pitchFamily="49" charset="-122"/>
                <a:cs typeface="Times New Roman" panose="02020603050405020304"/>
              </a:rPr>
              <a:t>年高考题型的</a:t>
            </a:r>
            <a:r>
              <a:rPr lang="zh-CN" altLang="zh-CN" sz="2800" b="1" dirty="0" smtClean="0">
                <a:solidFill>
                  <a:schemeClr val="tx1"/>
                </a:solidFill>
                <a:latin typeface="Calibri" panose="020F0502020204030204"/>
                <a:ea typeface="黑体" panose="02010609060101010101" pitchFamily="49" charset="-122"/>
                <a:cs typeface="Times New Roman" panose="02020603050405020304"/>
              </a:rPr>
              <a:t>变化</a:t>
            </a:r>
            <a:endParaRPr lang="zh-CN" altLang="en-US" sz="2800" dirty="0">
              <a:solidFill>
                <a:schemeClr val="tx1"/>
              </a:solidFill>
            </a:endParaRPr>
          </a:p>
        </p:txBody>
      </p:sp>
      <p:sp>
        <p:nvSpPr>
          <p:cNvPr id="3" name="内容占位符 2"/>
          <p:cNvSpPr>
            <a:spLocks noGrp="1"/>
          </p:cNvSpPr>
          <p:nvPr>
            <p:ph idx="1"/>
          </p:nvPr>
        </p:nvSpPr>
        <p:spPr>
          <a:xfrm>
            <a:off x="385586" y="1068637"/>
            <a:ext cx="4131327" cy="3404212"/>
          </a:xfrm>
        </p:spPr>
        <p:txBody>
          <a:bodyPr>
            <a:noAutofit/>
          </a:bodyPr>
          <a:lstStyle/>
          <a:p>
            <a:pPr>
              <a:spcAft>
                <a:spcPts val="0"/>
              </a:spcAft>
            </a:pPr>
            <a:r>
              <a:rPr lang="en-US" altLang="zh-CN" b="1" dirty="0">
                <a:solidFill>
                  <a:srgbClr val="262626"/>
                </a:solidFill>
                <a:latin typeface="黑体" panose="02010609060101010101" pitchFamily="49" charset="-122"/>
                <a:ea typeface="黑体" panose="02010609060101010101" pitchFamily="49" charset="-122"/>
                <a:cs typeface="Times New Roman" panose="02020603050405020304"/>
              </a:rPr>
              <a:t>2017</a:t>
            </a: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年北京高考第</a:t>
            </a:r>
            <a:r>
              <a:rPr lang="en-US" altLang="zh-CN" b="1" dirty="0">
                <a:solidFill>
                  <a:srgbClr val="262626"/>
                </a:solidFill>
                <a:latin typeface="黑体" panose="02010609060101010101" pitchFamily="49" charset="-122"/>
                <a:ea typeface="黑体" panose="02010609060101010101" pitchFamily="49" charset="-122"/>
                <a:cs typeface="Times New Roman" panose="02020603050405020304"/>
              </a:rPr>
              <a:t>8</a:t>
            </a: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题：</a:t>
            </a:r>
          </a:p>
          <a:p>
            <a:pPr>
              <a:spcAft>
                <a:spcPts val="0"/>
              </a:spcAft>
            </a:pP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请结合上述三则材料，简述让文物“活”起来的含义与作用。（</a:t>
            </a:r>
            <a:r>
              <a:rPr lang="en-US" altLang="zh-CN" b="1" dirty="0">
                <a:solidFill>
                  <a:srgbClr val="262626"/>
                </a:solidFill>
                <a:latin typeface="黑体" panose="02010609060101010101" pitchFamily="49" charset="-122"/>
                <a:ea typeface="黑体" panose="02010609060101010101" pitchFamily="49" charset="-122"/>
                <a:cs typeface="Times New Roman" panose="02020603050405020304"/>
              </a:rPr>
              <a:t>6</a:t>
            </a: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分）</a:t>
            </a:r>
          </a:p>
          <a:p>
            <a:pPr>
              <a:spcAft>
                <a:spcPts val="0"/>
              </a:spcAft>
            </a:pPr>
            <a:r>
              <a:rPr lang="en-US" altLang="zh-CN" b="1" dirty="0">
                <a:solidFill>
                  <a:srgbClr val="262626"/>
                </a:solidFill>
                <a:latin typeface="黑体" panose="02010609060101010101" pitchFamily="49" charset="-122"/>
                <a:ea typeface="黑体" panose="02010609060101010101" pitchFamily="49" charset="-122"/>
                <a:cs typeface="Times New Roman" panose="02020603050405020304"/>
              </a:rPr>
              <a:t>2018</a:t>
            </a: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年北京高考第</a:t>
            </a:r>
            <a:r>
              <a:rPr lang="en-US" altLang="zh-CN" b="1" dirty="0">
                <a:solidFill>
                  <a:srgbClr val="262626"/>
                </a:solidFill>
                <a:latin typeface="黑体" panose="02010609060101010101" pitchFamily="49" charset="-122"/>
                <a:ea typeface="黑体" panose="02010609060101010101" pitchFamily="49" charset="-122"/>
                <a:cs typeface="Times New Roman" panose="02020603050405020304"/>
              </a:rPr>
              <a:t>7</a:t>
            </a: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题：</a:t>
            </a:r>
          </a:p>
          <a:p>
            <a:pPr>
              <a:spcAft>
                <a:spcPts val="0"/>
              </a:spcAft>
            </a:pP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根据材料一、材料二，简要说明人类对人工智能的认识是如何不断深化的。（</a:t>
            </a:r>
            <a:r>
              <a:rPr lang="en-US" altLang="zh-CN" b="1" dirty="0">
                <a:solidFill>
                  <a:srgbClr val="262626"/>
                </a:solidFill>
                <a:latin typeface="黑体" panose="02010609060101010101" pitchFamily="49" charset="-122"/>
                <a:ea typeface="黑体" panose="02010609060101010101" pitchFamily="49" charset="-122"/>
                <a:cs typeface="Times New Roman" panose="02020603050405020304"/>
              </a:rPr>
              <a:t>5</a:t>
            </a: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分） </a:t>
            </a:r>
          </a:p>
          <a:p>
            <a:pPr>
              <a:spcAft>
                <a:spcPts val="0"/>
              </a:spcAft>
            </a:pPr>
            <a:r>
              <a:rPr lang="en-US" altLang="zh-CN" b="1" dirty="0">
                <a:solidFill>
                  <a:srgbClr val="262626"/>
                </a:solidFill>
                <a:latin typeface="黑体" panose="02010609060101010101" pitchFamily="49" charset="-122"/>
                <a:ea typeface="黑体" panose="02010609060101010101" pitchFamily="49" charset="-122"/>
                <a:cs typeface="Times New Roman" panose="02020603050405020304"/>
              </a:rPr>
              <a:t>2019</a:t>
            </a: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年北京高考第</a:t>
            </a:r>
            <a:r>
              <a:rPr lang="en-US" altLang="zh-CN" b="1" dirty="0">
                <a:solidFill>
                  <a:srgbClr val="262626"/>
                </a:solidFill>
                <a:latin typeface="黑体" panose="02010609060101010101" pitchFamily="49" charset="-122"/>
                <a:ea typeface="黑体" panose="02010609060101010101" pitchFamily="49" charset="-122"/>
                <a:cs typeface="Times New Roman" panose="02020603050405020304"/>
              </a:rPr>
              <a:t>6</a:t>
            </a: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题：</a:t>
            </a:r>
          </a:p>
          <a:p>
            <a:pPr>
              <a:spcAft>
                <a:spcPts val="0"/>
              </a:spcAft>
            </a:pP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就城市化与生物多样性的关系，上面三则材料分别表达了什么观点？说说这些观点对你认识这一关系有何启发。（</a:t>
            </a:r>
            <a:r>
              <a:rPr lang="en-US" altLang="zh-CN" b="1" dirty="0">
                <a:solidFill>
                  <a:srgbClr val="262626"/>
                </a:solidFill>
                <a:latin typeface="黑体" panose="02010609060101010101" pitchFamily="49" charset="-122"/>
                <a:ea typeface="黑体" panose="02010609060101010101" pitchFamily="49" charset="-122"/>
                <a:cs typeface="Times New Roman" panose="02020603050405020304"/>
              </a:rPr>
              <a:t>7</a:t>
            </a:r>
            <a:r>
              <a:rPr lang="zh-CN" altLang="en-US" b="1" dirty="0">
                <a:solidFill>
                  <a:srgbClr val="262626"/>
                </a:solidFill>
                <a:latin typeface="黑体" panose="02010609060101010101" pitchFamily="49" charset="-122"/>
                <a:ea typeface="黑体" panose="02010609060101010101" pitchFamily="49" charset="-122"/>
                <a:cs typeface="Times New Roman" panose="02020603050405020304"/>
              </a:rPr>
              <a:t>分）</a:t>
            </a:r>
          </a:p>
          <a:p>
            <a:endParaRPr lang="zh-CN" altLang="en-US" dirty="0">
              <a:latin typeface="黑体" panose="02010609060101010101" pitchFamily="49" charset="-122"/>
              <a:ea typeface="黑体" panose="02010609060101010101" pitchFamily="49" charset="-122"/>
            </a:endParaRPr>
          </a:p>
        </p:txBody>
      </p:sp>
      <p:sp>
        <p:nvSpPr>
          <p:cNvPr id="4" name="内容占位符 2"/>
          <p:cNvSpPr txBox="1"/>
          <p:nvPr/>
        </p:nvSpPr>
        <p:spPr>
          <a:xfrm>
            <a:off x="4649119" y="1064963"/>
            <a:ext cx="4054207" cy="3606187"/>
          </a:xfrm>
          <a:prstGeom prst="rect">
            <a:avLst/>
          </a:prstGeom>
        </p:spPr>
        <p:txBody>
          <a:bodyPr vert="horz" lIns="91440" tIns="45720" rIns="91440" bIns="45720" rtlCol="0" anchor="t">
            <a:noAutofit/>
          </a:bodyPr>
          <a:lstStyle>
            <a:lvl1pPr marL="214630" indent="-214630" algn="l" defTabSz="342900" rtl="0" eaLnBrk="1" latinLnBrk="0" hangingPunct="1">
              <a:spcBef>
                <a:spcPct val="15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1pPr>
            <a:lvl2pPr marL="557530" indent="-214630" algn="l" defTabSz="342900" rtl="0" eaLnBrk="1" latinLnBrk="0" hangingPunct="1">
              <a:spcBef>
                <a:spcPct val="15000"/>
              </a:spcBef>
              <a:spcAft>
                <a:spcPts val="600"/>
              </a:spcAft>
              <a:buClr>
                <a:schemeClr val="accent1"/>
              </a:buClr>
              <a:buSzPct val="115000"/>
              <a:buFont typeface="Arial" panose="020B0604020202020204"/>
              <a:buChar char="•"/>
              <a:defRPr sz="1500" kern="1200" cap="none">
                <a:solidFill>
                  <a:schemeClr val="tx1">
                    <a:lumMod val="85000"/>
                    <a:lumOff val="15000"/>
                  </a:schemeClr>
                </a:solidFill>
                <a:effectLst/>
                <a:latin typeface="+mn-lt"/>
                <a:ea typeface="+mn-ea"/>
                <a:cs typeface="+mn-cs"/>
              </a:defRPr>
            </a:lvl2pPr>
            <a:lvl3pPr marL="900430" indent="-214630" algn="l" defTabSz="342900" rtl="0" eaLnBrk="1" latinLnBrk="0" hangingPunct="1">
              <a:spcBef>
                <a:spcPct val="15000"/>
              </a:spcBef>
              <a:spcAft>
                <a:spcPts val="600"/>
              </a:spcAft>
              <a:buClr>
                <a:schemeClr val="accent1"/>
              </a:buClr>
              <a:buSzPct val="115000"/>
              <a:buFont typeface="Arial" panose="020B0604020202020204"/>
              <a:buChar char="•"/>
              <a:defRPr sz="1350" kern="1200" cap="none">
                <a:solidFill>
                  <a:schemeClr val="tx1">
                    <a:lumMod val="85000"/>
                    <a:lumOff val="15000"/>
                  </a:schemeClr>
                </a:solidFill>
                <a:effectLst/>
                <a:latin typeface="+mn-lt"/>
                <a:ea typeface="+mn-ea"/>
                <a:cs typeface="+mn-cs"/>
              </a:defRPr>
            </a:lvl3pPr>
            <a:lvl4pPr marL="1157605" indent="-128905" algn="l" defTabSz="342900" rtl="0" eaLnBrk="1" latinLnBrk="0" hangingPunct="1">
              <a:spcBef>
                <a:spcPct val="15000"/>
              </a:spcBef>
              <a:spcAft>
                <a:spcPts val="600"/>
              </a:spcAft>
              <a:buClr>
                <a:schemeClr val="accent1"/>
              </a:buClr>
              <a:buSzPct val="115000"/>
              <a:buFont typeface="Arial" panose="020B0604020202020204"/>
              <a:buChar char="•"/>
              <a:defRPr sz="1200" kern="1200" cap="none">
                <a:solidFill>
                  <a:schemeClr val="tx1">
                    <a:lumMod val="85000"/>
                    <a:lumOff val="15000"/>
                  </a:schemeClr>
                </a:solidFill>
                <a:effectLst/>
                <a:latin typeface="+mn-lt"/>
                <a:ea typeface="+mn-ea"/>
                <a:cs typeface="+mn-cs"/>
              </a:defRPr>
            </a:lvl4pPr>
            <a:lvl5pPr marL="1500505" indent="-128905" algn="l" defTabSz="342900" rtl="0" eaLnBrk="1" latinLnBrk="0" hangingPunct="1">
              <a:spcBef>
                <a:spcPct val="15000"/>
              </a:spcBef>
              <a:spcAft>
                <a:spcPts val="60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5pPr>
            <a:lvl6pPr marL="1886585" indent="-171450" algn="l" defTabSz="342900" rtl="0" eaLnBrk="1" latinLnBrk="0" hangingPunct="1">
              <a:spcBef>
                <a:spcPct val="15000"/>
              </a:spcBef>
              <a:spcAft>
                <a:spcPts val="60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6pPr>
            <a:lvl7pPr marL="2229485" indent="-171450" algn="l" defTabSz="342900" rtl="0" eaLnBrk="1" latinLnBrk="0" hangingPunct="1">
              <a:spcBef>
                <a:spcPct val="15000"/>
              </a:spcBef>
              <a:spcAft>
                <a:spcPts val="60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7pPr>
            <a:lvl8pPr marL="2572385" indent="-171450" algn="l" defTabSz="342900" rtl="0" eaLnBrk="1" latinLnBrk="0" hangingPunct="1">
              <a:spcBef>
                <a:spcPct val="15000"/>
              </a:spcBef>
              <a:spcAft>
                <a:spcPts val="60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8pPr>
            <a:lvl9pPr marL="2915285" indent="-171450" algn="l" defTabSz="342900" rtl="0" eaLnBrk="1" latinLnBrk="0" hangingPunct="1">
              <a:spcBef>
                <a:spcPct val="15000"/>
              </a:spcBef>
              <a:spcAft>
                <a:spcPts val="60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9pPr>
          </a:lstStyle>
          <a:p>
            <a:pPr>
              <a:spcAft>
                <a:spcPts val="0"/>
              </a:spcAft>
            </a:pPr>
            <a:r>
              <a:rPr lang="en-US" altLang="zh-CN" b="1" dirty="0" smtClean="0">
                <a:solidFill>
                  <a:srgbClr val="262626"/>
                </a:solidFill>
                <a:latin typeface="黑体" panose="02010609060101010101" pitchFamily="49" charset="-122"/>
                <a:ea typeface="宋体" panose="02010600030101010101" pitchFamily="2" charset="-122"/>
                <a:cs typeface="Times New Roman" panose="02020603050405020304"/>
              </a:rPr>
              <a:t>2017</a:t>
            </a:r>
            <a:r>
              <a:rPr lang="zh-CN" altLang="zh-CN" b="1" dirty="0" smtClean="0">
                <a:solidFill>
                  <a:srgbClr val="262626"/>
                </a:solidFill>
                <a:latin typeface="Calibri" panose="020F0502020204030204"/>
                <a:ea typeface="黑体" panose="02010609060101010101" pitchFamily="49" charset="-122"/>
                <a:cs typeface="Times New Roman" panose="02020603050405020304"/>
              </a:rPr>
              <a:t>年既考查</a:t>
            </a:r>
            <a:r>
              <a:rPr lang="zh-CN" altLang="zh-CN" b="1" dirty="0" smtClean="0">
                <a:solidFill>
                  <a:srgbClr val="FF0000"/>
                </a:solidFill>
                <a:latin typeface="Calibri" panose="020F0502020204030204"/>
                <a:ea typeface="黑体" panose="02010609060101010101" pitchFamily="49" charset="-122"/>
                <a:cs typeface="Times New Roman" panose="02020603050405020304"/>
              </a:rPr>
              <a:t>理解文中重要概念</a:t>
            </a:r>
            <a:r>
              <a:rPr lang="zh-CN" altLang="zh-CN" b="1" dirty="0" smtClean="0">
                <a:solidFill>
                  <a:srgbClr val="262626"/>
                </a:solidFill>
                <a:latin typeface="Calibri" panose="020F0502020204030204"/>
                <a:ea typeface="黑体" panose="02010609060101010101" pitchFamily="49" charset="-122"/>
                <a:cs typeface="Times New Roman" panose="02020603050405020304"/>
              </a:rPr>
              <a:t>的能力，又考查</a:t>
            </a:r>
            <a:r>
              <a:rPr lang="zh-CN" altLang="zh-CN" b="1" dirty="0" smtClean="0">
                <a:solidFill>
                  <a:srgbClr val="FF0000"/>
                </a:solidFill>
                <a:latin typeface="Calibri" panose="020F0502020204030204"/>
                <a:ea typeface="黑体" panose="02010609060101010101" pitchFamily="49" charset="-122"/>
                <a:cs typeface="Times New Roman" panose="02020603050405020304"/>
              </a:rPr>
              <a:t>归纳内容要点</a:t>
            </a:r>
            <a:r>
              <a:rPr lang="zh-CN" altLang="zh-CN" b="1" dirty="0" smtClean="0">
                <a:solidFill>
                  <a:srgbClr val="262626"/>
                </a:solidFill>
                <a:latin typeface="Calibri" panose="020F0502020204030204"/>
                <a:ea typeface="黑体" panose="02010609060101010101" pitchFamily="49" charset="-122"/>
                <a:cs typeface="Times New Roman" panose="02020603050405020304"/>
              </a:rPr>
              <a:t>、</a:t>
            </a:r>
            <a:r>
              <a:rPr lang="zh-CN" altLang="zh-CN" b="1" dirty="0" smtClean="0">
                <a:solidFill>
                  <a:srgbClr val="FF0000"/>
                </a:solidFill>
                <a:latin typeface="Calibri" panose="020F0502020204030204"/>
                <a:ea typeface="黑体" panose="02010609060101010101" pitchFamily="49" charset="-122"/>
                <a:cs typeface="Times New Roman" panose="02020603050405020304"/>
              </a:rPr>
              <a:t>分析作者观点态度</a:t>
            </a:r>
            <a:r>
              <a:rPr lang="zh-CN" altLang="zh-CN" b="1" dirty="0" smtClean="0">
                <a:solidFill>
                  <a:srgbClr val="262626"/>
                </a:solidFill>
                <a:latin typeface="Calibri" panose="020F0502020204030204"/>
                <a:ea typeface="黑体" panose="02010609060101010101" pitchFamily="49" charset="-122"/>
                <a:cs typeface="Times New Roman" panose="02020603050405020304"/>
              </a:rPr>
              <a:t>的能力。</a:t>
            </a:r>
            <a:endParaRPr lang="zh-CN" altLang="zh-CN" kern="100" dirty="0" smtClean="0">
              <a:latin typeface="Calibri" panose="020F0502020204030204"/>
              <a:ea typeface="宋体" panose="02010600030101010101" pitchFamily="2" charset="-122"/>
              <a:cs typeface="Times New Roman" panose="02020603050405020304"/>
            </a:endParaRPr>
          </a:p>
          <a:p>
            <a:pPr>
              <a:spcAft>
                <a:spcPts val="0"/>
              </a:spcAft>
            </a:pPr>
            <a:endParaRPr lang="en-US" altLang="zh-CN" b="1" dirty="0" smtClean="0">
              <a:solidFill>
                <a:srgbClr val="262626"/>
              </a:solidFill>
              <a:latin typeface="黑体" panose="02010609060101010101" pitchFamily="49" charset="-122"/>
              <a:ea typeface="宋体" panose="02010600030101010101" pitchFamily="2" charset="-122"/>
              <a:cs typeface="Times New Roman" panose="02020603050405020304"/>
            </a:endParaRPr>
          </a:p>
          <a:p>
            <a:pPr>
              <a:spcAft>
                <a:spcPts val="0"/>
              </a:spcAft>
            </a:pPr>
            <a:r>
              <a:rPr lang="en-US" altLang="zh-CN" b="1" dirty="0" smtClean="0">
                <a:solidFill>
                  <a:srgbClr val="262626"/>
                </a:solidFill>
                <a:latin typeface="黑体" panose="02010609060101010101" pitchFamily="49" charset="-122"/>
                <a:ea typeface="宋体" panose="02010600030101010101" pitchFamily="2" charset="-122"/>
                <a:cs typeface="Times New Roman" panose="02020603050405020304"/>
              </a:rPr>
              <a:t>2018</a:t>
            </a:r>
            <a:r>
              <a:rPr lang="zh-CN" altLang="zh-CN" b="1" dirty="0" smtClean="0">
                <a:solidFill>
                  <a:srgbClr val="262626"/>
                </a:solidFill>
                <a:latin typeface="Calibri" panose="020F0502020204030204"/>
                <a:ea typeface="黑体" panose="02010609060101010101" pitchFamily="49" charset="-122"/>
                <a:cs typeface="Times New Roman" panose="02020603050405020304"/>
              </a:rPr>
              <a:t>年考查对文中</a:t>
            </a:r>
            <a:r>
              <a:rPr lang="zh-CN" altLang="zh-CN" b="1" dirty="0" smtClean="0">
                <a:solidFill>
                  <a:srgbClr val="FF0000"/>
                </a:solidFill>
                <a:latin typeface="Calibri" panose="020F0502020204030204"/>
                <a:ea typeface="黑体" panose="02010609060101010101" pitchFamily="49" charset="-122"/>
                <a:cs typeface="Times New Roman" panose="02020603050405020304"/>
              </a:rPr>
              <a:t>重要内容要点的分析概括</a:t>
            </a:r>
            <a:r>
              <a:rPr lang="zh-CN" altLang="zh-CN" b="1" dirty="0" smtClean="0">
                <a:solidFill>
                  <a:srgbClr val="262626"/>
                </a:solidFill>
                <a:latin typeface="Calibri" panose="020F0502020204030204"/>
                <a:ea typeface="黑体" panose="02010609060101010101" pitchFamily="49" charset="-122"/>
                <a:cs typeface="Times New Roman" panose="02020603050405020304"/>
              </a:rPr>
              <a:t>、</a:t>
            </a:r>
            <a:r>
              <a:rPr lang="zh-CN" altLang="zh-CN" b="1" dirty="0" smtClean="0">
                <a:solidFill>
                  <a:srgbClr val="FF0000"/>
                </a:solidFill>
                <a:latin typeface="Calibri" panose="020F0502020204030204"/>
                <a:ea typeface="黑体" panose="02010609060101010101" pitchFamily="49" charset="-122"/>
                <a:cs typeface="Times New Roman" panose="02020603050405020304"/>
              </a:rPr>
              <a:t>筛选整合</a:t>
            </a:r>
            <a:r>
              <a:rPr lang="zh-CN" altLang="zh-CN" b="1" dirty="0" smtClean="0">
                <a:solidFill>
                  <a:srgbClr val="262626"/>
                </a:solidFill>
                <a:latin typeface="Calibri" panose="020F0502020204030204"/>
                <a:ea typeface="黑体" panose="02010609060101010101" pitchFamily="49" charset="-122"/>
                <a:cs typeface="Times New Roman" panose="02020603050405020304"/>
              </a:rPr>
              <a:t>的能力。</a:t>
            </a:r>
            <a:endParaRPr lang="zh-CN" altLang="zh-CN" kern="100" dirty="0" smtClean="0">
              <a:latin typeface="Calibri" panose="020F0502020204030204"/>
              <a:ea typeface="宋体" panose="02010600030101010101" pitchFamily="2" charset="-122"/>
              <a:cs typeface="Times New Roman" panose="02020603050405020304"/>
            </a:endParaRPr>
          </a:p>
          <a:p>
            <a:pPr>
              <a:spcAft>
                <a:spcPts val="0"/>
              </a:spcAft>
            </a:pPr>
            <a:endParaRPr lang="en-US" altLang="zh-CN" b="1" dirty="0" smtClean="0">
              <a:solidFill>
                <a:srgbClr val="262626"/>
              </a:solidFill>
              <a:latin typeface="黑体" panose="02010609060101010101" pitchFamily="49" charset="-122"/>
              <a:ea typeface="宋体" panose="02010600030101010101" pitchFamily="2" charset="-122"/>
              <a:cs typeface="Times New Roman" panose="02020603050405020304"/>
            </a:endParaRPr>
          </a:p>
          <a:p>
            <a:pPr>
              <a:spcAft>
                <a:spcPts val="0"/>
              </a:spcAft>
            </a:pPr>
            <a:r>
              <a:rPr lang="en-US" altLang="zh-CN" b="1" dirty="0" smtClean="0">
                <a:solidFill>
                  <a:srgbClr val="262626"/>
                </a:solidFill>
                <a:latin typeface="黑体" panose="02010609060101010101" pitchFamily="49" charset="-122"/>
                <a:ea typeface="宋体" panose="02010600030101010101" pitchFamily="2" charset="-122"/>
                <a:cs typeface="Times New Roman" panose="02020603050405020304"/>
              </a:rPr>
              <a:t>2019</a:t>
            </a:r>
            <a:r>
              <a:rPr lang="zh-CN" altLang="zh-CN" b="1" dirty="0" smtClean="0">
                <a:solidFill>
                  <a:srgbClr val="262626"/>
                </a:solidFill>
                <a:latin typeface="Calibri" panose="020F0502020204030204"/>
                <a:ea typeface="黑体" panose="02010609060101010101" pitchFamily="49" charset="-122"/>
                <a:cs typeface="Times New Roman" panose="02020603050405020304"/>
              </a:rPr>
              <a:t>年考查</a:t>
            </a:r>
            <a:r>
              <a:rPr lang="zh-CN" altLang="zh-CN" b="1" dirty="0" smtClean="0">
                <a:solidFill>
                  <a:srgbClr val="FF0000"/>
                </a:solidFill>
                <a:latin typeface="Calibri" panose="020F0502020204030204"/>
                <a:ea typeface="黑体" panose="02010609060101010101" pitchFamily="49" charset="-122"/>
                <a:cs typeface="Times New Roman" panose="02020603050405020304"/>
              </a:rPr>
              <a:t>筛选、概括整合</a:t>
            </a:r>
            <a:r>
              <a:rPr lang="zh-CN" altLang="zh-CN" b="1" dirty="0" smtClean="0">
                <a:solidFill>
                  <a:srgbClr val="262626"/>
                </a:solidFill>
                <a:latin typeface="Calibri" panose="020F0502020204030204"/>
                <a:ea typeface="黑体" panose="02010609060101010101" pitchFamily="49" charset="-122"/>
                <a:cs typeface="Times New Roman" panose="02020603050405020304"/>
              </a:rPr>
              <a:t>能力，</a:t>
            </a:r>
            <a:r>
              <a:rPr lang="zh-CN" altLang="zh-CN" b="1" dirty="0" smtClean="0">
                <a:solidFill>
                  <a:srgbClr val="FF0000"/>
                </a:solidFill>
                <a:latin typeface="Calibri" panose="020F0502020204030204"/>
                <a:ea typeface="黑体" panose="02010609060101010101" pitchFamily="49" charset="-122"/>
                <a:cs typeface="Times New Roman" panose="02020603050405020304"/>
              </a:rPr>
              <a:t>探究</a:t>
            </a:r>
            <a:r>
              <a:rPr lang="zh-CN" altLang="zh-CN" b="1" dirty="0" smtClean="0">
                <a:solidFill>
                  <a:srgbClr val="262626"/>
                </a:solidFill>
                <a:latin typeface="Calibri" panose="020F0502020204030204"/>
                <a:ea typeface="黑体" panose="02010609060101010101" pitchFamily="49" charset="-122"/>
                <a:cs typeface="Times New Roman" panose="02020603050405020304"/>
              </a:rPr>
              <a:t>能力。</a:t>
            </a:r>
            <a:endParaRPr lang="en-US" altLang="zh-CN" kern="100" dirty="0" smtClean="0">
              <a:latin typeface="Calibri" panose="020F0502020204030204"/>
              <a:ea typeface="宋体" panose="02010600030101010101" pitchFamily="2" charset="-122"/>
              <a:cs typeface="Times New Roman" panose="02020603050405020304"/>
            </a:endParaRPr>
          </a:p>
          <a:p>
            <a:pPr>
              <a:spcAft>
                <a:spcPts val="0"/>
              </a:spcAft>
            </a:pPr>
            <a:endParaRPr lang="en-US" altLang="zh-CN" b="1" kern="100" dirty="0" smtClean="0">
              <a:solidFill>
                <a:srgbClr val="FF0000"/>
              </a:solidFill>
              <a:latin typeface="Calibri" panose="020F0502020204030204"/>
              <a:ea typeface="黑体" panose="02010609060101010101" pitchFamily="49" charset="-122"/>
              <a:cs typeface="Times New Roman" panose="02020603050405020304"/>
            </a:endParaRPr>
          </a:p>
          <a:p>
            <a:pPr>
              <a:spcAft>
                <a:spcPts val="0"/>
              </a:spcAft>
            </a:pPr>
            <a:r>
              <a:rPr lang="zh-CN" altLang="zh-CN" b="1" kern="100" dirty="0" smtClean="0">
                <a:solidFill>
                  <a:srgbClr val="FF0000"/>
                </a:solidFill>
                <a:latin typeface="Calibri" panose="020F0502020204030204"/>
                <a:ea typeface="黑体" panose="02010609060101010101" pitchFamily="49" charset="-122"/>
                <a:cs typeface="Times New Roman" panose="02020603050405020304"/>
              </a:rPr>
              <a:t>重点考查：筛选信息、概括整合的能力。</a:t>
            </a:r>
            <a:endParaRPr lang="zh-CN" altLang="zh-CN" kern="100" dirty="0" smtClean="0">
              <a:latin typeface="Calibri" panose="020F0502020204030204"/>
              <a:ea typeface="宋体" panose="02010600030101010101" pitchFamily="2" charset="-122"/>
              <a:cs typeface="Times New Roman" panose="02020603050405020304"/>
            </a:endParaRPr>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200" b="1" dirty="0">
                <a:solidFill>
                  <a:schemeClr val="tx1"/>
                </a:solidFill>
                <a:latin typeface="Calibri" panose="020F0502020204030204"/>
                <a:ea typeface="黑体" panose="02010609060101010101" pitchFamily="49" charset="-122"/>
                <a:cs typeface="Times New Roman" panose="02020603050405020304"/>
              </a:rPr>
              <a:t>近</a:t>
            </a:r>
            <a:r>
              <a:rPr lang="en-US" altLang="zh-CN" sz="3200" b="1" dirty="0">
                <a:solidFill>
                  <a:schemeClr val="tx1"/>
                </a:solidFill>
                <a:latin typeface="Calibri" panose="020F0502020204030204"/>
                <a:ea typeface="黑体" panose="02010609060101010101" pitchFamily="49" charset="-122"/>
                <a:cs typeface="Times New Roman" panose="02020603050405020304"/>
              </a:rPr>
              <a:t>3</a:t>
            </a:r>
            <a:r>
              <a:rPr lang="zh-CN" altLang="zh-CN" sz="3200" b="1" dirty="0">
                <a:solidFill>
                  <a:schemeClr val="tx1"/>
                </a:solidFill>
                <a:latin typeface="Calibri" panose="020F0502020204030204"/>
                <a:ea typeface="黑体" panose="02010609060101010101" pitchFamily="49" charset="-122"/>
                <a:cs typeface="Times New Roman" panose="02020603050405020304"/>
              </a:rPr>
              <a:t>年高考题的答题</a:t>
            </a:r>
            <a:r>
              <a:rPr lang="zh-CN" altLang="zh-CN" sz="3200" b="1" dirty="0" smtClean="0">
                <a:solidFill>
                  <a:schemeClr val="tx1"/>
                </a:solidFill>
                <a:latin typeface="Calibri" panose="020F0502020204030204"/>
                <a:ea typeface="黑体" panose="02010609060101010101" pitchFamily="49" charset="-122"/>
                <a:cs typeface="Times New Roman" panose="02020603050405020304"/>
              </a:rPr>
              <a:t>思路</a:t>
            </a:r>
            <a:endParaRPr lang="zh-CN" altLang="en-US" sz="3200" dirty="0">
              <a:solidFill>
                <a:schemeClr val="tx1"/>
              </a:solidFill>
            </a:endParaRPr>
          </a:p>
        </p:txBody>
      </p:sp>
      <p:sp>
        <p:nvSpPr>
          <p:cNvPr id="3" name="内容占位符 2"/>
          <p:cNvSpPr>
            <a:spLocks noGrp="1"/>
          </p:cNvSpPr>
          <p:nvPr>
            <p:ph idx="1"/>
          </p:nvPr>
        </p:nvSpPr>
        <p:spPr>
          <a:xfrm>
            <a:off x="561860" y="1167788"/>
            <a:ext cx="8009263" cy="3613532"/>
          </a:xfrm>
        </p:spPr>
        <p:txBody>
          <a:bodyPr>
            <a:noAutofit/>
          </a:bodyPr>
          <a:lstStyle/>
          <a:p>
            <a:pPr>
              <a:spcAft>
                <a:spcPts val="0"/>
              </a:spcAft>
            </a:pPr>
            <a:r>
              <a:rPr lang="zh-CN" altLang="zh-CN" sz="2000" b="1" dirty="0" smtClean="0">
                <a:solidFill>
                  <a:srgbClr val="262626"/>
                </a:solidFill>
                <a:latin typeface="Calibri" panose="020F0502020204030204"/>
                <a:ea typeface="黑体" panose="02010609060101010101" pitchFamily="49" charset="-122"/>
                <a:cs typeface="Times New Roman" panose="02020603050405020304"/>
              </a:rPr>
              <a:t>（</a:t>
            </a:r>
            <a:r>
              <a:rPr lang="en-US" altLang="zh-CN" sz="2000" b="1" dirty="0">
                <a:solidFill>
                  <a:srgbClr val="262626"/>
                </a:solidFill>
                <a:latin typeface="Calibri" panose="020F0502020204030204"/>
                <a:ea typeface="黑体" panose="02010609060101010101" pitchFamily="49" charset="-122"/>
                <a:cs typeface="Times New Roman" panose="02020603050405020304"/>
              </a:rPr>
              <a:t>1</a:t>
            </a:r>
            <a:r>
              <a:rPr lang="zh-CN" altLang="zh-CN" sz="2000" b="1" dirty="0">
                <a:solidFill>
                  <a:srgbClr val="262626"/>
                </a:solidFill>
                <a:latin typeface="Calibri" panose="020F0502020204030204"/>
                <a:ea typeface="黑体" panose="02010609060101010101" pitchFamily="49" charset="-122"/>
                <a:cs typeface="Times New Roman" panose="02020603050405020304"/>
              </a:rPr>
              <a:t>）</a:t>
            </a:r>
            <a:r>
              <a:rPr lang="en-US" altLang="zh-CN" sz="2000" b="1" dirty="0">
                <a:solidFill>
                  <a:srgbClr val="262626"/>
                </a:solidFill>
                <a:latin typeface="Calibri" panose="020F0502020204030204"/>
                <a:ea typeface="黑体" panose="02010609060101010101" pitchFamily="49" charset="-122"/>
                <a:cs typeface="Times New Roman" panose="02020603050405020304"/>
              </a:rPr>
              <a:t>2017</a:t>
            </a:r>
            <a:r>
              <a:rPr lang="zh-CN" altLang="zh-CN" sz="2000" b="1" dirty="0">
                <a:solidFill>
                  <a:srgbClr val="262626"/>
                </a:solidFill>
                <a:latin typeface="Calibri" panose="020F0502020204030204"/>
                <a:ea typeface="黑体" panose="02010609060101010101" pitchFamily="49" charset="-122"/>
                <a:cs typeface="Times New Roman" panose="02020603050405020304"/>
              </a:rPr>
              <a:t>试题：</a:t>
            </a:r>
            <a:r>
              <a:rPr lang="zh-CN" altLang="zh-CN" sz="2000" b="1" dirty="0">
                <a:solidFill>
                  <a:srgbClr val="FF0000"/>
                </a:solidFill>
                <a:latin typeface="Calibri" panose="020F0502020204030204"/>
                <a:ea typeface="黑体" panose="02010609060101010101" pitchFamily="49" charset="-122"/>
                <a:cs typeface="Times New Roman" panose="02020603050405020304"/>
              </a:rPr>
              <a:t>理解概念</a:t>
            </a:r>
            <a:r>
              <a:rPr lang="zh-CN" altLang="zh-CN" sz="2000" b="1" dirty="0">
                <a:solidFill>
                  <a:srgbClr val="262626"/>
                </a:solidFill>
                <a:latin typeface="Calibri" panose="020F0502020204030204"/>
                <a:ea typeface="黑体" panose="02010609060101010101" pitchFamily="49" charset="-122"/>
                <a:cs typeface="Times New Roman" panose="02020603050405020304"/>
              </a:rPr>
              <a:t>时要对概念的</a:t>
            </a:r>
            <a:r>
              <a:rPr lang="zh-CN" altLang="zh-CN" sz="2000" b="1" dirty="0">
                <a:solidFill>
                  <a:srgbClr val="FF0000"/>
                </a:solidFill>
                <a:latin typeface="Calibri" panose="020F0502020204030204"/>
                <a:ea typeface="黑体" panose="02010609060101010101" pitchFamily="49" charset="-122"/>
                <a:cs typeface="Times New Roman" panose="02020603050405020304"/>
              </a:rPr>
              <a:t>内涵</a:t>
            </a:r>
            <a:r>
              <a:rPr lang="zh-CN" altLang="zh-CN" sz="2000" b="1" dirty="0">
                <a:solidFill>
                  <a:srgbClr val="262626"/>
                </a:solidFill>
                <a:latin typeface="Calibri" panose="020F0502020204030204"/>
                <a:ea typeface="黑体" panose="02010609060101010101" pitchFamily="49" charset="-122"/>
                <a:cs typeface="Times New Roman" panose="02020603050405020304"/>
              </a:rPr>
              <a:t>、</a:t>
            </a:r>
            <a:r>
              <a:rPr lang="zh-CN" altLang="zh-CN" sz="2000" b="1" dirty="0">
                <a:solidFill>
                  <a:srgbClr val="FF0000"/>
                </a:solidFill>
                <a:latin typeface="Calibri" panose="020F0502020204030204"/>
                <a:ea typeface="黑体" panose="02010609060101010101" pitchFamily="49" charset="-122"/>
                <a:cs typeface="Times New Roman" panose="02020603050405020304"/>
              </a:rPr>
              <a:t>外延</a:t>
            </a:r>
            <a:r>
              <a:rPr lang="zh-CN" altLang="zh-CN" sz="2000" b="1" dirty="0">
                <a:solidFill>
                  <a:srgbClr val="262626"/>
                </a:solidFill>
                <a:latin typeface="Calibri" panose="020F0502020204030204"/>
                <a:ea typeface="黑体" panose="02010609060101010101" pitchFamily="49" charset="-122"/>
                <a:cs typeface="Times New Roman" panose="02020603050405020304"/>
              </a:rPr>
              <a:t>准确把握，一定要将它</a:t>
            </a:r>
            <a:r>
              <a:rPr lang="zh-CN" altLang="zh-CN" sz="2000" b="1" dirty="0">
                <a:solidFill>
                  <a:srgbClr val="FF0000"/>
                </a:solidFill>
                <a:latin typeface="Calibri" panose="020F0502020204030204"/>
                <a:ea typeface="黑体" panose="02010609060101010101" pitchFamily="49" charset="-122"/>
                <a:cs typeface="Times New Roman" panose="02020603050405020304"/>
              </a:rPr>
              <a:t>还原到具体的文本中</a:t>
            </a:r>
            <a:r>
              <a:rPr lang="zh-CN" altLang="zh-CN" sz="2000" b="1" dirty="0">
                <a:solidFill>
                  <a:srgbClr val="262626"/>
                </a:solidFill>
                <a:latin typeface="Calibri" panose="020F0502020204030204"/>
                <a:ea typeface="黑体" panose="02010609060101010101" pitchFamily="49" charset="-122"/>
                <a:cs typeface="Times New Roman" panose="02020603050405020304"/>
              </a:rPr>
              <a:t>，做到“词不离句，词不离段，词不离篇”，在把握文章内容的基础上，正确理解概念的含义。</a:t>
            </a:r>
            <a:endParaRPr lang="zh-CN" altLang="zh-CN" sz="2000" kern="100" dirty="0">
              <a:latin typeface="Calibri" panose="020F0502020204030204"/>
              <a:ea typeface="宋体" panose="02010600030101010101" pitchFamily="2" charset="-122"/>
              <a:cs typeface="Times New Roman" panose="02020603050405020304"/>
            </a:endParaRPr>
          </a:p>
          <a:p>
            <a:pPr>
              <a:spcAft>
                <a:spcPts val="0"/>
              </a:spcAft>
            </a:pPr>
            <a:r>
              <a:rPr lang="zh-CN" altLang="zh-CN" sz="2000" b="1" dirty="0">
                <a:solidFill>
                  <a:srgbClr val="262626"/>
                </a:solidFill>
                <a:latin typeface="Calibri" panose="020F0502020204030204"/>
                <a:ea typeface="黑体" panose="02010609060101010101" pitchFamily="49" charset="-122"/>
                <a:cs typeface="Times New Roman" panose="02020603050405020304"/>
              </a:rPr>
              <a:t>（</a:t>
            </a:r>
            <a:r>
              <a:rPr lang="en-US" altLang="zh-CN" sz="2000" b="1" dirty="0">
                <a:solidFill>
                  <a:srgbClr val="262626"/>
                </a:solidFill>
                <a:latin typeface="Calibri" panose="020F0502020204030204"/>
                <a:ea typeface="黑体" panose="02010609060101010101" pitchFamily="49" charset="-122"/>
                <a:cs typeface="Times New Roman" panose="02020603050405020304"/>
              </a:rPr>
              <a:t>2</a:t>
            </a:r>
            <a:r>
              <a:rPr lang="zh-CN" altLang="zh-CN" sz="2000" b="1" dirty="0">
                <a:solidFill>
                  <a:srgbClr val="262626"/>
                </a:solidFill>
                <a:latin typeface="Calibri" panose="020F0502020204030204"/>
                <a:ea typeface="黑体" panose="02010609060101010101" pitchFamily="49" charset="-122"/>
                <a:cs typeface="Times New Roman" panose="02020603050405020304"/>
              </a:rPr>
              <a:t>）</a:t>
            </a:r>
            <a:r>
              <a:rPr lang="en-US" altLang="zh-CN" sz="2000" b="1" dirty="0">
                <a:solidFill>
                  <a:srgbClr val="262626"/>
                </a:solidFill>
                <a:latin typeface="Calibri" panose="020F0502020204030204"/>
                <a:ea typeface="黑体" panose="02010609060101010101" pitchFamily="49" charset="-122"/>
                <a:cs typeface="Times New Roman" panose="02020603050405020304"/>
              </a:rPr>
              <a:t>2018</a:t>
            </a:r>
            <a:r>
              <a:rPr lang="zh-CN" altLang="zh-CN" sz="2000" b="1" dirty="0">
                <a:solidFill>
                  <a:srgbClr val="262626"/>
                </a:solidFill>
                <a:latin typeface="Calibri" panose="020F0502020204030204"/>
                <a:ea typeface="黑体" panose="02010609060101010101" pitchFamily="49" charset="-122"/>
                <a:cs typeface="Times New Roman" panose="02020603050405020304"/>
              </a:rPr>
              <a:t>试题：阅读所给的材料，</a:t>
            </a:r>
            <a:r>
              <a:rPr lang="zh-CN" altLang="zh-CN" sz="2000" b="1" dirty="0">
                <a:solidFill>
                  <a:srgbClr val="FF0000"/>
                </a:solidFill>
                <a:latin typeface="Calibri" panose="020F0502020204030204"/>
                <a:ea typeface="黑体" panose="02010609060101010101" pitchFamily="49" charset="-122"/>
                <a:cs typeface="Times New Roman" panose="02020603050405020304"/>
              </a:rPr>
              <a:t>抓住题干中的要点</a:t>
            </a:r>
            <a:r>
              <a:rPr lang="zh-CN" altLang="zh-CN" sz="2000" b="1" dirty="0">
                <a:solidFill>
                  <a:srgbClr val="262626"/>
                </a:solidFill>
                <a:latin typeface="Calibri" panose="020F0502020204030204"/>
                <a:ea typeface="黑体" panose="02010609060101010101" pitchFamily="49" charset="-122"/>
                <a:cs typeface="Times New Roman" panose="02020603050405020304"/>
              </a:rPr>
              <a:t>，阅读所给的材料，</a:t>
            </a:r>
            <a:r>
              <a:rPr lang="zh-CN" altLang="zh-CN" sz="2000" b="1" dirty="0">
                <a:solidFill>
                  <a:srgbClr val="FF0000"/>
                </a:solidFill>
                <a:latin typeface="Calibri" panose="020F0502020204030204"/>
                <a:ea typeface="黑体" panose="02010609060101010101" pitchFamily="49" charset="-122"/>
                <a:cs typeface="Times New Roman" panose="02020603050405020304"/>
              </a:rPr>
              <a:t>找到有效答题区间</a:t>
            </a:r>
            <a:r>
              <a:rPr lang="zh-CN" altLang="zh-CN" sz="2000" b="1" dirty="0">
                <a:solidFill>
                  <a:srgbClr val="262626"/>
                </a:solidFill>
                <a:latin typeface="Calibri" panose="020F0502020204030204"/>
                <a:ea typeface="黑体" panose="02010609060101010101" pitchFamily="49" charset="-122"/>
                <a:cs typeface="Times New Roman" panose="02020603050405020304"/>
              </a:rPr>
              <a:t>再</a:t>
            </a:r>
            <a:r>
              <a:rPr lang="zh-CN" altLang="zh-CN" sz="2000" b="1" dirty="0">
                <a:solidFill>
                  <a:srgbClr val="FF0000"/>
                </a:solidFill>
                <a:latin typeface="Calibri" panose="020F0502020204030204"/>
                <a:ea typeface="黑体" panose="02010609060101010101" pitchFamily="49" charset="-122"/>
                <a:cs typeface="Times New Roman" panose="02020603050405020304"/>
              </a:rPr>
              <a:t>分析概括</a:t>
            </a:r>
            <a:r>
              <a:rPr lang="zh-CN" altLang="zh-CN" sz="2000" b="1" dirty="0">
                <a:solidFill>
                  <a:srgbClr val="262626"/>
                </a:solidFill>
                <a:latin typeface="Calibri" panose="020F0502020204030204"/>
                <a:ea typeface="黑体" panose="02010609060101010101" pitchFamily="49" charset="-122"/>
                <a:cs typeface="Times New Roman" panose="02020603050405020304"/>
              </a:rPr>
              <a:t>。</a:t>
            </a:r>
            <a:endParaRPr lang="zh-CN" altLang="zh-CN" sz="2000" kern="100" dirty="0">
              <a:latin typeface="Calibri" panose="020F0502020204030204"/>
              <a:ea typeface="宋体" panose="02010600030101010101" pitchFamily="2" charset="-122"/>
              <a:cs typeface="Times New Roman" panose="02020603050405020304"/>
            </a:endParaRPr>
          </a:p>
          <a:p>
            <a:pPr>
              <a:spcAft>
                <a:spcPts val="0"/>
              </a:spcAft>
            </a:pPr>
            <a:r>
              <a:rPr lang="zh-CN" altLang="zh-CN" sz="2000" b="1" dirty="0">
                <a:solidFill>
                  <a:srgbClr val="262626"/>
                </a:solidFill>
                <a:latin typeface="Calibri" panose="020F0502020204030204"/>
                <a:ea typeface="黑体" panose="02010609060101010101" pitchFamily="49" charset="-122"/>
                <a:cs typeface="Times New Roman" panose="02020603050405020304"/>
              </a:rPr>
              <a:t>（</a:t>
            </a:r>
            <a:r>
              <a:rPr lang="en-US" altLang="zh-CN" sz="2000" b="1" dirty="0">
                <a:solidFill>
                  <a:srgbClr val="262626"/>
                </a:solidFill>
                <a:latin typeface="Calibri" panose="020F0502020204030204"/>
                <a:ea typeface="黑体" panose="02010609060101010101" pitchFamily="49" charset="-122"/>
                <a:cs typeface="Times New Roman" panose="02020603050405020304"/>
              </a:rPr>
              <a:t>3</a:t>
            </a:r>
            <a:r>
              <a:rPr lang="zh-CN" altLang="zh-CN" sz="2000" b="1" dirty="0">
                <a:solidFill>
                  <a:srgbClr val="262626"/>
                </a:solidFill>
                <a:latin typeface="Calibri" panose="020F0502020204030204"/>
                <a:ea typeface="黑体" panose="02010609060101010101" pitchFamily="49" charset="-122"/>
                <a:cs typeface="Times New Roman" panose="02020603050405020304"/>
              </a:rPr>
              <a:t>）</a:t>
            </a:r>
            <a:r>
              <a:rPr lang="en-US" altLang="zh-CN" sz="2000" b="1" dirty="0">
                <a:solidFill>
                  <a:srgbClr val="262626"/>
                </a:solidFill>
                <a:latin typeface="Calibri" panose="020F0502020204030204"/>
                <a:ea typeface="黑体" panose="02010609060101010101" pitchFamily="49" charset="-122"/>
                <a:cs typeface="Times New Roman" panose="02020603050405020304"/>
              </a:rPr>
              <a:t>2019</a:t>
            </a:r>
            <a:r>
              <a:rPr lang="zh-CN" altLang="zh-CN" sz="2000" b="1" dirty="0">
                <a:solidFill>
                  <a:srgbClr val="262626"/>
                </a:solidFill>
                <a:latin typeface="Calibri" panose="020F0502020204030204"/>
                <a:ea typeface="黑体" panose="02010609060101010101" pitchFamily="49" charset="-122"/>
                <a:cs typeface="Times New Roman" panose="02020603050405020304"/>
              </a:rPr>
              <a:t>试题：明确每则材料的侧重点（结合前面的题目能大致了解每则材料的侧重点），</a:t>
            </a:r>
            <a:r>
              <a:rPr lang="zh-CN" altLang="zh-CN" sz="2000" b="1" dirty="0">
                <a:solidFill>
                  <a:srgbClr val="000000"/>
                </a:solidFill>
                <a:latin typeface="Calibri" panose="020F0502020204030204"/>
                <a:ea typeface="黑体" panose="02010609060101010101" pitchFamily="49" charset="-122"/>
                <a:cs typeface="Times New Roman" panose="02020603050405020304"/>
              </a:rPr>
              <a:t>要</a:t>
            </a:r>
            <a:r>
              <a:rPr lang="zh-CN" altLang="zh-CN" sz="2000" b="1" dirty="0">
                <a:solidFill>
                  <a:srgbClr val="FF0000"/>
                </a:solidFill>
                <a:latin typeface="Calibri" panose="020F0502020204030204"/>
                <a:ea typeface="黑体" panose="02010609060101010101" pitchFamily="49" charset="-122"/>
                <a:cs typeface="Times New Roman" panose="02020603050405020304"/>
              </a:rPr>
              <a:t>着眼于文章的整体</a:t>
            </a:r>
            <a:r>
              <a:rPr lang="zh-CN" altLang="zh-CN" sz="2000" b="1" dirty="0">
                <a:solidFill>
                  <a:srgbClr val="262626"/>
                </a:solidFill>
                <a:latin typeface="Calibri" panose="020F0502020204030204"/>
                <a:ea typeface="黑体" panose="02010609060101010101" pitchFamily="49" charset="-122"/>
                <a:cs typeface="Times New Roman" panose="02020603050405020304"/>
              </a:rPr>
              <a:t>，注意</a:t>
            </a:r>
            <a:r>
              <a:rPr lang="zh-CN" altLang="zh-CN" sz="2000" b="1" dirty="0">
                <a:solidFill>
                  <a:srgbClr val="FF0000"/>
                </a:solidFill>
                <a:latin typeface="Calibri" panose="020F0502020204030204"/>
                <a:ea typeface="黑体" panose="02010609060101010101" pitchFamily="49" charset="-122"/>
                <a:cs typeface="Times New Roman" panose="02020603050405020304"/>
              </a:rPr>
              <a:t>理清内部的相互关系</a:t>
            </a:r>
            <a:r>
              <a:rPr lang="zh-CN" altLang="zh-CN" sz="2000" b="1" dirty="0">
                <a:solidFill>
                  <a:srgbClr val="262626"/>
                </a:solidFill>
                <a:latin typeface="Calibri" panose="020F0502020204030204"/>
                <a:ea typeface="黑体" panose="02010609060101010101" pitchFamily="49" charset="-122"/>
                <a:cs typeface="Times New Roman" panose="02020603050405020304"/>
              </a:rPr>
              <a:t>，从</a:t>
            </a:r>
            <a:r>
              <a:rPr lang="zh-CN" altLang="zh-CN" sz="2000" b="1" dirty="0">
                <a:solidFill>
                  <a:srgbClr val="FF0000"/>
                </a:solidFill>
                <a:latin typeface="Calibri" panose="020F0502020204030204"/>
                <a:ea typeface="黑体" panose="02010609060101010101" pitchFamily="49" charset="-122"/>
                <a:cs typeface="Times New Roman" panose="02020603050405020304"/>
              </a:rPr>
              <a:t>宏观上</a:t>
            </a:r>
            <a:r>
              <a:rPr lang="zh-CN" altLang="zh-CN" sz="2000" b="1" dirty="0">
                <a:solidFill>
                  <a:srgbClr val="262626"/>
                </a:solidFill>
                <a:latin typeface="Calibri" panose="020F0502020204030204"/>
                <a:ea typeface="黑体" panose="02010609060101010101" pitchFamily="49" charset="-122"/>
                <a:cs typeface="Times New Roman" panose="02020603050405020304"/>
              </a:rPr>
              <a:t>居高临下地驾驭文章，</a:t>
            </a:r>
            <a:r>
              <a:rPr lang="zh-CN" altLang="zh-CN" sz="2000" b="1" dirty="0">
                <a:solidFill>
                  <a:srgbClr val="FF0000"/>
                </a:solidFill>
                <a:latin typeface="Calibri" panose="020F0502020204030204"/>
                <a:ea typeface="黑体" panose="02010609060101010101" pitchFamily="49" charset="-122"/>
                <a:cs typeface="Times New Roman" panose="02020603050405020304"/>
              </a:rPr>
              <a:t>领会文章的主旨内涵</a:t>
            </a:r>
            <a:r>
              <a:rPr lang="zh-CN" altLang="zh-CN" sz="2000" b="1" dirty="0">
                <a:solidFill>
                  <a:srgbClr val="262626"/>
                </a:solidFill>
                <a:latin typeface="Calibri" panose="020F0502020204030204"/>
                <a:ea typeface="黑体" panose="02010609060101010101" pitchFamily="49" charset="-122"/>
                <a:cs typeface="Times New Roman" panose="02020603050405020304"/>
              </a:rPr>
              <a:t>。</a:t>
            </a:r>
            <a:r>
              <a:rPr lang="zh-CN" altLang="zh-CN" sz="2000" b="1" dirty="0">
                <a:solidFill>
                  <a:srgbClr val="FF0000"/>
                </a:solidFill>
                <a:latin typeface="Calibri" panose="020F0502020204030204"/>
                <a:ea typeface="黑体" panose="02010609060101010101" pitchFamily="49" charset="-122"/>
                <a:cs typeface="Times New Roman" panose="02020603050405020304"/>
              </a:rPr>
              <a:t>注意观点性的句子</a:t>
            </a:r>
            <a:r>
              <a:rPr lang="zh-CN" altLang="zh-CN" sz="2000" b="1" dirty="0">
                <a:solidFill>
                  <a:srgbClr val="262626"/>
                </a:solidFill>
                <a:latin typeface="Calibri" panose="020F0502020204030204"/>
                <a:ea typeface="黑体" panose="02010609060101010101" pitchFamily="49" charset="-122"/>
                <a:cs typeface="Times New Roman" panose="02020603050405020304"/>
              </a:rPr>
              <a:t>，材料中有直接照搬，如果材料中没有明确观点性的句子，考生</a:t>
            </a:r>
            <a:r>
              <a:rPr lang="zh-CN" altLang="zh-CN" sz="2000" b="1" dirty="0">
                <a:solidFill>
                  <a:srgbClr val="FF0000"/>
                </a:solidFill>
                <a:latin typeface="Calibri" panose="020F0502020204030204"/>
                <a:ea typeface="黑体" panose="02010609060101010101" pitchFamily="49" charset="-122"/>
                <a:cs typeface="Times New Roman" panose="02020603050405020304"/>
              </a:rPr>
              <a:t>根据材料内容概括</a:t>
            </a:r>
            <a:r>
              <a:rPr lang="zh-CN" altLang="zh-CN" sz="2000" b="1" dirty="0">
                <a:solidFill>
                  <a:srgbClr val="262626"/>
                </a:solidFill>
                <a:latin typeface="Calibri" panose="020F0502020204030204"/>
                <a:ea typeface="黑体" panose="02010609060101010101" pitchFamily="49" charset="-122"/>
                <a:cs typeface="Times New Roman" panose="02020603050405020304"/>
              </a:rPr>
              <a:t>即可。考查探究能力的题目，</a:t>
            </a:r>
            <a:r>
              <a:rPr lang="zh-CN" altLang="zh-CN" sz="2000" b="1" dirty="0">
                <a:solidFill>
                  <a:srgbClr val="FF0000"/>
                </a:solidFill>
                <a:latin typeface="Calibri" panose="020F0502020204030204"/>
                <a:ea typeface="黑体" panose="02010609060101010101" pitchFamily="49" charset="-122"/>
                <a:cs typeface="Times New Roman" panose="02020603050405020304"/>
              </a:rPr>
              <a:t>考生的观点也需要依托材料</a:t>
            </a:r>
            <a:r>
              <a:rPr lang="zh-CN" altLang="zh-CN" sz="2000" b="1" dirty="0">
                <a:solidFill>
                  <a:srgbClr val="262626"/>
                </a:solidFill>
                <a:latin typeface="Calibri" panose="020F0502020204030204"/>
                <a:ea typeface="黑体" panose="02010609060101010101" pitchFamily="49" charset="-122"/>
                <a:cs typeface="Times New Roman" panose="02020603050405020304"/>
              </a:rPr>
              <a:t>，言之成理即可。</a:t>
            </a:r>
            <a:endParaRPr lang="zh-CN" altLang="zh-CN" sz="2000" kern="100" dirty="0">
              <a:latin typeface="Calibri" panose="020F0502020204030204"/>
              <a:ea typeface="宋体" panose="02010600030101010101" pitchFamily="2" charset="-122"/>
              <a:cs typeface="Times New Roman" panose="02020603050405020304"/>
            </a:endParaRPr>
          </a:p>
          <a:p>
            <a:endParaRPr lang="zh-CN" alt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5957" y="305915"/>
            <a:ext cx="7200897" cy="1082211"/>
          </a:xfrm>
        </p:spPr>
        <p:txBody>
          <a:bodyPr>
            <a:normAutofit/>
          </a:bodyPr>
          <a:lstStyle/>
          <a:p>
            <a:r>
              <a:rPr lang="zh-CN" altLang="zh-CN" sz="3200" b="1" kern="100" dirty="0">
                <a:solidFill>
                  <a:srgbClr val="FF0000"/>
                </a:solidFill>
                <a:latin typeface="Calibri" panose="020F0502020204030204"/>
                <a:ea typeface="黑体" panose="02010609060101010101" pitchFamily="49" charset="-122"/>
                <a:cs typeface="Times New Roman" panose="02020603050405020304"/>
              </a:rPr>
              <a:t>多文本</a:t>
            </a:r>
            <a:r>
              <a:rPr lang="zh-CN" altLang="zh-CN" sz="3200" b="1" kern="100" dirty="0" smtClean="0">
                <a:solidFill>
                  <a:srgbClr val="FF0000"/>
                </a:solidFill>
                <a:latin typeface="Calibri" panose="020F0502020204030204"/>
                <a:ea typeface="黑体" panose="02010609060101010101" pitchFamily="49" charset="-122"/>
                <a:cs typeface="Times New Roman" panose="02020603050405020304"/>
              </a:rPr>
              <a:t>阅读</a:t>
            </a:r>
            <a:r>
              <a:rPr lang="zh-CN" altLang="en-US" sz="3200" b="1" kern="100" dirty="0" smtClean="0">
                <a:solidFill>
                  <a:srgbClr val="FF0000"/>
                </a:solidFill>
                <a:latin typeface="Calibri" panose="020F0502020204030204"/>
                <a:ea typeface="黑体" panose="02010609060101010101" pitchFamily="49" charset="-122"/>
                <a:cs typeface="Times New Roman" panose="02020603050405020304"/>
              </a:rPr>
              <a:t>的解题思路</a:t>
            </a:r>
            <a:endParaRPr lang="zh-CN" altLang="en-US" sz="3200" dirty="0">
              <a:solidFill>
                <a:srgbClr val="FF0000"/>
              </a:solidFill>
            </a:endParaRPr>
          </a:p>
        </p:txBody>
      </p:sp>
      <p:sp>
        <p:nvSpPr>
          <p:cNvPr id="3" name="内容占位符 2"/>
          <p:cNvSpPr>
            <a:spLocks noGrp="1"/>
          </p:cNvSpPr>
          <p:nvPr>
            <p:ph idx="1"/>
          </p:nvPr>
        </p:nvSpPr>
        <p:spPr>
          <a:xfrm>
            <a:off x="672029" y="1333042"/>
            <a:ext cx="7777908" cy="3047228"/>
          </a:xfrm>
        </p:spPr>
        <p:txBody>
          <a:bodyPr>
            <a:noAutofit/>
          </a:bodyPr>
          <a:lstStyle/>
          <a:p>
            <a:pPr indent="229235" algn="just">
              <a:spcAft>
                <a:spcPts val="0"/>
              </a:spcAft>
            </a:pPr>
            <a:r>
              <a:rPr lang="zh-CN" altLang="zh-CN" sz="2800" b="1" kern="100" dirty="0" smtClean="0">
                <a:solidFill>
                  <a:srgbClr val="000000"/>
                </a:solidFill>
                <a:latin typeface="Calibri" panose="020F0502020204030204"/>
                <a:ea typeface="黑体" panose="02010609060101010101" pitchFamily="49" charset="-122"/>
                <a:cs typeface="Times New Roman" panose="02020603050405020304"/>
              </a:rPr>
              <a:t>基本</a:t>
            </a:r>
            <a:r>
              <a:rPr lang="zh-CN" altLang="zh-CN" sz="2800" b="1" kern="100" dirty="0">
                <a:solidFill>
                  <a:srgbClr val="000000"/>
                </a:solidFill>
                <a:latin typeface="Calibri" panose="020F0502020204030204"/>
                <a:ea typeface="黑体" panose="02010609060101010101" pitchFamily="49" charset="-122"/>
                <a:cs typeface="Times New Roman" panose="02020603050405020304"/>
              </a:rPr>
              <a:t>思路</a:t>
            </a:r>
            <a:r>
              <a:rPr lang="zh-CN" altLang="zh-CN" sz="2800" b="1" kern="100" dirty="0" smtClean="0">
                <a:solidFill>
                  <a:srgbClr val="000000"/>
                </a:solidFill>
                <a:latin typeface="Calibri" panose="020F0502020204030204"/>
                <a:ea typeface="黑体" panose="02010609060101010101" pitchFamily="49" charset="-122"/>
                <a:cs typeface="Times New Roman" panose="02020603050405020304"/>
              </a:rPr>
              <a:t>：</a:t>
            </a:r>
            <a:endParaRPr lang="en-US" altLang="zh-CN" sz="2800" b="1" kern="100" dirty="0" smtClean="0">
              <a:solidFill>
                <a:srgbClr val="000000"/>
              </a:solidFill>
              <a:latin typeface="Calibri" panose="020F0502020204030204"/>
              <a:ea typeface="黑体" panose="02010609060101010101" pitchFamily="49" charset="-122"/>
              <a:cs typeface="Times New Roman" panose="02020603050405020304"/>
            </a:endParaRPr>
          </a:p>
          <a:p>
            <a:pPr indent="229235" algn="just">
              <a:spcAft>
                <a:spcPts val="0"/>
              </a:spcAft>
            </a:pPr>
            <a:r>
              <a:rPr lang="en-US" altLang="zh-CN" sz="2800" b="1" kern="100" dirty="0">
                <a:solidFill>
                  <a:srgbClr val="000000"/>
                </a:solidFill>
                <a:latin typeface="Calibri" panose="020F0502020204030204"/>
                <a:ea typeface="黑体" panose="02010609060101010101" pitchFamily="49" charset="-122"/>
                <a:cs typeface="Times New Roman" panose="02020603050405020304"/>
              </a:rPr>
              <a:t> </a:t>
            </a:r>
            <a:r>
              <a:rPr lang="en-US" altLang="zh-CN" sz="2800" b="1" kern="100" dirty="0" smtClean="0">
                <a:solidFill>
                  <a:srgbClr val="000000"/>
                </a:solidFill>
                <a:latin typeface="Calibri" panose="020F0502020204030204"/>
                <a:ea typeface="黑体" panose="02010609060101010101" pitchFamily="49" charset="-122"/>
                <a:cs typeface="Times New Roman" panose="02020603050405020304"/>
              </a:rPr>
              <a:t>     </a:t>
            </a:r>
            <a:r>
              <a:rPr lang="zh-CN" altLang="zh-CN" sz="2800" b="1" kern="100" dirty="0" smtClean="0">
                <a:solidFill>
                  <a:srgbClr val="000000"/>
                </a:solidFill>
                <a:latin typeface="Calibri" panose="020F0502020204030204"/>
                <a:ea typeface="黑体" panose="02010609060101010101" pitchFamily="49" charset="-122"/>
                <a:cs typeface="Times New Roman" panose="02020603050405020304"/>
              </a:rPr>
              <a:t>读</a:t>
            </a:r>
            <a:r>
              <a:rPr lang="zh-CN" altLang="zh-CN" sz="2800" b="1" kern="100" dirty="0">
                <a:solidFill>
                  <a:srgbClr val="000000"/>
                </a:solidFill>
                <a:latin typeface="Calibri" panose="020F0502020204030204"/>
                <a:ea typeface="黑体" panose="02010609060101010101" pitchFamily="49" charset="-122"/>
                <a:cs typeface="Times New Roman" panose="02020603050405020304"/>
              </a:rPr>
              <a:t>文——审题——筛选信息——概括表达</a:t>
            </a:r>
            <a:endParaRPr lang="zh-CN" altLang="zh-CN" sz="2800" kern="100" dirty="0">
              <a:latin typeface="Calibri" panose="020F0502020204030204"/>
              <a:ea typeface="宋体" panose="02010600030101010101" pitchFamily="2" charset="-122"/>
              <a:cs typeface="Times New Roman" panose="02020603050405020304"/>
            </a:endParaRPr>
          </a:p>
          <a:p>
            <a:pPr indent="229235" algn="just">
              <a:spcAft>
                <a:spcPts val="0"/>
              </a:spcAft>
            </a:pPr>
            <a:endParaRPr lang="en-US" altLang="zh-CN" sz="2800" b="1" kern="100" dirty="0" smtClean="0">
              <a:solidFill>
                <a:srgbClr val="000000"/>
              </a:solidFill>
              <a:latin typeface="Calibri" panose="020F0502020204030204"/>
              <a:ea typeface="黑体" panose="02010609060101010101" pitchFamily="49" charset="-122"/>
              <a:cs typeface="Times New Roman" panose="02020603050405020304"/>
            </a:endParaRPr>
          </a:p>
          <a:p>
            <a:pPr indent="229235" algn="just">
              <a:spcAft>
                <a:spcPts val="0"/>
              </a:spcAft>
            </a:pPr>
            <a:r>
              <a:rPr lang="zh-CN" altLang="zh-CN" sz="2800" b="1" kern="100" dirty="0" smtClean="0">
                <a:solidFill>
                  <a:srgbClr val="000000"/>
                </a:solidFill>
                <a:latin typeface="Calibri" panose="020F0502020204030204"/>
                <a:ea typeface="黑体" panose="02010609060101010101" pitchFamily="49" charset="-122"/>
                <a:cs typeface="Times New Roman" panose="02020603050405020304"/>
              </a:rPr>
              <a:t>基本原则</a:t>
            </a:r>
            <a:r>
              <a:rPr lang="zh-CN" altLang="zh-CN" sz="2800" b="1" kern="100" dirty="0">
                <a:solidFill>
                  <a:srgbClr val="000000"/>
                </a:solidFill>
                <a:latin typeface="Calibri" panose="020F0502020204030204"/>
                <a:ea typeface="黑体" panose="02010609060101010101" pitchFamily="49" charset="-122"/>
                <a:cs typeface="Times New Roman" panose="02020603050405020304"/>
              </a:rPr>
              <a:t>：整体把握，圈点勾画</a:t>
            </a:r>
            <a:endParaRPr lang="zh-CN" altLang="zh-CN" sz="2800" kern="100" dirty="0">
              <a:latin typeface="Calibri" panose="020F0502020204030204"/>
              <a:ea typeface="宋体" panose="02010600030101010101" pitchFamily="2" charset="-122"/>
              <a:cs typeface="Times New Roman" panose="02020603050405020304"/>
            </a:endParaRPr>
          </a:p>
          <a:p>
            <a:pPr indent="612140" algn="just">
              <a:spcAft>
                <a:spcPts val="0"/>
              </a:spcAft>
            </a:pPr>
            <a:r>
              <a:rPr lang="zh-CN" altLang="zh-CN" sz="2800" b="1" kern="100" dirty="0">
                <a:solidFill>
                  <a:srgbClr val="FF0000"/>
                </a:solidFill>
                <a:latin typeface="Calibri" panose="020F0502020204030204"/>
                <a:ea typeface="黑体" panose="02010609060101010101" pitchFamily="49" charset="-122"/>
                <a:cs typeface="Times New Roman" panose="02020603050405020304"/>
              </a:rPr>
              <a:t>从原文中来，到原文中去</a:t>
            </a:r>
            <a:endParaRPr lang="zh-CN" altLang="zh-CN" sz="2800" kern="100" dirty="0">
              <a:latin typeface="Calibri" panose="020F0502020204030204"/>
              <a:ea typeface="宋体" panose="02010600030101010101" pitchFamily="2" charset="-122"/>
              <a:cs typeface="Times New Roman" panose="02020603050405020304"/>
            </a:endParaRPr>
          </a:p>
          <a:p>
            <a:pPr indent="612140" algn="just">
              <a:spcAft>
                <a:spcPts val="0"/>
              </a:spcAft>
            </a:pPr>
            <a:r>
              <a:rPr lang="zh-CN" altLang="zh-CN" sz="2800" b="1" kern="100" dirty="0">
                <a:solidFill>
                  <a:srgbClr val="FF0000"/>
                </a:solidFill>
                <a:latin typeface="Calibri" panose="020F0502020204030204"/>
                <a:ea typeface="黑体" panose="02010609060101010101" pitchFamily="49" charset="-122"/>
                <a:cs typeface="Times New Roman" panose="02020603050405020304"/>
              </a:rPr>
              <a:t>相信答案基本上在原文中</a:t>
            </a:r>
            <a:endParaRPr lang="zh-CN" altLang="zh-CN" sz="2800" kern="100" dirty="0">
              <a:latin typeface="Calibri" panose="020F0502020204030204"/>
              <a:ea typeface="宋体" panose="02010600030101010101" pitchFamily="2" charset="-122"/>
              <a:cs typeface="Times New Roman" panose="02020603050405020304"/>
            </a:endParaRPr>
          </a:p>
          <a:p>
            <a:endParaRPr lang="zh-CN" alt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6974" y="206762"/>
            <a:ext cx="7200897" cy="978071"/>
          </a:xfrm>
        </p:spPr>
        <p:txBody>
          <a:bodyPr>
            <a:normAutofit/>
          </a:bodyPr>
          <a:lstStyle/>
          <a:p>
            <a:r>
              <a:rPr lang="zh-CN" altLang="zh-CN" sz="2800" b="1" kern="100" dirty="0">
                <a:solidFill>
                  <a:srgbClr val="FF0000"/>
                </a:solidFill>
                <a:latin typeface="Calibri" panose="020F0502020204030204"/>
                <a:ea typeface="黑体" panose="02010609060101010101" pitchFamily="49" charset="-122"/>
                <a:cs typeface="Times New Roman" panose="02020603050405020304"/>
              </a:rPr>
              <a:t>多文本阅读简答题的审题和</a:t>
            </a:r>
            <a:r>
              <a:rPr lang="zh-CN" altLang="zh-CN" sz="2800" b="1" kern="100" dirty="0" smtClean="0">
                <a:solidFill>
                  <a:srgbClr val="FF0000"/>
                </a:solidFill>
                <a:latin typeface="Calibri" panose="020F0502020204030204"/>
                <a:ea typeface="黑体" panose="02010609060101010101" pitchFamily="49" charset="-122"/>
                <a:cs typeface="Times New Roman" panose="02020603050405020304"/>
              </a:rPr>
              <a:t>答题</a:t>
            </a:r>
            <a:endParaRPr lang="zh-CN" altLang="en-US" sz="2800" dirty="0"/>
          </a:p>
        </p:txBody>
      </p:sp>
      <p:sp>
        <p:nvSpPr>
          <p:cNvPr id="3" name="内容占位符 2"/>
          <p:cNvSpPr>
            <a:spLocks noGrp="1"/>
          </p:cNvSpPr>
          <p:nvPr>
            <p:ph idx="1"/>
          </p:nvPr>
        </p:nvSpPr>
        <p:spPr>
          <a:xfrm>
            <a:off x="407624" y="991516"/>
            <a:ext cx="8295701" cy="3789803"/>
          </a:xfrm>
        </p:spPr>
        <p:txBody>
          <a:bodyPr>
            <a:noAutofit/>
          </a:bodyPr>
          <a:lstStyle/>
          <a:p>
            <a:pPr algn="just">
              <a:spcAft>
                <a:spcPts val="0"/>
              </a:spcAft>
            </a:pPr>
            <a:r>
              <a:rPr lang="en-US" altLang="zh-CN" sz="1600" b="1" kern="100" dirty="0" smtClean="0">
                <a:solidFill>
                  <a:srgbClr val="000000"/>
                </a:solidFill>
                <a:latin typeface="黑体" panose="02010609060101010101" pitchFamily="49" charset="-122"/>
                <a:ea typeface="宋体" panose="02010600030101010101" pitchFamily="2" charset="-122"/>
                <a:cs typeface="Times New Roman" panose="02020603050405020304"/>
              </a:rPr>
              <a:t>1</a:t>
            </a:r>
            <a:r>
              <a:rPr lang="zh-CN" altLang="zh-CN" sz="1600" b="1" kern="100" dirty="0">
                <a:solidFill>
                  <a:srgbClr val="000000"/>
                </a:solidFill>
                <a:latin typeface="Calibri" panose="020F0502020204030204"/>
                <a:ea typeface="黑体" panose="02010609060101010101" pitchFamily="49" charset="-122"/>
                <a:cs typeface="Times New Roman" panose="02020603050405020304"/>
              </a:rPr>
              <a:t>、审题：</a:t>
            </a:r>
            <a:r>
              <a:rPr lang="zh-CN" altLang="zh-CN" sz="1600" b="1" kern="100" dirty="0">
                <a:latin typeface="Calibri" panose="020F0502020204030204"/>
                <a:ea typeface="黑体" panose="02010609060101010101" pitchFamily="49" charset="-122"/>
                <a:cs typeface="Times New Roman" panose="02020603050405020304"/>
              </a:rPr>
              <a:t>明确</a:t>
            </a:r>
            <a:r>
              <a:rPr lang="zh-CN" altLang="zh-CN" sz="1600" b="1" kern="100" dirty="0">
                <a:solidFill>
                  <a:srgbClr val="FF0000"/>
                </a:solidFill>
                <a:latin typeface="Calibri" panose="020F0502020204030204"/>
                <a:ea typeface="黑体" panose="02010609060101010101" pitchFamily="49" charset="-122"/>
                <a:cs typeface="Times New Roman" panose="02020603050405020304"/>
              </a:rPr>
              <a:t>对象</a:t>
            </a:r>
            <a:r>
              <a:rPr lang="zh-CN" altLang="zh-CN" sz="1600" b="1" kern="100" dirty="0" smtClean="0">
                <a:latin typeface="Calibri" panose="020F0502020204030204"/>
                <a:ea typeface="黑体" panose="02010609060101010101" pitchFamily="49" charset="-122"/>
                <a:cs typeface="Times New Roman" panose="02020603050405020304"/>
              </a:rPr>
              <a:t>和</a:t>
            </a:r>
            <a:r>
              <a:rPr lang="zh-CN" altLang="en-US" sz="1600" b="1" kern="100" dirty="0">
                <a:solidFill>
                  <a:srgbClr val="0070C0"/>
                </a:solidFill>
                <a:latin typeface="Calibri" panose="020F0502020204030204"/>
                <a:ea typeface="黑体" panose="02010609060101010101" pitchFamily="49" charset="-122"/>
                <a:cs typeface="Times New Roman" panose="02020603050405020304"/>
              </a:rPr>
              <a:t>要求</a:t>
            </a:r>
            <a:r>
              <a:rPr lang="en-US" altLang="zh-CN" sz="1600" b="1" kern="100" dirty="0">
                <a:solidFill>
                  <a:srgbClr val="0070C0"/>
                </a:solidFill>
                <a:latin typeface="Calibri" panose="020F0502020204030204"/>
                <a:ea typeface="黑体" panose="02010609060101010101" pitchFamily="49" charset="-122"/>
                <a:cs typeface="Times New Roman" panose="02020603050405020304"/>
              </a:rPr>
              <a:t>——</a:t>
            </a:r>
            <a:r>
              <a:rPr lang="zh-CN" altLang="en-US" sz="1600" b="1" kern="100" dirty="0">
                <a:solidFill>
                  <a:srgbClr val="0070C0"/>
                </a:solidFill>
                <a:latin typeface="Calibri" panose="020F0502020204030204"/>
                <a:ea typeface="黑体" panose="02010609060101010101" pitchFamily="49" charset="-122"/>
                <a:cs typeface="Times New Roman" panose="02020603050405020304"/>
              </a:rPr>
              <a:t>读出题干中的显性信息和隐性信息</a:t>
            </a:r>
            <a:endParaRPr lang="zh-CN" alt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1600" b="1" kern="100" dirty="0">
                <a:solidFill>
                  <a:srgbClr val="000000"/>
                </a:solidFill>
                <a:latin typeface="Calibri" panose="020F0502020204030204"/>
                <a:ea typeface="黑体" panose="02010609060101010101" pitchFamily="49" charset="-122"/>
                <a:cs typeface="Times New Roman" panose="02020603050405020304"/>
              </a:rPr>
              <a:t>【试题回放】</a:t>
            </a:r>
            <a:endParaRPr lang="zh-CN" alt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1600" b="1" kern="100" dirty="0">
                <a:solidFill>
                  <a:srgbClr val="000000"/>
                </a:solidFill>
                <a:highlight>
                  <a:srgbClr val="FFFF00"/>
                </a:highlight>
                <a:latin typeface="楷体" panose="02010609060101010101" charset="-122"/>
                <a:ea typeface="宋体" panose="02010600030101010101" pitchFamily="2" charset="-122"/>
                <a:cs typeface="Times New Roman" panose="02020603050405020304"/>
              </a:rPr>
              <a:t>2017</a:t>
            </a:r>
            <a:r>
              <a:rPr lang="zh-CN" altLang="zh-CN" sz="1600" b="1" kern="100" dirty="0">
                <a:solidFill>
                  <a:srgbClr val="000000"/>
                </a:solidFill>
                <a:highlight>
                  <a:srgbClr val="FFFF00"/>
                </a:highlight>
                <a:latin typeface="Calibri" panose="020F0502020204030204"/>
                <a:ea typeface="楷体" panose="02010609060101010101" charset="-122"/>
                <a:cs typeface="Times New Roman" panose="02020603050405020304"/>
              </a:rPr>
              <a:t>年北京高考第</a:t>
            </a:r>
            <a:r>
              <a:rPr lang="en-US" altLang="zh-CN" sz="1600" b="1" kern="100" dirty="0">
                <a:solidFill>
                  <a:srgbClr val="000000"/>
                </a:solidFill>
                <a:highlight>
                  <a:srgbClr val="FFFF00"/>
                </a:highlight>
                <a:latin typeface="Calibri" panose="020F0502020204030204"/>
                <a:ea typeface="楷体" panose="02010609060101010101" charset="-122"/>
                <a:cs typeface="Times New Roman" panose="02020603050405020304"/>
              </a:rPr>
              <a:t>8</a:t>
            </a:r>
            <a:r>
              <a:rPr lang="zh-CN" altLang="zh-CN" sz="1600" b="1" kern="100" dirty="0">
                <a:solidFill>
                  <a:srgbClr val="000000"/>
                </a:solidFill>
                <a:highlight>
                  <a:srgbClr val="FFFF00"/>
                </a:highlight>
                <a:latin typeface="Calibri" panose="020F0502020204030204"/>
                <a:ea typeface="楷体" panose="02010609060101010101" charset="-122"/>
                <a:cs typeface="Times New Roman" panose="02020603050405020304"/>
              </a:rPr>
              <a:t>题：</a:t>
            </a:r>
            <a:endParaRPr lang="zh-CN" alt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1600" b="1" kern="100" dirty="0">
                <a:solidFill>
                  <a:srgbClr val="000000"/>
                </a:solidFill>
                <a:latin typeface="Calibri" panose="020F0502020204030204"/>
                <a:ea typeface="楷体" panose="02010609060101010101" charset="-122"/>
                <a:cs typeface="Times New Roman" panose="02020603050405020304"/>
              </a:rPr>
              <a:t>请结合上述三则材料，简述</a:t>
            </a:r>
            <a:r>
              <a:rPr lang="zh-CN" altLang="zh-CN" sz="1600" b="1" u="dbl" kern="100" dirty="0">
                <a:solidFill>
                  <a:srgbClr val="FF0000"/>
                </a:solidFill>
                <a:latin typeface="Calibri" panose="020F0502020204030204"/>
                <a:ea typeface="楷体" panose="02010609060101010101" charset="-122"/>
                <a:cs typeface="Times New Roman" panose="02020603050405020304"/>
              </a:rPr>
              <a:t>让文物“活”起来</a:t>
            </a:r>
            <a:r>
              <a:rPr lang="zh-CN" altLang="zh-CN" sz="1600" b="1" kern="100" dirty="0">
                <a:solidFill>
                  <a:srgbClr val="000000"/>
                </a:solidFill>
                <a:latin typeface="Calibri" panose="020F0502020204030204"/>
                <a:ea typeface="楷体" panose="02010609060101010101" charset="-122"/>
                <a:cs typeface="Times New Roman" panose="02020603050405020304"/>
              </a:rPr>
              <a:t>的</a:t>
            </a:r>
            <a:r>
              <a:rPr lang="zh-CN" altLang="zh-CN" sz="1600" b="1" kern="100" dirty="0">
                <a:solidFill>
                  <a:srgbClr val="0070C0"/>
                </a:solidFill>
                <a:latin typeface="Calibri" panose="020F0502020204030204"/>
                <a:ea typeface="楷体" panose="02010609060101010101" charset="-122"/>
                <a:cs typeface="Times New Roman" panose="02020603050405020304"/>
              </a:rPr>
              <a:t>含义与作用</a:t>
            </a:r>
            <a:r>
              <a:rPr lang="zh-CN" altLang="zh-CN" sz="1600" b="1" kern="100" dirty="0">
                <a:solidFill>
                  <a:srgbClr val="000000"/>
                </a:solidFill>
                <a:latin typeface="Calibri" panose="020F0502020204030204"/>
                <a:ea typeface="楷体" panose="02010609060101010101" charset="-122"/>
                <a:cs typeface="Times New Roman" panose="02020603050405020304"/>
              </a:rPr>
              <a:t>。（</a:t>
            </a:r>
            <a:r>
              <a:rPr lang="en-US" altLang="zh-CN" sz="1600" b="1" kern="100" dirty="0">
                <a:solidFill>
                  <a:srgbClr val="000000"/>
                </a:solidFill>
                <a:latin typeface="Calibri" panose="020F0502020204030204"/>
                <a:ea typeface="楷体" panose="02010609060101010101" charset="-122"/>
                <a:cs typeface="Times New Roman" panose="02020603050405020304"/>
              </a:rPr>
              <a:t>6</a:t>
            </a:r>
            <a:r>
              <a:rPr lang="zh-CN" altLang="zh-CN" sz="1600" b="1" kern="100" dirty="0">
                <a:solidFill>
                  <a:srgbClr val="000000"/>
                </a:solidFill>
                <a:latin typeface="Calibri" panose="020F0502020204030204"/>
                <a:ea typeface="楷体" panose="02010609060101010101" charset="-122"/>
                <a:cs typeface="Times New Roman" panose="02020603050405020304"/>
              </a:rPr>
              <a:t>分）</a:t>
            </a:r>
            <a:endParaRPr lang="zh-CN" alt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1600" b="1" kern="100" dirty="0">
                <a:solidFill>
                  <a:srgbClr val="000000"/>
                </a:solidFill>
                <a:highlight>
                  <a:srgbClr val="FFFF00"/>
                </a:highlight>
                <a:latin typeface="楷体" panose="02010609060101010101" charset="-122"/>
                <a:ea typeface="宋体" panose="02010600030101010101" pitchFamily="2" charset="-122"/>
                <a:cs typeface="Times New Roman" panose="02020603050405020304"/>
              </a:rPr>
              <a:t>2018</a:t>
            </a:r>
            <a:r>
              <a:rPr lang="zh-CN" altLang="zh-CN" sz="1600" b="1" kern="100" dirty="0">
                <a:solidFill>
                  <a:srgbClr val="000000"/>
                </a:solidFill>
                <a:highlight>
                  <a:srgbClr val="FFFF00"/>
                </a:highlight>
                <a:latin typeface="Calibri" panose="020F0502020204030204"/>
                <a:ea typeface="楷体" panose="02010609060101010101" charset="-122"/>
                <a:cs typeface="Times New Roman" panose="02020603050405020304"/>
              </a:rPr>
              <a:t>年北京高考第</a:t>
            </a:r>
            <a:r>
              <a:rPr lang="en-US" altLang="zh-CN" sz="1600" b="1" kern="100" dirty="0">
                <a:solidFill>
                  <a:srgbClr val="000000"/>
                </a:solidFill>
                <a:highlight>
                  <a:srgbClr val="FFFF00"/>
                </a:highlight>
                <a:latin typeface="Calibri" panose="020F0502020204030204"/>
                <a:ea typeface="楷体" panose="02010609060101010101" charset="-122"/>
                <a:cs typeface="Times New Roman" panose="02020603050405020304"/>
              </a:rPr>
              <a:t>7</a:t>
            </a:r>
            <a:r>
              <a:rPr lang="zh-CN" altLang="zh-CN" sz="1600" b="1" kern="100" dirty="0">
                <a:solidFill>
                  <a:srgbClr val="000000"/>
                </a:solidFill>
                <a:highlight>
                  <a:srgbClr val="FFFF00"/>
                </a:highlight>
                <a:latin typeface="Calibri" panose="020F0502020204030204"/>
                <a:ea typeface="楷体" panose="02010609060101010101" charset="-122"/>
                <a:cs typeface="Times New Roman" panose="02020603050405020304"/>
              </a:rPr>
              <a:t>题：</a:t>
            </a:r>
            <a:endParaRPr lang="zh-CN" alt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1600" b="1" kern="100" dirty="0">
                <a:solidFill>
                  <a:srgbClr val="000000"/>
                </a:solidFill>
                <a:latin typeface="Calibri" panose="020F0502020204030204"/>
                <a:ea typeface="楷体" panose="02010609060101010101" charset="-122"/>
                <a:cs typeface="Times New Roman" panose="02020603050405020304"/>
              </a:rPr>
              <a:t>根据材料一、材料二，简要说明</a:t>
            </a:r>
            <a:r>
              <a:rPr lang="zh-CN" altLang="zh-CN" sz="1600" b="1" kern="100" dirty="0">
                <a:solidFill>
                  <a:srgbClr val="FF0000"/>
                </a:solidFill>
                <a:latin typeface="Calibri" panose="020F0502020204030204"/>
                <a:ea typeface="楷体" panose="02010609060101010101" charset="-122"/>
                <a:cs typeface="Times New Roman" panose="02020603050405020304"/>
              </a:rPr>
              <a:t>人类对人工智能的</a:t>
            </a:r>
            <a:r>
              <a:rPr lang="zh-CN" altLang="zh-CN" sz="1600" b="1" u="dbl" kern="100" dirty="0">
                <a:solidFill>
                  <a:srgbClr val="FF0000"/>
                </a:solidFill>
                <a:latin typeface="Calibri" panose="020F0502020204030204"/>
                <a:ea typeface="楷体" panose="02010609060101010101" charset="-122"/>
                <a:cs typeface="Times New Roman" panose="02020603050405020304"/>
              </a:rPr>
              <a:t>认识</a:t>
            </a:r>
            <a:r>
              <a:rPr lang="zh-CN" altLang="zh-CN" sz="1600" b="1" kern="100" dirty="0">
                <a:solidFill>
                  <a:srgbClr val="000000"/>
                </a:solidFill>
                <a:latin typeface="Calibri" panose="020F0502020204030204"/>
                <a:ea typeface="楷体" panose="02010609060101010101" charset="-122"/>
                <a:cs typeface="Times New Roman" panose="02020603050405020304"/>
              </a:rPr>
              <a:t>是</a:t>
            </a:r>
            <a:r>
              <a:rPr lang="zh-CN" altLang="zh-CN" sz="1600" b="1" kern="100" dirty="0">
                <a:solidFill>
                  <a:srgbClr val="7030A0"/>
                </a:solidFill>
                <a:latin typeface="Calibri" panose="020F0502020204030204"/>
                <a:ea typeface="楷体" panose="02010609060101010101" charset="-122"/>
                <a:cs typeface="Times New Roman" panose="02020603050405020304"/>
              </a:rPr>
              <a:t>如何</a:t>
            </a:r>
            <a:r>
              <a:rPr lang="zh-CN" altLang="zh-CN" sz="1600" b="1" kern="100" dirty="0">
                <a:solidFill>
                  <a:srgbClr val="0070C0"/>
                </a:solidFill>
                <a:latin typeface="Calibri" panose="020F0502020204030204"/>
                <a:ea typeface="楷体" panose="02010609060101010101" charset="-122"/>
                <a:cs typeface="Times New Roman" panose="02020603050405020304"/>
              </a:rPr>
              <a:t>不断深化</a:t>
            </a:r>
            <a:r>
              <a:rPr lang="zh-CN" altLang="zh-CN" sz="1600" b="1" kern="100" dirty="0">
                <a:solidFill>
                  <a:srgbClr val="000000"/>
                </a:solidFill>
                <a:latin typeface="Calibri" panose="020F0502020204030204"/>
                <a:ea typeface="楷体" panose="02010609060101010101" charset="-122"/>
                <a:cs typeface="Times New Roman" panose="02020603050405020304"/>
              </a:rPr>
              <a:t>的。（</a:t>
            </a:r>
            <a:r>
              <a:rPr lang="en-US" altLang="zh-CN" sz="1600" b="1" kern="100" dirty="0">
                <a:solidFill>
                  <a:srgbClr val="000000"/>
                </a:solidFill>
                <a:latin typeface="Calibri" panose="020F0502020204030204"/>
                <a:ea typeface="楷体" panose="02010609060101010101" charset="-122"/>
                <a:cs typeface="Times New Roman" panose="02020603050405020304"/>
              </a:rPr>
              <a:t>5</a:t>
            </a:r>
            <a:r>
              <a:rPr lang="zh-CN" altLang="zh-CN" sz="1600" b="1" kern="100" dirty="0">
                <a:solidFill>
                  <a:srgbClr val="000000"/>
                </a:solidFill>
                <a:latin typeface="Calibri" panose="020F0502020204030204"/>
                <a:ea typeface="楷体" panose="02010609060101010101" charset="-122"/>
                <a:cs typeface="Times New Roman" panose="02020603050405020304"/>
              </a:rPr>
              <a:t>分） </a:t>
            </a:r>
            <a:endParaRPr lang="zh-CN" alt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1600" b="1" kern="100" dirty="0">
                <a:solidFill>
                  <a:srgbClr val="000000"/>
                </a:solidFill>
                <a:highlight>
                  <a:srgbClr val="FFFF00"/>
                </a:highlight>
                <a:latin typeface="楷体" panose="02010609060101010101" charset="-122"/>
                <a:ea typeface="宋体" panose="02010600030101010101" pitchFamily="2" charset="-122"/>
                <a:cs typeface="Times New Roman" panose="02020603050405020304"/>
              </a:rPr>
              <a:t>2019</a:t>
            </a:r>
            <a:r>
              <a:rPr lang="zh-CN" altLang="zh-CN" sz="1600" b="1" kern="100" dirty="0">
                <a:solidFill>
                  <a:srgbClr val="000000"/>
                </a:solidFill>
                <a:highlight>
                  <a:srgbClr val="FFFF00"/>
                </a:highlight>
                <a:latin typeface="Calibri" panose="020F0502020204030204"/>
                <a:ea typeface="楷体" panose="02010609060101010101" charset="-122"/>
                <a:cs typeface="Times New Roman" panose="02020603050405020304"/>
              </a:rPr>
              <a:t>年北京高考第</a:t>
            </a:r>
            <a:r>
              <a:rPr lang="en-US" altLang="zh-CN" sz="1600" b="1" kern="100" dirty="0">
                <a:solidFill>
                  <a:srgbClr val="000000"/>
                </a:solidFill>
                <a:highlight>
                  <a:srgbClr val="FFFF00"/>
                </a:highlight>
                <a:latin typeface="Calibri" panose="020F0502020204030204"/>
                <a:ea typeface="楷体" panose="02010609060101010101" charset="-122"/>
                <a:cs typeface="Times New Roman" panose="02020603050405020304"/>
              </a:rPr>
              <a:t>6</a:t>
            </a:r>
            <a:r>
              <a:rPr lang="zh-CN" altLang="zh-CN" sz="1600" b="1" kern="100" dirty="0">
                <a:solidFill>
                  <a:srgbClr val="000000"/>
                </a:solidFill>
                <a:highlight>
                  <a:srgbClr val="FFFF00"/>
                </a:highlight>
                <a:latin typeface="Calibri" panose="020F0502020204030204"/>
                <a:ea typeface="楷体" panose="02010609060101010101" charset="-122"/>
                <a:cs typeface="Times New Roman" panose="02020603050405020304"/>
              </a:rPr>
              <a:t>题：</a:t>
            </a:r>
            <a:endParaRPr lang="zh-CN" alt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1600" b="1" kern="100" dirty="0">
                <a:solidFill>
                  <a:srgbClr val="000000"/>
                </a:solidFill>
                <a:latin typeface="Calibri" panose="020F0502020204030204"/>
                <a:ea typeface="楷体" panose="02010609060101010101" charset="-122"/>
                <a:cs typeface="Times New Roman" panose="02020603050405020304"/>
              </a:rPr>
              <a:t>就</a:t>
            </a:r>
            <a:r>
              <a:rPr lang="zh-CN" altLang="zh-CN" sz="1600" b="1" kern="100" dirty="0">
                <a:solidFill>
                  <a:srgbClr val="FF0000"/>
                </a:solidFill>
                <a:latin typeface="Calibri" panose="020F0502020204030204"/>
                <a:ea typeface="楷体" panose="02010609060101010101" charset="-122"/>
                <a:cs typeface="Times New Roman" panose="02020603050405020304"/>
              </a:rPr>
              <a:t>城市化与生物多样性的</a:t>
            </a:r>
            <a:r>
              <a:rPr lang="zh-CN" altLang="zh-CN" sz="1600" b="1" u="dbl" kern="100" dirty="0">
                <a:solidFill>
                  <a:srgbClr val="FF0000"/>
                </a:solidFill>
                <a:latin typeface="Calibri" panose="020F0502020204030204"/>
                <a:ea typeface="楷体" panose="02010609060101010101" charset="-122"/>
                <a:cs typeface="Times New Roman" panose="02020603050405020304"/>
              </a:rPr>
              <a:t>关系</a:t>
            </a:r>
            <a:r>
              <a:rPr lang="zh-CN" altLang="zh-CN" sz="1600" b="1" kern="100" dirty="0">
                <a:solidFill>
                  <a:srgbClr val="000000"/>
                </a:solidFill>
                <a:latin typeface="Calibri" panose="020F0502020204030204"/>
                <a:ea typeface="楷体" panose="02010609060101010101" charset="-122"/>
                <a:cs typeface="Times New Roman" panose="02020603050405020304"/>
              </a:rPr>
              <a:t>，上面三则材料</a:t>
            </a:r>
            <a:r>
              <a:rPr lang="zh-CN" altLang="zh-CN" sz="1600" b="1" kern="100" dirty="0">
                <a:solidFill>
                  <a:srgbClr val="FF0000"/>
                </a:solidFill>
                <a:latin typeface="Calibri" panose="020F0502020204030204"/>
                <a:ea typeface="楷体" panose="02010609060101010101" charset="-122"/>
                <a:cs typeface="Times New Roman" panose="02020603050405020304"/>
              </a:rPr>
              <a:t>分别</a:t>
            </a:r>
            <a:r>
              <a:rPr lang="zh-CN" altLang="zh-CN" sz="1600" b="1" kern="100" dirty="0">
                <a:solidFill>
                  <a:srgbClr val="000000"/>
                </a:solidFill>
                <a:latin typeface="Calibri" panose="020F0502020204030204"/>
                <a:ea typeface="楷体" panose="02010609060101010101" charset="-122"/>
                <a:cs typeface="Times New Roman" panose="02020603050405020304"/>
              </a:rPr>
              <a:t>表达了什么</a:t>
            </a:r>
            <a:r>
              <a:rPr lang="zh-CN" altLang="zh-CN" sz="1600" b="1" kern="100" dirty="0">
                <a:solidFill>
                  <a:srgbClr val="0070C0"/>
                </a:solidFill>
                <a:latin typeface="Calibri" panose="020F0502020204030204"/>
                <a:ea typeface="楷体" panose="02010609060101010101" charset="-122"/>
                <a:cs typeface="Times New Roman" panose="02020603050405020304"/>
              </a:rPr>
              <a:t>观点</a:t>
            </a:r>
            <a:r>
              <a:rPr lang="zh-CN" altLang="zh-CN" sz="1600" b="1" kern="100" dirty="0">
                <a:solidFill>
                  <a:srgbClr val="000000"/>
                </a:solidFill>
                <a:latin typeface="Calibri" panose="020F0502020204030204"/>
                <a:ea typeface="楷体" panose="02010609060101010101" charset="-122"/>
                <a:cs typeface="Times New Roman" panose="02020603050405020304"/>
              </a:rPr>
              <a:t>？说说</a:t>
            </a:r>
            <a:r>
              <a:rPr lang="zh-CN" altLang="zh-CN" sz="1600" b="1" kern="100" dirty="0">
                <a:solidFill>
                  <a:srgbClr val="FF0000"/>
                </a:solidFill>
                <a:latin typeface="Calibri" panose="020F0502020204030204"/>
                <a:ea typeface="楷体" panose="02010609060101010101" charset="-122"/>
                <a:cs typeface="Times New Roman" panose="02020603050405020304"/>
              </a:rPr>
              <a:t>这些观点对你认识这一关系</a:t>
            </a:r>
            <a:r>
              <a:rPr lang="zh-CN" altLang="zh-CN" sz="1600" b="1" kern="100" dirty="0">
                <a:solidFill>
                  <a:srgbClr val="000000"/>
                </a:solidFill>
                <a:latin typeface="Calibri" panose="020F0502020204030204"/>
                <a:ea typeface="楷体" panose="02010609060101010101" charset="-122"/>
                <a:cs typeface="Times New Roman" panose="02020603050405020304"/>
              </a:rPr>
              <a:t>有何</a:t>
            </a:r>
            <a:r>
              <a:rPr lang="zh-CN" altLang="zh-CN" sz="1600" b="1" kern="100" dirty="0">
                <a:solidFill>
                  <a:srgbClr val="0070C0"/>
                </a:solidFill>
                <a:latin typeface="Calibri" panose="020F0502020204030204"/>
                <a:ea typeface="楷体" panose="02010609060101010101" charset="-122"/>
                <a:cs typeface="Times New Roman" panose="02020603050405020304"/>
              </a:rPr>
              <a:t>启发</a:t>
            </a:r>
            <a:r>
              <a:rPr lang="zh-CN" altLang="zh-CN" sz="1600" b="1" kern="100" dirty="0">
                <a:solidFill>
                  <a:srgbClr val="000000"/>
                </a:solidFill>
                <a:latin typeface="Calibri" panose="020F0502020204030204"/>
                <a:ea typeface="楷体" panose="02010609060101010101" charset="-122"/>
                <a:cs typeface="Times New Roman" panose="02020603050405020304"/>
              </a:rPr>
              <a:t>。（</a:t>
            </a:r>
            <a:r>
              <a:rPr lang="en-US" altLang="zh-CN" sz="1600" b="1" kern="100" dirty="0">
                <a:solidFill>
                  <a:srgbClr val="000000"/>
                </a:solidFill>
                <a:latin typeface="Calibri" panose="020F0502020204030204"/>
                <a:ea typeface="楷体" panose="02010609060101010101" charset="-122"/>
                <a:cs typeface="Times New Roman" panose="02020603050405020304"/>
              </a:rPr>
              <a:t>7</a:t>
            </a:r>
            <a:r>
              <a:rPr lang="zh-CN" altLang="zh-CN" sz="1600" b="1" kern="100" dirty="0">
                <a:solidFill>
                  <a:srgbClr val="000000"/>
                </a:solidFill>
                <a:latin typeface="Calibri" panose="020F0502020204030204"/>
                <a:ea typeface="楷体" panose="02010609060101010101" charset="-122"/>
                <a:cs typeface="Times New Roman" panose="02020603050405020304"/>
              </a:rPr>
              <a:t>分）</a:t>
            </a:r>
            <a:endParaRPr lang="zh-CN" alt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1600" b="1" kern="100" dirty="0" smtClean="0">
                <a:solidFill>
                  <a:srgbClr val="000000"/>
                </a:solidFill>
                <a:latin typeface="Calibri" panose="020F0502020204030204"/>
                <a:ea typeface="楷体" panose="02010609060101010101" charset="-122"/>
                <a:cs typeface="Times New Roman" panose="02020603050405020304"/>
              </a:rPr>
              <a:t>【</a:t>
            </a:r>
            <a:r>
              <a:rPr lang="en-US" altLang="zh-CN" sz="1600" b="1" kern="100" dirty="0" smtClean="0">
                <a:solidFill>
                  <a:srgbClr val="000000"/>
                </a:solidFill>
                <a:latin typeface="Calibri" panose="020F0502020204030204"/>
                <a:ea typeface="楷体" panose="02010609060101010101" charset="-122"/>
                <a:cs typeface="Times New Roman" panose="02020603050405020304"/>
              </a:rPr>
              <a:t>2019</a:t>
            </a:r>
            <a:r>
              <a:rPr lang="zh-CN" altLang="en-US" sz="1600" b="1" kern="100" dirty="0" smtClean="0">
                <a:solidFill>
                  <a:srgbClr val="000000"/>
                </a:solidFill>
                <a:latin typeface="Calibri" panose="020F0502020204030204"/>
                <a:ea typeface="楷体" panose="02010609060101010101" charset="-122"/>
                <a:cs typeface="Times New Roman" panose="02020603050405020304"/>
              </a:rPr>
              <a:t>年考题</a:t>
            </a:r>
            <a:r>
              <a:rPr lang="zh-CN" altLang="zh-CN" sz="1600" b="1" kern="100" dirty="0" smtClean="0">
                <a:solidFill>
                  <a:srgbClr val="000000"/>
                </a:solidFill>
                <a:latin typeface="Calibri" panose="020F0502020204030204"/>
                <a:ea typeface="楷体" panose="02010609060101010101" charset="-122"/>
                <a:cs typeface="Times New Roman" panose="02020603050405020304"/>
              </a:rPr>
              <a:t>要求</a:t>
            </a:r>
            <a:r>
              <a:rPr lang="zh-CN" altLang="en-US" sz="1600" b="1" kern="100" dirty="0" smtClean="0">
                <a:solidFill>
                  <a:srgbClr val="000000"/>
                </a:solidFill>
                <a:latin typeface="Calibri" panose="020F0502020204030204"/>
                <a:ea typeface="楷体" panose="02010609060101010101" charset="-122"/>
                <a:cs typeface="Times New Roman" panose="02020603050405020304"/>
              </a:rPr>
              <a:t>同学们</a:t>
            </a:r>
            <a:r>
              <a:rPr lang="zh-CN" altLang="zh-CN" sz="1600" b="1" kern="100" dirty="0" smtClean="0">
                <a:solidFill>
                  <a:srgbClr val="000000"/>
                </a:solidFill>
                <a:latin typeface="Calibri" panose="020F0502020204030204"/>
                <a:ea typeface="楷体" panose="02010609060101010101" charset="-122"/>
                <a:cs typeface="Times New Roman" panose="02020603050405020304"/>
              </a:rPr>
              <a:t>根据一定的阅读目的“就城市化与生物多样性的关系”，来辨别“三则材料分别表达了什么观点”，同时要</a:t>
            </a:r>
            <a:r>
              <a:rPr lang="zh-CN" altLang="en-US" sz="1600" b="1" kern="100" dirty="0" smtClean="0">
                <a:solidFill>
                  <a:srgbClr val="000000"/>
                </a:solidFill>
                <a:latin typeface="Calibri" panose="020F0502020204030204"/>
                <a:ea typeface="楷体" panose="02010609060101010101" charset="-122"/>
                <a:cs typeface="Times New Roman" panose="02020603050405020304"/>
              </a:rPr>
              <a:t>同学们</a:t>
            </a:r>
            <a:r>
              <a:rPr lang="zh-CN" altLang="zh-CN" sz="1600" b="1" kern="100" dirty="0" smtClean="0">
                <a:solidFill>
                  <a:srgbClr val="000000"/>
                </a:solidFill>
                <a:latin typeface="Calibri" panose="020F0502020204030204"/>
                <a:ea typeface="楷体" panose="02010609060101010101" charset="-122"/>
                <a:cs typeface="Times New Roman" panose="02020603050405020304"/>
              </a:rPr>
              <a:t>借助文章的“观点”来谈谈自己所获得的启发。这一题目需要</a:t>
            </a:r>
            <a:r>
              <a:rPr lang="zh-CN" altLang="en-US" sz="1600" b="1" kern="100" dirty="0" smtClean="0">
                <a:solidFill>
                  <a:srgbClr val="000000"/>
                </a:solidFill>
                <a:latin typeface="Calibri" panose="020F0502020204030204"/>
                <a:ea typeface="楷体" panose="02010609060101010101" charset="-122"/>
                <a:cs typeface="Times New Roman" panose="02020603050405020304"/>
              </a:rPr>
              <a:t>同学们</a:t>
            </a:r>
            <a:r>
              <a:rPr lang="zh-CN" altLang="zh-CN" sz="1600" b="1" kern="100" dirty="0" smtClean="0">
                <a:solidFill>
                  <a:srgbClr val="000000"/>
                </a:solidFill>
                <a:latin typeface="Calibri" panose="020F0502020204030204"/>
                <a:ea typeface="楷体" panose="02010609060101010101" charset="-122"/>
                <a:cs typeface="Times New Roman" panose="02020603050405020304"/>
              </a:rPr>
              <a:t>对文中的信息进行比较辨析，并能根据自己的阅读理解、结合自身的生活来谈自己的阅读与生活体验，具有较强的综合性。】</a:t>
            </a:r>
            <a:endParaRPr lang="zh-CN" altLang="zh-CN" sz="1600" kern="100" dirty="0">
              <a:latin typeface="Calibri" panose="020F0502020204030204"/>
              <a:ea typeface="宋体" panose="02010600030101010101" pitchFamily="2" charset="-122"/>
              <a:cs typeface="Times New Roman" panose="0202060305040502030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200" b="1" kern="100" dirty="0">
                <a:solidFill>
                  <a:srgbClr val="FF0000"/>
                </a:solidFill>
                <a:latin typeface="Calibri" panose="020F0502020204030204"/>
                <a:ea typeface="黑体" panose="02010609060101010101" pitchFamily="49" charset="-122"/>
                <a:cs typeface="Times New Roman" panose="02020603050405020304"/>
              </a:rPr>
              <a:t>多文本阅读简答题的审题和</a:t>
            </a:r>
            <a:r>
              <a:rPr lang="zh-CN" altLang="zh-CN" sz="3200" b="1" kern="100" dirty="0" smtClean="0">
                <a:solidFill>
                  <a:srgbClr val="FF0000"/>
                </a:solidFill>
                <a:latin typeface="Calibri" panose="020F0502020204030204"/>
                <a:ea typeface="黑体" panose="02010609060101010101" pitchFamily="49" charset="-122"/>
                <a:cs typeface="Times New Roman" panose="02020603050405020304"/>
              </a:rPr>
              <a:t>答题</a:t>
            </a:r>
            <a:endParaRPr lang="zh-CN" altLang="en-US" sz="3200" dirty="0"/>
          </a:p>
        </p:txBody>
      </p:sp>
      <p:sp>
        <p:nvSpPr>
          <p:cNvPr id="3" name="内容占位符 2"/>
          <p:cNvSpPr>
            <a:spLocks noGrp="1"/>
          </p:cNvSpPr>
          <p:nvPr>
            <p:ph idx="1"/>
          </p:nvPr>
        </p:nvSpPr>
        <p:spPr>
          <a:xfrm>
            <a:off x="407624" y="1101687"/>
            <a:ext cx="8284684" cy="3734717"/>
          </a:xfrm>
        </p:spPr>
        <p:txBody>
          <a:bodyPr>
            <a:noAutofit/>
          </a:bodyPr>
          <a:lstStyle/>
          <a:p>
            <a:pPr algn="just">
              <a:spcAft>
                <a:spcPts val="0"/>
              </a:spcAft>
            </a:pPr>
            <a:r>
              <a:rPr lang="en-US" altLang="zh-CN" b="1" kern="100" dirty="0" smtClean="0">
                <a:latin typeface="黑体" panose="02010609060101010101" pitchFamily="49" charset="-122"/>
                <a:ea typeface="宋体" panose="02010600030101010101" pitchFamily="2" charset="-122"/>
                <a:cs typeface="Times New Roman" panose="02020603050405020304"/>
              </a:rPr>
              <a:t>2</a:t>
            </a:r>
            <a:r>
              <a:rPr lang="zh-CN" altLang="zh-CN" b="1" kern="100" dirty="0">
                <a:latin typeface="Calibri" panose="020F0502020204030204"/>
                <a:ea typeface="黑体" panose="02010609060101010101" pitchFamily="49" charset="-122"/>
                <a:cs typeface="Times New Roman" panose="02020603050405020304"/>
              </a:rPr>
              <a:t>、分析：筛</a:t>
            </a:r>
            <a:r>
              <a:rPr lang="zh-CN" altLang="zh-CN" b="1" kern="100" dirty="0">
                <a:solidFill>
                  <a:srgbClr val="000000"/>
                </a:solidFill>
                <a:latin typeface="Calibri" panose="020F0502020204030204"/>
                <a:ea typeface="黑体" panose="02010609060101010101" pitchFamily="49" charset="-122"/>
                <a:cs typeface="Times New Roman" panose="02020603050405020304"/>
              </a:rPr>
              <a:t>选信息、概括表达</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b="1" kern="100" dirty="0">
                <a:solidFill>
                  <a:srgbClr val="002060"/>
                </a:solidFill>
                <a:latin typeface="Calibri" panose="020F0502020204030204"/>
                <a:ea typeface="黑体" panose="02010609060101010101" pitchFamily="49" charset="-122"/>
                <a:cs typeface="Times New Roman" panose="02020603050405020304"/>
              </a:rPr>
              <a:t>阅读上的分析能力，就是把文本中那些蕴含丰富的语言材料“剖划为一个个有联系而又有区别的部分”的能力。</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b="1" kern="100" dirty="0">
                <a:latin typeface="Calibri" panose="020F0502020204030204"/>
                <a:ea typeface="黑体" panose="02010609060101010101" pitchFamily="49" charset="-122"/>
                <a:cs typeface="Times New Roman" panose="02020603050405020304"/>
              </a:rPr>
              <a:t>（</a:t>
            </a:r>
            <a:r>
              <a:rPr lang="en-US" altLang="zh-CN" b="1" kern="100" dirty="0">
                <a:latin typeface="Calibri" panose="020F0502020204030204"/>
                <a:ea typeface="黑体" panose="02010609060101010101" pitchFamily="49" charset="-122"/>
                <a:cs typeface="Times New Roman" panose="02020603050405020304"/>
              </a:rPr>
              <a:t>1</a:t>
            </a:r>
            <a:r>
              <a:rPr lang="zh-CN" altLang="zh-CN" b="1" kern="100" dirty="0">
                <a:latin typeface="Calibri" panose="020F0502020204030204"/>
                <a:ea typeface="黑体" panose="02010609060101010101" pitchFamily="49" charset="-122"/>
                <a:cs typeface="Times New Roman" panose="02020603050405020304"/>
              </a:rPr>
              <a:t>）筛选信息：</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b="1" kern="100" dirty="0">
                <a:latin typeface="Calibri" panose="020F0502020204030204"/>
                <a:ea typeface="黑体" panose="02010609060101010101" pitchFamily="49" charset="-122"/>
                <a:cs typeface="Times New Roman" panose="02020603050405020304"/>
              </a:rPr>
              <a:t>即</a:t>
            </a:r>
            <a:r>
              <a:rPr lang="zh-CN" altLang="zh-CN" b="1" kern="100" dirty="0">
                <a:solidFill>
                  <a:srgbClr val="FF0000"/>
                </a:solidFill>
                <a:latin typeface="Calibri" panose="020F0502020204030204"/>
                <a:ea typeface="黑体" panose="02010609060101010101" pitchFamily="49" charset="-122"/>
                <a:cs typeface="Times New Roman" panose="02020603050405020304"/>
              </a:rPr>
              <a:t>根据题目要求</a:t>
            </a:r>
            <a:r>
              <a:rPr lang="zh-CN" altLang="zh-CN" b="1" kern="100" dirty="0">
                <a:latin typeface="Calibri" panose="020F0502020204030204"/>
                <a:ea typeface="黑体" panose="02010609060101010101" pitchFamily="49" charset="-122"/>
                <a:cs typeface="Times New Roman" panose="02020603050405020304"/>
              </a:rPr>
              <a:t>，</a:t>
            </a:r>
            <a:r>
              <a:rPr lang="zh-CN" altLang="zh-CN" b="1" kern="100" dirty="0">
                <a:solidFill>
                  <a:srgbClr val="FF0000"/>
                </a:solidFill>
                <a:latin typeface="Calibri" panose="020F0502020204030204"/>
                <a:ea typeface="黑体" panose="02010609060101010101" pitchFamily="49" charset="-122"/>
                <a:cs typeface="Times New Roman" panose="02020603050405020304"/>
              </a:rPr>
              <a:t>筛选相关信息</a:t>
            </a:r>
            <a:r>
              <a:rPr lang="zh-CN" altLang="zh-CN" b="1" kern="100" dirty="0">
                <a:latin typeface="Calibri" panose="020F0502020204030204"/>
                <a:ea typeface="黑体" panose="02010609060101010101" pitchFamily="49" charset="-122"/>
                <a:cs typeface="Times New Roman" panose="02020603050405020304"/>
              </a:rPr>
              <a:t>，</a:t>
            </a:r>
            <a:r>
              <a:rPr lang="zh-CN" altLang="zh-CN" b="1" kern="100" dirty="0">
                <a:solidFill>
                  <a:srgbClr val="FF0000"/>
                </a:solidFill>
                <a:latin typeface="Calibri" panose="020F0502020204030204"/>
                <a:ea typeface="黑体" panose="02010609060101010101" pitchFamily="49" charset="-122"/>
                <a:cs typeface="Times New Roman" panose="02020603050405020304"/>
              </a:rPr>
              <a:t>梳理</a:t>
            </a:r>
            <a:r>
              <a:rPr lang="zh-CN" altLang="zh-CN" b="1" kern="100" dirty="0">
                <a:latin typeface="Calibri" panose="020F0502020204030204"/>
                <a:ea typeface="黑体" panose="02010609060101010101" pitchFamily="49" charset="-122"/>
                <a:cs typeface="Times New Roman" panose="02020603050405020304"/>
              </a:rPr>
              <a:t>信息点之间</a:t>
            </a:r>
            <a:r>
              <a:rPr lang="zh-CN" altLang="zh-CN" b="1" kern="100" dirty="0">
                <a:solidFill>
                  <a:srgbClr val="FF0000"/>
                </a:solidFill>
                <a:latin typeface="Calibri" panose="020F0502020204030204"/>
                <a:ea typeface="黑体" panose="02010609060101010101" pitchFamily="49" charset="-122"/>
                <a:cs typeface="Times New Roman" panose="02020603050405020304"/>
              </a:rPr>
              <a:t>逻辑关系</a:t>
            </a:r>
            <a:r>
              <a:rPr lang="zh-CN" altLang="zh-CN" b="1" kern="100" dirty="0">
                <a:latin typeface="Calibri" panose="020F0502020204030204"/>
                <a:ea typeface="黑体" panose="02010609060101010101" pitchFamily="49" charset="-122"/>
                <a:cs typeface="Times New Roman" panose="02020603050405020304"/>
              </a:rPr>
              <a:t>，同类合并，异类相加；</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b="1" kern="100" dirty="0">
                <a:latin typeface="Calibri" panose="020F0502020204030204"/>
                <a:ea typeface="黑体" panose="02010609060101010101" pitchFamily="49" charset="-122"/>
                <a:cs typeface="Times New Roman" panose="02020603050405020304"/>
              </a:rPr>
              <a:t>（</a:t>
            </a:r>
            <a:r>
              <a:rPr lang="en-US" altLang="zh-CN" b="1" kern="100" dirty="0">
                <a:latin typeface="Calibri" panose="020F0502020204030204"/>
                <a:ea typeface="黑体" panose="02010609060101010101" pitchFamily="49" charset="-122"/>
                <a:cs typeface="Times New Roman" panose="02020603050405020304"/>
              </a:rPr>
              <a:t>2</a:t>
            </a:r>
            <a:r>
              <a:rPr lang="zh-CN" altLang="zh-CN" b="1" kern="100" dirty="0">
                <a:latin typeface="Calibri" panose="020F0502020204030204"/>
                <a:ea typeface="黑体" panose="02010609060101010101" pitchFamily="49" charset="-122"/>
                <a:cs typeface="Times New Roman" panose="02020603050405020304"/>
              </a:rPr>
              <a:t>）概括表达：</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b="1" kern="100" dirty="0">
                <a:latin typeface="Calibri" panose="020F0502020204030204"/>
                <a:ea typeface="黑体" panose="02010609060101010101" pitchFamily="49" charset="-122"/>
                <a:cs typeface="Times New Roman" panose="02020603050405020304"/>
              </a:rPr>
              <a:t>①简单的概括只须把得到的关键信息</a:t>
            </a:r>
            <a:r>
              <a:rPr lang="zh-CN" altLang="zh-CN" b="1" kern="100" dirty="0">
                <a:solidFill>
                  <a:srgbClr val="FF0000"/>
                </a:solidFill>
                <a:latin typeface="Calibri" panose="020F0502020204030204"/>
                <a:ea typeface="黑体" panose="02010609060101010101" pitchFamily="49" charset="-122"/>
                <a:cs typeface="Times New Roman" panose="02020603050405020304"/>
              </a:rPr>
              <a:t>整合</a:t>
            </a:r>
            <a:r>
              <a:rPr lang="zh-CN" altLang="zh-CN" b="1" kern="100" dirty="0">
                <a:latin typeface="Calibri" panose="020F0502020204030204"/>
                <a:ea typeface="黑体" panose="02010609060101010101" pitchFamily="49" charset="-122"/>
                <a:cs typeface="Times New Roman" panose="02020603050405020304"/>
              </a:rPr>
              <a:t>到一起，形成“谁、什么、怎么样”的句式。　　　</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b="1" kern="100" dirty="0">
                <a:latin typeface="Calibri" panose="020F0502020204030204"/>
                <a:ea typeface="黑体" panose="02010609060101010101" pitchFamily="49" charset="-122"/>
                <a:cs typeface="Times New Roman" panose="02020603050405020304"/>
              </a:rPr>
              <a:t>②化实（具体）为虚（抽象），变含蓄为直白，形象性文字</a:t>
            </a:r>
            <a:r>
              <a:rPr lang="zh-CN" altLang="zh-CN" b="1" kern="100" dirty="0">
                <a:solidFill>
                  <a:srgbClr val="FF0000"/>
                </a:solidFill>
                <a:latin typeface="Calibri" panose="020F0502020204030204"/>
                <a:ea typeface="黑体" panose="02010609060101010101" pitchFamily="49" charset="-122"/>
                <a:cs typeface="Times New Roman" panose="02020603050405020304"/>
              </a:rPr>
              <a:t>转化</a:t>
            </a:r>
            <a:r>
              <a:rPr lang="zh-CN" altLang="zh-CN" b="1" kern="100" dirty="0">
                <a:latin typeface="Calibri" panose="020F0502020204030204"/>
                <a:ea typeface="黑体" panose="02010609060101010101" pitchFamily="49" charset="-122"/>
                <a:cs typeface="Times New Roman" panose="02020603050405020304"/>
              </a:rPr>
              <a:t>为概括性文字，诘问性文字转化为陈述性文字，反面、侧面文字转为正面表达。</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b="1" kern="100" dirty="0">
                <a:latin typeface="Calibri" panose="020F0502020204030204"/>
                <a:ea typeface="黑体" panose="02010609060101010101" pitchFamily="49" charset="-122"/>
                <a:cs typeface="Times New Roman" panose="02020603050405020304"/>
              </a:rPr>
              <a:t>③语言简洁，有</a:t>
            </a:r>
            <a:r>
              <a:rPr lang="zh-CN" altLang="zh-CN" b="1" kern="100" dirty="0">
                <a:solidFill>
                  <a:srgbClr val="FF0000"/>
                </a:solidFill>
                <a:latin typeface="Calibri" panose="020F0502020204030204"/>
                <a:ea typeface="黑体" panose="02010609060101010101" pitchFamily="49" charset="-122"/>
                <a:cs typeface="Times New Roman" panose="02020603050405020304"/>
              </a:rPr>
              <a:t>分值（分点）</a:t>
            </a:r>
            <a:r>
              <a:rPr lang="zh-CN" altLang="zh-CN" b="1" kern="100" dirty="0">
                <a:latin typeface="Calibri" panose="020F0502020204030204"/>
                <a:ea typeface="黑体" panose="02010609060101010101" pitchFamily="49" charset="-122"/>
                <a:cs typeface="Times New Roman" panose="02020603050405020304"/>
              </a:rPr>
              <a:t>意识。</a:t>
            </a:r>
            <a:endParaRPr lang="zh-CN" altLang="zh-CN" kern="100" dirty="0">
              <a:latin typeface="Calibri" panose="020F0502020204030204"/>
              <a:ea typeface="宋体" panose="02010600030101010101" pitchFamily="2" charset="-122"/>
              <a:cs typeface="Times New Roman" panose="02020603050405020304"/>
            </a:endParaRPr>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6974" y="261848"/>
            <a:ext cx="7200897" cy="817806"/>
          </a:xfrm>
        </p:spPr>
        <p:txBody>
          <a:bodyPr>
            <a:normAutofit/>
          </a:bodyPr>
          <a:lstStyle/>
          <a:p>
            <a:r>
              <a:rPr lang="zh-CN" altLang="zh-CN" sz="3200" b="1" kern="100" dirty="0">
                <a:latin typeface="Calibri" panose="020F0502020204030204"/>
                <a:ea typeface="黑体" panose="02010609060101010101" pitchFamily="49" charset="-122"/>
                <a:cs typeface="Times New Roman" panose="02020603050405020304"/>
              </a:rPr>
              <a:t>示例：丰台期末多</a:t>
            </a:r>
            <a:r>
              <a:rPr lang="zh-CN" altLang="zh-CN" sz="3200" b="1" kern="100" dirty="0" smtClean="0">
                <a:latin typeface="Calibri" panose="020F0502020204030204"/>
                <a:ea typeface="黑体" panose="02010609060101010101" pitchFamily="49" charset="-122"/>
                <a:cs typeface="Times New Roman" panose="02020603050405020304"/>
              </a:rPr>
              <a:t>文本</a:t>
            </a:r>
            <a:r>
              <a:rPr lang="en-US" altLang="zh-CN" sz="3200" b="1" kern="100" dirty="0" smtClean="0">
                <a:latin typeface="Calibri" panose="020F0502020204030204"/>
                <a:ea typeface="黑体" panose="02010609060101010101" pitchFamily="49" charset="-122"/>
                <a:cs typeface="Times New Roman" panose="02020603050405020304"/>
              </a:rPr>
              <a:t>【</a:t>
            </a:r>
            <a:r>
              <a:rPr lang="zh-CN" altLang="zh-CN" sz="3200" b="1" kern="100" dirty="0" smtClean="0">
                <a:latin typeface="Calibri" panose="020F0502020204030204"/>
                <a:ea typeface="黑体" panose="02010609060101010101" pitchFamily="49" charset="-122"/>
                <a:cs typeface="Times New Roman" panose="02020603050405020304"/>
              </a:rPr>
              <a:t>文化符号</a:t>
            </a:r>
            <a:r>
              <a:rPr lang="en-US" altLang="zh-CN" sz="3200" b="1" kern="100" dirty="0" smtClean="0">
                <a:latin typeface="Calibri" panose="020F0502020204030204"/>
                <a:ea typeface="黑体" panose="02010609060101010101" pitchFamily="49" charset="-122"/>
                <a:cs typeface="Times New Roman" panose="02020603050405020304"/>
              </a:rPr>
              <a:t>】</a:t>
            </a:r>
            <a:endParaRPr lang="zh-CN" altLang="en-US" sz="3200" dirty="0"/>
          </a:p>
        </p:txBody>
      </p:sp>
      <p:sp>
        <p:nvSpPr>
          <p:cNvPr id="3" name="内容占位符 2"/>
          <p:cNvSpPr>
            <a:spLocks noGrp="1"/>
          </p:cNvSpPr>
          <p:nvPr>
            <p:ph idx="1"/>
          </p:nvPr>
        </p:nvSpPr>
        <p:spPr>
          <a:xfrm>
            <a:off x="418642" y="1057619"/>
            <a:ext cx="8185532" cy="3800819"/>
          </a:xfrm>
        </p:spPr>
        <p:txBody>
          <a:bodyPr>
            <a:noAutofit/>
          </a:bodyPr>
          <a:lstStyle/>
          <a:p>
            <a:pPr indent="306070" algn="just">
              <a:lnSpc>
                <a:spcPts val="2100"/>
              </a:lnSpc>
              <a:spcAft>
                <a:spcPts val="0"/>
              </a:spcAft>
            </a:pPr>
            <a:r>
              <a:rPr lang="en-US" altLang="zh-CN" sz="2000" b="1" kern="100" dirty="0" smtClean="0">
                <a:latin typeface="Calibri" panose="020F0502020204030204"/>
                <a:ea typeface="黑体" panose="02010609060101010101" pitchFamily="49" charset="-122"/>
                <a:cs typeface="Times New Roman" panose="02020603050405020304"/>
              </a:rPr>
              <a:t>   </a:t>
            </a:r>
            <a:r>
              <a:rPr lang="zh-CN" altLang="zh-CN" sz="2000" b="1" kern="100" dirty="0" smtClean="0">
                <a:latin typeface="Calibri" panose="020F0502020204030204"/>
                <a:ea typeface="黑体" panose="02010609060101010101" pitchFamily="49" charset="-122"/>
                <a:cs typeface="Times New Roman" panose="02020603050405020304"/>
              </a:rPr>
              <a:t>有人</a:t>
            </a:r>
            <a:r>
              <a:rPr lang="zh-CN" altLang="zh-CN" sz="2000" b="1" kern="100" dirty="0">
                <a:latin typeface="Calibri" panose="020F0502020204030204"/>
                <a:ea typeface="黑体" panose="02010609060101010101" pitchFamily="49" charset="-122"/>
                <a:cs typeface="Times New Roman" panose="02020603050405020304"/>
              </a:rPr>
              <a:t>认为，“我和我的祖国”已成为</a:t>
            </a:r>
            <a:r>
              <a:rPr lang="zh-CN" altLang="zh-CN" sz="2000" b="1" kern="100" dirty="0">
                <a:solidFill>
                  <a:srgbClr val="FF0000"/>
                </a:solidFill>
                <a:latin typeface="Calibri" panose="020F0502020204030204"/>
                <a:ea typeface="黑体" panose="02010609060101010101" pitchFamily="49" charset="-122"/>
                <a:cs typeface="Times New Roman" panose="02020603050405020304"/>
              </a:rPr>
              <a:t>广泛流行</a:t>
            </a:r>
            <a:r>
              <a:rPr lang="zh-CN" altLang="zh-CN" sz="2000" b="1" kern="100" dirty="0">
                <a:latin typeface="Calibri" panose="020F0502020204030204"/>
                <a:ea typeface="黑体" panose="02010609060101010101" pitchFamily="49" charset="-122"/>
                <a:cs typeface="Times New Roman" panose="02020603050405020304"/>
              </a:rPr>
              <a:t>的爱国文化符号，这一流行现象</a:t>
            </a:r>
            <a:r>
              <a:rPr lang="zh-CN" altLang="zh-CN" sz="2000" b="1" kern="100" dirty="0">
                <a:solidFill>
                  <a:srgbClr val="FF0000"/>
                </a:solidFill>
                <a:latin typeface="Calibri" panose="020F0502020204030204"/>
                <a:ea typeface="黑体" panose="02010609060101010101" pitchFamily="49" charset="-122"/>
                <a:cs typeface="Times New Roman" panose="02020603050405020304"/>
              </a:rPr>
              <a:t>值得研究借鉴</a:t>
            </a:r>
            <a:r>
              <a:rPr lang="zh-CN" altLang="zh-CN" sz="2000" b="1" kern="100" dirty="0">
                <a:latin typeface="Calibri" panose="020F0502020204030204"/>
                <a:ea typeface="黑体" panose="02010609060101010101" pitchFamily="49" charset="-122"/>
                <a:cs typeface="Times New Roman" panose="02020603050405020304"/>
              </a:rPr>
              <a:t>。假如你要</a:t>
            </a:r>
            <a:r>
              <a:rPr lang="zh-CN" altLang="zh-CN" sz="2000" b="1" kern="100" dirty="0">
                <a:solidFill>
                  <a:srgbClr val="FF0000"/>
                </a:solidFill>
                <a:latin typeface="Calibri" panose="020F0502020204030204"/>
                <a:ea typeface="黑体" panose="02010609060101010101" pitchFamily="49" charset="-122"/>
                <a:cs typeface="Times New Roman" panose="02020603050405020304"/>
              </a:rPr>
              <a:t>使自己喜欢的某一文化符号流行起来</a:t>
            </a:r>
            <a:r>
              <a:rPr lang="zh-CN" altLang="zh-CN" sz="2000" b="1" kern="100" dirty="0">
                <a:latin typeface="Calibri" panose="020F0502020204030204"/>
                <a:ea typeface="黑体" panose="02010609060101010101" pitchFamily="49" charset="-122"/>
                <a:cs typeface="Times New Roman" panose="02020603050405020304"/>
              </a:rPr>
              <a:t>，将</a:t>
            </a:r>
            <a:r>
              <a:rPr lang="zh-CN" altLang="zh-CN" sz="2000" b="1" kern="100" dirty="0">
                <a:solidFill>
                  <a:srgbClr val="FF0000"/>
                </a:solidFill>
                <a:latin typeface="Calibri" panose="020F0502020204030204"/>
                <a:ea typeface="黑体" panose="02010609060101010101" pitchFamily="49" charset="-122"/>
                <a:cs typeface="Times New Roman" panose="02020603050405020304"/>
              </a:rPr>
              <a:t>如何去做</a:t>
            </a:r>
            <a:r>
              <a:rPr lang="zh-CN" altLang="zh-CN" sz="2000" b="1" kern="100" dirty="0">
                <a:latin typeface="Calibri" panose="020F0502020204030204"/>
                <a:ea typeface="黑体" panose="02010609060101010101" pitchFamily="49" charset="-122"/>
                <a:cs typeface="Times New Roman" panose="02020603050405020304"/>
              </a:rPr>
              <a:t>呢？请</a:t>
            </a:r>
            <a:r>
              <a:rPr lang="zh-CN" altLang="zh-CN" sz="2000" b="1" kern="100" dirty="0">
                <a:solidFill>
                  <a:srgbClr val="FF0000"/>
                </a:solidFill>
                <a:latin typeface="Calibri" panose="020F0502020204030204"/>
                <a:ea typeface="黑体" panose="02010609060101010101" pitchFamily="49" charset="-122"/>
                <a:cs typeface="Times New Roman" panose="02020603050405020304"/>
              </a:rPr>
              <a:t>结合上述三则材料加以说明</a:t>
            </a:r>
            <a:r>
              <a:rPr lang="zh-CN" altLang="zh-CN" sz="2000" b="1" kern="100" dirty="0">
                <a:latin typeface="Calibri" panose="020F0502020204030204"/>
                <a:ea typeface="黑体" panose="02010609060101010101" pitchFamily="49" charset="-122"/>
                <a:cs typeface="Times New Roman" panose="02020603050405020304"/>
              </a:rPr>
              <a:t>。（</a:t>
            </a:r>
            <a:r>
              <a:rPr lang="en-US" altLang="zh-CN" sz="2000" b="1" kern="100" dirty="0">
                <a:latin typeface="Calibri" panose="020F0502020204030204"/>
                <a:ea typeface="黑体" panose="02010609060101010101" pitchFamily="49" charset="-122"/>
                <a:cs typeface="Times New Roman" panose="02020603050405020304"/>
              </a:rPr>
              <a:t>6</a:t>
            </a:r>
            <a:r>
              <a:rPr lang="zh-CN" altLang="zh-CN" sz="2000" b="1" kern="100" dirty="0">
                <a:latin typeface="Calibri" panose="020F0502020204030204"/>
                <a:ea typeface="黑体" panose="02010609060101010101" pitchFamily="49" charset="-122"/>
                <a:cs typeface="Times New Roman" panose="02020603050405020304"/>
              </a:rPr>
              <a:t>分</a:t>
            </a:r>
            <a:r>
              <a:rPr lang="zh-CN" altLang="zh-CN" sz="2000" b="1" kern="100" dirty="0" smtClean="0">
                <a:latin typeface="Calibri" panose="020F0502020204030204"/>
                <a:ea typeface="黑体" panose="02010609060101010101" pitchFamily="49" charset="-122"/>
                <a:cs typeface="Times New Roman" panose="02020603050405020304"/>
              </a:rPr>
              <a:t>）</a:t>
            </a:r>
            <a:endParaRPr lang="en-US" altLang="zh-CN" sz="2000" b="1" kern="100" dirty="0" smtClean="0">
              <a:latin typeface="Calibri" panose="020F0502020204030204"/>
              <a:ea typeface="黑体" panose="02010609060101010101" pitchFamily="49" charset="-122"/>
              <a:cs typeface="Times New Roman" panose="02020603050405020304"/>
            </a:endParaRPr>
          </a:p>
          <a:p>
            <a:pPr indent="306070" algn="just">
              <a:lnSpc>
                <a:spcPts val="2100"/>
              </a:lnSpc>
              <a:spcAft>
                <a:spcPts val="0"/>
              </a:spcAft>
            </a:pPr>
            <a:endParaRPr lang="en-US" altLang="zh-CN" sz="2000" kern="100" dirty="0" smtClean="0">
              <a:latin typeface="Calibri" panose="020F0502020204030204"/>
              <a:ea typeface="宋体" panose="02010600030101010101" pitchFamily="2" charset="-122"/>
              <a:cs typeface="Times New Roman" panose="02020603050405020304"/>
            </a:endParaRPr>
          </a:p>
          <a:p>
            <a:pPr indent="306070" algn="just">
              <a:lnSpc>
                <a:spcPts val="2100"/>
              </a:lnSpc>
              <a:spcAft>
                <a:spcPts val="0"/>
              </a:spcAft>
            </a:pPr>
            <a:r>
              <a:rPr lang="en-US" altLang="zh-CN" sz="2000" b="1" kern="100" dirty="0" smtClean="0">
                <a:latin typeface="Calibri" panose="020F0502020204030204"/>
                <a:ea typeface="黑体" panose="02010609060101010101" pitchFamily="49" charset="-122"/>
                <a:cs typeface="Times New Roman" panose="02020603050405020304"/>
              </a:rPr>
              <a:t>    </a:t>
            </a:r>
            <a:r>
              <a:rPr lang="zh-CN" altLang="zh-CN" sz="2000" b="1" kern="100" dirty="0" smtClean="0">
                <a:latin typeface="Calibri" panose="020F0502020204030204"/>
                <a:ea typeface="黑体" panose="02010609060101010101" pitchFamily="49" charset="-122"/>
                <a:cs typeface="Times New Roman" panose="02020603050405020304"/>
              </a:rPr>
              <a:t>【审题】</a:t>
            </a:r>
            <a:r>
              <a:rPr lang="zh-CN" altLang="zh-CN" sz="2000" b="1" kern="100" dirty="0">
                <a:latin typeface="Calibri" panose="020F0502020204030204"/>
                <a:ea typeface="黑体" panose="02010609060101010101" pitchFamily="49" charset="-122"/>
                <a:cs typeface="Times New Roman" panose="02020603050405020304"/>
              </a:rPr>
              <a:t>研究借鉴“我和我的</a:t>
            </a:r>
            <a:r>
              <a:rPr lang="zh-CN" altLang="zh-CN" sz="2000" b="1" kern="100" dirty="0">
                <a:solidFill>
                  <a:srgbClr val="000000"/>
                </a:solidFill>
                <a:latin typeface="Calibri" panose="020F0502020204030204"/>
                <a:ea typeface="黑体" panose="02010609060101010101" pitchFamily="49" charset="-122"/>
                <a:cs typeface="Times New Roman" panose="02020603050405020304"/>
              </a:rPr>
              <a:t>祖国”广泛流行的原因</a:t>
            </a:r>
            <a:endParaRPr lang="zh-CN" altLang="zh-CN" sz="2000" kern="100" dirty="0">
              <a:latin typeface="Calibri" panose="020F0502020204030204"/>
              <a:ea typeface="宋体" panose="02010600030101010101" pitchFamily="2" charset="-122"/>
              <a:cs typeface="Times New Roman" panose="02020603050405020304"/>
            </a:endParaRPr>
          </a:p>
          <a:p>
            <a:pPr indent="1679575" algn="just">
              <a:lnSpc>
                <a:spcPts val="2100"/>
              </a:lnSpc>
              <a:spcAft>
                <a:spcPts val="0"/>
              </a:spcAft>
            </a:pPr>
            <a:r>
              <a:rPr lang="en-US" altLang="zh-CN" sz="2000" b="1" kern="100" dirty="0" smtClean="0">
                <a:solidFill>
                  <a:srgbClr val="000000"/>
                </a:solidFill>
                <a:latin typeface="Calibri" panose="020F0502020204030204"/>
                <a:ea typeface="黑体" panose="02010609060101010101" pitchFamily="49" charset="-122"/>
                <a:cs typeface="Times New Roman" panose="02020603050405020304"/>
              </a:rPr>
              <a:t>                      </a:t>
            </a:r>
            <a:r>
              <a:rPr lang="zh-CN" altLang="zh-CN" sz="2000" b="1" u="sng" kern="100" dirty="0" smtClean="0">
                <a:solidFill>
                  <a:srgbClr val="0070C0"/>
                </a:solidFill>
                <a:latin typeface="Calibri" panose="020F0502020204030204"/>
                <a:ea typeface="黑体" panose="02010609060101010101" pitchFamily="49" charset="-122"/>
                <a:cs typeface="Times New Roman" panose="02020603050405020304"/>
              </a:rPr>
              <a:t>↓</a:t>
            </a:r>
            <a:r>
              <a:rPr lang="zh-CN" altLang="zh-CN" sz="2000" b="1" u="sng" kern="100" dirty="0">
                <a:solidFill>
                  <a:srgbClr val="0070C0"/>
                </a:solidFill>
                <a:latin typeface="Calibri" panose="020F0502020204030204"/>
                <a:ea typeface="黑体" panose="02010609060101010101" pitchFamily="49" charset="-122"/>
                <a:cs typeface="Times New Roman" panose="02020603050405020304"/>
              </a:rPr>
              <a:t>（注意语言表述上的转化）</a:t>
            </a:r>
            <a:endParaRPr lang="zh-CN" altLang="zh-CN" sz="2000" u="sng" kern="100" dirty="0">
              <a:solidFill>
                <a:srgbClr val="0070C0"/>
              </a:solidFill>
              <a:latin typeface="Calibri" panose="020F0502020204030204"/>
              <a:ea typeface="宋体" panose="02010600030101010101" pitchFamily="2" charset="-122"/>
              <a:cs typeface="Times New Roman" panose="02020603050405020304"/>
            </a:endParaRPr>
          </a:p>
          <a:p>
            <a:pPr indent="612140" algn="just">
              <a:lnSpc>
                <a:spcPts val="2100"/>
              </a:lnSpc>
              <a:spcAft>
                <a:spcPts val="0"/>
              </a:spcAft>
            </a:pPr>
            <a:r>
              <a:rPr lang="en-US" altLang="zh-CN" sz="2000" b="1" kern="100" dirty="0" smtClean="0">
                <a:solidFill>
                  <a:srgbClr val="000000"/>
                </a:solidFill>
                <a:latin typeface="Calibri" panose="020F0502020204030204"/>
                <a:ea typeface="黑体" panose="02010609060101010101" pitchFamily="49" charset="-122"/>
                <a:cs typeface="Times New Roman" panose="02020603050405020304"/>
              </a:rPr>
              <a:t>                 </a:t>
            </a:r>
            <a:r>
              <a:rPr lang="zh-CN" altLang="zh-CN" sz="2000" b="1" kern="100" dirty="0" smtClean="0">
                <a:solidFill>
                  <a:srgbClr val="000000"/>
                </a:solidFill>
                <a:latin typeface="Calibri" panose="020F0502020204030204"/>
                <a:ea typeface="黑体" panose="02010609060101010101" pitchFamily="49" charset="-122"/>
                <a:cs typeface="Times New Roman" panose="02020603050405020304"/>
              </a:rPr>
              <a:t>找出</a:t>
            </a:r>
            <a:r>
              <a:rPr lang="zh-CN" altLang="zh-CN" sz="2000" b="1" kern="100" dirty="0">
                <a:solidFill>
                  <a:srgbClr val="000000"/>
                </a:solidFill>
                <a:latin typeface="Calibri" panose="020F0502020204030204"/>
                <a:ea typeface="黑体" panose="02010609060101010101" pitchFamily="49" charset="-122"/>
                <a:cs typeface="Times New Roman" panose="02020603050405020304"/>
              </a:rPr>
              <a:t>使自己喜欢的某一文化符号流行起来的</a:t>
            </a:r>
            <a:r>
              <a:rPr lang="zh-CN" altLang="zh-CN" sz="2000" b="1" kern="100" dirty="0" smtClean="0">
                <a:solidFill>
                  <a:srgbClr val="000000"/>
                </a:solidFill>
                <a:latin typeface="Calibri" panose="020F0502020204030204"/>
                <a:ea typeface="黑体" panose="02010609060101010101" pitchFamily="49" charset="-122"/>
                <a:cs typeface="Times New Roman" panose="02020603050405020304"/>
              </a:rPr>
              <a:t>做法</a:t>
            </a:r>
            <a:endParaRPr lang="en-US" altLang="zh-CN" sz="2000" b="1" kern="100" dirty="0" smtClean="0">
              <a:solidFill>
                <a:srgbClr val="000000"/>
              </a:solidFill>
              <a:latin typeface="Calibri" panose="020F0502020204030204"/>
              <a:ea typeface="黑体" panose="02010609060101010101" pitchFamily="49" charset="-122"/>
              <a:cs typeface="Times New Roman" panose="02020603050405020304"/>
            </a:endParaRPr>
          </a:p>
          <a:p>
            <a:pPr indent="612140" algn="just">
              <a:lnSpc>
                <a:spcPts val="2100"/>
              </a:lnSpc>
              <a:spcAft>
                <a:spcPts val="0"/>
              </a:spcAft>
            </a:pPr>
            <a:endParaRPr lang="en-US" altLang="zh-CN" sz="2000" b="1" kern="100" dirty="0" smtClean="0">
              <a:solidFill>
                <a:srgbClr val="000000"/>
              </a:solidFill>
              <a:latin typeface="Calibri" panose="020F0502020204030204"/>
              <a:ea typeface="黑体" panose="02010609060101010101" pitchFamily="49" charset="-122"/>
              <a:cs typeface="Times New Roman" panose="02020603050405020304"/>
            </a:endParaRPr>
          </a:p>
          <a:p>
            <a:pPr indent="612140" algn="just">
              <a:lnSpc>
                <a:spcPts val="2100"/>
              </a:lnSpc>
              <a:spcAft>
                <a:spcPts val="0"/>
              </a:spcAft>
            </a:pPr>
            <a:r>
              <a:rPr lang="zh-CN" altLang="zh-CN" sz="2000" b="1" kern="100" dirty="0" smtClean="0">
                <a:solidFill>
                  <a:srgbClr val="002060"/>
                </a:solidFill>
                <a:latin typeface="Calibri" panose="020F0502020204030204"/>
                <a:ea typeface="黑体" panose="02010609060101010101" pitchFamily="49" charset="-122"/>
                <a:cs typeface="Times New Roman" panose="02020603050405020304"/>
              </a:rPr>
              <a:t>【试题说明】</a:t>
            </a:r>
            <a:r>
              <a:rPr lang="zh-CN" altLang="zh-CN" sz="2000" b="1" kern="100" dirty="0">
                <a:solidFill>
                  <a:srgbClr val="002060"/>
                </a:solidFill>
                <a:latin typeface="Calibri" panose="020F0502020204030204"/>
                <a:ea typeface="黑体" panose="02010609060101010101" pitchFamily="49" charset="-122"/>
                <a:cs typeface="Times New Roman" panose="02020603050405020304"/>
              </a:rPr>
              <a:t>本题考查考生综合多个文本材料，对文本重要信息进行分析和筛选、对文本重要段落进行归纳和概括的能力。</a:t>
            </a:r>
            <a:endParaRPr lang="zh-CN" altLang="zh-CN" sz="2000" kern="100" dirty="0">
              <a:latin typeface="Calibri" panose="020F0502020204030204"/>
              <a:ea typeface="宋体" panose="02010600030101010101" pitchFamily="2" charset="-122"/>
              <a:cs typeface="Times New Roman" panose="02020603050405020304"/>
            </a:endParaRPr>
          </a:p>
          <a:p>
            <a:pPr indent="459105" algn="just">
              <a:spcAft>
                <a:spcPts val="0"/>
              </a:spcAft>
            </a:pPr>
            <a:r>
              <a:rPr lang="en-US" altLang="zh-CN" sz="2000" b="1" kern="100" dirty="0" smtClean="0">
                <a:solidFill>
                  <a:srgbClr val="C00000"/>
                </a:solidFill>
                <a:latin typeface="Calibri" panose="020F0502020204030204"/>
                <a:ea typeface="黑体" panose="02010609060101010101" pitchFamily="49" charset="-122"/>
                <a:cs typeface="Times New Roman" panose="02020603050405020304"/>
              </a:rPr>
              <a:t>                        </a:t>
            </a:r>
            <a:r>
              <a:rPr lang="zh-CN" altLang="zh-CN" sz="2000" b="1" kern="100" dirty="0" smtClean="0">
                <a:solidFill>
                  <a:srgbClr val="C00000"/>
                </a:solidFill>
                <a:latin typeface="Calibri" panose="020F0502020204030204"/>
                <a:ea typeface="黑体" panose="02010609060101010101" pitchFamily="49" charset="-122"/>
                <a:cs typeface="Times New Roman" panose="02020603050405020304"/>
              </a:rPr>
              <a:t>从</a:t>
            </a:r>
            <a:r>
              <a:rPr lang="zh-CN" altLang="zh-CN" sz="2000" b="1" kern="100" dirty="0">
                <a:solidFill>
                  <a:srgbClr val="C00000"/>
                </a:solidFill>
                <a:latin typeface="Calibri" panose="020F0502020204030204"/>
                <a:ea typeface="黑体" panose="02010609060101010101" pitchFamily="49" charset="-122"/>
                <a:cs typeface="Times New Roman" panose="02020603050405020304"/>
              </a:rPr>
              <a:t>原文中来，到原文中去</a:t>
            </a:r>
            <a:endParaRPr lang="zh-CN" altLang="zh-CN" sz="2000" kern="100" dirty="0">
              <a:latin typeface="Calibri" panose="020F0502020204030204"/>
              <a:ea typeface="宋体" panose="02010600030101010101" pitchFamily="2" charset="-122"/>
              <a:cs typeface="Times New Roman" panose="02020603050405020304"/>
            </a:endParaRPr>
          </a:p>
          <a:p>
            <a:pPr indent="306070" algn="just">
              <a:spcAft>
                <a:spcPts val="0"/>
              </a:spcAft>
            </a:pPr>
            <a:r>
              <a:rPr lang="en-US" altLang="zh-CN" sz="2000" b="1" kern="100" dirty="0" smtClean="0">
                <a:solidFill>
                  <a:srgbClr val="C00000"/>
                </a:solidFill>
                <a:latin typeface="Calibri" panose="020F0502020204030204"/>
                <a:ea typeface="黑体" panose="02010609060101010101" pitchFamily="49" charset="-122"/>
                <a:cs typeface="Times New Roman" panose="02020603050405020304"/>
              </a:rPr>
              <a:t>                    </a:t>
            </a:r>
            <a:r>
              <a:rPr lang="zh-CN" altLang="zh-CN" sz="2000" b="1" kern="100" dirty="0" smtClean="0">
                <a:solidFill>
                  <a:srgbClr val="C00000"/>
                </a:solidFill>
                <a:latin typeface="Calibri" panose="020F0502020204030204"/>
                <a:ea typeface="黑体" panose="02010609060101010101" pitchFamily="49" charset="-122"/>
                <a:cs typeface="Times New Roman" panose="02020603050405020304"/>
              </a:rPr>
              <a:t>词</a:t>
            </a:r>
            <a:r>
              <a:rPr lang="zh-CN" altLang="zh-CN" sz="2000" b="1" kern="100" dirty="0">
                <a:solidFill>
                  <a:srgbClr val="C00000"/>
                </a:solidFill>
                <a:latin typeface="Calibri" panose="020F0502020204030204"/>
                <a:ea typeface="黑体" panose="02010609060101010101" pitchFamily="49" charset="-122"/>
                <a:cs typeface="Times New Roman" panose="02020603050405020304"/>
              </a:rPr>
              <a:t>不离句，词不离段，词不离篇</a:t>
            </a:r>
            <a:endParaRPr lang="zh-CN" altLang="zh-CN" sz="2000" kern="100" dirty="0">
              <a:latin typeface="Calibri" panose="020F0502020204030204"/>
              <a:ea typeface="宋体" panose="02010600030101010101" pitchFamily="2" charset="-122"/>
              <a:cs typeface="Times New Roman" panose="02020603050405020304"/>
            </a:endParaRPr>
          </a:p>
          <a:p>
            <a:endParaRPr lang="zh-CN" altLang="en-US" sz="2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TotalTime>
  <Words>3122</Words>
  <Application>Microsoft Office PowerPoint</Application>
  <PresentationFormat>全屏显示(16:9)</PresentationFormat>
  <Paragraphs>141</Paragraphs>
  <Slides>20</Slides>
  <Notes>3</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环保</vt:lpstr>
      <vt:lpstr>多文本简答题 答题策略</vt:lpstr>
      <vt:lpstr>多文本阅读</vt:lpstr>
      <vt:lpstr>2019年《北京卷考试说明》相关考点</vt:lpstr>
      <vt:lpstr>近3年高考题型的变化</vt:lpstr>
      <vt:lpstr>近3年高考题的答题思路</vt:lpstr>
      <vt:lpstr>多文本阅读的解题思路</vt:lpstr>
      <vt:lpstr>多文本阅读简答题的审题和答题</vt:lpstr>
      <vt:lpstr>多文本阅读简答题的审题和答题</vt:lpstr>
      <vt:lpstr>示例：丰台期末多文本【文化符号】</vt:lpstr>
      <vt:lpstr>材料一：侧重文化符号本身特点、         打破圈层、流行文化助力</vt:lpstr>
      <vt:lpstr>材料一：侧重文化符号本身特点、         打破圈层、流行文化助力</vt:lpstr>
      <vt:lpstr>材料二：侧重节目的制作、设置、 播出，合力传播</vt:lpstr>
      <vt:lpstr>材料二：侧重节目的制作、设置、 播出，合力传播</vt:lpstr>
      <vt:lpstr>材料二：侧重节目的制作、设置、 播出，合力传播</vt:lpstr>
      <vt:lpstr>材料三：侧重视角转变、诉说方式变化，         便于大众接受</vt:lpstr>
      <vt:lpstr>材料三：侧重视角转变、诉说方式变化，         便于大众接受</vt:lpstr>
      <vt:lpstr>对三则材料中概括出的要点进行，注意上位概念。</vt:lpstr>
      <vt:lpstr>结合文本要点，归纳整合答案，注意上位概念</vt:lpstr>
      <vt:lpstr>答题方法</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2017高考现代文阅读</dc:title>
  <dc:creator>xiwaixuechen@sina.com</dc:creator>
  <cp:lastModifiedBy>PC</cp:lastModifiedBy>
  <cp:revision>61</cp:revision>
  <dcterms:created xsi:type="dcterms:W3CDTF">2017-08-21T17:26:00Z</dcterms:created>
  <dcterms:modified xsi:type="dcterms:W3CDTF">2020-02-05T06:32:36Z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