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1"/>
  </p:notesMasterIdLst>
  <p:sldIdLst>
    <p:sldId id="270" r:id="rId2"/>
    <p:sldId id="257" r:id="rId3"/>
    <p:sldId id="262" r:id="rId4"/>
    <p:sldId id="258" r:id="rId5"/>
    <p:sldId id="276" r:id="rId6"/>
    <p:sldId id="277" r:id="rId7"/>
    <p:sldId id="279" r:id="rId8"/>
    <p:sldId id="275" r:id="rId9"/>
    <p:sldId id="278" r:id="rId10"/>
    <p:sldId id="280" r:id="rId11"/>
    <p:sldId id="281" r:id="rId12"/>
    <p:sldId id="263" r:id="rId13"/>
    <p:sldId id="259" r:id="rId14"/>
    <p:sldId id="273" r:id="rId15"/>
    <p:sldId id="272" r:id="rId16"/>
    <p:sldId id="266" r:id="rId17"/>
    <p:sldId id="267" r:id="rId18"/>
    <p:sldId id="268" r:id="rId19"/>
    <p:sldId id="269" r:id="rId2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9" d="100"/>
          <a:sy n="89" d="100"/>
        </p:scale>
        <p:origin x="-438" y="-10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3F7B3A-1E10-491F-AE4C-278AEDE423D6}" type="datetimeFigureOut">
              <a:rPr lang="zh-CN" altLang="en-US" smtClean="0"/>
              <a:pPr/>
              <a:t>2020/2/6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6E7CA0-9066-409A-A86A-462C164DAA1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89584FA-DD6B-47B9-897D-E50910D0D0E0}" type="datetimeFigureOut">
              <a:rPr lang="zh-CN" altLang="en-US" smtClean="0"/>
              <a:pPr/>
              <a:t>2020/2/6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E205F9-F93E-4B25-AA8B-08048EF381A1}"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89584FA-DD6B-47B9-897D-E50910D0D0E0}" type="datetimeFigureOut">
              <a:rPr lang="zh-CN" altLang="en-US" smtClean="0"/>
              <a:pPr/>
              <a:t>2020/2/6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E205F9-F93E-4B25-AA8B-08048EF381A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89584FA-DD6B-47B9-897D-E50910D0D0E0}" type="datetimeFigureOut">
              <a:rPr lang="zh-CN" altLang="en-US" smtClean="0"/>
              <a:pPr/>
              <a:t>2020/2/6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E205F9-F93E-4B25-AA8B-08048EF381A1}"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17" name="页脚占位符 16"/>
          <p:cNvSpPr>
            <a:spLocks noGrp="1"/>
          </p:cNvSpPr>
          <p:nvPr>
            <p:ph type="ftr" sz="quarter" idx="11"/>
            <p:custDataLst>
              <p:tags r:id="rId2"/>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6"/>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3"/>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89584FA-DD6B-47B9-897D-E50910D0D0E0}" type="datetimeFigureOut">
              <a:rPr lang="zh-CN" altLang="en-US" smtClean="0"/>
              <a:pPr/>
              <a:t>2020/2/6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E205F9-F93E-4B25-AA8B-08048EF381A1}"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89584FA-DD6B-47B9-897D-E50910D0D0E0}" type="datetimeFigureOut">
              <a:rPr lang="zh-CN" altLang="en-US" smtClean="0"/>
              <a:pPr/>
              <a:t>2020/2/6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E205F9-F93E-4B25-AA8B-08048EF381A1}"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89584FA-DD6B-47B9-897D-E50910D0D0E0}" type="datetimeFigureOut">
              <a:rPr lang="zh-CN" altLang="en-US" smtClean="0"/>
              <a:pPr/>
              <a:t>2020/2/6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E205F9-F93E-4B25-AA8B-08048EF381A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89584FA-DD6B-47B9-897D-E50910D0D0E0}" type="datetimeFigureOut">
              <a:rPr lang="zh-CN" altLang="en-US" smtClean="0"/>
              <a:pPr/>
              <a:t>2020/2/6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3E205F9-F93E-4B25-AA8B-08048EF381A1}"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89584FA-DD6B-47B9-897D-E50910D0D0E0}" type="datetimeFigureOut">
              <a:rPr lang="zh-CN" altLang="en-US" smtClean="0"/>
              <a:pPr/>
              <a:t>2020/2/6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3E205F9-F93E-4B25-AA8B-08048EF381A1}"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89584FA-DD6B-47B9-897D-E50910D0D0E0}" type="datetimeFigureOut">
              <a:rPr lang="zh-CN" altLang="en-US" smtClean="0"/>
              <a:pPr/>
              <a:t>2020/2/6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3E205F9-F93E-4B25-AA8B-08048EF381A1}"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89584FA-DD6B-47B9-897D-E50910D0D0E0}" type="datetimeFigureOut">
              <a:rPr lang="zh-CN" altLang="en-US" smtClean="0"/>
              <a:pPr/>
              <a:t>2020/2/6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E205F9-F93E-4B25-AA8B-08048EF381A1}"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89584FA-DD6B-47B9-897D-E50910D0D0E0}" type="datetimeFigureOut">
              <a:rPr lang="zh-CN" altLang="en-US" smtClean="0"/>
              <a:pPr/>
              <a:t>2020/2/6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E205F9-F93E-4B25-AA8B-08048EF381A1}"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9584FA-DD6B-47B9-897D-E50910D0D0E0}" type="datetimeFigureOut">
              <a:rPr lang="zh-CN" altLang="en-US" smtClean="0"/>
              <a:pPr/>
              <a:t>2020/2/6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3E205F9-F93E-4B25-AA8B-08048EF381A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214679" y="1821651"/>
            <a:ext cx="5694369" cy="879254"/>
          </a:xfrm>
        </p:spPr>
        <p:txBody>
          <a:bodyPr>
            <a:noAutofit/>
          </a:bodyPr>
          <a:lstStyle/>
          <a:p>
            <a:pPr algn="ctr"/>
            <a:r>
              <a:rPr sz="4000" dirty="0" smtClean="0">
                <a:solidFill>
                  <a:srgbClr val="FF0000"/>
                </a:solidFill>
                <a:effectLst/>
                <a:latin typeface="微软雅黑" pitchFamily="34" charset="-122"/>
                <a:ea typeface="微软雅黑" pitchFamily="34" charset="-122"/>
              </a:rPr>
              <a:t>地理环境整体性原理的理解与运用</a:t>
            </a:r>
            <a:endParaRPr lang="zh-CN" altLang="en-US" sz="4000" dirty="0">
              <a:solidFill>
                <a:srgbClr val="FF0000"/>
              </a:solidFill>
              <a:effectLst/>
              <a:latin typeface="微软雅黑" pitchFamily="34" charset="-122"/>
              <a:ea typeface="微软雅黑" pitchFamily="34" charset="-122"/>
            </a:endParaRPr>
          </a:p>
        </p:txBody>
      </p:sp>
      <p:sp>
        <p:nvSpPr>
          <p:cNvPr id="10" name="矩形 9"/>
          <p:cNvSpPr/>
          <p:nvPr/>
        </p:nvSpPr>
        <p:spPr>
          <a:xfrm>
            <a:off x="4871085" y="3635375"/>
            <a:ext cx="3601720" cy="553998"/>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21" y="1194124"/>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高三年级</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地</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理</a:t>
            </a:r>
            <a:r>
              <a:rPr lang="zh-CN" altLang="en-US" sz="24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北京市第八十中学   刘颖男</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3" descr="A图14 南美洲（线路）"/>
          <p:cNvPicPr>
            <a:picLocks noChangeAspect="1" noChangeArrowheads="1"/>
          </p:cNvPicPr>
          <p:nvPr/>
        </p:nvPicPr>
        <p:blipFill>
          <a:blip r:embed="rId2" cstate="print"/>
          <a:srcRect/>
          <a:stretch>
            <a:fillRect/>
          </a:stretch>
        </p:blipFill>
        <p:spPr bwMode="auto">
          <a:xfrm>
            <a:off x="0" y="1214428"/>
            <a:ext cx="3614050" cy="3929072"/>
          </a:xfrm>
          <a:prstGeom prst="rect">
            <a:avLst/>
          </a:prstGeom>
          <a:noFill/>
          <a:ln w="9525">
            <a:noFill/>
            <a:miter lim="800000"/>
            <a:headEnd/>
            <a:tailEnd/>
          </a:ln>
        </p:spPr>
      </p:pic>
      <p:sp>
        <p:nvSpPr>
          <p:cNvPr id="14" name="Text Box 3"/>
          <p:cNvSpPr txBox="1">
            <a:spLocks noChangeArrowheads="1"/>
          </p:cNvSpPr>
          <p:nvPr/>
        </p:nvSpPr>
        <p:spPr bwMode="auto">
          <a:xfrm>
            <a:off x="0" y="-18"/>
            <a:ext cx="9144000" cy="1200329"/>
          </a:xfrm>
          <a:prstGeom prst="rect">
            <a:avLst/>
          </a:prstGeom>
          <a:noFill/>
          <a:ln w="12700" cap="sq">
            <a:noFill/>
            <a:miter lim="800000"/>
            <a:headEnd type="none" w="sm" len="sm"/>
            <a:tailEnd type="none" w="sm" len="sm"/>
          </a:ln>
        </p:spPr>
        <p:txBody>
          <a:bodyPr wrap="square">
            <a:spAutoFit/>
          </a:bodyPr>
          <a:lstStyle/>
          <a:p>
            <a:r>
              <a:rPr lang="zh-CN" altLang="en-US" sz="2400" b="1" dirty="0" smtClean="0">
                <a:latin typeface="+mn-ea"/>
              </a:rPr>
              <a:t>（</a:t>
            </a:r>
            <a:r>
              <a:rPr lang="en-US" altLang="zh-CN" sz="2400" b="1" dirty="0" smtClean="0">
                <a:latin typeface="+mn-ea"/>
              </a:rPr>
              <a:t>2013</a:t>
            </a:r>
            <a:r>
              <a:rPr lang="zh-CN" altLang="en-US" sz="2400" b="1" dirty="0" smtClean="0">
                <a:latin typeface="+mn-ea"/>
              </a:rPr>
              <a:t>京）</a:t>
            </a:r>
            <a:r>
              <a:rPr lang="zh-CN" altLang="en-US" sz="2400" b="1" dirty="0" smtClean="0">
                <a:latin typeface="楷体" pitchFamily="49" charset="-122"/>
                <a:ea typeface="楷体" pitchFamily="49" charset="-122"/>
              </a:rPr>
              <a:t>达尔文</a:t>
            </a:r>
            <a:r>
              <a:rPr lang="zh-CN" altLang="en-US" sz="2400" b="1" dirty="0">
                <a:latin typeface="楷体" pitchFamily="49" charset="-122"/>
                <a:ea typeface="楷体" pitchFamily="49" charset="-122"/>
              </a:rPr>
              <a:t>在南美洲考察期间，在①地看到热带雨林景观，在②地观察到安第斯山植被的垂直变化现象。读</a:t>
            </a:r>
            <a:r>
              <a:rPr lang="zh-CN" altLang="en-US" sz="2400" b="1" dirty="0" smtClean="0">
                <a:latin typeface="楷体" pitchFamily="49" charset="-122"/>
                <a:ea typeface="楷体" pitchFamily="49" charset="-122"/>
              </a:rPr>
              <a:t>图回答</a:t>
            </a:r>
            <a:endParaRPr lang="zh-CN" altLang="en-US" sz="2400" b="1" dirty="0">
              <a:latin typeface="楷体" pitchFamily="49" charset="-122"/>
              <a:ea typeface="楷体" pitchFamily="49" charset="-122"/>
            </a:endParaRPr>
          </a:p>
          <a:p>
            <a:r>
              <a:rPr lang="zh-CN" altLang="en-US" sz="2400" b="1" dirty="0">
                <a:latin typeface="+mn-ea"/>
              </a:rPr>
              <a:t>（</a:t>
            </a:r>
            <a:r>
              <a:rPr lang="en-US" altLang="zh-CN" sz="2400" b="1" dirty="0">
                <a:latin typeface="+mn-ea"/>
              </a:rPr>
              <a:t>2</a:t>
            </a:r>
            <a:r>
              <a:rPr lang="zh-CN" altLang="en-US" sz="2400" b="1" dirty="0">
                <a:latin typeface="+mn-ea"/>
              </a:rPr>
              <a:t>）在达尔文看到的①地景观和②地现象中，任选其一说明成因。 </a:t>
            </a:r>
          </a:p>
        </p:txBody>
      </p:sp>
      <p:sp>
        <p:nvSpPr>
          <p:cNvPr id="15" name="Text Box 5"/>
          <p:cNvSpPr txBox="1">
            <a:spLocks noChangeArrowheads="1"/>
          </p:cNvSpPr>
          <p:nvPr/>
        </p:nvSpPr>
        <p:spPr bwMode="auto">
          <a:xfrm>
            <a:off x="3714744" y="1714494"/>
            <a:ext cx="5286380" cy="1200329"/>
          </a:xfrm>
          <a:prstGeom prst="rect">
            <a:avLst/>
          </a:prstGeom>
          <a:noFill/>
          <a:ln w="12700" cap="sq">
            <a:noFill/>
            <a:miter lim="800000"/>
            <a:headEnd type="none" w="sm" len="sm"/>
            <a:tailEnd type="none" w="sm" len="sm"/>
          </a:ln>
        </p:spPr>
        <p:txBody>
          <a:bodyPr wrap="square">
            <a:spAutoFit/>
          </a:bodyPr>
          <a:lstStyle/>
          <a:p>
            <a:pPr>
              <a:spcBef>
                <a:spcPct val="50000"/>
              </a:spcBef>
            </a:pPr>
            <a:r>
              <a:rPr lang="zh-CN" altLang="en-US" sz="2400" b="1" dirty="0">
                <a:solidFill>
                  <a:srgbClr val="FF0000"/>
                </a:solidFill>
                <a:latin typeface="楷体" pitchFamily="49" charset="-122"/>
                <a:ea typeface="楷体" pitchFamily="49" charset="-122"/>
              </a:rPr>
              <a:t>①地：地处低纬，气温高，位于东南信风迎风海岸，沿岸有暖流，降水丰沛，形成热带雨林。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07139"/>
            <a:ext cx="5572164" cy="646331"/>
          </a:xfrm>
          <a:prstGeom prst="rect">
            <a:avLst/>
          </a:prstGeom>
          <a:noFill/>
        </p:spPr>
        <p:txBody>
          <a:bodyPr wrap="square" rtlCol="0">
            <a:spAutoFit/>
          </a:bodyPr>
          <a:lstStyle/>
          <a:p>
            <a:r>
              <a:rPr lang="en-US" altLang="zh-CN" sz="3600" dirty="0" smtClean="0">
                <a:latin typeface="黑体" pitchFamily="49" charset="-122"/>
                <a:ea typeface="黑体" pitchFamily="49" charset="-122"/>
              </a:rPr>
              <a:t>Ⅱ.</a:t>
            </a:r>
            <a:r>
              <a:rPr lang="zh-CN" altLang="en-US" sz="3600" dirty="0" smtClean="0">
                <a:latin typeface="黑体" pitchFamily="49" charset="-122"/>
                <a:ea typeface="黑体" pitchFamily="49" charset="-122"/>
              </a:rPr>
              <a:t>高考中的主要考法</a:t>
            </a:r>
            <a:endParaRPr lang="zh-CN" altLang="en-US" sz="3600" dirty="0">
              <a:latin typeface="黑体" pitchFamily="49" charset="-122"/>
              <a:ea typeface="黑体" pitchFamily="49" charset="-122"/>
            </a:endParaRPr>
          </a:p>
        </p:txBody>
      </p:sp>
      <p:sp>
        <p:nvSpPr>
          <p:cNvPr id="3" name="TextBox 2"/>
          <p:cNvSpPr txBox="1"/>
          <p:nvPr/>
        </p:nvSpPr>
        <p:spPr>
          <a:xfrm>
            <a:off x="500034" y="785800"/>
            <a:ext cx="6643734" cy="584775"/>
          </a:xfrm>
          <a:prstGeom prst="rect">
            <a:avLst/>
          </a:prstGeom>
          <a:noFill/>
        </p:spPr>
        <p:txBody>
          <a:bodyPr wrap="square" rtlCol="0">
            <a:spAutoFit/>
          </a:bodyPr>
          <a:lstStyle/>
          <a:p>
            <a:r>
              <a:rPr lang="en-US" altLang="zh-CN" sz="3200" b="1" dirty="0" smtClean="0"/>
              <a:t>1.</a:t>
            </a:r>
            <a:r>
              <a:rPr lang="zh-CN" altLang="en-US" sz="3200" b="1" dirty="0" smtClean="0"/>
              <a:t>描述某区域自然地理环境特征</a:t>
            </a:r>
            <a:endParaRPr lang="zh-CN" altLang="en-US" sz="3200" b="1" dirty="0"/>
          </a:p>
        </p:txBody>
      </p:sp>
      <p:sp>
        <p:nvSpPr>
          <p:cNvPr id="4" name="TextBox 3"/>
          <p:cNvSpPr txBox="1"/>
          <p:nvPr/>
        </p:nvSpPr>
        <p:spPr>
          <a:xfrm>
            <a:off x="500034" y="1428742"/>
            <a:ext cx="8215370" cy="584775"/>
          </a:xfrm>
          <a:prstGeom prst="rect">
            <a:avLst/>
          </a:prstGeom>
          <a:noFill/>
        </p:spPr>
        <p:txBody>
          <a:bodyPr wrap="square" rtlCol="0">
            <a:spAutoFit/>
          </a:bodyPr>
          <a:lstStyle/>
          <a:p>
            <a:r>
              <a:rPr lang="en-US" altLang="zh-CN" sz="3200" b="1" dirty="0"/>
              <a:t>2</a:t>
            </a:r>
            <a:r>
              <a:rPr lang="en-US" altLang="zh-CN" sz="3200" b="1" dirty="0" smtClean="0"/>
              <a:t>.</a:t>
            </a:r>
            <a:r>
              <a:rPr lang="zh-CN" altLang="en-US" sz="3200" b="1" dirty="0" smtClean="0"/>
              <a:t> 某区域自然地理环境特征的成因分析</a:t>
            </a:r>
            <a:endParaRPr lang="zh-CN" altLang="en-US" sz="3200" b="1" dirty="0"/>
          </a:p>
        </p:txBody>
      </p:sp>
      <p:sp>
        <p:nvSpPr>
          <p:cNvPr id="5" name="TextBox 4"/>
          <p:cNvSpPr txBox="1"/>
          <p:nvPr/>
        </p:nvSpPr>
        <p:spPr>
          <a:xfrm>
            <a:off x="714348" y="2143122"/>
            <a:ext cx="7500990" cy="584775"/>
          </a:xfrm>
          <a:prstGeom prst="rect">
            <a:avLst/>
          </a:prstGeom>
          <a:noFill/>
        </p:spPr>
        <p:txBody>
          <a:bodyPr wrap="square" rtlCol="0">
            <a:spAutoFit/>
          </a:bodyPr>
          <a:lstStyle/>
          <a:p>
            <a:r>
              <a:rPr lang="zh-CN" altLang="en-US" sz="3200" b="1" dirty="0" smtClean="0"/>
              <a:t>自然地理要素间的相互</a:t>
            </a:r>
            <a:r>
              <a:rPr lang="zh-CN" altLang="en-US" sz="3200" b="1" dirty="0" smtClean="0">
                <a:solidFill>
                  <a:srgbClr val="FF0000"/>
                </a:solidFill>
              </a:rPr>
              <a:t>关系</a:t>
            </a:r>
            <a:r>
              <a:rPr lang="zh-CN" altLang="en-US" sz="3200" b="1" dirty="0" smtClean="0"/>
              <a:t>（影响）</a:t>
            </a:r>
            <a:endParaRPr lang="zh-CN" altLang="en-US" sz="3200" b="1" dirty="0"/>
          </a:p>
        </p:txBody>
      </p:sp>
      <p:cxnSp>
        <p:nvCxnSpPr>
          <p:cNvPr id="9" name="直接箭头连接符 8"/>
          <p:cNvCxnSpPr/>
          <p:nvPr/>
        </p:nvCxnSpPr>
        <p:spPr>
          <a:xfrm rot="5400000">
            <a:off x="4242393" y="2115539"/>
            <a:ext cx="37505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71934" y="1785932"/>
            <a:ext cx="928694" cy="461665"/>
          </a:xfrm>
          <a:prstGeom prst="rect">
            <a:avLst/>
          </a:prstGeom>
          <a:noFill/>
        </p:spPr>
        <p:txBody>
          <a:bodyPr wrap="square" rtlCol="0">
            <a:spAutoFit/>
          </a:bodyPr>
          <a:lstStyle/>
          <a:p>
            <a:r>
              <a:rPr lang="zh-CN" altLang="en-US" sz="2400" b="1" dirty="0" smtClean="0"/>
              <a:t>实质</a:t>
            </a:r>
            <a:endParaRPr lang="zh-CN" altLang="en-US" sz="2400" b="1" dirty="0"/>
          </a:p>
        </p:txBody>
      </p:sp>
      <p:sp>
        <p:nvSpPr>
          <p:cNvPr id="8" name="TextBox 7"/>
          <p:cNvSpPr txBox="1"/>
          <p:nvPr/>
        </p:nvSpPr>
        <p:spPr>
          <a:xfrm>
            <a:off x="1714480" y="2857502"/>
            <a:ext cx="3643338" cy="1077218"/>
          </a:xfrm>
          <a:prstGeom prst="rect">
            <a:avLst/>
          </a:prstGeom>
          <a:noFill/>
        </p:spPr>
        <p:txBody>
          <a:bodyPr wrap="square" rtlCol="0">
            <a:spAutoFit/>
          </a:bodyPr>
          <a:lstStyle/>
          <a:p>
            <a:pPr algn="ctr"/>
            <a:r>
              <a:rPr lang="zh-CN" altLang="en-US" sz="3200" b="1" dirty="0" smtClean="0">
                <a:solidFill>
                  <a:srgbClr val="FF0000"/>
                </a:solidFill>
                <a:latin typeface="隶书" pitchFamily="49" charset="-122"/>
                <a:ea typeface="隶书" pitchFamily="49" charset="-122"/>
              </a:rPr>
              <a:t>找准“谁对谁”；厘清“怎么样”</a:t>
            </a:r>
            <a:endParaRPr lang="zh-CN" altLang="en-US" sz="3200" b="1" dirty="0">
              <a:solidFill>
                <a:srgbClr val="FF0000"/>
              </a:solidFill>
              <a:latin typeface="隶书" pitchFamily="49" charset="-122"/>
              <a:ea typeface="隶书" pitchFamily="49" charset="-122"/>
            </a:endParaRPr>
          </a:p>
        </p:txBody>
      </p:sp>
      <p:pic>
        <p:nvPicPr>
          <p:cNvPr id="11" name="Picture 38"/>
          <p:cNvPicPr>
            <a:picLocks noChangeAspect="1" noChangeArrowheads="1"/>
          </p:cNvPicPr>
          <p:nvPr/>
        </p:nvPicPr>
        <p:blipFill>
          <a:blip r:embed="rId2"/>
          <a:srcRect/>
          <a:stretch>
            <a:fillRect/>
          </a:stretch>
        </p:blipFill>
        <p:spPr bwMode="auto">
          <a:xfrm>
            <a:off x="6429388" y="2659565"/>
            <a:ext cx="2500330" cy="2483935"/>
          </a:xfrm>
          <a:prstGeom prst="rect">
            <a:avLst/>
          </a:prstGeom>
          <a:solidFill>
            <a:srgbClr val="FF0000"/>
          </a:solidFill>
          <a:ln w="9525">
            <a:noFill/>
            <a:miter lim="800000"/>
            <a:headEnd/>
            <a:tailEnd/>
          </a:ln>
        </p:spPr>
      </p:pic>
      <p:cxnSp>
        <p:nvCxnSpPr>
          <p:cNvPr id="12" name="直接箭头连接符 11"/>
          <p:cNvCxnSpPr/>
          <p:nvPr/>
        </p:nvCxnSpPr>
        <p:spPr>
          <a:xfrm rot="16200000" flipH="1">
            <a:off x="7387215" y="2698429"/>
            <a:ext cx="657941" cy="2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58082" y="2071684"/>
            <a:ext cx="928694" cy="461665"/>
          </a:xfrm>
          <a:prstGeom prst="rect">
            <a:avLst/>
          </a:prstGeom>
          <a:noFill/>
        </p:spPr>
        <p:txBody>
          <a:bodyPr wrap="square" rtlCol="0">
            <a:spAutoFit/>
          </a:bodyPr>
          <a:lstStyle/>
          <a:p>
            <a:r>
              <a:rPr lang="zh-CN" altLang="en-US" sz="2400" b="1" dirty="0" smtClean="0">
                <a:solidFill>
                  <a:schemeClr val="accent1"/>
                </a:solidFill>
              </a:rPr>
              <a:t>位置</a:t>
            </a:r>
            <a:endParaRPr lang="zh-CN" altLang="en-US" sz="2400"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4)">
                                      <p:cBhvr>
                                        <p:cTn id="12" dur="1000"/>
                                        <p:tgtEl>
                                          <p:spTgt spid="11"/>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lide(fromBottom)">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 </a:t>
            </a:r>
            <a:r>
              <a:rPr kumimoji="0" 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马达加斯加岛气候的区域差异显著，只有少量小型食肉动物。环尾狐猴属于原始种类的珍稀濒危动物，栖息于较干旱的疏林岩石地带，以树叶、花、果实以及昆虫等为食。图</a:t>
            </a:r>
            <a:r>
              <a:rPr kumimoji="0" lang="en-US" alt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13</a:t>
            </a:r>
            <a:r>
              <a:rPr kumimoji="0" lang="zh-CN" altLang="en-US"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为环尾狐猴，图</a:t>
            </a:r>
            <a:r>
              <a:rPr kumimoji="0" lang="en-US" alt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14</a:t>
            </a:r>
            <a:r>
              <a:rPr kumimoji="0" lang="zh-CN" altLang="en-US"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为马达加斯加岛地形示意图。</a:t>
            </a:r>
            <a:endParaRPr kumimoji="0" lang="zh-CN" altLang="en-US" sz="44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3" name="Picture 2"/>
          <p:cNvPicPr>
            <a:picLocks noChangeAspect="1" noChangeArrowheads="1"/>
          </p:cNvPicPr>
          <p:nvPr/>
        </p:nvPicPr>
        <p:blipFill>
          <a:blip r:embed="rId2"/>
          <a:srcRect/>
          <a:stretch>
            <a:fillRect/>
          </a:stretch>
        </p:blipFill>
        <p:spPr bwMode="auto">
          <a:xfrm>
            <a:off x="5924536" y="1142990"/>
            <a:ext cx="3219464" cy="3767173"/>
          </a:xfrm>
          <a:prstGeom prst="rect">
            <a:avLst/>
          </a:prstGeom>
          <a:noFill/>
          <a:ln w="9525">
            <a:noFill/>
            <a:miter lim="800000"/>
            <a:headEnd/>
            <a:tailEnd/>
          </a:ln>
          <a:effectLst/>
        </p:spPr>
      </p:pic>
      <p:pic>
        <p:nvPicPr>
          <p:cNvPr id="4" name="图片 3" descr="http://d.hiphotos.baidu.com/baike/c0%3Dbaike116%2C5%2C5%2C116%2C38/sign=5ff816ba38292df583cea447dd583705/838ba61ea8d3fd1f8a2271af324e251f95ca5f78.jpg"/>
          <p:cNvPicPr/>
          <p:nvPr/>
        </p:nvPicPr>
        <p:blipFill rotWithShape="1">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r="6560" b="10219"/>
          <a:stretch/>
        </p:blipFill>
        <p:spPr bwMode="auto">
          <a:xfrm>
            <a:off x="4000496" y="1214428"/>
            <a:ext cx="2286016" cy="2928958"/>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
        <p:nvSpPr>
          <p:cNvPr id="5" name="Rectangle 1"/>
          <p:cNvSpPr>
            <a:spLocks noChangeArrowheads="1"/>
          </p:cNvSpPr>
          <p:nvPr/>
        </p:nvSpPr>
        <p:spPr bwMode="auto">
          <a:xfrm>
            <a:off x="0" y="1071552"/>
            <a:ext cx="392905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000" b="1" i="0" u="none" strike="noStrike" cap="none" normalizeH="0" baseline="0" dirty="0" smtClean="0">
                <a:ln>
                  <a:noFill/>
                </a:ln>
                <a:solidFill>
                  <a:schemeClr val="tx1"/>
                </a:solidFill>
                <a:effectLst/>
                <a:latin typeface="+mn-ea"/>
                <a:cs typeface="Times New Roman" pitchFamily="18" charset="0"/>
              </a:rPr>
              <a:t>（</a:t>
            </a:r>
            <a:r>
              <a:rPr kumimoji="0" lang="en-US" altLang="zh-CN" sz="2000" b="1" i="0" u="none" strike="noStrike" cap="none" normalizeH="0" baseline="0" dirty="0" smtClean="0">
                <a:ln>
                  <a:noFill/>
                </a:ln>
                <a:solidFill>
                  <a:schemeClr val="tx1"/>
                </a:solidFill>
                <a:effectLst/>
                <a:latin typeface="+mn-ea"/>
                <a:cs typeface="Times New Roman" pitchFamily="18" charset="0"/>
              </a:rPr>
              <a:t>3</a:t>
            </a:r>
            <a:r>
              <a:rPr kumimoji="0" lang="zh-CN" altLang="en-US" sz="2000" b="1" i="0" u="none" strike="noStrike" cap="none" normalizeH="0" baseline="0" dirty="0" smtClean="0">
                <a:ln>
                  <a:noFill/>
                </a:ln>
                <a:solidFill>
                  <a:schemeClr val="tx1"/>
                </a:solidFill>
                <a:effectLst/>
                <a:latin typeface="+mn-ea"/>
                <a:cs typeface="Times New Roman" pitchFamily="18" charset="0"/>
              </a:rPr>
              <a:t>）应用地理环境整体性原理，分析马达加斯加岛西部和西南部成为环尾狐猴主要栖息地的自然原因。（</a:t>
            </a:r>
            <a:r>
              <a:rPr kumimoji="0" lang="en-US" altLang="zh-CN" sz="2000" b="1" i="0" u="none" strike="noStrike" cap="none" normalizeH="0" baseline="0" dirty="0" smtClean="0">
                <a:ln>
                  <a:noFill/>
                </a:ln>
                <a:solidFill>
                  <a:schemeClr val="tx1"/>
                </a:solidFill>
                <a:effectLst/>
                <a:latin typeface="+mn-ea"/>
                <a:cs typeface="Times New Roman" pitchFamily="18" charset="0"/>
              </a:rPr>
              <a:t>4</a:t>
            </a:r>
            <a:r>
              <a:rPr kumimoji="0" lang="zh-CN" altLang="en-US" sz="2000" b="1" i="0" u="none" strike="noStrike" cap="none" normalizeH="0" baseline="0" dirty="0" smtClean="0">
                <a:ln>
                  <a:noFill/>
                </a:ln>
                <a:solidFill>
                  <a:schemeClr val="tx1"/>
                </a:solidFill>
                <a:effectLst/>
                <a:latin typeface="+mn-ea"/>
                <a:cs typeface="Times New Roman" pitchFamily="18" charset="0"/>
              </a:rPr>
              <a:t>分）</a:t>
            </a:r>
            <a:endParaRPr kumimoji="0" lang="zh-CN" altLang="en-US" sz="4400" b="1" i="0" u="none" strike="noStrike" cap="none" normalizeH="0" baseline="0" dirty="0" smtClean="0">
              <a:ln>
                <a:noFill/>
              </a:ln>
              <a:solidFill>
                <a:schemeClr val="tx1"/>
              </a:solidFill>
              <a:effectLst/>
              <a:latin typeface="+mn-ea"/>
              <a:cs typeface="宋体" pitchFamily="2" charset="-122"/>
            </a:endParaRPr>
          </a:p>
        </p:txBody>
      </p:sp>
      <p:sp>
        <p:nvSpPr>
          <p:cNvPr id="6" name="矩形 5"/>
          <p:cNvSpPr/>
          <p:nvPr/>
        </p:nvSpPr>
        <p:spPr>
          <a:xfrm>
            <a:off x="0" y="4127837"/>
            <a:ext cx="9144000" cy="1015663"/>
          </a:xfrm>
          <a:prstGeom prst="rect">
            <a:avLst/>
          </a:prstGeom>
          <a:solidFill>
            <a:schemeClr val="bg1"/>
          </a:solidFill>
        </p:spPr>
        <p:txBody>
          <a:bodyPr wrap="square">
            <a:spAutoFit/>
          </a:bodyPr>
          <a:lstStyle/>
          <a:p>
            <a:r>
              <a:rPr lang="zh-CN" altLang="en-US" sz="2000" b="1" dirty="0" smtClean="0">
                <a:solidFill>
                  <a:srgbClr val="FF0000"/>
                </a:solidFill>
                <a:latin typeface="楷体" pitchFamily="49" charset="-122"/>
                <a:ea typeface="楷体" pitchFamily="49" charset="-122"/>
              </a:rPr>
              <a:t> 马达加斯加岛与非洲大陆被海洋阻隔，缺少大型食肉动物，动物的天敌少；纬度较低，植物生长快，食物供应量大；西部和西南部地处东南信风的背风坡，较干旱少雨，以稀树高草为主，适合栖息；河流众多，水源充足。</a:t>
            </a:r>
            <a:endParaRPr lang="zh-CN" altLang="en-US" sz="2000" b="1" dirty="0">
              <a:solidFill>
                <a:srgbClr val="FF0000"/>
              </a:solidFill>
              <a:latin typeface="楷体" pitchFamily="49" charset="-122"/>
              <a:ea typeface="楷体" pitchFamily="49" charset="-122"/>
            </a:endParaRPr>
          </a:p>
        </p:txBody>
      </p:sp>
      <p:pic>
        <p:nvPicPr>
          <p:cNvPr id="7" name="Picture 2"/>
          <p:cNvPicPr>
            <a:picLocks noChangeAspect="1" noChangeArrowheads="1"/>
          </p:cNvPicPr>
          <p:nvPr/>
        </p:nvPicPr>
        <p:blipFill>
          <a:blip r:embed="rId4"/>
          <a:srcRect/>
          <a:stretch>
            <a:fillRect/>
          </a:stretch>
        </p:blipFill>
        <p:spPr bwMode="auto">
          <a:xfrm>
            <a:off x="1500166" y="2071684"/>
            <a:ext cx="2179633" cy="208530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zh-CN" altLang="en-US" sz="2400" b="1" dirty="0" smtClean="0">
                <a:latin typeface="楷体" pitchFamily="49" charset="-122"/>
                <a:ea typeface="楷体" pitchFamily="49" charset="-122"/>
                <a:cs typeface="Times New Roman" pitchFamily="18" charset="0"/>
              </a:rPr>
              <a:t>（</a:t>
            </a:r>
            <a:r>
              <a:rPr lang="en-US" altLang="zh-CN" sz="2400" b="1" dirty="0" smtClean="0">
                <a:latin typeface="楷体" pitchFamily="49" charset="-122"/>
                <a:ea typeface="楷体" pitchFamily="49" charset="-122"/>
                <a:cs typeface="Times New Roman" pitchFamily="18" charset="0"/>
              </a:rPr>
              <a:t>2016</a:t>
            </a:r>
            <a:r>
              <a:rPr lang="zh-CN" altLang="en-US" sz="2400" b="1" dirty="0" smtClean="0">
                <a:latin typeface="楷体" pitchFamily="49" charset="-122"/>
                <a:ea typeface="楷体" pitchFamily="49" charset="-122"/>
                <a:cs typeface="Times New Roman" pitchFamily="18" charset="0"/>
              </a:rPr>
              <a:t>全国</a:t>
            </a:r>
            <a:r>
              <a:rPr lang="en-US" altLang="zh-CN" sz="2400" b="1" dirty="0" smtClean="0">
                <a:latin typeface="楷体" pitchFamily="49" charset="-122"/>
                <a:ea typeface="楷体" pitchFamily="49" charset="-122"/>
                <a:cs typeface="Times New Roman" pitchFamily="18" charset="0"/>
              </a:rPr>
              <a:t>2</a:t>
            </a:r>
            <a:r>
              <a:rPr lang="zh-CN" altLang="en-US" sz="2400" b="1" dirty="0" smtClean="0">
                <a:latin typeface="楷体" pitchFamily="49" charset="-122"/>
                <a:ea typeface="楷体" pitchFamily="49" charset="-122"/>
                <a:cs typeface="Times New Roman" pitchFamily="18" charset="0"/>
              </a:rPr>
              <a:t>）</a:t>
            </a:r>
            <a:r>
              <a:rPr kumimoji="0" lang="zh-CN"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在全球气候变暖的背景下，我国长白上高山苔原带矮小灌木的冻害反而加剧，调查发现，长白山雪期缩短；冻害与坡度密切相关，而与海拔基本无关；西北坡为冻害高发区。据此完成</a:t>
            </a:r>
            <a:r>
              <a:rPr kumimoji="0" lang="en-US" altLang="zh-CN"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6-8</a:t>
            </a:r>
            <a:r>
              <a:rPr kumimoji="0" lang="zh-CN" altLang="en-US"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题。</a:t>
            </a:r>
            <a:endParaRPr kumimoji="0" lang="zh-CN" altLang="en-US" sz="4800" b="1" i="0" u="none" strike="noStrike" cap="none" normalizeH="0" baseline="0" dirty="0" smtClean="0">
              <a:ln>
                <a:noFill/>
              </a:ln>
              <a:solidFill>
                <a:schemeClr val="tx1"/>
              </a:solidFill>
              <a:effectLst/>
              <a:latin typeface="楷体" pitchFamily="49" charset="-122"/>
              <a:ea typeface="楷体" pitchFamily="49" charset="-122"/>
              <a:cs typeface="宋体" pitchFamily="2" charset="-122"/>
            </a:endParaRPr>
          </a:p>
        </p:txBody>
      </p:sp>
      <p:sp>
        <p:nvSpPr>
          <p:cNvPr id="28674" name="Rectangle 2"/>
          <p:cNvSpPr>
            <a:spLocks noChangeArrowheads="1"/>
          </p:cNvSpPr>
          <p:nvPr/>
        </p:nvSpPr>
        <p:spPr bwMode="auto">
          <a:xfrm>
            <a:off x="0" y="150018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6.</a:t>
            </a:r>
            <a:r>
              <a:rPr kumimoji="0" lang="zh-CN" altLang="en-US"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在高山苔原带，与坡度密切相关，而与海拔基本无关的指标是</a:t>
            </a:r>
            <a:endParaRPr kumimoji="0" lang="zh-CN" altLang="en-US" sz="24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a:t>
            </a:r>
            <a:r>
              <a:rPr lang="en-US" altLang="zh-CN" sz="2400" b="1" dirty="0" smtClean="0">
                <a:latin typeface="宋体" pitchFamily="2" charset="-122"/>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大气温度             </a:t>
            </a:r>
            <a:r>
              <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B</a:t>
            </a:r>
            <a:r>
              <a:rPr lang="en-US" altLang="zh-CN" sz="2400" b="1" dirty="0">
                <a:latin typeface="宋体" pitchFamily="2" charset="-122"/>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降水量    </a:t>
            </a:r>
            <a:endPar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C</a:t>
            </a:r>
            <a:r>
              <a:rPr lang="en-US" altLang="zh-CN" sz="2400" b="1" dirty="0" smtClean="0">
                <a:latin typeface="宋体" pitchFamily="2" charset="-122"/>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积雪厚度             </a:t>
            </a:r>
            <a:r>
              <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D</a:t>
            </a:r>
            <a:r>
              <a:rPr lang="en-US" altLang="zh-CN" sz="2400" b="1" dirty="0" smtClean="0">
                <a:latin typeface="宋体" pitchFamily="2" charset="-122"/>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植被覆盖度</a:t>
            </a:r>
            <a:endParaRPr kumimoji="0" lang="zh-CN" altLang="en-US" sz="24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6" name="Rectangle 3"/>
          <p:cNvSpPr>
            <a:spLocks noChangeArrowheads="1"/>
          </p:cNvSpPr>
          <p:nvPr/>
        </p:nvSpPr>
        <p:spPr bwMode="auto">
          <a:xfrm>
            <a:off x="0" y="2728743"/>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7.</a:t>
            </a:r>
            <a:r>
              <a:rPr kumimoji="0" lang="zh-CN" altLang="en-US"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长白山西北坡比其他坡向冻害高发，是因为该坡</a:t>
            </a:r>
            <a:endParaRPr kumimoji="0" lang="zh-CN" altLang="en-US" sz="24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a:t>
            </a:r>
            <a:r>
              <a:rPr lang="en-US" altLang="zh-CN" sz="2400" b="1" dirty="0">
                <a:latin typeface="宋体" pitchFamily="2" charset="-122"/>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年降水量最少         </a:t>
            </a:r>
            <a:r>
              <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B</a:t>
            </a:r>
            <a:r>
              <a:rPr lang="en-US" altLang="zh-CN" sz="2400" b="1" dirty="0">
                <a:latin typeface="宋体" pitchFamily="2" charset="-122"/>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冬季气温最低    </a:t>
            </a:r>
            <a:endPar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C</a:t>
            </a:r>
            <a:r>
              <a:rPr lang="en-US" altLang="zh-CN" sz="2400" b="1" dirty="0">
                <a:latin typeface="宋体" pitchFamily="2" charset="-122"/>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年日照最少           </a:t>
            </a:r>
            <a:r>
              <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D</a:t>
            </a:r>
            <a:r>
              <a:rPr lang="en-US" altLang="zh-CN" sz="2400" b="1" dirty="0">
                <a:latin typeface="宋体" pitchFamily="2" charset="-122"/>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冬季风力最大</a:t>
            </a:r>
            <a:endParaRPr kumimoji="0" lang="zh-CN" altLang="en-US" sz="24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7" name="Rectangle 4"/>
          <p:cNvSpPr>
            <a:spLocks noChangeArrowheads="1"/>
          </p:cNvSpPr>
          <p:nvPr/>
        </p:nvSpPr>
        <p:spPr bwMode="auto">
          <a:xfrm>
            <a:off x="0" y="3943171"/>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8</a:t>
            </a:r>
            <a:r>
              <a:rPr kumimoji="0" lang="zh-CN" altLang="en-US"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．气候变暖但冻害加剧的原因可能是</a:t>
            </a:r>
            <a:endParaRPr kumimoji="0" lang="zh-CN" altLang="en-US" sz="24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a:t>
            </a:r>
            <a:r>
              <a:rPr lang="en-US" altLang="zh-CN" sz="2400" b="1" dirty="0">
                <a:latin typeface="宋体" pitchFamily="2" charset="-122"/>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蒸腾加剧            </a:t>
            </a:r>
            <a:r>
              <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B</a:t>
            </a:r>
            <a:r>
              <a:rPr lang="en-US" altLang="zh-CN" sz="2400" b="1" dirty="0">
                <a:latin typeface="宋体" pitchFamily="2" charset="-122"/>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低温更低    </a:t>
            </a:r>
            <a:endPar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C.</a:t>
            </a:r>
            <a:r>
              <a:rPr kumimoji="0" lang="zh-CN" altLang="en-US"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降雪期推后          </a:t>
            </a:r>
            <a:r>
              <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D</a:t>
            </a:r>
            <a:r>
              <a:rPr lang="en-US" altLang="zh-CN" sz="2400" b="1" dirty="0">
                <a:latin typeface="宋体" pitchFamily="2" charset="-122"/>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太阳辐射减弱</a:t>
            </a:r>
            <a:endParaRPr kumimoji="0" lang="zh-CN" altLang="en-US" sz="24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9" name="TextBox 8"/>
          <p:cNvSpPr txBox="1"/>
          <p:nvPr/>
        </p:nvSpPr>
        <p:spPr>
          <a:xfrm>
            <a:off x="7429520" y="2071684"/>
            <a:ext cx="1214446" cy="1569660"/>
          </a:xfrm>
          <a:prstGeom prst="rect">
            <a:avLst/>
          </a:prstGeom>
          <a:noFill/>
        </p:spPr>
        <p:txBody>
          <a:bodyPr wrap="square" rtlCol="0">
            <a:spAutoFit/>
          </a:bodyPr>
          <a:lstStyle/>
          <a:p>
            <a:r>
              <a:rPr lang="zh-CN" altLang="en-US" sz="2400" b="1" dirty="0" smtClean="0">
                <a:solidFill>
                  <a:schemeClr val="accent1"/>
                </a:solidFill>
                <a:latin typeface="楷体" pitchFamily="49" charset="-122"/>
                <a:ea typeface="楷体" pitchFamily="49" charset="-122"/>
              </a:rPr>
              <a:t>地形和其它要素的关系</a:t>
            </a:r>
            <a:endParaRPr lang="zh-CN" altLang="en-US" sz="2400" b="1" dirty="0">
              <a:solidFill>
                <a:schemeClr val="accent1"/>
              </a:solidFill>
              <a:latin typeface="楷体" pitchFamily="49" charset="-122"/>
              <a:ea typeface="楷体" pitchFamily="49" charset="-122"/>
            </a:endParaRPr>
          </a:p>
        </p:txBody>
      </p:sp>
      <p:sp>
        <p:nvSpPr>
          <p:cNvPr id="10" name="TextBox 9"/>
          <p:cNvSpPr txBox="1"/>
          <p:nvPr/>
        </p:nvSpPr>
        <p:spPr>
          <a:xfrm>
            <a:off x="6357950" y="4214824"/>
            <a:ext cx="2714644" cy="461665"/>
          </a:xfrm>
          <a:prstGeom prst="rect">
            <a:avLst/>
          </a:prstGeom>
          <a:noFill/>
        </p:spPr>
        <p:txBody>
          <a:bodyPr wrap="square" rtlCol="0">
            <a:spAutoFit/>
          </a:bodyPr>
          <a:lstStyle/>
          <a:p>
            <a:r>
              <a:rPr lang="zh-CN" altLang="en-US" sz="2400" b="1" dirty="0" smtClean="0">
                <a:solidFill>
                  <a:schemeClr val="accent1"/>
                </a:solidFill>
                <a:latin typeface="楷体" pitchFamily="49" charset="-122"/>
                <a:ea typeface="楷体" pitchFamily="49" charset="-122"/>
              </a:rPr>
              <a:t>气候与生物的关系</a:t>
            </a:r>
            <a:endParaRPr lang="zh-CN" altLang="en-US" sz="2400" b="1" dirty="0">
              <a:solidFill>
                <a:schemeClr val="accent1"/>
              </a:solidFill>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Bottom)">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1200329"/>
          </a:xfrm>
          <a:prstGeom prst="rect">
            <a:avLst/>
          </a:prstGeom>
        </p:spPr>
        <p:txBody>
          <a:bodyPr wrap="square">
            <a:spAutoFit/>
          </a:bodyPr>
          <a:lstStyle/>
          <a:p>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2017</a:t>
            </a:r>
            <a:r>
              <a:rPr lang="zh-CN" altLang="en-US" sz="2400" b="1" dirty="0" smtClean="0">
                <a:latin typeface="楷体" pitchFamily="49" charset="-122"/>
                <a:ea typeface="楷体" pitchFamily="49" charset="-122"/>
              </a:rPr>
              <a:t>全国</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）图</a:t>
            </a:r>
            <a:r>
              <a:rPr lang="en-US" sz="2400" b="1" dirty="0">
                <a:latin typeface="楷体" pitchFamily="49" charset="-122"/>
                <a:ea typeface="楷体" pitchFamily="49" charset="-122"/>
              </a:rPr>
              <a:t>2</a:t>
            </a:r>
            <a:r>
              <a:rPr lang="zh-CN" altLang="en-US" sz="2400" b="1" dirty="0">
                <a:latin typeface="楷体" pitchFamily="49" charset="-122"/>
                <a:ea typeface="楷体" pitchFamily="49" charset="-122"/>
              </a:rPr>
              <a:t>示意我国西北某闭合流域的剖面。该流域</a:t>
            </a:r>
            <a:r>
              <a:rPr lang="zh-CN" altLang="en-US" sz="2400" b="1" dirty="0" smtClean="0">
                <a:latin typeface="楷体" pitchFamily="49" charset="-122"/>
                <a:ea typeface="楷体" pitchFamily="49" charset="-122"/>
              </a:rPr>
              <a:t>气候较干，</a:t>
            </a:r>
            <a:r>
              <a:rPr lang="zh-CN" altLang="en-US" sz="2400" b="1" dirty="0">
                <a:latin typeface="楷体" pitchFamily="49" charset="-122"/>
                <a:ea typeface="楷体" pitchFamily="49" charset="-122"/>
              </a:rPr>
              <a:t>年均降水量仅为</a:t>
            </a:r>
            <a:r>
              <a:rPr lang="en-US" sz="2400" b="1" dirty="0">
                <a:latin typeface="楷体" pitchFamily="49" charset="-122"/>
                <a:ea typeface="楷体" pitchFamily="49" charset="-122"/>
              </a:rPr>
              <a:t>210</a:t>
            </a:r>
            <a:r>
              <a:rPr lang="zh-CN" altLang="en-US" sz="2400" b="1" dirty="0">
                <a:latin typeface="楷体" pitchFamily="49" charset="-122"/>
                <a:ea typeface="楷体" pitchFamily="49" charset="-122"/>
              </a:rPr>
              <a:t>毫米，但湖面年蒸发量可达</a:t>
            </a:r>
            <a:r>
              <a:rPr lang="en-US" sz="2400" b="1" dirty="0">
                <a:latin typeface="楷体" pitchFamily="49" charset="-122"/>
                <a:ea typeface="楷体" pitchFamily="49" charset="-122"/>
              </a:rPr>
              <a:t>2 000</a:t>
            </a:r>
            <a:r>
              <a:rPr lang="zh-CN" altLang="en-US" sz="2400" b="1" dirty="0">
                <a:latin typeface="楷体" pitchFamily="49" charset="-122"/>
                <a:ea typeface="楷体" pitchFamily="49" charset="-122"/>
              </a:rPr>
              <a:t>毫米，湖水浅，盐度饱和，水下已形成</a:t>
            </a:r>
            <a:r>
              <a:rPr lang="zh-CN" altLang="en-US" sz="2400" b="1" dirty="0" smtClean="0">
                <a:latin typeface="楷体" pitchFamily="49" charset="-122"/>
                <a:ea typeface="楷体" pitchFamily="49" charset="-122"/>
              </a:rPr>
              <a:t>较盐</a:t>
            </a:r>
            <a:r>
              <a:rPr lang="zh-CN" altLang="en-US" sz="2400" b="1" dirty="0">
                <a:latin typeface="楷体" pitchFamily="49" charset="-122"/>
                <a:ea typeface="楷体" pitchFamily="49" charset="-122"/>
              </a:rPr>
              <a:t>层，据此完成</a:t>
            </a:r>
            <a:r>
              <a:rPr lang="en-US" sz="2400" b="1" dirty="0">
                <a:latin typeface="楷体" pitchFamily="49" charset="-122"/>
                <a:ea typeface="楷体" pitchFamily="49" charset="-122"/>
              </a:rPr>
              <a:t>6-8</a:t>
            </a:r>
            <a:r>
              <a:rPr lang="zh-CN" altLang="en-US" sz="2400" b="1" dirty="0">
                <a:latin typeface="楷体" pitchFamily="49" charset="-122"/>
                <a:ea typeface="楷体" pitchFamily="49" charset="-122"/>
              </a:rPr>
              <a:t>题。</a:t>
            </a:r>
          </a:p>
        </p:txBody>
      </p:sp>
      <p:pic>
        <p:nvPicPr>
          <p:cNvPr id="4" name="图片 3" descr="微信截图_20200204133320.png"/>
          <p:cNvPicPr>
            <a:picLocks noChangeAspect="1"/>
          </p:cNvPicPr>
          <p:nvPr/>
        </p:nvPicPr>
        <p:blipFill>
          <a:blip r:embed="rId2"/>
          <a:srcRect t="5000"/>
          <a:stretch>
            <a:fillRect/>
          </a:stretch>
        </p:blipFill>
        <p:spPr>
          <a:xfrm>
            <a:off x="0" y="1142990"/>
            <a:ext cx="8929750" cy="1214446"/>
          </a:xfrm>
          <a:prstGeom prst="rect">
            <a:avLst/>
          </a:prstGeom>
        </p:spPr>
      </p:pic>
      <p:sp>
        <p:nvSpPr>
          <p:cNvPr id="5" name="矩形 4"/>
          <p:cNvSpPr/>
          <p:nvPr/>
        </p:nvSpPr>
        <p:spPr>
          <a:xfrm>
            <a:off x="0" y="2571750"/>
            <a:ext cx="9144000" cy="830997"/>
          </a:xfrm>
          <a:prstGeom prst="rect">
            <a:avLst/>
          </a:prstGeom>
        </p:spPr>
        <p:txBody>
          <a:bodyPr wrap="square">
            <a:spAutoFit/>
          </a:bodyPr>
          <a:lstStyle/>
          <a:p>
            <a:r>
              <a:rPr lang="en-US" sz="2400" b="1" dirty="0">
                <a:latin typeface="+mn-ea"/>
              </a:rPr>
              <a:t>7.</a:t>
            </a:r>
            <a:r>
              <a:rPr lang="zh-CN" altLang="en-US" sz="2400" b="1" dirty="0">
                <a:latin typeface="+mn-ea"/>
              </a:rPr>
              <a:t>流域不同部位实际蒸发量差异显著，实际蒸发量最小的是</a:t>
            </a:r>
          </a:p>
          <a:p>
            <a:r>
              <a:rPr lang="en-US" sz="2400" b="1" dirty="0">
                <a:latin typeface="+mn-ea"/>
              </a:rPr>
              <a:t>A. </a:t>
            </a:r>
            <a:r>
              <a:rPr lang="zh-CN" altLang="en-US" sz="2400" b="1" dirty="0">
                <a:latin typeface="+mn-ea"/>
              </a:rPr>
              <a:t>坡面</a:t>
            </a:r>
            <a:r>
              <a:rPr lang="en-US" sz="2400" b="1" dirty="0">
                <a:latin typeface="+mn-ea"/>
              </a:rPr>
              <a:t>         </a:t>
            </a:r>
            <a:r>
              <a:rPr lang="en-US" sz="2400" b="1" dirty="0" smtClean="0">
                <a:latin typeface="+mn-ea"/>
              </a:rPr>
              <a:t>      B</a:t>
            </a:r>
            <a:r>
              <a:rPr lang="en-US" sz="2400" b="1" dirty="0">
                <a:latin typeface="+mn-ea"/>
              </a:rPr>
              <a:t>.</a:t>
            </a:r>
            <a:r>
              <a:rPr lang="zh-CN" altLang="en-US" sz="2400" b="1" dirty="0" smtClean="0">
                <a:latin typeface="+mn-ea"/>
              </a:rPr>
              <a:t>洪积扇          </a:t>
            </a:r>
            <a:r>
              <a:rPr lang="en-US" sz="2400" b="1" dirty="0" smtClean="0">
                <a:latin typeface="+mn-ea"/>
              </a:rPr>
              <a:t>C</a:t>
            </a:r>
            <a:r>
              <a:rPr lang="en-US" sz="2400" b="1" dirty="0">
                <a:latin typeface="+mn-ea"/>
              </a:rPr>
              <a:t>. </a:t>
            </a:r>
            <a:r>
              <a:rPr lang="zh-CN" altLang="en-US" sz="2400" b="1" dirty="0">
                <a:latin typeface="+mn-ea"/>
              </a:rPr>
              <a:t>河谷</a:t>
            </a:r>
            <a:r>
              <a:rPr lang="en-US" sz="2400" b="1" dirty="0">
                <a:latin typeface="+mn-ea"/>
              </a:rPr>
              <a:t>            </a:t>
            </a:r>
            <a:r>
              <a:rPr lang="en-US" sz="2400" b="1" dirty="0" smtClean="0">
                <a:latin typeface="+mn-ea"/>
              </a:rPr>
              <a:t>    </a:t>
            </a:r>
            <a:r>
              <a:rPr lang="en-US" sz="2400" b="1" dirty="0">
                <a:latin typeface="+mn-ea"/>
              </a:rPr>
              <a:t>D.</a:t>
            </a:r>
            <a:r>
              <a:rPr lang="zh-CN" altLang="en-US" sz="2400" b="1" dirty="0">
                <a:latin typeface="+mn-ea"/>
              </a:rPr>
              <a:t>湖盆</a:t>
            </a:r>
          </a:p>
        </p:txBody>
      </p:sp>
      <p:sp>
        <p:nvSpPr>
          <p:cNvPr id="7" name="矩形 6"/>
          <p:cNvSpPr/>
          <p:nvPr/>
        </p:nvSpPr>
        <p:spPr>
          <a:xfrm>
            <a:off x="0" y="3571882"/>
            <a:ext cx="9144000" cy="1200329"/>
          </a:xfrm>
          <a:prstGeom prst="rect">
            <a:avLst/>
          </a:prstGeom>
        </p:spPr>
        <p:txBody>
          <a:bodyPr wrap="square">
            <a:spAutoFit/>
          </a:bodyPr>
          <a:lstStyle/>
          <a:p>
            <a:r>
              <a:rPr lang="en-US" sz="2400" b="1" dirty="0"/>
              <a:t>8. </a:t>
            </a:r>
            <a:r>
              <a:rPr lang="zh-CN" altLang="en-US" sz="2400" b="1" dirty="0"/>
              <a:t>如果该流域大量种植耐旱植物，可能会导致</a:t>
            </a:r>
          </a:p>
          <a:p>
            <a:r>
              <a:rPr lang="en-US" sz="2400" b="1" dirty="0" smtClean="0"/>
              <a:t> A</a:t>
            </a:r>
            <a:r>
              <a:rPr lang="en-US" sz="2400" b="1" dirty="0"/>
              <a:t>. </a:t>
            </a:r>
            <a:r>
              <a:rPr lang="zh-CN" altLang="en-US" sz="2400" b="1" dirty="0"/>
              <a:t>湖盆蒸发量</a:t>
            </a:r>
            <a:r>
              <a:rPr lang="zh-CN" altLang="en-US" sz="2400" b="1" dirty="0" smtClean="0"/>
              <a:t>增多                         </a:t>
            </a:r>
            <a:r>
              <a:rPr lang="en-US" sz="2400" b="1" dirty="0" smtClean="0"/>
              <a:t>B</a:t>
            </a:r>
            <a:r>
              <a:rPr lang="en-US" sz="2400" b="1" dirty="0"/>
              <a:t>. </a:t>
            </a:r>
            <a:r>
              <a:rPr lang="zh-CN" altLang="en-US" sz="2400" b="1" dirty="0"/>
              <a:t>盐湖面积缩小</a:t>
            </a:r>
          </a:p>
          <a:p>
            <a:r>
              <a:rPr lang="en-US" sz="2400" b="1" dirty="0" smtClean="0"/>
              <a:t> C</a:t>
            </a:r>
            <a:r>
              <a:rPr lang="en-US" sz="2400" b="1" dirty="0"/>
              <a:t>. </a:t>
            </a:r>
            <a:r>
              <a:rPr lang="zh-CN" altLang="en-US" sz="2400" b="1" dirty="0"/>
              <a:t>湖水富养化</a:t>
            </a:r>
            <a:r>
              <a:rPr lang="zh-CN" altLang="en-US" sz="2400" b="1" dirty="0" smtClean="0"/>
              <a:t>加重                         </a:t>
            </a:r>
            <a:r>
              <a:rPr lang="en-US" sz="2400" b="1" dirty="0" smtClean="0"/>
              <a:t>D</a:t>
            </a:r>
            <a:r>
              <a:rPr lang="en-US" sz="2400" b="1" dirty="0"/>
              <a:t>. </a:t>
            </a:r>
            <a:r>
              <a:rPr lang="zh-CN" altLang="en-US" sz="2400" b="1" dirty="0"/>
              <a:t>湖水盐度增大</a:t>
            </a:r>
          </a:p>
        </p:txBody>
      </p:sp>
      <p:sp>
        <p:nvSpPr>
          <p:cNvPr id="8" name="TextBox 7"/>
          <p:cNvSpPr txBox="1"/>
          <p:nvPr/>
        </p:nvSpPr>
        <p:spPr>
          <a:xfrm>
            <a:off x="2928926" y="3214692"/>
            <a:ext cx="3786214" cy="461665"/>
          </a:xfrm>
          <a:prstGeom prst="rect">
            <a:avLst/>
          </a:prstGeom>
          <a:noFill/>
        </p:spPr>
        <p:txBody>
          <a:bodyPr wrap="square" rtlCol="0">
            <a:spAutoFit/>
          </a:bodyPr>
          <a:lstStyle/>
          <a:p>
            <a:r>
              <a:rPr lang="zh-CN" altLang="en-US" sz="2400" b="1" dirty="0" smtClean="0">
                <a:solidFill>
                  <a:schemeClr val="accent1"/>
                </a:solidFill>
                <a:latin typeface="楷体" pitchFamily="49" charset="-122"/>
                <a:ea typeface="楷体" pitchFamily="49" charset="-122"/>
              </a:rPr>
              <a:t>地形与水（蒸发）的关系</a:t>
            </a:r>
            <a:endParaRPr lang="zh-CN" altLang="en-US" sz="2400" b="1" dirty="0">
              <a:solidFill>
                <a:schemeClr val="accent1"/>
              </a:solidFill>
              <a:latin typeface="楷体" pitchFamily="49" charset="-122"/>
              <a:ea typeface="楷体" pitchFamily="49" charset="-122"/>
            </a:endParaRPr>
          </a:p>
        </p:txBody>
      </p:sp>
      <p:sp>
        <p:nvSpPr>
          <p:cNvPr id="9" name="TextBox 8"/>
          <p:cNvSpPr txBox="1"/>
          <p:nvPr/>
        </p:nvSpPr>
        <p:spPr>
          <a:xfrm>
            <a:off x="2143108" y="4572014"/>
            <a:ext cx="3786214" cy="461665"/>
          </a:xfrm>
          <a:prstGeom prst="rect">
            <a:avLst/>
          </a:prstGeom>
          <a:noFill/>
        </p:spPr>
        <p:txBody>
          <a:bodyPr wrap="square" rtlCol="0">
            <a:spAutoFit/>
          </a:bodyPr>
          <a:lstStyle/>
          <a:p>
            <a:r>
              <a:rPr lang="zh-CN" altLang="en-US" sz="2400" b="1" dirty="0" smtClean="0">
                <a:solidFill>
                  <a:schemeClr val="accent1"/>
                </a:solidFill>
                <a:latin typeface="楷体" pitchFamily="49" charset="-122"/>
                <a:ea typeface="楷体" pitchFamily="49" charset="-122"/>
              </a:rPr>
              <a:t>生物与水的关系</a:t>
            </a:r>
            <a:endParaRPr lang="zh-CN" altLang="en-US" sz="2400" b="1" dirty="0">
              <a:solidFill>
                <a:schemeClr val="accent1"/>
              </a:solidFill>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7" y="2360295"/>
            <a:ext cx="4658995" cy="92333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1"/>
            <a:ext cx="4205412" cy="507831"/>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4282" y="214296"/>
            <a:ext cx="4456669" cy="646331"/>
          </a:xfrm>
          <a:prstGeom prst="rect">
            <a:avLst/>
          </a:prstGeom>
        </p:spPr>
        <p:txBody>
          <a:bodyPr wrap="none">
            <a:spAutoFit/>
          </a:bodyPr>
          <a:lstStyle/>
          <a:p>
            <a:r>
              <a:rPr lang="en-US" altLang="zh-CN" sz="3600" dirty="0" smtClean="0"/>
              <a:t>Ⅰ</a:t>
            </a:r>
            <a:r>
              <a:rPr lang="en-US" altLang="zh-CN" sz="3600" dirty="0"/>
              <a:t>.</a:t>
            </a:r>
            <a:r>
              <a:rPr lang="zh-CN" altLang="en-US" sz="3600" dirty="0" smtClean="0">
                <a:latin typeface="黑体" pitchFamily="49" charset="-122"/>
                <a:ea typeface="黑体" pitchFamily="49" charset="-122"/>
              </a:rPr>
              <a:t>专题知识框架梳理</a:t>
            </a:r>
            <a:endParaRPr lang="zh-CN" altLang="en-US" sz="3600" dirty="0">
              <a:latin typeface="黑体" pitchFamily="49" charset="-122"/>
              <a:ea typeface="黑体" pitchFamily="49" charset="-122"/>
            </a:endParaRPr>
          </a:p>
        </p:txBody>
      </p:sp>
      <p:sp>
        <p:nvSpPr>
          <p:cNvPr id="3" name="TextBox 2"/>
          <p:cNvSpPr txBox="1"/>
          <p:nvPr/>
        </p:nvSpPr>
        <p:spPr>
          <a:xfrm>
            <a:off x="3357554" y="1857370"/>
            <a:ext cx="1143008" cy="1200329"/>
          </a:xfrm>
          <a:prstGeom prst="rect">
            <a:avLst/>
          </a:prstGeom>
          <a:solidFill>
            <a:schemeClr val="tx2">
              <a:lumMod val="40000"/>
              <a:lumOff val="60000"/>
            </a:schemeClr>
          </a:solidFill>
        </p:spPr>
        <p:txBody>
          <a:bodyPr wrap="square" rtlCol="0">
            <a:spAutoFit/>
          </a:bodyPr>
          <a:lstStyle/>
          <a:p>
            <a:r>
              <a:rPr lang="zh-CN" altLang="en-US" sz="2400" b="1" dirty="0" smtClean="0"/>
              <a:t>自然地理环境整体性</a:t>
            </a:r>
            <a:endParaRPr lang="zh-CN" altLang="en-US" sz="2400" b="1" dirty="0"/>
          </a:p>
        </p:txBody>
      </p:sp>
      <p:cxnSp>
        <p:nvCxnSpPr>
          <p:cNvPr id="5" name="直接箭头连接符 4"/>
          <p:cNvCxnSpPr/>
          <p:nvPr/>
        </p:nvCxnSpPr>
        <p:spPr>
          <a:xfrm>
            <a:off x="2857488" y="2428874"/>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85918" y="1714494"/>
            <a:ext cx="1143008" cy="1569660"/>
          </a:xfrm>
          <a:prstGeom prst="rect">
            <a:avLst/>
          </a:prstGeom>
          <a:solidFill>
            <a:schemeClr val="tx2">
              <a:lumMod val="40000"/>
              <a:lumOff val="60000"/>
            </a:schemeClr>
          </a:solidFill>
        </p:spPr>
        <p:txBody>
          <a:bodyPr wrap="square" rtlCol="0">
            <a:spAutoFit/>
          </a:bodyPr>
          <a:lstStyle/>
          <a:p>
            <a:r>
              <a:rPr lang="zh-CN" altLang="en-US" sz="2400" b="1" dirty="0" smtClean="0"/>
              <a:t>自然界物质迁移与能量交换</a:t>
            </a:r>
            <a:endParaRPr lang="zh-CN" altLang="en-US" sz="2400" b="1" dirty="0"/>
          </a:p>
        </p:txBody>
      </p:sp>
      <p:sp>
        <p:nvSpPr>
          <p:cNvPr id="8" name="右大括号 7"/>
          <p:cNvSpPr/>
          <p:nvPr/>
        </p:nvSpPr>
        <p:spPr>
          <a:xfrm>
            <a:off x="1500166" y="1500180"/>
            <a:ext cx="285752" cy="178595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TextBox 8"/>
          <p:cNvSpPr txBox="1"/>
          <p:nvPr/>
        </p:nvSpPr>
        <p:spPr>
          <a:xfrm>
            <a:off x="71406" y="1428742"/>
            <a:ext cx="1428760" cy="400110"/>
          </a:xfrm>
          <a:prstGeom prst="rect">
            <a:avLst/>
          </a:prstGeom>
          <a:noFill/>
        </p:spPr>
        <p:txBody>
          <a:bodyPr wrap="square" rtlCol="0">
            <a:spAutoFit/>
          </a:bodyPr>
          <a:lstStyle/>
          <a:p>
            <a:r>
              <a:rPr lang="zh-CN" altLang="en-US" sz="2000" b="1" dirty="0" smtClean="0"/>
              <a:t>大气运动</a:t>
            </a:r>
            <a:endParaRPr lang="zh-CN" altLang="en-US" sz="2000" b="1" dirty="0"/>
          </a:p>
        </p:txBody>
      </p:sp>
      <p:sp>
        <p:nvSpPr>
          <p:cNvPr id="10" name="TextBox 9"/>
          <p:cNvSpPr txBox="1"/>
          <p:nvPr/>
        </p:nvSpPr>
        <p:spPr>
          <a:xfrm>
            <a:off x="71438" y="1957326"/>
            <a:ext cx="1500166" cy="400110"/>
          </a:xfrm>
          <a:prstGeom prst="rect">
            <a:avLst/>
          </a:prstGeom>
          <a:noFill/>
        </p:spPr>
        <p:txBody>
          <a:bodyPr wrap="square" rtlCol="0">
            <a:spAutoFit/>
          </a:bodyPr>
          <a:lstStyle/>
          <a:p>
            <a:r>
              <a:rPr lang="zh-CN" altLang="en-US" sz="2000" b="1" dirty="0" smtClean="0"/>
              <a:t>水循环</a:t>
            </a:r>
            <a:endParaRPr lang="zh-CN" altLang="en-US" sz="2000" b="1" dirty="0"/>
          </a:p>
        </p:txBody>
      </p:sp>
      <p:sp>
        <p:nvSpPr>
          <p:cNvPr id="11" name="TextBox 10"/>
          <p:cNvSpPr txBox="1"/>
          <p:nvPr/>
        </p:nvSpPr>
        <p:spPr>
          <a:xfrm>
            <a:off x="0" y="3000378"/>
            <a:ext cx="1357290" cy="707886"/>
          </a:xfrm>
          <a:prstGeom prst="rect">
            <a:avLst/>
          </a:prstGeom>
          <a:noFill/>
        </p:spPr>
        <p:txBody>
          <a:bodyPr wrap="square" rtlCol="0">
            <a:spAutoFit/>
          </a:bodyPr>
          <a:lstStyle/>
          <a:p>
            <a:pPr algn="ctr"/>
            <a:r>
              <a:rPr lang="zh-CN" altLang="en-US" sz="2000" b="1" dirty="0" smtClean="0"/>
              <a:t>岩石圈</a:t>
            </a:r>
            <a:endParaRPr lang="en-US" altLang="zh-CN" sz="2000" b="1" dirty="0" smtClean="0"/>
          </a:p>
          <a:p>
            <a:pPr algn="ctr"/>
            <a:r>
              <a:rPr lang="zh-CN" altLang="en-US" sz="2000" b="1" dirty="0" smtClean="0"/>
              <a:t>物质循环</a:t>
            </a:r>
            <a:endParaRPr lang="zh-CN" altLang="en-US" sz="2000" b="1" dirty="0"/>
          </a:p>
        </p:txBody>
      </p:sp>
      <p:sp>
        <p:nvSpPr>
          <p:cNvPr id="12" name="TextBox 11"/>
          <p:cNvSpPr txBox="1"/>
          <p:nvPr/>
        </p:nvSpPr>
        <p:spPr>
          <a:xfrm>
            <a:off x="71406" y="2500312"/>
            <a:ext cx="1285852" cy="400110"/>
          </a:xfrm>
          <a:prstGeom prst="rect">
            <a:avLst/>
          </a:prstGeom>
          <a:noFill/>
        </p:spPr>
        <p:txBody>
          <a:bodyPr wrap="square" rtlCol="0">
            <a:spAutoFit/>
          </a:bodyPr>
          <a:lstStyle/>
          <a:p>
            <a:r>
              <a:rPr lang="zh-CN" altLang="en-US" sz="2000" b="1" dirty="0" smtClean="0"/>
              <a:t>生物循环</a:t>
            </a:r>
            <a:endParaRPr lang="zh-CN" altLang="en-US" sz="2000" b="1" dirty="0"/>
          </a:p>
        </p:txBody>
      </p:sp>
      <p:sp>
        <p:nvSpPr>
          <p:cNvPr id="13" name="TextBox 12"/>
          <p:cNvSpPr txBox="1"/>
          <p:nvPr/>
        </p:nvSpPr>
        <p:spPr>
          <a:xfrm>
            <a:off x="2857488" y="1857370"/>
            <a:ext cx="428628" cy="1200329"/>
          </a:xfrm>
          <a:prstGeom prst="rect">
            <a:avLst/>
          </a:prstGeom>
          <a:noFill/>
        </p:spPr>
        <p:txBody>
          <a:bodyPr wrap="square" rtlCol="0">
            <a:spAutoFit/>
          </a:bodyPr>
          <a:lstStyle/>
          <a:p>
            <a:r>
              <a:rPr lang="zh-CN" altLang="en-US" b="1" dirty="0" smtClean="0">
                <a:solidFill>
                  <a:srgbClr val="00B0F0"/>
                </a:solidFill>
              </a:rPr>
              <a:t>形成基础</a:t>
            </a:r>
            <a:endParaRPr lang="zh-CN" altLang="en-US" b="1" dirty="0">
              <a:solidFill>
                <a:srgbClr val="00B0F0"/>
              </a:solidFill>
            </a:endParaRPr>
          </a:p>
        </p:txBody>
      </p:sp>
      <p:cxnSp>
        <p:nvCxnSpPr>
          <p:cNvPr id="17" name="直接连接符 16"/>
          <p:cNvCxnSpPr/>
          <p:nvPr/>
        </p:nvCxnSpPr>
        <p:spPr>
          <a:xfrm>
            <a:off x="4500562" y="2428874"/>
            <a:ext cx="42862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00562" y="1871487"/>
            <a:ext cx="428628" cy="1200329"/>
          </a:xfrm>
          <a:prstGeom prst="rect">
            <a:avLst/>
          </a:prstGeom>
          <a:noFill/>
        </p:spPr>
        <p:txBody>
          <a:bodyPr wrap="square" rtlCol="0">
            <a:spAutoFit/>
          </a:bodyPr>
          <a:lstStyle/>
          <a:p>
            <a:r>
              <a:rPr lang="zh-CN" altLang="en-US" b="1" dirty="0" smtClean="0">
                <a:solidFill>
                  <a:srgbClr val="00B0F0"/>
                </a:solidFill>
              </a:rPr>
              <a:t>原理本质</a:t>
            </a:r>
            <a:endParaRPr lang="zh-CN" altLang="en-US" b="1" dirty="0">
              <a:solidFill>
                <a:srgbClr val="00B0F0"/>
              </a:solidFill>
            </a:endParaRPr>
          </a:p>
        </p:txBody>
      </p:sp>
      <p:pic>
        <p:nvPicPr>
          <p:cNvPr id="19" name="Picture 38"/>
          <p:cNvPicPr>
            <a:picLocks noChangeAspect="1" noChangeArrowheads="1"/>
          </p:cNvPicPr>
          <p:nvPr/>
        </p:nvPicPr>
        <p:blipFill>
          <a:blip r:embed="rId2"/>
          <a:srcRect/>
          <a:stretch>
            <a:fillRect/>
          </a:stretch>
        </p:blipFill>
        <p:spPr bwMode="auto">
          <a:xfrm>
            <a:off x="4857752" y="1500180"/>
            <a:ext cx="1869647" cy="1857388"/>
          </a:xfrm>
          <a:prstGeom prst="rect">
            <a:avLst/>
          </a:prstGeom>
          <a:solidFill>
            <a:srgbClr val="FF0000"/>
          </a:solidFill>
          <a:ln w="9525">
            <a:noFill/>
            <a:miter lim="800000"/>
            <a:headEnd/>
            <a:tailEnd/>
          </a:ln>
        </p:spPr>
      </p:pic>
      <p:cxnSp>
        <p:nvCxnSpPr>
          <p:cNvPr id="41" name="直接箭头连接符 40"/>
          <p:cNvCxnSpPr/>
          <p:nvPr/>
        </p:nvCxnSpPr>
        <p:spPr>
          <a:xfrm rot="5400000">
            <a:off x="5572529" y="1571221"/>
            <a:ext cx="428628" cy="7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429256" y="1059410"/>
            <a:ext cx="714380" cy="369332"/>
          </a:xfrm>
          <a:prstGeom prst="rect">
            <a:avLst/>
          </a:prstGeom>
          <a:noFill/>
        </p:spPr>
        <p:txBody>
          <a:bodyPr wrap="square" rtlCol="0">
            <a:spAutoFit/>
          </a:bodyPr>
          <a:lstStyle/>
          <a:p>
            <a:r>
              <a:rPr lang="zh-CN" altLang="en-US" b="1" dirty="0" smtClean="0"/>
              <a:t>位置</a:t>
            </a:r>
            <a:endParaRPr lang="zh-CN" altLang="en-US" b="1" dirty="0"/>
          </a:p>
        </p:txBody>
      </p:sp>
      <p:sp>
        <p:nvSpPr>
          <p:cNvPr id="44" name="TextBox 43"/>
          <p:cNvSpPr txBox="1"/>
          <p:nvPr/>
        </p:nvSpPr>
        <p:spPr>
          <a:xfrm>
            <a:off x="6643702" y="2068295"/>
            <a:ext cx="428628" cy="646331"/>
          </a:xfrm>
          <a:prstGeom prst="rect">
            <a:avLst/>
          </a:prstGeom>
          <a:noFill/>
        </p:spPr>
        <p:txBody>
          <a:bodyPr wrap="square" rtlCol="0">
            <a:spAutoFit/>
          </a:bodyPr>
          <a:lstStyle/>
          <a:p>
            <a:r>
              <a:rPr lang="zh-CN" altLang="en-US" b="1" dirty="0" smtClean="0">
                <a:solidFill>
                  <a:srgbClr val="00B0F0"/>
                </a:solidFill>
              </a:rPr>
              <a:t>表现</a:t>
            </a:r>
            <a:endParaRPr lang="zh-CN" altLang="en-US" b="1" dirty="0">
              <a:solidFill>
                <a:srgbClr val="00B0F0"/>
              </a:solidFill>
            </a:endParaRPr>
          </a:p>
        </p:txBody>
      </p:sp>
      <p:cxnSp>
        <p:nvCxnSpPr>
          <p:cNvPr id="45" name="直接箭头连接符 44"/>
          <p:cNvCxnSpPr/>
          <p:nvPr/>
        </p:nvCxnSpPr>
        <p:spPr>
          <a:xfrm>
            <a:off x="6643702" y="2357436"/>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左大括号 45"/>
          <p:cNvSpPr/>
          <p:nvPr/>
        </p:nvSpPr>
        <p:spPr>
          <a:xfrm>
            <a:off x="7143768" y="1785932"/>
            <a:ext cx="214314" cy="114300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TextBox 46"/>
          <p:cNvSpPr txBox="1">
            <a:spLocks noChangeArrowheads="1"/>
          </p:cNvSpPr>
          <p:nvPr/>
        </p:nvSpPr>
        <p:spPr bwMode="auto">
          <a:xfrm>
            <a:off x="7215206" y="1506674"/>
            <a:ext cx="1714512" cy="707886"/>
          </a:xfrm>
          <a:prstGeom prst="rect">
            <a:avLst/>
          </a:prstGeom>
          <a:noFill/>
          <a:ln w="9525">
            <a:noFill/>
            <a:miter lim="800000"/>
            <a:headEnd/>
            <a:tailEnd/>
          </a:ln>
        </p:spPr>
        <p:txBody>
          <a:bodyPr wrap="square">
            <a:spAutoFit/>
          </a:bodyPr>
          <a:lstStyle/>
          <a:p>
            <a:pPr algn="ctr"/>
            <a:r>
              <a:rPr lang="zh-CN" altLang="en-US" sz="2000" b="1" dirty="0" smtClean="0">
                <a:latin typeface="+mn-ea"/>
              </a:rPr>
              <a:t>各要素共建</a:t>
            </a:r>
            <a:r>
              <a:rPr lang="zh-CN" altLang="en-US" sz="2000" b="1" dirty="0" smtClean="0">
                <a:solidFill>
                  <a:srgbClr val="FF0000"/>
                </a:solidFill>
                <a:latin typeface="+mn-ea"/>
              </a:rPr>
              <a:t>和谐</a:t>
            </a:r>
            <a:r>
              <a:rPr lang="zh-CN" altLang="en-US" sz="2000" b="1" dirty="0" smtClean="0">
                <a:latin typeface="+mn-ea"/>
              </a:rPr>
              <a:t>环境</a:t>
            </a:r>
            <a:endParaRPr lang="zh-CN" altLang="en-US" sz="2000" b="1" dirty="0">
              <a:latin typeface="+mn-ea"/>
            </a:endParaRPr>
          </a:p>
        </p:txBody>
      </p:sp>
      <p:sp>
        <p:nvSpPr>
          <p:cNvPr id="48" name="TextBox 47"/>
          <p:cNvSpPr txBox="1">
            <a:spLocks noChangeArrowheads="1"/>
          </p:cNvSpPr>
          <p:nvPr/>
        </p:nvSpPr>
        <p:spPr bwMode="auto">
          <a:xfrm>
            <a:off x="6857984" y="2714626"/>
            <a:ext cx="2286016" cy="707886"/>
          </a:xfrm>
          <a:prstGeom prst="rect">
            <a:avLst/>
          </a:prstGeom>
          <a:noFill/>
          <a:ln w="9525">
            <a:noFill/>
            <a:miter lim="800000"/>
            <a:headEnd/>
            <a:tailEnd/>
          </a:ln>
        </p:spPr>
        <p:txBody>
          <a:bodyPr wrap="square">
            <a:spAutoFit/>
          </a:bodyPr>
          <a:lstStyle/>
          <a:p>
            <a:pPr algn="ctr"/>
            <a:r>
              <a:rPr lang="zh-CN" altLang="en-US" sz="2000" b="1" dirty="0">
                <a:latin typeface="+mn-ea"/>
              </a:rPr>
              <a:t>统一</a:t>
            </a:r>
            <a:r>
              <a:rPr lang="zh-CN" altLang="en-US" sz="2000" b="1" dirty="0">
                <a:solidFill>
                  <a:srgbClr val="FF0000"/>
                </a:solidFill>
                <a:latin typeface="+mn-ea"/>
              </a:rPr>
              <a:t>演化</a:t>
            </a:r>
            <a:endParaRPr lang="en-US" altLang="zh-CN" sz="2000" b="1" dirty="0">
              <a:solidFill>
                <a:srgbClr val="FF0000"/>
              </a:solidFill>
              <a:latin typeface="+mn-ea"/>
            </a:endParaRPr>
          </a:p>
          <a:p>
            <a:pPr algn="ctr"/>
            <a:r>
              <a:rPr lang="zh-CN" altLang="en-US" sz="2000" b="1" dirty="0">
                <a:latin typeface="+mn-ea"/>
              </a:rPr>
              <a:t>（一变</a:t>
            </a:r>
            <a:r>
              <a:rPr lang="en-US" altLang="zh-CN" sz="2000" b="1" dirty="0">
                <a:latin typeface="+mn-ea"/>
              </a:rPr>
              <a:t>-</a:t>
            </a:r>
            <a:r>
              <a:rPr lang="zh-CN" altLang="en-US" sz="2000" b="1" dirty="0">
                <a:latin typeface="+mn-ea"/>
              </a:rPr>
              <a:t>余变</a:t>
            </a:r>
            <a:r>
              <a:rPr lang="en-US" altLang="zh-CN" sz="2000" b="1" dirty="0">
                <a:latin typeface="+mn-ea"/>
              </a:rPr>
              <a:t>-</a:t>
            </a:r>
            <a:r>
              <a:rPr lang="zh-CN" altLang="en-US" sz="2000" b="1" dirty="0">
                <a:latin typeface="+mn-ea"/>
              </a:rPr>
              <a:t>整变）</a:t>
            </a:r>
          </a:p>
        </p:txBody>
      </p:sp>
      <p:cxnSp>
        <p:nvCxnSpPr>
          <p:cNvPr id="52" name="直接连接符 51"/>
          <p:cNvCxnSpPr/>
          <p:nvPr/>
        </p:nvCxnSpPr>
        <p:spPr>
          <a:xfrm>
            <a:off x="5000628" y="1214428"/>
            <a:ext cx="57150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072066" y="857238"/>
            <a:ext cx="428628" cy="646331"/>
          </a:xfrm>
          <a:prstGeom prst="rect">
            <a:avLst/>
          </a:prstGeom>
          <a:noFill/>
        </p:spPr>
        <p:txBody>
          <a:bodyPr wrap="square" rtlCol="0">
            <a:spAutoFit/>
          </a:bodyPr>
          <a:lstStyle/>
          <a:p>
            <a:r>
              <a:rPr lang="zh-CN" altLang="en-US" b="1" dirty="0" smtClean="0">
                <a:solidFill>
                  <a:srgbClr val="00B0F0"/>
                </a:solidFill>
              </a:rPr>
              <a:t>差异</a:t>
            </a:r>
            <a:endParaRPr lang="zh-CN" altLang="en-US" b="1" dirty="0">
              <a:solidFill>
                <a:srgbClr val="00B0F0"/>
              </a:solidFill>
            </a:endParaRPr>
          </a:p>
        </p:txBody>
      </p:sp>
      <p:sp>
        <p:nvSpPr>
          <p:cNvPr id="54" name="TextBox 53"/>
          <p:cNvSpPr txBox="1"/>
          <p:nvPr/>
        </p:nvSpPr>
        <p:spPr>
          <a:xfrm>
            <a:off x="2000232" y="1000114"/>
            <a:ext cx="3000396" cy="461665"/>
          </a:xfrm>
          <a:prstGeom prst="rect">
            <a:avLst/>
          </a:prstGeom>
          <a:solidFill>
            <a:schemeClr val="tx2">
              <a:lumMod val="40000"/>
              <a:lumOff val="60000"/>
            </a:schemeClr>
          </a:solidFill>
        </p:spPr>
        <p:txBody>
          <a:bodyPr wrap="square" rtlCol="0">
            <a:spAutoFit/>
          </a:bodyPr>
          <a:lstStyle/>
          <a:p>
            <a:r>
              <a:rPr lang="zh-CN" altLang="en-US" sz="2400" b="1" dirty="0" smtClean="0"/>
              <a:t>自然地理环境差异性</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500"/>
                            </p:stCondLst>
                            <p:childTnLst>
                              <p:par>
                                <p:cTn id="23" presetID="1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lide(fromBottom)">
                                      <p:cBhvr>
                                        <p:cTn id="25" dur="500"/>
                                        <p:tgtEl>
                                          <p:spTgt spid="9"/>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lide(fromBottom)">
                                      <p:cBhvr>
                                        <p:cTn id="28" dur="500"/>
                                        <p:tgtEl>
                                          <p:spTgt spid="10"/>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lide(fromBottom)">
                                      <p:cBhvr>
                                        <p:cTn id="31" dur="500"/>
                                        <p:tgtEl>
                                          <p:spTgt spid="12"/>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lide(fromBottom)">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heel(4)">
                                      <p:cBhvr>
                                        <p:cTn id="48" dur="10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down)">
                                      <p:cBhvr>
                                        <p:cTn id="53" dur="500"/>
                                        <p:tgtEl>
                                          <p:spTgt spid="41"/>
                                        </p:tgtEl>
                                      </p:cBhvr>
                                    </p:animEffect>
                                  </p:childTnLst>
                                </p:cTn>
                              </p:par>
                            </p:childTnLst>
                          </p:cTn>
                        </p:par>
                        <p:par>
                          <p:cTn id="54" fill="hold">
                            <p:stCondLst>
                              <p:cond delay="500"/>
                            </p:stCondLst>
                            <p:childTnLst>
                              <p:par>
                                <p:cTn id="55" presetID="12" presetClass="entr" presetSubtype="4"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slide(fromBottom)">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down)">
                                      <p:cBhvr>
                                        <p:cTn id="62" dur="500"/>
                                        <p:tgtEl>
                                          <p:spTgt spid="52"/>
                                        </p:tgtEl>
                                      </p:cBhvr>
                                    </p:animEffect>
                                  </p:childTnLst>
                                </p:cTn>
                              </p:par>
                            </p:childTnLst>
                          </p:cTn>
                        </p:par>
                        <p:par>
                          <p:cTn id="63" fill="hold">
                            <p:stCondLst>
                              <p:cond delay="500"/>
                            </p:stCondLst>
                            <p:childTnLst>
                              <p:par>
                                <p:cTn id="64" presetID="9" presetClass="entr" presetSubtype="0"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dissolve">
                                      <p:cBhvr>
                                        <p:cTn id="66" dur="500"/>
                                        <p:tgtEl>
                                          <p:spTgt spid="53"/>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checkerboard(across)">
                                      <p:cBhvr>
                                        <p:cTn id="71" dur="500"/>
                                        <p:tgtEl>
                                          <p:spTgt spid="5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down)">
                                      <p:cBhvr>
                                        <p:cTn id="76" dur="500"/>
                                        <p:tgtEl>
                                          <p:spTgt spid="45"/>
                                        </p:tgtEl>
                                      </p:cBhvr>
                                    </p:animEffect>
                                  </p:childTnLst>
                                </p:cTn>
                              </p:par>
                            </p:childTnLst>
                          </p:cTn>
                        </p:par>
                        <p:par>
                          <p:cTn id="77" fill="hold">
                            <p:stCondLst>
                              <p:cond delay="500"/>
                            </p:stCondLst>
                            <p:childTnLst>
                              <p:par>
                                <p:cTn id="78" presetID="9" presetClass="entr" presetSubtype="0" fill="hold" grpId="0" nodeType="after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dissolve">
                                      <p:cBhvr>
                                        <p:cTn id="80" dur="500"/>
                                        <p:tgtEl>
                                          <p:spTgt spid="44"/>
                                        </p:tgtEl>
                                      </p:cBhvr>
                                    </p:animEffect>
                                  </p:childTnLst>
                                </p:cTn>
                              </p:par>
                            </p:childTnLst>
                          </p:cTn>
                        </p:par>
                        <p:par>
                          <p:cTn id="81" fill="hold">
                            <p:stCondLst>
                              <p:cond delay="1000"/>
                            </p:stCondLst>
                            <p:childTnLst>
                              <p:par>
                                <p:cTn id="82" presetID="22" presetClass="entr" presetSubtype="4"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wipe(down)">
                                      <p:cBhvr>
                                        <p:cTn id="84" dur="500"/>
                                        <p:tgtEl>
                                          <p:spTgt spid="46"/>
                                        </p:tgtEl>
                                      </p:cBhvr>
                                    </p:animEffec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slide(fromBottom)">
                                      <p:cBhvr>
                                        <p:cTn id="89" dur="500"/>
                                        <p:tgtEl>
                                          <p:spTgt spid="47"/>
                                        </p:tgtEl>
                                      </p:cBhvr>
                                    </p:animEffect>
                                  </p:childTnLst>
                                </p:cTn>
                              </p:par>
                            </p:childTnLst>
                          </p:cTn>
                        </p:par>
                      </p:childTnLst>
                    </p:cTn>
                  </p:par>
                  <p:par>
                    <p:cTn id="90" fill="hold">
                      <p:stCondLst>
                        <p:cond delay="indefinite"/>
                      </p:stCondLst>
                      <p:childTnLst>
                        <p:par>
                          <p:cTn id="91" fill="hold">
                            <p:stCondLst>
                              <p:cond delay="0"/>
                            </p:stCondLst>
                            <p:childTnLst>
                              <p:par>
                                <p:cTn id="92" presetID="12" presetClass="entr" presetSubtype="4" fill="hold" grpId="0" nodeType="click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slide(fromBottom)">
                                      <p:cBhvr>
                                        <p:cTn id="9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2" grpId="0"/>
      <p:bldP spid="13" grpId="0"/>
      <p:bldP spid="18" grpId="0"/>
      <p:bldP spid="43" grpId="0"/>
      <p:bldP spid="44" grpId="0"/>
      <p:bldP spid="46" grpId="0" animBg="1"/>
      <p:bldP spid="47" grpId="0"/>
      <p:bldP spid="48" grpId="0"/>
      <p:bldP spid="53" grpId="0"/>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857238"/>
            <a:ext cx="557213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zh-CN" altLang="en-US" sz="2400" b="1" dirty="0" smtClean="0">
                <a:latin typeface="+mn-ea"/>
                <a:cs typeface="Times New Roman" pitchFamily="18" charset="0"/>
              </a:rPr>
              <a:t>（</a:t>
            </a:r>
            <a:r>
              <a:rPr lang="en-US" altLang="zh-CN" sz="2400" b="1" dirty="0" smtClean="0">
                <a:latin typeface="+mn-ea"/>
                <a:cs typeface="Times New Roman" pitchFamily="18" charset="0"/>
              </a:rPr>
              <a:t>2018.40</a:t>
            </a:r>
            <a:r>
              <a:rPr lang="zh-CN" altLang="en-US" sz="2400" b="1" dirty="0" smtClean="0">
                <a:latin typeface="+mn-ea"/>
                <a:cs typeface="Times New Roman" pitchFamily="18" charset="0"/>
              </a:rPr>
              <a:t>）</a:t>
            </a:r>
            <a:r>
              <a:rPr kumimoji="0" lang="zh-CN" sz="2400" b="1" i="0" u="none" strike="noStrike" cap="none" normalizeH="0" baseline="0" dirty="0" smtClean="0">
                <a:ln>
                  <a:noFill/>
                </a:ln>
                <a:solidFill>
                  <a:schemeClr val="tx1"/>
                </a:solidFill>
                <a:effectLst/>
                <a:latin typeface="+mn-ea"/>
                <a:cs typeface="Times New Roman" pitchFamily="18" charset="0"/>
              </a:rPr>
              <a:t>（</a:t>
            </a:r>
            <a:r>
              <a:rPr kumimoji="0" lang="en-US" altLang="zh-CN" sz="2400" b="1" i="0" u="none" strike="noStrike" cap="none" normalizeH="0" baseline="0" dirty="0" smtClean="0">
                <a:ln>
                  <a:noFill/>
                </a:ln>
                <a:solidFill>
                  <a:schemeClr val="tx1"/>
                </a:solidFill>
                <a:effectLst/>
                <a:latin typeface="+mn-ea"/>
                <a:cs typeface="Times New Roman" pitchFamily="18" charset="0"/>
              </a:rPr>
              <a:t>1</a:t>
            </a:r>
            <a:r>
              <a:rPr kumimoji="0" lang="zh-CN" altLang="en-US" sz="2400" b="1" i="0" u="none" strike="noStrike" cap="none" normalizeH="0" baseline="0" dirty="0" smtClean="0">
                <a:ln>
                  <a:noFill/>
                </a:ln>
                <a:solidFill>
                  <a:schemeClr val="tx1"/>
                </a:solidFill>
                <a:effectLst/>
                <a:latin typeface="+mn-ea"/>
                <a:cs typeface="Times New Roman" pitchFamily="18" charset="0"/>
              </a:rPr>
              <a:t>）为进一步向意大利民众介绍京杭运河，运用所学地理知识，据图</a:t>
            </a:r>
            <a:r>
              <a:rPr kumimoji="0" lang="en-US" altLang="zh-CN" sz="2400" b="1" i="0" u="none" strike="noStrike" cap="none" normalizeH="0" baseline="0" dirty="0" smtClean="0">
                <a:ln>
                  <a:noFill/>
                </a:ln>
                <a:solidFill>
                  <a:schemeClr val="tx1"/>
                </a:solidFill>
                <a:effectLst/>
                <a:latin typeface="+mn-ea"/>
                <a:cs typeface="Times New Roman" pitchFamily="18" charset="0"/>
              </a:rPr>
              <a:t>18</a:t>
            </a:r>
            <a:r>
              <a:rPr kumimoji="0" lang="zh-CN" altLang="en-US" sz="2400" b="1" i="0" u="none" strike="noStrike" cap="none" normalizeH="0" baseline="0" dirty="0" smtClean="0">
                <a:ln>
                  <a:noFill/>
                </a:ln>
                <a:solidFill>
                  <a:schemeClr val="tx1"/>
                </a:solidFill>
                <a:effectLst/>
                <a:latin typeface="+mn-ea"/>
                <a:cs typeface="Times New Roman" pitchFamily="18" charset="0"/>
              </a:rPr>
              <a:t>简述京杭运河沿线区域的自然地理特征。（</a:t>
            </a:r>
            <a:r>
              <a:rPr kumimoji="0" lang="en-US" altLang="zh-CN" sz="2400" b="1" i="0" u="none" strike="noStrike" cap="none" normalizeH="0" baseline="0" dirty="0" smtClean="0">
                <a:ln>
                  <a:noFill/>
                </a:ln>
                <a:solidFill>
                  <a:schemeClr val="tx1"/>
                </a:solidFill>
                <a:effectLst/>
                <a:latin typeface="+mn-ea"/>
                <a:cs typeface="Times New Roman" pitchFamily="18" charset="0"/>
              </a:rPr>
              <a:t>10</a:t>
            </a:r>
            <a:r>
              <a:rPr kumimoji="0" lang="zh-CN" altLang="en-US" sz="2400" b="1" i="0" u="none" strike="noStrike" cap="none" normalizeH="0" baseline="0" dirty="0" smtClean="0">
                <a:ln>
                  <a:noFill/>
                </a:ln>
                <a:solidFill>
                  <a:schemeClr val="tx1"/>
                </a:solidFill>
                <a:effectLst/>
                <a:latin typeface="+mn-ea"/>
                <a:cs typeface="Times New Roman" pitchFamily="18" charset="0"/>
              </a:rPr>
              <a:t>分）</a:t>
            </a:r>
            <a:endParaRPr kumimoji="0" lang="zh-CN" altLang="en-US" sz="4800" b="1" i="0" u="none" strike="noStrike" cap="none" normalizeH="0" baseline="0" dirty="0" smtClean="0">
              <a:ln>
                <a:noFill/>
              </a:ln>
              <a:solidFill>
                <a:schemeClr val="tx1"/>
              </a:solidFill>
              <a:effectLst/>
              <a:latin typeface="+mn-ea"/>
              <a:cs typeface="宋体" pitchFamily="2" charset="-122"/>
            </a:endParaRPr>
          </a:p>
        </p:txBody>
      </p:sp>
      <p:pic>
        <p:nvPicPr>
          <p:cNvPr id="3" name="图片 28"/>
          <p:cNvPicPr>
            <a:picLocks noChangeAspect="1" noChangeArrowheads="1"/>
          </p:cNvPicPr>
          <p:nvPr/>
        </p:nvPicPr>
        <p:blipFill>
          <a:blip r:embed="rId2"/>
          <a:srcRect/>
          <a:stretch>
            <a:fillRect/>
          </a:stretch>
        </p:blipFill>
        <p:spPr bwMode="auto">
          <a:xfrm>
            <a:off x="5500695" y="0"/>
            <a:ext cx="3643305" cy="4967114"/>
          </a:xfrm>
          <a:prstGeom prst="rect">
            <a:avLst/>
          </a:prstGeom>
          <a:noFill/>
          <a:ln w="9525">
            <a:noFill/>
            <a:miter lim="800000"/>
            <a:headEnd/>
            <a:tailEnd/>
          </a:ln>
        </p:spPr>
      </p:pic>
      <p:sp>
        <p:nvSpPr>
          <p:cNvPr id="5" name="TextBox 4"/>
          <p:cNvSpPr txBox="1"/>
          <p:nvPr/>
        </p:nvSpPr>
        <p:spPr>
          <a:xfrm>
            <a:off x="0" y="0"/>
            <a:ext cx="5572164" cy="646331"/>
          </a:xfrm>
          <a:prstGeom prst="rect">
            <a:avLst/>
          </a:prstGeom>
          <a:noFill/>
        </p:spPr>
        <p:txBody>
          <a:bodyPr wrap="square" rtlCol="0">
            <a:spAutoFit/>
          </a:bodyPr>
          <a:lstStyle/>
          <a:p>
            <a:r>
              <a:rPr lang="en-US" altLang="zh-CN" sz="3600" dirty="0" smtClean="0">
                <a:latin typeface="黑体" pitchFamily="49" charset="-122"/>
                <a:ea typeface="黑体" pitchFamily="49" charset="-122"/>
              </a:rPr>
              <a:t>Ⅱ.</a:t>
            </a:r>
            <a:r>
              <a:rPr lang="zh-CN" altLang="en-US" sz="3600" dirty="0" smtClean="0">
                <a:latin typeface="黑体" pitchFamily="49" charset="-122"/>
                <a:ea typeface="黑体" pitchFamily="49" charset="-122"/>
              </a:rPr>
              <a:t>高考中的主要考法</a:t>
            </a:r>
            <a:endParaRPr lang="zh-CN" altLang="en-US" sz="3600"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07139"/>
            <a:ext cx="5572164" cy="646331"/>
          </a:xfrm>
          <a:prstGeom prst="rect">
            <a:avLst/>
          </a:prstGeom>
          <a:noFill/>
        </p:spPr>
        <p:txBody>
          <a:bodyPr wrap="square" rtlCol="0">
            <a:spAutoFit/>
          </a:bodyPr>
          <a:lstStyle/>
          <a:p>
            <a:r>
              <a:rPr lang="en-US" altLang="zh-CN" sz="3600" dirty="0" smtClean="0">
                <a:latin typeface="黑体" pitchFamily="49" charset="-122"/>
                <a:ea typeface="黑体" pitchFamily="49" charset="-122"/>
              </a:rPr>
              <a:t>Ⅱ.</a:t>
            </a:r>
            <a:r>
              <a:rPr lang="zh-CN" altLang="en-US" sz="3600" dirty="0" smtClean="0">
                <a:latin typeface="黑体" pitchFamily="49" charset="-122"/>
                <a:ea typeface="黑体" pitchFamily="49" charset="-122"/>
              </a:rPr>
              <a:t>高考中的主要考法</a:t>
            </a:r>
            <a:endParaRPr lang="zh-CN" altLang="en-US" sz="3600" dirty="0">
              <a:latin typeface="黑体" pitchFamily="49" charset="-122"/>
              <a:ea typeface="黑体" pitchFamily="49" charset="-122"/>
            </a:endParaRPr>
          </a:p>
        </p:txBody>
      </p:sp>
      <p:sp>
        <p:nvSpPr>
          <p:cNvPr id="3" name="TextBox 2"/>
          <p:cNvSpPr txBox="1"/>
          <p:nvPr/>
        </p:nvSpPr>
        <p:spPr>
          <a:xfrm>
            <a:off x="642910" y="857239"/>
            <a:ext cx="6643734" cy="584775"/>
          </a:xfrm>
          <a:prstGeom prst="rect">
            <a:avLst/>
          </a:prstGeom>
          <a:noFill/>
        </p:spPr>
        <p:txBody>
          <a:bodyPr wrap="square" rtlCol="0">
            <a:spAutoFit/>
          </a:bodyPr>
          <a:lstStyle/>
          <a:p>
            <a:r>
              <a:rPr lang="en-US" altLang="zh-CN" sz="3200" b="1" dirty="0" smtClean="0"/>
              <a:t>1.</a:t>
            </a:r>
            <a:r>
              <a:rPr lang="zh-CN" altLang="en-US" sz="3200" b="1" dirty="0" smtClean="0"/>
              <a:t>描述某区域自然地理环境特征</a:t>
            </a:r>
            <a:endParaRPr lang="zh-CN" altLang="en-US" sz="3200" b="1" dirty="0"/>
          </a:p>
        </p:txBody>
      </p:sp>
      <p:sp>
        <p:nvSpPr>
          <p:cNvPr id="8" name="TextBox 7"/>
          <p:cNvSpPr txBox="1"/>
          <p:nvPr/>
        </p:nvSpPr>
        <p:spPr>
          <a:xfrm>
            <a:off x="1071538" y="1571618"/>
            <a:ext cx="6357982" cy="1077218"/>
          </a:xfrm>
          <a:prstGeom prst="rect">
            <a:avLst/>
          </a:prstGeom>
          <a:noFill/>
        </p:spPr>
        <p:txBody>
          <a:bodyPr wrap="square" rtlCol="0">
            <a:spAutoFit/>
          </a:bodyPr>
          <a:lstStyle/>
          <a:p>
            <a:r>
              <a:rPr lang="zh-CN" altLang="en-US" sz="3200" b="1" dirty="0" smtClean="0">
                <a:solidFill>
                  <a:srgbClr val="FF0000"/>
                </a:solidFill>
                <a:latin typeface="隶书" pitchFamily="49" charset="-122"/>
                <a:ea typeface="隶书" pitchFamily="49" charset="-122"/>
              </a:rPr>
              <a:t>分别描述区域自然地理要素（气、地、水、生、土）特征</a:t>
            </a:r>
            <a:endParaRPr lang="zh-CN" altLang="en-US" sz="3200" b="1" dirty="0">
              <a:solidFill>
                <a:srgbClr val="FF0000"/>
              </a:solidFill>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428610"/>
            <a:ext cx="557213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zh-CN" altLang="en-US" sz="2400" b="1" dirty="0" smtClean="0">
                <a:latin typeface="+mn-ea"/>
                <a:cs typeface="Times New Roman" pitchFamily="18" charset="0"/>
              </a:rPr>
              <a:t>（</a:t>
            </a:r>
            <a:r>
              <a:rPr lang="en-US" altLang="zh-CN" sz="2400" b="1" dirty="0" smtClean="0">
                <a:latin typeface="+mn-ea"/>
                <a:cs typeface="Times New Roman" pitchFamily="18" charset="0"/>
              </a:rPr>
              <a:t>2018.40</a:t>
            </a:r>
            <a:r>
              <a:rPr lang="zh-CN" altLang="en-US" sz="2400" b="1" dirty="0" smtClean="0">
                <a:latin typeface="+mn-ea"/>
                <a:cs typeface="Times New Roman" pitchFamily="18" charset="0"/>
              </a:rPr>
              <a:t>）</a:t>
            </a:r>
            <a:r>
              <a:rPr kumimoji="0" lang="zh-CN" sz="2400" b="1" i="0" u="none" strike="noStrike" cap="none" normalizeH="0" baseline="0" dirty="0" smtClean="0">
                <a:ln>
                  <a:noFill/>
                </a:ln>
                <a:solidFill>
                  <a:schemeClr val="tx1"/>
                </a:solidFill>
                <a:effectLst/>
                <a:latin typeface="+mn-ea"/>
                <a:cs typeface="Times New Roman" pitchFamily="18" charset="0"/>
              </a:rPr>
              <a:t>（</a:t>
            </a:r>
            <a:r>
              <a:rPr kumimoji="0" lang="en-US" altLang="zh-CN" sz="2400" b="1" i="0" u="none" strike="noStrike" cap="none" normalizeH="0" baseline="0" dirty="0" smtClean="0">
                <a:ln>
                  <a:noFill/>
                </a:ln>
                <a:solidFill>
                  <a:schemeClr val="tx1"/>
                </a:solidFill>
                <a:effectLst/>
                <a:latin typeface="+mn-ea"/>
                <a:cs typeface="Times New Roman" pitchFamily="18" charset="0"/>
              </a:rPr>
              <a:t>1</a:t>
            </a:r>
            <a:r>
              <a:rPr kumimoji="0" lang="zh-CN" altLang="en-US" sz="2400" b="1" i="0" u="none" strike="noStrike" cap="none" normalizeH="0" baseline="0" dirty="0" smtClean="0">
                <a:ln>
                  <a:noFill/>
                </a:ln>
                <a:solidFill>
                  <a:schemeClr val="tx1"/>
                </a:solidFill>
                <a:effectLst/>
                <a:latin typeface="+mn-ea"/>
                <a:cs typeface="Times New Roman" pitchFamily="18" charset="0"/>
              </a:rPr>
              <a:t>）为进一步向意大利民众介绍京杭运河，运用所学地理知识，据图</a:t>
            </a:r>
            <a:r>
              <a:rPr kumimoji="0" lang="en-US" altLang="zh-CN" sz="2400" b="1" i="0" u="none" strike="noStrike" cap="none" normalizeH="0" baseline="0" dirty="0" smtClean="0">
                <a:ln>
                  <a:noFill/>
                </a:ln>
                <a:solidFill>
                  <a:schemeClr val="tx1"/>
                </a:solidFill>
                <a:effectLst/>
                <a:latin typeface="+mn-ea"/>
                <a:cs typeface="Times New Roman" pitchFamily="18" charset="0"/>
              </a:rPr>
              <a:t>18</a:t>
            </a:r>
            <a:r>
              <a:rPr kumimoji="0" lang="zh-CN" altLang="en-US" sz="2400" b="1" i="0" u="none" strike="noStrike" cap="none" normalizeH="0" baseline="0" dirty="0" smtClean="0">
                <a:ln>
                  <a:noFill/>
                </a:ln>
                <a:solidFill>
                  <a:schemeClr val="tx1"/>
                </a:solidFill>
                <a:effectLst/>
                <a:latin typeface="+mn-ea"/>
                <a:cs typeface="Times New Roman" pitchFamily="18" charset="0"/>
              </a:rPr>
              <a:t>简述京杭运河沿线区域的自然地理特征。（</a:t>
            </a:r>
            <a:r>
              <a:rPr kumimoji="0" lang="en-US" altLang="zh-CN" sz="2400" b="1" i="0" u="none" strike="noStrike" cap="none" normalizeH="0" baseline="0" dirty="0" smtClean="0">
                <a:ln>
                  <a:noFill/>
                </a:ln>
                <a:solidFill>
                  <a:schemeClr val="tx1"/>
                </a:solidFill>
                <a:effectLst/>
                <a:latin typeface="+mn-ea"/>
                <a:cs typeface="Times New Roman" pitchFamily="18" charset="0"/>
              </a:rPr>
              <a:t>10</a:t>
            </a:r>
            <a:r>
              <a:rPr kumimoji="0" lang="zh-CN" altLang="en-US" sz="2400" b="1" i="0" u="none" strike="noStrike" cap="none" normalizeH="0" baseline="0" dirty="0" smtClean="0">
                <a:ln>
                  <a:noFill/>
                </a:ln>
                <a:solidFill>
                  <a:schemeClr val="tx1"/>
                </a:solidFill>
                <a:effectLst/>
                <a:latin typeface="+mn-ea"/>
                <a:cs typeface="Times New Roman" pitchFamily="18" charset="0"/>
              </a:rPr>
              <a:t>分）</a:t>
            </a:r>
            <a:endParaRPr kumimoji="0" lang="zh-CN" altLang="en-US" sz="4800" b="1" i="0" u="none" strike="noStrike" cap="none" normalizeH="0" baseline="0" dirty="0" smtClean="0">
              <a:ln>
                <a:noFill/>
              </a:ln>
              <a:solidFill>
                <a:schemeClr val="tx1"/>
              </a:solidFill>
              <a:effectLst/>
              <a:latin typeface="+mn-ea"/>
              <a:cs typeface="宋体" pitchFamily="2" charset="-122"/>
            </a:endParaRPr>
          </a:p>
        </p:txBody>
      </p:sp>
      <p:pic>
        <p:nvPicPr>
          <p:cNvPr id="3" name="图片 28"/>
          <p:cNvPicPr>
            <a:picLocks noChangeAspect="1" noChangeArrowheads="1"/>
          </p:cNvPicPr>
          <p:nvPr/>
        </p:nvPicPr>
        <p:blipFill>
          <a:blip r:embed="rId2"/>
          <a:srcRect/>
          <a:stretch>
            <a:fillRect/>
          </a:stretch>
        </p:blipFill>
        <p:spPr bwMode="auto">
          <a:xfrm>
            <a:off x="5500695" y="0"/>
            <a:ext cx="3643305" cy="4967114"/>
          </a:xfrm>
          <a:prstGeom prst="rect">
            <a:avLst/>
          </a:prstGeom>
          <a:noFill/>
          <a:ln w="9525">
            <a:noFill/>
            <a:miter lim="800000"/>
            <a:headEnd/>
            <a:tailEnd/>
          </a:ln>
        </p:spPr>
      </p:pic>
      <p:sp>
        <p:nvSpPr>
          <p:cNvPr id="4" name="Rectangle 3"/>
          <p:cNvSpPr>
            <a:spLocks noChangeArrowheads="1"/>
          </p:cNvSpPr>
          <p:nvPr/>
        </p:nvSpPr>
        <p:spPr bwMode="auto">
          <a:xfrm>
            <a:off x="142844" y="2071684"/>
            <a:ext cx="557213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位于东部沿海地区</a:t>
            </a:r>
            <a:r>
              <a:rPr kumimoji="0" lang="zh-CN" altLang="en-US" sz="24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a:t>
            </a:r>
            <a:r>
              <a:rPr kumimoji="0" lang="zh-CN" sz="2400" b="1" i="0" u="none" strike="noStrike" cap="none" normalizeH="0" baseline="0" dirty="0" smtClean="0">
                <a:ln>
                  <a:noFill/>
                </a:ln>
                <a:solidFill>
                  <a:srgbClr val="FF0000"/>
                </a:solidFill>
                <a:effectLst/>
                <a:latin typeface="楷体" pitchFamily="49" charset="-122"/>
                <a:ea typeface="楷体" pitchFamily="49" charset="-122"/>
                <a:cs typeface="Times New Roman" pitchFamily="18" charset="0"/>
              </a:rPr>
              <a:t>地处我国地势的第三级阶梯，以平原、丘陵为主，中部略高、南北地；淮河以北为温带季风气候，植被为落叶阔叶林；淮河以南为亚热带季风气候，亚热带常绿阔叶林植被；自北向南有海河、黄河、淮河、长江、钱塘江等河流流过。</a:t>
            </a:r>
            <a:endParaRPr kumimoji="0" lang="zh-CN" sz="4800" b="1" i="0" u="none" strike="noStrike" cap="none" normalizeH="0" baseline="0" dirty="0" smtClean="0">
              <a:ln>
                <a:noFill/>
              </a:ln>
              <a:solidFill>
                <a:srgbClr val="FF0000"/>
              </a:solidFill>
              <a:effectLst/>
              <a:latin typeface="楷体" pitchFamily="49" charset="-122"/>
              <a:ea typeface="楷体" pitchFamily="49"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5572164" cy="646331"/>
          </a:xfrm>
          <a:prstGeom prst="rect">
            <a:avLst/>
          </a:prstGeom>
          <a:noFill/>
        </p:spPr>
        <p:txBody>
          <a:bodyPr wrap="square" rtlCol="0">
            <a:spAutoFit/>
          </a:bodyPr>
          <a:lstStyle/>
          <a:p>
            <a:r>
              <a:rPr lang="en-US" altLang="zh-CN" sz="3600" dirty="0" smtClean="0">
                <a:latin typeface="黑体" pitchFamily="49" charset="-122"/>
                <a:ea typeface="黑体" pitchFamily="49" charset="-122"/>
              </a:rPr>
              <a:t>Ⅱ.</a:t>
            </a:r>
            <a:r>
              <a:rPr lang="zh-CN" altLang="en-US" sz="3600" dirty="0" smtClean="0">
                <a:latin typeface="黑体" pitchFamily="49" charset="-122"/>
                <a:ea typeface="黑体" pitchFamily="49" charset="-122"/>
              </a:rPr>
              <a:t>高考中的主要考法</a:t>
            </a:r>
            <a:endParaRPr lang="zh-CN" altLang="en-US" sz="3600" dirty="0">
              <a:latin typeface="黑体" pitchFamily="49" charset="-122"/>
              <a:ea typeface="黑体" pitchFamily="49" charset="-122"/>
            </a:endParaRPr>
          </a:p>
        </p:txBody>
      </p:sp>
      <p:sp>
        <p:nvSpPr>
          <p:cNvPr id="6" name="Rectangle 1"/>
          <p:cNvSpPr>
            <a:spLocks noChangeArrowheads="1"/>
          </p:cNvSpPr>
          <p:nvPr/>
        </p:nvSpPr>
        <p:spPr bwMode="auto">
          <a:xfrm>
            <a:off x="0" y="785800"/>
            <a:ext cx="521494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a:t>
            </a:r>
            <a:r>
              <a:rPr kumimoji="0" lang="en-US" altLang="zh-CN"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2017</a:t>
            </a:r>
            <a:r>
              <a:rPr kumimoji="0" lang="zh-CN" altLang="en-US"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北京</a:t>
            </a:r>
            <a:r>
              <a:rPr kumimoji="0" lang="en-US" altLang="zh-CN"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.41</a:t>
            </a:r>
            <a:r>
              <a:rPr kumimoji="0" lang="zh-CN" altLang="en-US"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a:t>
            </a:r>
            <a:r>
              <a:rPr kumimoji="0" lang="zh-CN"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在海上丝绸之路沿线的东非国家中，马拉维具有独特的自然景观。</a:t>
            </a:r>
            <a:r>
              <a:rPr kumimoji="0" 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读图，回答第（</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）题。</a:t>
            </a:r>
            <a:endParaRPr kumimoji="0" lang="zh-CN" altLang="en-US" sz="4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7" name="Picture 4" descr="马拉维"/>
          <p:cNvPicPr>
            <a:picLocks noChangeAspect="1" noChangeArrowheads="1"/>
          </p:cNvPicPr>
          <p:nvPr/>
        </p:nvPicPr>
        <p:blipFill>
          <a:blip r:embed="rId2"/>
          <a:srcRect/>
          <a:stretch>
            <a:fillRect/>
          </a:stretch>
        </p:blipFill>
        <p:spPr bwMode="auto">
          <a:xfrm>
            <a:off x="5171306" y="0"/>
            <a:ext cx="3972694" cy="3286130"/>
          </a:xfrm>
          <a:prstGeom prst="rect">
            <a:avLst/>
          </a:prstGeom>
          <a:noFill/>
          <a:ln w="9525">
            <a:noFill/>
            <a:miter lim="800000"/>
            <a:headEnd/>
            <a:tailEnd/>
          </a:ln>
        </p:spPr>
      </p:pic>
      <p:sp>
        <p:nvSpPr>
          <p:cNvPr id="8" name="Rectangle 5"/>
          <p:cNvSpPr>
            <a:spLocks noChangeArrowheads="1"/>
          </p:cNvSpPr>
          <p:nvPr/>
        </p:nvSpPr>
        <p:spPr bwMode="auto">
          <a:xfrm>
            <a:off x="0" y="1928808"/>
            <a:ext cx="521494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r>
              <a:rPr kumimoji="0" lang="zh-CN" sz="2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a:t>
            </a:r>
            <a:r>
              <a:rPr kumimoji="0" lang="en-US" altLang="zh-CN" sz="2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1</a:t>
            </a:r>
            <a:r>
              <a:rPr kumimoji="0" lang="zh-CN" altLang="en-US" sz="2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）说出该国自然带的类型，并在</a:t>
            </a:r>
            <a:r>
              <a:rPr kumimoji="0" lang="en-US" altLang="zh-CN" sz="2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1</a:t>
            </a:r>
            <a:r>
              <a:rPr kumimoji="0" lang="zh-CN" altLang="en-US" sz="2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月和</a:t>
            </a:r>
            <a:r>
              <a:rPr kumimoji="0" lang="en-US" altLang="zh-CN" sz="2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7</a:t>
            </a:r>
            <a:r>
              <a:rPr kumimoji="0" lang="zh-CN" altLang="en-US" sz="2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月中</a:t>
            </a:r>
            <a:r>
              <a:rPr kumimoji="0" lang="zh-CN" altLang="en-US" sz="240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任选其一</a:t>
            </a:r>
            <a:r>
              <a:rPr kumimoji="0" lang="zh-CN" altLang="en-US" sz="2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，说明该自然带的景观特点和成因。（</a:t>
            </a:r>
            <a:r>
              <a:rPr kumimoji="0" lang="en-US" altLang="zh-CN" sz="2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10</a:t>
            </a:r>
            <a:r>
              <a:rPr kumimoji="0" lang="zh-CN" altLang="en-US" sz="2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rPr>
              <a:t>分）</a:t>
            </a:r>
            <a:endParaRPr kumimoji="0" lang="zh-CN" altLang="en-US" sz="48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cxnSp>
        <p:nvCxnSpPr>
          <p:cNvPr id="11" name="直接箭头连接符 10"/>
          <p:cNvCxnSpPr/>
          <p:nvPr/>
        </p:nvCxnSpPr>
        <p:spPr>
          <a:xfrm rot="16200000" flipV="1">
            <a:off x="858019" y="3357567"/>
            <a:ext cx="570710" cy="794"/>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8596" y="3643320"/>
            <a:ext cx="1285884" cy="707886"/>
          </a:xfrm>
          <a:prstGeom prst="rect">
            <a:avLst/>
          </a:prstGeom>
          <a:noFill/>
        </p:spPr>
        <p:txBody>
          <a:bodyPr wrap="square" rtlCol="0">
            <a:spAutoFit/>
          </a:bodyPr>
          <a:lstStyle/>
          <a:p>
            <a:r>
              <a:rPr lang="zh-CN" altLang="en-US" sz="2000" b="1" dirty="0" smtClean="0">
                <a:solidFill>
                  <a:schemeClr val="accent1"/>
                </a:solidFill>
                <a:latin typeface="楷体" pitchFamily="49" charset="-122"/>
                <a:ea typeface="楷体" pitchFamily="49" charset="-122"/>
              </a:rPr>
              <a:t>环境整体性的表现</a:t>
            </a:r>
            <a:endParaRPr lang="zh-CN" altLang="en-US" sz="2000" b="1" dirty="0">
              <a:solidFill>
                <a:schemeClr val="accent1"/>
              </a:solidFill>
              <a:latin typeface="楷体" pitchFamily="49" charset="-122"/>
              <a:ea typeface="楷体" pitchFamily="49" charset="-122"/>
            </a:endParaRPr>
          </a:p>
        </p:txBody>
      </p:sp>
      <p:cxnSp>
        <p:nvCxnSpPr>
          <p:cNvPr id="16" name="直接箭头连接符 15"/>
          <p:cNvCxnSpPr/>
          <p:nvPr/>
        </p:nvCxnSpPr>
        <p:spPr>
          <a:xfrm rot="16200000" flipV="1">
            <a:off x="2001026" y="3356774"/>
            <a:ext cx="570710" cy="794"/>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857356" y="3643320"/>
            <a:ext cx="1071570" cy="707886"/>
          </a:xfrm>
          <a:prstGeom prst="rect">
            <a:avLst/>
          </a:prstGeom>
          <a:noFill/>
        </p:spPr>
        <p:txBody>
          <a:bodyPr wrap="square" rtlCol="0">
            <a:spAutoFit/>
          </a:bodyPr>
          <a:lstStyle/>
          <a:p>
            <a:pPr algn="ctr"/>
            <a:r>
              <a:rPr lang="zh-CN" altLang="en-US" sz="2000" b="1" dirty="0" smtClean="0">
                <a:solidFill>
                  <a:schemeClr val="accent1"/>
                </a:solidFill>
                <a:latin typeface="楷体" pitchFamily="49" charset="-122"/>
                <a:ea typeface="楷体" pitchFamily="49" charset="-122"/>
              </a:rPr>
              <a:t>整体性原理</a:t>
            </a:r>
            <a:endParaRPr lang="zh-CN" altLang="en-US" sz="2000" b="1" dirty="0">
              <a:solidFill>
                <a:schemeClr val="accent1"/>
              </a:solidFill>
              <a:latin typeface="楷体" pitchFamily="49" charset="-122"/>
              <a:ea typeface="楷体" pitchFamily="49" charset="-122"/>
            </a:endParaRPr>
          </a:p>
        </p:txBody>
      </p:sp>
      <p:cxnSp>
        <p:nvCxnSpPr>
          <p:cNvPr id="19" name="直接箭头连接符 18"/>
          <p:cNvCxnSpPr/>
          <p:nvPr/>
        </p:nvCxnSpPr>
        <p:spPr>
          <a:xfrm rot="10800000">
            <a:off x="1571604" y="4000510"/>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Bottom)">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lide(fromBottom)">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righ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3" descr="A图14 南美洲（线路）"/>
          <p:cNvPicPr>
            <a:picLocks noChangeAspect="1" noChangeArrowheads="1"/>
          </p:cNvPicPr>
          <p:nvPr/>
        </p:nvPicPr>
        <p:blipFill>
          <a:blip r:embed="rId2" cstate="print"/>
          <a:srcRect/>
          <a:stretch>
            <a:fillRect/>
          </a:stretch>
        </p:blipFill>
        <p:spPr bwMode="auto">
          <a:xfrm>
            <a:off x="0" y="1714494"/>
            <a:ext cx="3154078" cy="3429006"/>
          </a:xfrm>
          <a:prstGeom prst="rect">
            <a:avLst/>
          </a:prstGeom>
          <a:noFill/>
          <a:ln w="9525">
            <a:noFill/>
            <a:miter lim="800000"/>
            <a:headEnd/>
            <a:tailEnd/>
          </a:ln>
        </p:spPr>
      </p:pic>
      <p:sp>
        <p:nvSpPr>
          <p:cNvPr id="5" name="TextBox 4"/>
          <p:cNvSpPr txBox="1"/>
          <p:nvPr/>
        </p:nvSpPr>
        <p:spPr>
          <a:xfrm>
            <a:off x="0" y="0"/>
            <a:ext cx="5572164" cy="646331"/>
          </a:xfrm>
          <a:prstGeom prst="rect">
            <a:avLst/>
          </a:prstGeom>
          <a:noFill/>
        </p:spPr>
        <p:txBody>
          <a:bodyPr wrap="square" rtlCol="0">
            <a:spAutoFit/>
          </a:bodyPr>
          <a:lstStyle/>
          <a:p>
            <a:r>
              <a:rPr lang="en-US" altLang="zh-CN" sz="3600" dirty="0" smtClean="0">
                <a:latin typeface="黑体" pitchFamily="49" charset="-122"/>
                <a:ea typeface="黑体" pitchFamily="49" charset="-122"/>
              </a:rPr>
              <a:t>Ⅱ.</a:t>
            </a:r>
            <a:r>
              <a:rPr lang="zh-CN" altLang="en-US" sz="3600" dirty="0" smtClean="0">
                <a:latin typeface="黑体" pitchFamily="49" charset="-122"/>
                <a:ea typeface="黑体" pitchFamily="49" charset="-122"/>
              </a:rPr>
              <a:t>高考中的主要考法</a:t>
            </a:r>
            <a:endParaRPr lang="zh-CN" altLang="en-US" sz="3600" dirty="0">
              <a:latin typeface="黑体" pitchFamily="49" charset="-122"/>
              <a:ea typeface="黑体" pitchFamily="49" charset="-122"/>
            </a:endParaRPr>
          </a:p>
        </p:txBody>
      </p:sp>
      <p:cxnSp>
        <p:nvCxnSpPr>
          <p:cNvPr id="11" name="直接箭头连接符 10"/>
          <p:cNvCxnSpPr/>
          <p:nvPr/>
        </p:nvCxnSpPr>
        <p:spPr>
          <a:xfrm rot="5400000" flipH="1" flipV="1">
            <a:off x="3750463" y="1821651"/>
            <a:ext cx="357190" cy="1588"/>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86116" y="1928808"/>
            <a:ext cx="2500330" cy="400110"/>
          </a:xfrm>
          <a:prstGeom prst="rect">
            <a:avLst/>
          </a:prstGeom>
          <a:noFill/>
        </p:spPr>
        <p:txBody>
          <a:bodyPr wrap="square" rtlCol="0">
            <a:spAutoFit/>
          </a:bodyPr>
          <a:lstStyle/>
          <a:p>
            <a:r>
              <a:rPr lang="zh-CN" altLang="en-US" sz="2000" b="1" dirty="0" smtClean="0">
                <a:solidFill>
                  <a:schemeClr val="accent1"/>
                </a:solidFill>
                <a:latin typeface="楷体" pitchFamily="49" charset="-122"/>
                <a:ea typeface="楷体" pitchFamily="49" charset="-122"/>
              </a:rPr>
              <a:t>环境整体性的表现</a:t>
            </a:r>
            <a:endParaRPr lang="zh-CN" altLang="en-US" sz="2000" b="1" dirty="0">
              <a:solidFill>
                <a:schemeClr val="accent1"/>
              </a:solidFill>
              <a:latin typeface="楷体" pitchFamily="49" charset="-122"/>
              <a:ea typeface="楷体" pitchFamily="49" charset="-122"/>
            </a:endParaRPr>
          </a:p>
        </p:txBody>
      </p:sp>
      <p:cxnSp>
        <p:nvCxnSpPr>
          <p:cNvPr id="16" name="直接箭头连接符 15"/>
          <p:cNvCxnSpPr/>
          <p:nvPr/>
        </p:nvCxnSpPr>
        <p:spPr>
          <a:xfrm rot="5400000" flipH="1" flipV="1">
            <a:off x="8286776" y="1857370"/>
            <a:ext cx="285752" cy="1588"/>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358082" y="1928808"/>
            <a:ext cx="1571636" cy="400110"/>
          </a:xfrm>
          <a:prstGeom prst="rect">
            <a:avLst/>
          </a:prstGeom>
          <a:noFill/>
        </p:spPr>
        <p:txBody>
          <a:bodyPr wrap="square" rtlCol="0">
            <a:spAutoFit/>
          </a:bodyPr>
          <a:lstStyle/>
          <a:p>
            <a:pPr algn="ctr"/>
            <a:r>
              <a:rPr lang="zh-CN" altLang="en-US" sz="2000" b="1" dirty="0" smtClean="0">
                <a:solidFill>
                  <a:schemeClr val="accent1"/>
                </a:solidFill>
                <a:latin typeface="楷体" pitchFamily="49" charset="-122"/>
                <a:ea typeface="楷体" pitchFamily="49" charset="-122"/>
              </a:rPr>
              <a:t>整体性原理</a:t>
            </a:r>
            <a:endParaRPr lang="zh-CN" altLang="en-US" sz="2000" b="1" dirty="0">
              <a:solidFill>
                <a:schemeClr val="accent1"/>
              </a:solidFill>
              <a:latin typeface="楷体" pitchFamily="49" charset="-122"/>
              <a:ea typeface="楷体" pitchFamily="49" charset="-122"/>
            </a:endParaRPr>
          </a:p>
        </p:txBody>
      </p:sp>
      <p:cxnSp>
        <p:nvCxnSpPr>
          <p:cNvPr id="19" name="直接箭头连接符 18"/>
          <p:cNvCxnSpPr/>
          <p:nvPr/>
        </p:nvCxnSpPr>
        <p:spPr>
          <a:xfrm rot="10800000">
            <a:off x="5500694" y="2143122"/>
            <a:ext cx="178595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 Box 3"/>
          <p:cNvSpPr txBox="1">
            <a:spLocks noChangeArrowheads="1"/>
          </p:cNvSpPr>
          <p:nvPr/>
        </p:nvSpPr>
        <p:spPr bwMode="auto">
          <a:xfrm>
            <a:off x="0" y="571486"/>
            <a:ext cx="9144000" cy="1200329"/>
          </a:xfrm>
          <a:prstGeom prst="rect">
            <a:avLst/>
          </a:prstGeom>
          <a:noFill/>
          <a:ln w="12700" cap="sq">
            <a:noFill/>
            <a:miter lim="800000"/>
            <a:headEnd type="none" w="sm" len="sm"/>
            <a:tailEnd type="none" w="sm" len="sm"/>
          </a:ln>
        </p:spPr>
        <p:txBody>
          <a:bodyPr wrap="square">
            <a:spAutoFit/>
          </a:bodyPr>
          <a:lstStyle/>
          <a:p>
            <a:r>
              <a:rPr lang="zh-CN" altLang="en-US" sz="2400" b="1" dirty="0" smtClean="0">
                <a:latin typeface="+mn-ea"/>
              </a:rPr>
              <a:t>（</a:t>
            </a:r>
            <a:r>
              <a:rPr lang="en-US" altLang="zh-CN" sz="2400" b="1" dirty="0" smtClean="0">
                <a:latin typeface="+mn-ea"/>
              </a:rPr>
              <a:t>2013</a:t>
            </a:r>
            <a:r>
              <a:rPr lang="zh-CN" altLang="en-US" sz="2400" b="1" dirty="0" smtClean="0">
                <a:latin typeface="+mn-ea"/>
              </a:rPr>
              <a:t>京）</a:t>
            </a:r>
            <a:r>
              <a:rPr lang="zh-CN" altLang="en-US" sz="2400" b="1" dirty="0" smtClean="0">
                <a:latin typeface="楷体" pitchFamily="49" charset="-122"/>
                <a:ea typeface="楷体" pitchFamily="49" charset="-122"/>
              </a:rPr>
              <a:t>达尔文</a:t>
            </a:r>
            <a:r>
              <a:rPr lang="zh-CN" altLang="en-US" sz="2400" b="1" dirty="0">
                <a:latin typeface="楷体" pitchFamily="49" charset="-122"/>
                <a:ea typeface="楷体" pitchFamily="49" charset="-122"/>
              </a:rPr>
              <a:t>在南美洲考察期间，在①地看到热带雨林景观，在②地观察到安第斯山植被的垂直变化现象。读</a:t>
            </a:r>
            <a:r>
              <a:rPr lang="zh-CN" altLang="en-US" sz="2400" b="1" dirty="0" smtClean="0">
                <a:latin typeface="楷体" pitchFamily="49" charset="-122"/>
                <a:ea typeface="楷体" pitchFamily="49" charset="-122"/>
              </a:rPr>
              <a:t>图回答</a:t>
            </a:r>
            <a:endParaRPr lang="zh-CN" altLang="en-US" sz="2400" b="1" dirty="0">
              <a:latin typeface="楷体" pitchFamily="49" charset="-122"/>
              <a:ea typeface="楷体" pitchFamily="49" charset="-122"/>
            </a:endParaRPr>
          </a:p>
          <a:p>
            <a:r>
              <a:rPr lang="zh-CN" altLang="en-US" sz="2400" b="1" dirty="0">
                <a:latin typeface="+mn-ea"/>
              </a:rPr>
              <a:t>（</a:t>
            </a:r>
            <a:r>
              <a:rPr lang="en-US" altLang="zh-CN" sz="2400" b="1" dirty="0">
                <a:latin typeface="+mn-ea"/>
              </a:rPr>
              <a:t>2</a:t>
            </a:r>
            <a:r>
              <a:rPr lang="zh-CN" altLang="en-US" sz="2400" b="1" dirty="0">
                <a:latin typeface="+mn-ea"/>
              </a:rPr>
              <a:t>）在达尔文看到的①地景观和②地现象中，任选其一说明成因。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Bottom)">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lide(fromBottom)">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righ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07139"/>
            <a:ext cx="5572164" cy="646331"/>
          </a:xfrm>
          <a:prstGeom prst="rect">
            <a:avLst/>
          </a:prstGeom>
          <a:noFill/>
        </p:spPr>
        <p:txBody>
          <a:bodyPr wrap="square" rtlCol="0">
            <a:spAutoFit/>
          </a:bodyPr>
          <a:lstStyle/>
          <a:p>
            <a:r>
              <a:rPr lang="en-US" altLang="zh-CN" sz="3600" dirty="0" smtClean="0">
                <a:latin typeface="黑体" pitchFamily="49" charset="-122"/>
                <a:ea typeface="黑体" pitchFamily="49" charset="-122"/>
              </a:rPr>
              <a:t>Ⅱ.</a:t>
            </a:r>
            <a:r>
              <a:rPr lang="zh-CN" altLang="en-US" sz="3600" dirty="0" smtClean="0">
                <a:latin typeface="黑体" pitchFamily="49" charset="-122"/>
                <a:ea typeface="黑体" pitchFamily="49" charset="-122"/>
              </a:rPr>
              <a:t>高考中的主要考法</a:t>
            </a:r>
            <a:endParaRPr lang="zh-CN" altLang="en-US" sz="3600" dirty="0">
              <a:latin typeface="黑体" pitchFamily="49" charset="-122"/>
              <a:ea typeface="黑体" pitchFamily="49" charset="-122"/>
            </a:endParaRPr>
          </a:p>
        </p:txBody>
      </p:sp>
      <p:sp>
        <p:nvSpPr>
          <p:cNvPr id="3" name="TextBox 2"/>
          <p:cNvSpPr txBox="1"/>
          <p:nvPr/>
        </p:nvSpPr>
        <p:spPr>
          <a:xfrm>
            <a:off x="500034" y="785800"/>
            <a:ext cx="6643734" cy="584775"/>
          </a:xfrm>
          <a:prstGeom prst="rect">
            <a:avLst/>
          </a:prstGeom>
          <a:noFill/>
        </p:spPr>
        <p:txBody>
          <a:bodyPr wrap="square" rtlCol="0">
            <a:spAutoFit/>
          </a:bodyPr>
          <a:lstStyle/>
          <a:p>
            <a:r>
              <a:rPr lang="en-US" altLang="zh-CN" sz="3200" b="1" dirty="0" smtClean="0"/>
              <a:t>1.</a:t>
            </a:r>
            <a:r>
              <a:rPr lang="zh-CN" altLang="en-US" sz="3200" b="1" dirty="0" smtClean="0"/>
              <a:t>描述某区域自然地理环境特征</a:t>
            </a:r>
            <a:endParaRPr lang="zh-CN" altLang="en-US" sz="3200" b="1" dirty="0"/>
          </a:p>
        </p:txBody>
      </p:sp>
      <p:sp>
        <p:nvSpPr>
          <p:cNvPr id="4" name="TextBox 3"/>
          <p:cNvSpPr txBox="1"/>
          <p:nvPr/>
        </p:nvSpPr>
        <p:spPr>
          <a:xfrm>
            <a:off x="500034" y="1428742"/>
            <a:ext cx="8215370" cy="584775"/>
          </a:xfrm>
          <a:prstGeom prst="rect">
            <a:avLst/>
          </a:prstGeom>
          <a:noFill/>
        </p:spPr>
        <p:txBody>
          <a:bodyPr wrap="square" rtlCol="0">
            <a:spAutoFit/>
          </a:bodyPr>
          <a:lstStyle/>
          <a:p>
            <a:r>
              <a:rPr lang="en-US" altLang="zh-CN" sz="3200" b="1" dirty="0"/>
              <a:t>2</a:t>
            </a:r>
            <a:r>
              <a:rPr lang="en-US" altLang="zh-CN" sz="3200" b="1" dirty="0" smtClean="0"/>
              <a:t>.</a:t>
            </a:r>
            <a:r>
              <a:rPr lang="zh-CN" altLang="en-US" sz="3200" b="1" dirty="0" smtClean="0"/>
              <a:t> 某区域自然地理环境特征的成因分析</a:t>
            </a:r>
            <a:endParaRPr lang="zh-CN" altLang="en-US" sz="3200" b="1" dirty="0"/>
          </a:p>
        </p:txBody>
      </p:sp>
      <p:sp>
        <p:nvSpPr>
          <p:cNvPr id="5" name="TextBox 4"/>
          <p:cNvSpPr txBox="1"/>
          <p:nvPr/>
        </p:nvSpPr>
        <p:spPr>
          <a:xfrm>
            <a:off x="714348" y="2143122"/>
            <a:ext cx="7500990" cy="584775"/>
          </a:xfrm>
          <a:prstGeom prst="rect">
            <a:avLst/>
          </a:prstGeom>
          <a:noFill/>
        </p:spPr>
        <p:txBody>
          <a:bodyPr wrap="square" rtlCol="0">
            <a:spAutoFit/>
          </a:bodyPr>
          <a:lstStyle/>
          <a:p>
            <a:r>
              <a:rPr lang="zh-CN" altLang="en-US" sz="3200" b="1" dirty="0" smtClean="0"/>
              <a:t>自然地理要素间的相互</a:t>
            </a:r>
            <a:r>
              <a:rPr lang="zh-CN" altLang="en-US" sz="3200" b="1" dirty="0" smtClean="0">
                <a:solidFill>
                  <a:srgbClr val="FF0000"/>
                </a:solidFill>
              </a:rPr>
              <a:t>关系</a:t>
            </a:r>
            <a:r>
              <a:rPr lang="zh-CN" altLang="en-US" sz="3200" b="1" dirty="0" smtClean="0"/>
              <a:t>（影响）</a:t>
            </a:r>
            <a:endParaRPr lang="zh-CN" altLang="en-US" sz="3200" b="1" dirty="0"/>
          </a:p>
        </p:txBody>
      </p:sp>
      <p:cxnSp>
        <p:nvCxnSpPr>
          <p:cNvPr id="9" name="直接箭头连接符 8"/>
          <p:cNvCxnSpPr/>
          <p:nvPr/>
        </p:nvCxnSpPr>
        <p:spPr>
          <a:xfrm rot="5400000">
            <a:off x="4242393" y="2115539"/>
            <a:ext cx="37505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71934" y="1785932"/>
            <a:ext cx="928694" cy="461665"/>
          </a:xfrm>
          <a:prstGeom prst="rect">
            <a:avLst/>
          </a:prstGeom>
          <a:noFill/>
        </p:spPr>
        <p:txBody>
          <a:bodyPr wrap="square" rtlCol="0">
            <a:spAutoFit/>
          </a:bodyPr>
          <a:lstStyle/>
          <a:p>
            <a:r>
              <a:rPr lang="zh-CN" altLang="en-US" sz="2400" b="1" dirty="0" smtClean="0"/>
              <a:t>实质</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p:stCondLst>
                              <p:cond delay="5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10"/>
                                        </p:tgtEl>
                                        <p:attrNameLst>
                                          <p:attrName>style.visibility</p:attrName>
                                        </p:attrNameLst>
                                      </p:cBhvr>
                                      <p:to>
                                        <p:strVal val="visible"/>
                                      </p:to>
                                    </p:set>
                                    <p:anim calcmode="discrete" valueType="clr">
                                      <p:cBhvr override="childStyle">
                                        <p:cTn id="16"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0"/>
                                        </p:tgtEl>
                                        <p:attrNameLst>
                                          <p:attrName>fillcolor</p:attrName>
                                        </p:attrNameLst>
                                      </p:cBhvr>
                                      <p:tavLst>
                                        <p:tav tm="0">
                                          <p:val>
                                            <p:clrVal>
                                              <a:schemeClr val="accent2"/>
                                            </p:clrVal>
                                          </p:val>
                                        </p:tav>
                                        <p:tav tm="50000">
                                          <p:val>
                                            <p:clrVal>
                                              <a:schemeClr val="hlink"/>
                                            </p:clrVal>
                                          </p:val>
                                        </p:tav>
                                      </p:tavLst>
                                    </p:anim>
                                    <p:set>
                                      <p:cBhvr>
                                        <p:cTn id="18" dur="80"/>
                                        <p:tgtEl>
                                          <p:spTgt spid="10"/>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0" y="214296"/>
            <a:ext cx="521494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a:t>
            </a:r>
            <a:r>
              <a:rPr kumimoji="0" lang="en-US" altLang="zh-CN"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2017</a:t>
            </a:r>
            <a:r>
              <a:rPr kumimoji="0" lang="zh-CN" altLang="en-US"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北京</a:t>
            </a:r>
            <a:r>
              <a:rPr kumimoji="0" lang="en-US" altLang="zh-CN"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.41</a:t>
            </a:r>
            <a:r>
              <a:rPr kumimoji="0" lang="zh-CN" altLang="en-US"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a:t>
            </a:r>
            <a:r>
              <a:rPr kumimoji="0" lang="zh-CN" sz="24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在海上丝绸之路沿线的东非国家中，马拉维具有独特的自然景观。</a:t>
            </a:r>
            <a:r>
              <a:rPr kumimoji="0" 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读图，回答第（</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）题。</a:t>
            </a:r>
            <a:endParaRPr kumimoji="0" lang="zh-CN" altLang="en-US" sz="4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7" name="Picture 4" descr="马拉维"/>
          <p:cNvPicPr>
            <a:picLocks noChangeAspect="1" noChangeArrowheads="1"/>
          </p:cNvPicPr>
          <p:nvPr/>
        </p:nvPicPr>
        <p:blipFill>
          <a:blip r:embed="rId2"/>
          <a:srcRect/>
          <a:stretch>
            <a:fillRect/>
          </a:stretch>
        </p:blipFill>
        <p:spPr bwMode="auto">
          <a:xfrm>
            <a:off x="5171306" y="0"/>
            <a:ext cx="3972694" cy="3286130"/>
          </a:xfrm>
          <a:prstGeom prst="rect">
            <a:avLst/>
          </a:prstGeom>
          <a:noFill/>
          <a:ln w="9525">
            <a:noFill/>
            <a:miter lim="800000"/>
            <a:headEnd/>
            <a:tailEnd/>
          </a:ln>
        </p:spPr>
      </p:pic>
      <p:sp>
        <p:nvSpPr>
          <p:cNvPr id="8" name="Rectangle 5"/>
          <p:cNvSpPr>
            <a:spLocks noChangeArrowheads="1"/>
          </p:cNvSpPr>
          <p:nvPr/>
        </p:nvSpPr>
        <p:spPr bwMode="auto">
          <a:xfrm>
            <a:off x="0" y="1500180"/>
            <a:ext cx="521494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smtClean="0">
                <a:ln>
                  <a:noFill/>
                </a:ln>
                <a:solidFill>
                  <a:schemeClr val="tx1"/>
                </a:solidFill>
                <a:effectLst/>
                <a:latin typeface="+mn-ea"/>
                <a:cs typeface="宋体" pitchFamily="2" charset="-122"/>
              </a:rPr>
              <a:t>（</a:t>
            </a:r>
            <a:r>
              <a:rPr kumimoji="0" lang="en-US" altLang="zh-CN" sz="2400" b="1" i="0" u="none" strike="noStrike" cap="none" normalizeH="0" baseline="0" dirty="0" smtClean="0">
                <a:ln>
                  <a:noFill/>
                </a:ln>
                <a:solidFill>
                  <a:schemeClr val="tx1"/>
                </a:solidFill>
                <a:effectLst/>
                <a:latin typeface="+mn-ea"/>
                <a:cs typeface="宋体" pitchFamily="2" charset="-122"/>
              </a:rPr>
              <a:t>1</a:t>
            </a:r>
            <a:r>
              <a:rPr kumimoji="0" lang="zh-CN" altLang="en-US" sz="2400" b="1" i="0" u="none" strike="noStrike" cap="none" normalizeH="0" baseline="0" dirty="0" smtClean="0">
                <a:ln>
                  <a:noFill/>
                </a:ln>
                <a:solidFill>
                  <a:schemeClr val="tx1"/>
                </a:solidFill>
                <a:effectLst/>
                <a:latin typeface="+mn-ea"/>
                <a:cs typeface="宋体" pitchFamily="2" charset="-122"/>
              </a:rPr>
              <a:t>）说出该国自然带的类型，并在</a:t>
            </a:r>
            <a:r>
              <a:rPr kumimoji="0" lang="en-US" altLang="zh-CN" sz="2400" b="1" i="0" u="none" strike="noStrike" cap="none" normalizeH="0" baseline="0" dirty="0" smtClean="0">
                <a:ln>
                  <a:noFill/>
                </a:ln>
                <a:solidFill>
                  <a:schemeClr val="tx1"/>
                </a:solidFill>
                <a:effectLst/>
                <a:latin typeface="+mn-ea"/>
                <a:cs typeface="宋体" pitchFamily="2" charset="-122"/>
              </a:rPr>
              <a:t>1</a:t>
            </a:r>
            <a:r>
              <a:rPr kumimoji="0" lang="zh-CN" altLang="en-US" sz="2400" b="1" i="0" u="none" strike="noStrike" cap="none" normalizeH="0" baseline="0" dirty="0" smtClean="0">
                <a:ln>
                  <a:noFill/>
                </a:ln>
                <a:solidFill>
                  <a:schemeClr val="tx1"/>
                </a:solidFill>
                <a:effectLst/>
                <a:latin typeface="+mn-ea"/>
                <a:cs typeface="宋体" pitchFamily="2" charset="-122"/>
              </a:rPr>
              <a:t>月和</a:t>
            </a:r>
            <a:r>
              <a:rPr kumimoji="0" lang="en-US" altLang="zh-CN" sz="2400" b="1" i="0" u="none" strike="noStrike" cap="none" normalizeH="0" baseline="0" dirty="0" smtClean="0">
                <a:ln>
                  <a:noFill/>
                </a:ln>
                <a:solidFill>
                  <a:schemeClr val="tx1"/>
                </a:solidFill>
                <a:effectLst/>
                <a:latin typeface="+mn-ea"/>
                <a:cs typeface="宋体" pitchFamily="2" charset="-122"/>
              </a:rPr>
              <a:t>7</a:t>
            </a:r>
            <a:r>
              <a:rPr kumimoji="0" lang="zh-CN" altLang="en-US" sz="2400" b="1" i="0" u="none" strike="noStrike" cap="none" normalizeH="0" baseline="0" dirty="0" smtClean="0">
                <a:ln>
                  <a:noFill/>
                </a:ln>
                <a:solidFill>
                  <a:schemeClr val="tx1"/>
                </a:solidFill>
                <a:effectLst/>
                <a:latin typeface="+mn-ea"/>
                <a:cs typeface="宋体" pitchFamily="2" charset="-122"/>
              </a:rPr>
              <a:t>月中</a:t>
            </a:r>
            <a:r>
              <a:rPr kumimoji="0" lang="zh-CN" altLang="en-US" sz="2400" b="1" i="0" u="none" strike="noStrike" cap="none" normalizeH="0" baseline="0" dirty="0" smtClean="0">
                <a:ln>
                  <a:noFill/>
                </a:ln>
                <a:solidFill>
                  <a:schemeClr val="tx1"/>
                </a:solidFill>
                <a:effectLst/>
                <a:latin typeface="+mn-ea"/>
                <a:cs typeface="Times New Roman" pitchFamily="18" charset="0"/>
              </a:rPr>
              <a:t>任选其一</a:t>
            </a:r>
            <a:r>
              <a:rPr kumimoji="0" lang="zh-CN" altLang="en-US" sz="2400" b="1" i="0" u="none" strike="noStrike" cap="none" normalizeH="0" baseline="0" dirty="0" smtClean="0">
                <a:ln>
                  <a:noFill/>
                </a:ln>
                <a:solidFill>
                  <a:schemeClr val="tx1"/>
                </a:solidFill>
                <a:effectLst/>
                <a:latin typeface="+mn-ea"/>
                <a:cs typeface="宋体" pitchFamily="2" charset="-122"/>
              </a:rPr>
              <a:t>，说明该自然带的景观特点和成因。（</a:t>
            </a:r>
            <a:r>
              <a:rPr kumimoji="0" lang="en-US" altLang="zh-CN" sz="2400" b="1" i="0" u="none" strike="noStrike" cap="none" normalizeH="0" baseline="0" dirty="0" smtClean="0">
                <a:ln>
                  <a:noFill/>
                </a:ln>
                <a:solidFill>
                  <a:schemeClr val="tx1"/>
                </a:solidFill>
                <a:effectLst/>
                <a:latin typeface="+mn-ea"/>
                <a:cs typeface="宋体" pitchFamily="2" charset="-122"/>
              </a:rPr>
              <a:t>10</a:t>
            </a:r>
            <a:r>
              <a:rPr kumimoji="0" lang="zh-CN" altLang="en-US" sz="2400" b="1" i="0" u="none" strike="noStrike" cap="none" normalizeH="0" baseline="0" dirty="0" smtClean="0">
                <a:ln>
                  <a:noFill/>
                </a:ln>
                <a:solidFill>
                  <a:schemeClr val="tx1"/>
                </a:solidFill>
                <a:effectLst/>
                <a:latin typeface="+mn-ea"/>
                <a:cs typeface="宋体" pitchFamily="2" charset="-122"/>
              </a:rPr>
              <a:t>分）</a:t>
            </a:r>
            <a:endParaRPr kumimoji="0" lang="zh-CN" altLang="en-US" sz="4800" b="1" i="0" u="none" strike="noStrike" cap="none" normalizeH="0" baseline="0" dirty="0" smtClean="0">
              <a:ln>
                <a:noFill/>
              </a:ln>
              <a:solidFill>
                <a:schemeClr val="tx1"/>
              </a:solidFill>
              <a:effectLst/>
              <a:latin typeface="+mn-ea"/>
              <a:cs typeface="宋体" pitchFamily="2" charset="-122"/>
            </a:endParaRPr>
          </a:p>
        </p:txBody>
      </p:sp>
      <p:sp>
        <p:nvSpPr>
          <p:cNvPr id="9" name="矩形 8"/>
          <p:cNvSpPr/>
          <p:nvPr/>
        </p:nvSpPr>
        <p:spPr>
          <a:xfrm>
            <a:off x="0" y="3357568"/>
            <a:ext cx="9001156" cy="1569660"/>
          </a:xfrm>
          <a:prstGeom prst="rect">
            <a:avLst/>
          </a:prstGeom>
        </p:spPr>
        <p:txBody>
          <a:bodyPr wrap="square">
            <a:spAutoFit/>
          </a:bodyPr>
          <a:lstStyle/>
          <a:p>
            <a:r>
              <a:rPr lang="en-US" sz="2400" b="1" dirty="0" smtClean="0">
                <a:solidFill>
                  <a:srgbClr val="FF0000"/>
                </a:solidFill>
                <a:latin typeface="楷体" pitchFamily="49" charset="-122"/>
                <a:ea typeface="楷体" pitchFamily="49" charset="-122"/>
              </a:rPr>
              <a:t>1</a:t>
            </a:r>
            <a:r>
              <a:rPr lang="zh-CN" altLang="en-US" sz="2400" b="1" dirty="0" smtClean="0">
                <a:solidFill>
                  <a:srgbClr val="FF0000"/>
                </a:solidFill>
                <a:latin typeface="楷体" pitchFamily="49" charset="-122"/>
                <a:ea typeface="楷体" pitchFamily="49" charset="-122"/>
              </a:rPr>
              <a:t>月植物繁茂，为热带草原的湿季。受赤道低压带影响，纬度位置低，气温高、降水多。</a:t>
            </a:r>
            <a:endParaRPr lang="en-US" altLang="zh-CN" sz="2400" b="1" dirty="0" smtClean="0">
              <a:solidFill>
                <a:srgbClr val="FF0000"/>
              </a:solidFill>
              <a:latin typeface="楷体" pitchFamily="49" charset="-122"/>
              <a:ea typeface="楷体" pitchFamily="49" charset="-122"/>
            </a:endParaRPr>
          </a:p>
          <a:p>
            <a:r>
              <a:rPr lang="en-US" sz="2400" b="1" dirty="0" smtClean="0">
                <a:solidFill>
                  <a:srgbClr val="FF0000"/>
                </a:solidFill>
                <a:latin typeface="楷体" pitchFamily="49" charset="-122"/>
                <a:ea typeface="楷体" pitchFamily="49" charset="-122"/>
              </a:rPr>
              <a:t>7</a:t>
            </a:r>
            <a:r>
              <a:rPr lang="zh-CN" altLang="en-US" sz="2400" b="1" dirty="0" smtClean="0">
                <a:solidFill>
                  <a:srgbClr val="FF0000"/>
                </a:solidFill>
                <a:latin typeface="楷体" pitchFamily="49" charset="-122"/>
                <a:ea typeface="楷体" pitchFamily="49" charset="-122"/>
              </a:rPr>
              <a:t>月草木枯黄，为热带草原的干季。受信风带影响，纬度位置低，气温高、降水少。</a:t>
            </a:r>
            <a:endParaRPr lang="zh-CN" altLang="en-US" sz="2400" b="1" dirty="0">
              <a:solidFill>
                <a:srgbClr val="FF0000"/>
              </a:solidFill>
              <a:latin typeface="楷体" pitchFamily="49" charset="-122"/>
              <a:ea typeface="楷体" pitchFamily="49" charset="-122"/>
            </a:endParaRPr>
          </a:p>
        </p:txBody>
      </p:sp>
      <p:sp>
        <p:nvSpPr>
          <p:cNvPr id="10" name="矩形 9"/>
          <p:cNvSpPr/>
          <p:nvPr/>
        </p:nvSpPr>
        <p:spPr>
          <a:xfrm>
            <a:off x="142844" y="2786064"/>
            <a:ext cx="2040943" cy="461665"/>
          </a:xfrm>
          <a:prstGeom prst="rect">
            <a:avLst/>
          </a:prstGeom>
        </p:spPr>
        <p:txBody>
          <a:bodyPr wrap="none">
            <a:spAutoFit/>
          </a:bodyPr>
          <a:lstStyle/>
          <a:p>
            <a:r>
              <a:rPr lang="zh-CN" altLang="en-US" sz="2400" b="1" dirty="0" smtClean="0">
                <a:solidFill>
                  <a:srgbClr val="FF0000"/>
                </a:solidFill>
                <a:latin typeface="楷体" pitchFamily="49" charset="-122"/>
                <a:ea typeface="楷体" pitchFamily="49" charset="-122"/>
              </a:rPr>
              <a:t>热带草原带。</a:t>
            </a:r>
            <a:endParaRPr lang="en-US" altLang="zh-CN" sz="2400" b="1" dirty="0" smtClean="0">
              <a:solidFill>
                <a:srgbClr val="FF0000"/>
              </a:solidFill>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2330</TotalTime>
  <Words>1143</Words>
  <Application>Microsoft Office PowerPoint</Application>
  <PresentationFormat>全屏显示(16:9)</PresentationFormat>
  <Paragraphs>84</Paragraphs>
  <Slides>19</Slides>
  <Notes>1</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Office 主题</vt:lpstr>
      <vt:lpstr>地理环境整体性原理的理解与运用</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地理环境整体性原理的理解与运用</dc:title>
  <dc:creator>admin</dc:creator>
  <cp:lastModifiedBy>admin</cp:lastModifiedBy>
  <cp:revision>134</cp:revision>
  <dcterms:created xsi:type="dcterms:W3CDTF">2020-02-04T01:17:54Z</dcterms:created>
  <dcterms:modified xsi:type="dcterms:W3CDTF">2020-02-06T05:19:33Z</dcterms:modified>
</cp:coreProperties>
</file>