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341" r:id="rId5"/>
    <p:sldId id="376" r:id="rId6"/>
    <p:sldId id="379" r:id="rId7"/>
    <p:sldId id="375" r:id="rId8"/>
    <p:sldId id="380" r:id="rId9"/>
    <p:sldId id="378" r:id="rId10"/>
    <p:sldId id="404" r:id="rId11"/>
    <p:sldId id="407" r:id="rId12"/>
    <p:sldId id="403" r:id="rId13"/>
    <p:sldId id="430" r:id="rId14"/>
    <p:sldId id="406" r:id="rId15"/>
    <p:sldId id="434" r:id="rId16"/>
    <p:sldId id="431" r:id="rId17"/>
    <p:sldId id="271" r:id="rId18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Arial" panose="020B0604020202090204" pitchFamily="34" charset="0"/>
        <a:ea typeface="微软雅黑" pitchFamily="34" charset="-122"/>
        <a:cs typeface="+mn-cs"/>
        <a:sym typeface="Calibri" panose="020F0502020204030204" pitchFamily="34" charset="0"/>
      </a:defRPr>
    </a:lvl1pPr>
    <a:lvl2pPr marL="0" lvl="1" indent="4572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Arial" panose="020B0604020202090204" pitchFamily="34" charset="0"/>
        <a:ea typeface="微软雅黑" pitchFamily="34" charset="-122"/>
        <a:cs typeface="+mn-cs"/>
        <a:sym typeface="Calibri" panose="020F0502020204030204" pitchFamily="34" charset="0"/>
      </a:defRPr>
    </a:lvl2pPr>
    <a:lvl3pPr marL="0" lvl="2" indent="9144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Arial" panose="020B0604020202090204" pitchFamily="34" charset="0"/>
        <a:ea typeface="微软雅黑" pitchFamily="34" charset="-122"/>
        <a:cs typeface="+mn-cs"/>
        <a:sym typeface="Calibri" panose="020F0502020204030204" pitchFamily="34" charset="0"/>
      </a:defRPr>
    </a:lvl3pPr>
    <a:lvl4pPr marL="0" lvl="3" indent="13716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Arial" panose="020B0604020202090204" pitchFamily="34" charset="0"/>
        <a:ea typeface="微软雅黑" pitchFamily="34" charset="-122"/>
        <a:cs typeface="+mn-cs"/>
        <a:sym typeface="Calibri" panose="020F0502020204030204" pitchFamily="34" charset="0"/>
      </a:defRPr>
    </a:lvl4pPr>
    <a:lvl5pPr marL="0" lvl="4" indent="18288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Arial" panose="020B0604020202090204" pitchFamily="34" charset="0"/>
        <a:ea typeface="微软雅黑" pitchFamily="34" charset="-122"/>
        <a:cs typeface="+mn-cs"/>
        <a:sym typeface="Calibri" panose="020F0502020204030204" pitchFamily="34" charset="0"/>
      </a:defRPr>
    </a:lvl5pPr>
    <a:lvl6pPr marL="2286000" lvl="5" indent="18288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Arial" panose="020B0604020202090204" pitchFamily="34" charset="0"/>
        <a:ea typeface="微软雅黑" pitchFamily="34" charset="-122"/>
        <a:cs typeface="+mn-cs"/>
        <a:sym typeface="Calibri" panose="020F0502020204030204" pitchFamily="34" charset="0"/>
      </a:defRPr>
    </a:lvl6pPr>
    <a:lvl7pPr marL="2743200" lvl="6" indent="18288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Arial" panose="020B0604020202090204" pitchFamily="34" charset="0"/>
        <a:ea typeface="微软雅黑" pitchFamily="34" charset="-122"/>
        <a:cs typeface="+mn-cs"/>
        <a:sym typeface="Calibri" panose="020F0502020204030204" pitchFamily="34" charset="0"/>
      </a:defRPr>
    </a:lvl7pPr>
    <a:lvl8pPr marL="3200400" lvl="7" indent="18288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Arial" panose="020B0604020202090204" pitchFamily="34" charset="0"/>
        <a:ea typeface="微软雅黑" pitchFamily="34" charset="-122"/>
        <a:cs typeface="+mn-cs"/>
        <a:sym typeface="Calibri" panose="020F0502020204030204" pitchFamily="34" charset="0"/>
      </a:defRPr>
    </a:lvl8pPr>
    <a:lvl9pPr marL="3657600" lvl="8" indent="18288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Arial" panose="020B0604020202090204" pitchFamily="34" charset="0"/>
        <a:ea typeface="微软雅黑" pitchFamily="34" charset="-122"/>
        <a:cs typeface="+mn-cs"/>
        <a:sym typeface="Calibri" panose="020F0502020204030204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Administra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6"/>
    <p:restoredTop sz="94686"/>
  </p:normalViewPr>
  <p:slideViewPr>
    <p:cSldViewPr snapToGrid="0" showGuides="1">
      <p:cViewPr varScale="1">
        <p:scale>
          <a:sx n="86" d="100"/>
          <a:sy n="86" d="100"/>
        </p:scale>
        <p:origin x="-68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2-11T10:05:18.515" idx="1">
    <p:pos x="8486" y="4414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482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483" name="Shape 110"/>
          <p:cNvSpPr>
            <a:spLocks noGrp="1"/>
          </p:cNvSpPr>
          <p:nvPr>
            <p:ph type="body" sz="quarter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0" name="备注占位符 2"/>
          <p:cNvSpPr>
            <a:spLocks noGrp="1"/>
          </p:cNvSpPr>
          <p:nvPr>
            <p:ph type="body"/>
          </p:nvPr>
        </p:nvSpPr>
        <p:spPr/>
        <p:txBody>
          <a:bodyPr vert="horz" wrap="square" anchor="t"/>
          <a:p>
            <a:pPr lvl="0" eaLnBrk="1" hangingPunct="1">
              <a:spcBef>
                <a:spcPct val="0"/>
              </a:spcBef>
            </a:pPr>
            <a:endParaRPr lang="zh-CN" altLang="en-US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fld id="{9A0DB2DC-4C9A-4742-B13C-FB6460FD3503}" type="slidenum">
              <a:rPr lang="zh-CN" altLang="en-US" sz="1300" dirty="0"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rPr>
            </a:fld>
            <a:endParaRPr lang="zh-CN" altLang="en-US" sz="1300" dirty="0">
              <a:solidFill>
                <a:schemeClr val="tx1"/>
              </a:solidFill>
              <a:latin typeface="Calibri" panose="020F0502020204030204" pitchFamily="34" charset="0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ppt/slideLayouts/ppt/slideLayouts/ppt/slideLayouts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image" Target="ppt/slideLayouts/ppt/slideLayouts/ppt/slideLayouts/NULL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image" Target="../media/image3.png"/><Relationship Id="rId5" Type="http://schemas.openxmlformats.org/officeDocument/2006/relationships/tags" Target="../tags/tag51.xml"/><Relationship Id="rId4" Type="http://schemas.openxmlformats.org/officeDocument/2006/relationships/image" Target="ppt/slideLayouts/ppt/slideLayouts/ppt/slideLayouts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image" Target="../media/image3.png"/><Relationship Id="rId6" Type="http://schemas.openxmlformats.org/officeDocument/2006/relationships/tags" Target="../tags/tag57.xml"/><Relationship Id="rId5" Type="http://schemas.openxmlformats.org/officeDocument/2006/relationships/image" Target="ppt/slideLayouts/ppt/slideLayouts/ppt/slideLayouts/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0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image" Target="ppt/slideLayouts/ppt/slideLayouts/ppt/slideLayouts/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image" Target="../media/image3.png"/><Relationship Id="rId6" Type="http://schemas.openxmlformats.org/officeDocument/2006/relationships/tags" Target="../tags/tag68.xml"/><Relationship Id="rId5" Type="http://schemas.openxmlformats.org/officeDocument/2006/relationships/image" Target="ppt/slideLayouts/ppt/slideLayouts/ppt/slideLayouts/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image" Target="../media/image3.png"/><Relationship Id="rId6" Type="http://schemas.openxmlformats.org/officeDocument/2006/relationships/tags" Target="../tags/tag74.xml"/><Relationship Id="rId5" Type="http://schemas.openxmlformats.org/officeDocument/2006/relationships/image" Target="ppt/slideLayouts/ppt/slideLayouts/ppt/slideLayouts/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0" Type="http://schemas.openxmlformats.org/officeDocument/2006/relationships/tags" Target="../tags/tag77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image" Target="../media/image3.png"/><Relationship Id="rId6" Type="http://schemas.openxmlformats.org/officeDocument/2006/relationships/tags" Target="../tags/tag80.xml"/><Relationship Id="rId5" Type="http://schemas.openxmlformats.org/officeDocument/2006/relationships/image" Target="ppt/slideLayouts/ppt/slideLayouts/ppt/slideLayouts/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image" Target="../media/image7.png"/><Relationship Id="rId6" Type="http://schemas.openxmlformats.org/officeDocument/2006/relationships/tags" Target="../tags/tag86.xml"/><Relationship Id="rId5" Type="http://schemas.openxmlformats.org/officeDocument/2006/relationships/image" Target="ppt/slideLayouts/ppt/slideLayouts/ppt/slideLayouts/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tags" Target="../tags/tag5.xml"/><Relationship Id="rId4" Type="http://schemas.openxmlformats.org/officeDocument/2006/relationships/image" Target="ppt/slideLayouts/ppt/slideLayouts/ppt/slideLayouts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image" Target="ppt/slideLayouts/ppt/slideLayouts/ppt/slideLayouts/NULL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tags" Target="../tags/tag14.xml"/><Relationship Id="rId4" Type="http://schemas.openxmlformats.org/officeDocument/2006/relationships/image" Target="ppt/slideLayouts/ppt/slideLayouts/ppt/slideLayouts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image" Target="../media/image3.png"/><Relationship Id="rId5" Type="http://schemas.openxmlformats.org/officeDocument/2006/relationships/tags" Target="../tags/tag19.xml"/><Relationship Id="rId4" Type="http://schemas.openxmlformats.org/officeDocument/2006/relationships/image" Target="ppt/slideLayouts/ppt/slideLayouts/ppt/slideLayouts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image" Target="../media/image3.png"/><Relationship Id="rId5" Type="http://schemas.openxmlformats.org/officeDocument/2006/relationships/tags" Target="../tags/tag24.xml"/><Relationship Id="rId4" Type="http://schemas.openxmlformats.org/officeDocument/2006/relationships/image" Target="ppt/slideLayouts/ppt/slideLayouts/ppt/slideLayouts/NULL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image" Target="../media/image3.png"/><Relationship Id="rId5" Type="http://schemas.openxmlformats.org/officeDocument/2006/relationships/tags" Target="../tags/tag32.xml"/><Relationship Id="rId4" Type="http://schemas.openxmlformats.org/officeDocument/2006/relationships/image" Target="ppt/slideLayouts/ppt/slideLayouts/ppt/slideLayouts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image" Target="../media/image3.png"/><Relationship Id="rId5" Type="http://schemas.openxmlformats.org/officeDocument/2006/relationships/tags" Target="../tags/tag37.xml"/><Relationship Id="rId4" Type="http://schemas.openxmlformats.org/officeDocument/2006/relationships/image" Target="ppt/slideLayouts/ppt/slideLayouts/ppt/slideLayouts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>
          <a:xfrm>
            <a:off x="6432557" y="466391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9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90204" pitchFamily="34" charset="0"/>
              <a:buNone/>
            </a:pPr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6432557" y="5138952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9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90204" pitchFamily="34" charset="0"/>
              <a:buNone/>
            </a:pPr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4"/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9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auto"/>
            <a:r>
              <a:rPr lang="zh-CN" altLang="en-US" sz="1350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idx="13"/>
          </p:nvPr>
        </p:nvSpPr>
        <p:spPr>
          <a:xfrm>
            <a:off x="6432557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90204" pitchFamily="34" charset="0"/>
              <a:buNone/>
              <a:defRPr sz="5400" b="0" spc="600">
                <a:solidFill>
                  <a:schemeClr val="tx1"/>
                </a:solidFill>
                <a:latin typeface="Arial" panose="020B060402020209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2053" name="日期占位符 15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880533" y="6350000"/>
            <a:ext cx="2698751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1" fontAlgn="base"/>
            <a:fld id="{BB962C8B-B14F-4D97-AF65-F5344CB8AC3E}" type="datetime1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2054" name="页脚占位符 16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16917" y="6350000"/>
            <a:ext cx="39581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1" fontAlgn="base"/>
            <a:endParaRPr lang="zh-CN" altLang="en-US" strike="noStrike" noProof="1" dirty="0"/>
          </a:p>
        </p:txBody>
      </p:sp>
      <p:sp>
        <p:nvSpPr>
          <p:cNvPr id="2055" name="灯片编号占位符 17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610600" y="6350000"/>
            <a:ext cx="27008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r" eaLnBrk="1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7"/>
          <p:cNvGrpSpPr/>
          <p:nvPr/>
        </p:nvGrpSpPr>
        <p:grpSpPr>
          <a:xfrm>
            <a:off x="0" y="0"/>
            <a:ext cx="12192000" cy="588433"/>
            <a:chOff x="0" y="0"/>
            <a:chExt cx="12192000" cy="588767"/>
          </a:xfrm>
        </p:grpSpPr>
        <p:pic>
          <p:nvPicPr>
            <p:cNvPr id="11268" name="图片 8" descr="/C:/Users/1V994W2/PycharmProjects/PPT_Background_Generation/pic_temp/0_pic_quater_left_up.png"/>
            <p:cNvPicPr>
              <a:picLocks noChangeAspect="1"/>
            </p:cNvPicPr>
            <p:nvPr userDrawn="1">
              <p:custDataLst>
                <p:tags r:id="rId2"/>
              </p:custDataLst>
            </p:nvPr>
          </p:nvPicPr>
          <p:blipFill>
            <a:blip r:embed="rId3" r:link="rId4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69" name="图片 9" descr="/C:/Users/1V994W2/PycharmProjects/PPT_Background_Generation/pic_temp/1_pic_quater_right_up.png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 r:link="rId4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1" y="952625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270" name="日期占位符 2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880533" y="6350000"/>
            <a:ext cx="2698751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1" fontAlgn="base"/>
            <a:fld id="{BB962C8B-B14F-4D97-AF65-F5344CB8AC3E}" type="datetimeFigureOut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11271" name="页脚占位符 3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6917" y="6350000"/>
            <a:ext cx="39581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1" fontAlgn="base"/>
            <a:endParaRPr lang="zh-CN" altLang="en-US" strike="noStrike" noProof="1" dirty="0"/>
          </a:p>
        </p:txBody>
      </p:sp>
      <p:sp>
        <p:nvSpPr>
          <p:cNvPr id="11272" name="灯片编号占位符 4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610600" y="6350000"/>
            <a:ext cx="27008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r" eaLnBrk="1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7" descr="/C:/Users/1V994W2/PycharmProjects/PPT_Background_Generation/pic_temp/pic_su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占位符 6"/>
          <p:cNvSpPr>
            <a:spLocks noGrp="1"/>
          </p:cNvSpPr>
          <p:nvPr>
            <p:ph type="body" idx="14"/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9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90204" pitchFamily="34" charset="0"/>
              <a:buNone/>
            </a:pPr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idx="13"/>
          </p:nvPr>
        </p:nvSpPr>
        <p:spPr>
          <a:xfrm>
            <a:off x="6604000" y="2095441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90204" pitchFamily="34" charset="0"/>
              <a:buNone/>
              <a:defRPr sz="6600" b="0" spc="700">
                <a:solidFill>
                  <a:schemeClr val="tx1"/>
                </a:solidFill>
                <a:latin typeface="Arial" panose="020B060402020209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95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2294" name="日期占位符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880533" y="6350000"/>
            <a:ext cx="2698751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1" fontAlgn="base"/>
            <a:fld id="{BB962C8B-B14F-4D97-AF65-F5344CB8AC3E}" type="datetimeFigureOut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12295" name="页脚占位符 3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917" y="6350000"/>
            <a:ext cx="39581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1" fontAlgn="base"/>
            <a:endParaRPr lang="zh-CN" altLang="en-US" strike="noStrike" noProof="1" dirty="0"/>
          </a:p>
        </p:txBody>
      </p:sp>
      <p:sp>
        <p:nvSpPr>
          <p:cNvPr id="12296" name="灯片编号占位符 4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610600" y="6350000"/>
            <a:ext cx="27008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r" eaLnBrk="1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7"/>
          <p:cNvGrpSpPr/>
          <p:nvPr/>
        </p:nvGrpSpPr>
        <p:grpSpPr>
          <a:xfrm>
            <a:off x="0" y="0"/>
            <a:ext cx="12192000" cy="588433"/>
            <a:chOff x="0" y="0"/>
            <a:chExt cx="12192000" cy="588767"/>
          </a:xfrm>
        </p:grpSpPr>
        <p:pic>
          <p:nvPicPr>
            <p:cNvPr id="13316" name="图片 8" descr="/C:/Users/1V994W2/PycharmProjects/PPT_Background_Generation/pic_temp/0_pic_quater_left_up.png"/>
            <p:cNvPicPr>
              <a:picLocks noChangeAspect="1"/>
            </p:cNvPicPr>
            <p:nvPr userDrawn="1">
              <p:custDataLst>
                <p:tags r:id="rId2"/>
              </p:custDataLst>
            </p:nvPr>
          </p:nvPicPr>
          <p:blipFill>
            <a:blip r:embed="rId3" r:link="rId4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7" name="图片 9" descr="/C:/Users/1V994W2/PycharmProjects/PPT_Background_Generation/pic_temp/1_pic_quater_right_up.png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 r:link="rId4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13318" name="日期占位符 2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880533" y="6350000"/>
            <a:ext cx="2698751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1" fontAlgn="base"/>
            <a:fld id="{BB962C8B-B14F-4D97-AF65-F5344CB8AC3E}" type="datetimeFigureOut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13319" name="页脚占位符 3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6917" y="6350000"/>
            <a:ext cx="39581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1" fontAlgn="base"/>
            <a:endParaRPr lang="zh-CN" altLang="en-US" strike="noStrike" noProof="1" dirty="0"/>
          </a:p>
        </p:txBody>
      </p:sp>
      <p:sp>
        <p:nvSpPr>
          <p:cNvPr id="13320" name="灯片编号占位符 4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610600" y="6350000"/>
            <a:ext cx="27008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r" eaLnBrk="1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100" y="304800"/>
            <a:ext cx="11607800" cy="625051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4340" name="组合 8"/>
          <p:cNvGrpSpPr/>
          <p:nvPr/>
        </p:nvGrpSpPr>
        <p:grpSpPr>
          <a:xfrm>
            <a:off x="0" y="0"/>
            <a:ext cx="12192000" cy="588433"/>
            <a:chOff x="0" y="0"/>
            <a:chExt cx="12192000" cy="588767"/>
          </a:xfrm>
        </p:grpSpPr>
        <p:pic>
          <p:nvPicPr>
            <p:cNvPr id="14341" name="图片 9" descr="/C:/Users/1V994W2/PycharmProjects/PPT_Background_Generation/pic_temp/0_pic_quater_left_up.png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2" name="图片 10" descr="/C:/Users/1V994W2/PycharmProjects/PPT_Background_Generation/pic_temp/1_pic_quater_right_up.png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 r:link="rId5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1600" y="1249355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163867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4343" name="日期占位符 2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880533" y="6350000"/>
            <a:ext cx="2698751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1" fontAlgn="base"/>
            <a:fld id="{BB962C8B-B14F-4D97-AF65-F5344CB8AC3E}" type="datetimeFigureOut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14344" name="页脚占位符 3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917" y="6350000"/>
            <a:ext cx="39581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1" fontAlgn="base"/>
            <a:endParaRPr lang="zh-CN" altLang="en-US" strike="noStrike" noProof="1" dirty="0"/>
          </a:p>
        </p:txBody>
      </p:sp>
      <p:sp>
        <p:nvSpPr>
          <p:cNvPr id="14345" name="灯片编号占位符 4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610600" y="6350000"/>
            <a:ext cx="27008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r" eaLnBrk="1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884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15364" name="图片 8" descr="/C:/Users/1V994W2/PycharmProjects/PPT_Background_Generation/pic_temp/0_pic_quater_left_u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1472333" y="0"/>
            <a:ext cx="719667" cy="5884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1764217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770033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5367" name="日期占位符 2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880533" y="6350000"/>
            <a:ext cx="2698751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1" fontAlgn="base"/>
            <a:fld id="{BB962C8B-B14F-4D97-AF65-F5344CB8AC3E}" type="datetimeFigureOut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15368" name="页脚占位符 3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917" y="6350000"/>
            <a:ext cx="39581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1" fontAlgn="base"/>
            <a:endParaRPr lang="zh-CN" altLang="en-US" strike="noStrike" noProof="1" dirty="0"/>
          </a:p>
        </p:txBody>
      </p:sp>
      <p:sp>
        <p:nvSpPr>
          <p:cNvPr id="15369" name="灯片编号占位符 4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610600" y="6350000"/>
            <a:ext cx="27008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r" eaLnBrk="1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884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6388" name="组合 8"/>
          <p:cNvGrpSpPr/>
          <p:nvPr/>
        </p:nvGrpSpPr>
        <p:grpSpPr>
          <a:xfrm>
            <a:off x="0" y="0"/>
            <a:ext cx="12192000" cy="588433"/>
            <a:chOff x="0" y="0"/>
            <a:chExt cx="12192000" cy="588767"/>
          </a:xfrm>
        </p:grpSpPr>
        <p:pic>
          <p:nvPicPr>
            <p:cNvPr id="16389" name="图片 9" descr="/C:/Users/1V994W2/PycharmProjects/PPT_Background_Generation/pic_temp/0_pic_quater_left_up.png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0" name="图片 10" descr="/C:/Users/1V994W2/PycharmProjects/PPT_Background_Generation/pic_temp/1_pic_quater_right_up.png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 r:link="rId5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1659805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6391" name="日期占位符 2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880533" y="6350000"/>
            <a:ext cx="2698751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1" fontAlgn="base"/>
            <a:fld id="{BB962C8B-B14F-4D97-AF65-F5344CB8AC3E}" type="datetimeFigureOut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16392" name="页脚占位符 3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917" y="6350000"/>
            <a:ext cx="39581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1" fontAlgn="base"/>
            <a:endParaRPr lang="zh-CN" altLang="en-US" strike="noStrike" noProof="1" dirty="0"/>
          </a:p>
        </p:txBody>
      </p:sp>
      <p:sp>
        <p:nvSpPr>
          <p:cNvPr id="16393" name="灯片编号占位符 4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610600" y="6350000"/>
            <a:ext cx="27008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r" eaLnBrk="1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7412" name="组合 8"/>
          <p:cNvGrpSpPr/>
          <p:nvPr/>
        </p:nvGrpSpPr>
        <p:grpSpPr>
          <a:xfrm>
            <a:off x="0" y="0"/>
            <a:ext cx="12192000" cy="588433"/>
            <a:chOff x="0" y="0"/>
            <a:chExt cx="12192000" cy="588767"/>
          </a:xfrm>
        </p:grpSpPr>
        <p:pic>
          <p:nvPicPr>
            <p:cNvPr id="17413" name="图片 9" descr="/C:/Users/1V994W2/PycharmProjects/PPT_Background_Generation/pic_temp/0_pic_quater_left_up.png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4" name="图片 10" descr="/C:/Users/1V994W2/PycharmProjects/PPT_Background_Generation/pic_temp/1_pic_quater_right_up.png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 r:link="rId5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1681408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7415" name="日期占位符 2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880533" y="6350000"/>
            <a:ext cx="2698751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1" fontAlgn="base"/>
            <a:fld id="{BB962C8B-B14F-4D97-AF65-F5344CB8AC3E}" type="datetimeFigureOut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17416" name="页脚占位符 3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917" y="6350000"/>
            <a:ext cx="39581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1" fontAlgn="base"/>
            <a:endParaRPr lang="zh-CN" altLang="en-US" strike="noStrike" noProof="1" dirty="0"/>
          </a:p>
        </p:txBody>
      </p:sp>
      <p:sp>
        <p:nvSpPr>
          <p:cNvPr id="17417" name="灯片编号占位符 4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610600" y="6350000"/>
            <a:ext cx="27008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r" eaLnBrk="1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8436" name="组合 8"/>
          <p:cNvGrpSpPr/>
          <p:nvPr/>
        </p:nvGrpSpPr>
        <p:grpSpPr>
          <a:xfrm>
            <a:off x="0" y="6269567"/>
            <a:ext cx="12192000" cy="588433"/>
            <a:chOff x="0" y="6269233"/>
            <a:chExt cx="12192000" cy="588767"/>
          </a:xfrm>
        </p:grpSpPr>
        <p:pic>
          <p:nvPicPr>
            <p:cNvPr id="18437" name="图片 9" descr="/C:/Users/1V994W2/PycharmProjects/PPT_Background_Generation/pic_temp/0_pic_quater_left_up.png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38" name="图片 10" descr="/C:/Users/1V994W2/PycharmProjects/PPT_Background_Generation/pic_temp/1_pic_quater_right_up.png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 r:link="rId5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405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405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8439" name="日期占位符 2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880533" y="6350000"/>
            <a:ext cx="2698751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1" fontAlgn="base"/>
            <a:fld id="{BB962C8B-B14F-4D97-AF65-F5344CB8AC3E}" type="datetimeFigureOut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18440" name="页脚占位符 3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917" y="6350000"/>
            <a:ext cx="39581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1" fontAlgn="base"/>
            <a:endParaRPr lang="zh-CN" altLang="en-US" strike="noStrike" noProof="1" dirty="0"/>
          </a:p>
        </p:txBody>
      </p:sp>
      <p:sp>
        <p:nvSpPr>
          <p:cNvPr id="18441" name="灯片编号占位符 4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610600" y="6350000"/>
            <a:ext cx="27008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r" eaLnBrk="1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954617"/>
            <a:ext cx="12192000" cy="4950884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9460" name="组合 8"/>
          <p:cNvGrpSpPr/>
          <p:nvPr/>
        </p:nvGrpSpPr>
        <p:grpSpPr>
          <a:xfrm>
            <a:off x="0" y="5532967"/>
            <a:ext cx="12192000" cy="1325033"/>
            <a:chOff x="0" y="5533275"/>
            <a:chExt cx="12191999" cy="1324725"/>
          </a:xfrm>
        </p:grpSpPr>
        <p:pic>
          <p:nvPicPr>
            <p:cNvPr id="19461" name="图片 9" descr="/C:/Users/1V994W2/PycharmProjects/PPT_Background_Generation/pic_temp/0_pic_quater_left_up.png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2" name="图片 10" descr="/C:/Users/1V994W2/PycharmProjects/PPT_Background_Generation/pic_temp/1_pic_quater_left_down.png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 r:link="rId5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800" y="1339365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863277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9463" name="日期占位符 2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880533" y="6350000"/>
            <a:ext cx="2698751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1" fontAlgn="base"/>
            <a:fld id="{BB962C8B-B14F-4D97-AF65-F5344CB8AC3E}" type="datetimeFigureOut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19464" name="页脚占位符 3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917" y="6350000"/>
            <a:ext cx="39581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1" fontAlgn="base"/>
            <a:endParaRPr lang="zh-CN" altLang="en-US" strike="noStrike" noProof="1" dirty="0"/>
          </a:p>
        </p:txBody>
      </p:sp>
      <p:sp>
        <p:nvSpPr>
          <p:cNvPr id="19465" name="灯片编号占位符 4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610600" y="6350000"/>
            <a:ext cx="27008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r" eaLnBrk="1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/>
            <a:fld id="{BB962C8B-B14F-4D97-AF65-F5344CB8AC3E}" type="datetime1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/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组合 7"/>
          <p:cNvGrpSpPr/>
          <p:nvPr/>
        </p:nvGrpSpPr>
        <p:grpSpPr>
          <a:xfrm>
            <a:off x="0" y="0"/>
            <a:ext cx="12192000" cy="588433"/>
            <a:chOff x="0" y="0"/>
            <a:chExt cx="12192000" cy="588767"/>
          </a:xfrm>
        </p:grpSpPr>
        <p:pic>
          <p:nvPicPr>
            <p:cNvPr id="3076" name="图片 8" descr="/C:/Users/1V994W2/PycharmProjects/PPT_Background_Generation/pic_temp/0_pic_quater_left_up.png"/>
            <p:cNvPicPr>
              <a:picLocks noChangeAspect="1"/>
            </p:cNvPicPr>
            <p:nvPr userDrawn="1">
              <p:custDataLst>
                <p:tags r:id="rId2"/>
              </p:custDataLst>
            </p:nvPr>
          </p:nvPicPr>
          <p:blipFill>
            <a:blip r:embed="rId3" r:link="rId4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7" name="图片 9" descr="/C:/Users/1V994W2/PycharmProjects/PPT_Background_Generation/pic_temp/1_pic_quater_right_up.png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 r:link="rId4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3" y="952625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3078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880533" y="6350000"/>
            <a:ext cx="2698751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1" fontAlgn="base"/>
            <a:fld id="{BB962C8B-B14F-4D97-AF65-F5344CB8AC3E}" type="datetimeFigureOut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3079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6917" y="6350000"/>
            <a:ext cx="39581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1" fontAlgn="base"/>
            <a:endParaRPr lang="zh-CN" altLang="en-US" strike="noStrike" noProof="1" dirty="0"/>
          </a:p>
        </p:txBody>
      </p:sp>
      <p:sp>
        <p:nvSpPr>
          <p:cNvPr id="3080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610600" y="6350000"/>
            <a:ext cx="27008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r" eaLnBrk="1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7" descr="/C:/Users/1V994W2/PycharmProjects/PPT_Background_Generation/pic_temp/pic_half_to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4064000" y="5717117"/>
            <a:ext cx="4064000" cy="11408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 idx="13"/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90204" pitchFamily="34" charset="0"/>
              <a:buNone/>
              <a:defRPr sz="4800" b="0" spc="500">
                <a:solidFill>
                  <a:schemeClr val="tx1"/>
                </a:solidFill>
                <a:latin typeface="Arial" panose="020B060402020209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4102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880533" y="6350000"/>
            <a:ext cx="2698751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1" fontAlgn="base"/>
            <a:fld id="{BB962C8B-B14F-4D97-AF65-F5344CB8AC3E}" type="datetimeFigureOut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103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917" y="6350000"/>
            <a:ext cx="39581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1" fontAlgn="base"/>
            <a:endParaRPr lang="zh-CN" altLang="en-US" strike="noStrike" noProof="1" dirty="0"/>
          </a:p>
        </p:txBody>
      </p:sp>
      <p:sp>
        <p:nvSpPr>
          <p:cNvPr id="4104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610600" y="6350000"/>
            <a:ext cx="27008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r" eaLnBrk="1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组合 7"/>
          <p:cNvGrpSpPr/>
          <p:nvPr/>
        </p:nvGrpSpPr>
        <p:grpSpPr>
          <a:xfrm>
            <a:off x="0" y="0"/>
            <a:ext cx="12192000" cy="588433"/>
            <a:chOff x="0" y="0"/>
            <a:chExt cx="12192000" cy="588767"/>
          </a:xfrm>
        </p:grpSpPr>
        <p:pic>
          <p:nvPicPr>
            <p:cNvPr id="5124" name="图片 8" descr="/C:/Users/1V994W2/PycharmProjects/PPT_Background_Generation/pic_temp/0_pic_quater_left_up.png"/>
            <p:cNvPicPr>
              <a:picLocks noChangeAspect="1"/>
            </p:cNvPicPr>
            <p:nvPr userDrawn="1">
              <p:custDataLst>
                <p:tags r:id="rId2"/>
              </p:custDataLst>
            </p:nvPr>
          </p:nvPicPr>
          <p:blipFill>
            <a:blip r:embed="rId3" r:link="rId4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5" name="图片 9" descr="/C:/Users/1V994W2/PycharmProjects/PPT_Background_Generation/pic_temp/1_pic_quater_right_up.png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 r:link="rId4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1" y="952625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625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126" name="日期占位符 4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>
          <a:xfrm>
            <a:off x="880533" y="6350000"/>
            <a:ext cx="2698751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1" fontAlgn="base"/>
            <a:fld id="{BB962C8B-B14F-4D97-AF65-F5344CB8AC3E}" type="datetimeFigureOut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5127" name="页脚占位符 5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6917" y="6350000"/>
            <a:ext cx="39581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1" fontAlgn="base"/>
            <a:endParaRPr lang="zh-CN" altLang="en-US" strike="noStrike" noProof="1" dirty="0"/>
          </a:p>
        </p:txBody>
      </p:sp>
      <p:sp>
        <p:nvSpPr>
          <p:cNvPr id="5128" name="灯片编号占位符 6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610600" y="6350000"/>
            <a:ext cx="27008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r" eaLnBrk="1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/>
        </p:nvGrpSpPr>
        <p:grpSpPr>
          <a:xfrm>
            <a:off x="0" y="0"/>
            <a:ext cx="12192000" cy="588433"/>
            <a:chOff x="0" y="0"/>
            <a:chExt cx="12192000" cy="588767"/>
          </a:xfrm>
        </p:grpSpPr>
        <p:pic>
          <p:nvPicPr>
            <p:cNvPr id="6148" name="图片 8" descr="/C:/Users/1V994W2/PycharmProjects/PPT_Background_Generation/pic_temp/0_pic_quater_left_up.png"/>
            <p:cNvPicPr>
              <a:picLocks noChangeAspect="1"/>
            </p:cNvPicPr>
            <p:nvPr userDrawn="1">
              <p:custDataLst>
                <p:tags r:id="rId2"/>
              </p:custDataLst>
            </p:nvPr>
          </p:nvPicPr>
          <p:blipFill>
            <a:blip r:embed="rId3" r:link="rId4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9" name="图片 9" descr="/C:/Users/1V994W2/PycharmProjects/PPT_Background_Generation/pic_temp/1_pic_quater_right_up.png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 r:link="rId4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31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699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>
                <a:sym typeface="+mn-ea"/>
              </a:rPr>
              <a:t>单击此处编辑母版文本样式</a:t>
            </a:r>
            <a:endParaRPr lang="zh-CN" altLang="en-US"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1" y="1406699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6150" name="日期占位符 6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>
          <a:xfrm>
            <a:off x="880533" y="6350000"/>
            <a:ext cx="2698751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1" fontAlgn="base"/>
            <a:fld id="{BB962C8B-B14F-4D97-AF65-F5344CB8AC3E}" type="datetimeFigureOut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151" name="页脚占位符 7"/>
          <p:cNvSpPr>
            <a:spLocks noGrp="1"/>
          </p:cNvSpPr>
          <p:nvPr>
            <p:ph type="ftr" sz="quarter" idx="13"/>
            <p:custDataLst>
              <p:tags r:id="rId8"/>
            </p:custDataLst>
          </p:nvPr>
        </p:nvSpPr>
        <p:spPr>
          <a:xfrm>
            <a:off x="4116917" y="6350000"/>
            <a:ext cx="39581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1" fontAlgn="base"/>
            <a:endParaRPr lang="zh-CN" altLang="en-US" strike="noStrike" noProof="1" dirty="0"/>
          </a:p>
        </p:txBody>
      </p:sp>
      <p:sp>
        <p:nvSpPr>
          <p:cNvPr id="6152" name="灯片编号占位符 8"/>
          <p:cNvSpPr>
            <a:spLocks noGrp="1"/>
          </p:cNvSpPr>
          <p:nvPr>
            <p:ph type="sldNum" sz="quarter" idx="14"/>
            <p:custDataLst>
              <p:tags r:id="rId9"/>
            </p:custDataLst>
          </p:nvPr>
        </p:nvSpPr>
        <p:spPr>
          <a:xfrm>
            <a:off x="8610600" y="6350000"/>
            <a:ext cx="27008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r" eaLnBrk="1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7" descr="/C:/Users/1V994W2/Documents/Tencent Files/574576071/FileRecv/拼装素材/forright/06/subject_holdleft_84,125,158_0_staid_full_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7497233" y="2194984"/>
            <a:ext cx="4389967" cy="24680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8" descr="/C:/Users/1V994W2/PycharmProjects/PPT_Background_Generation/pic_temp/1_pic_quater_right_u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0" y="6269567"/>
            <a:ext cx="719667" cy="5884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7175" name="日期占位符 2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880533" y="6350000"/>
            <a:ext cx="2698751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1" fontAlgn="base"/>
            <a:fld id="{BB962C8B-B14F-4D97-AF65-F5344CB8AC3E}" type="datetimeFigureOut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7176" name="页脚占位符 3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6917" y="6350000"/>
            <a:ext cx="39581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1" fontAlgn="base"/>
            <a:endParaRPr lang="zh-CN" altLang="en-US" strike="noStrike" noProof="1" dirty="0"/>
          </a:p>
        </p:txBody>
      </p:sp>
      <p:sp>
        <p:nvSpPr>
          <p:cNvPr id="7177" name="灯片编号占位符 4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610600" y="6350000"/>
            <a:ext cx="27008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r" eaLnBrk="1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日期占位符 1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880533" y="6350000"/>
            <a:ext cx="2698751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1" fontAlgn="base"/>
            <a:fld id="{BB962C8B-B14F-4D97-AF65-F5344CB8AC3E}" type="datetimeFigureOut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8198" name="页脚占位符 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917" y="6350000"/>
            <a:ext cx="39581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1" fontAlgn="base"/>
            <a:endParaRPr lang="zh-CN" altLang="en-US" strike="noStrike" noProof="1" dirty="0"/>
          </a:p>
        </p:txBody>
      </p:sp>
      <p:sp>
        <p:nvSpPr>
          <p:cNvPr id="8199" name="灯片编号占位符 3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610600" y="6350000"/>
            <a:ext cx="27008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r" eaLnBrk="1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/>
        </p:nvGrpSpPr>
        <p:grpSpPr>
          <a:xfrm>
            <a:off x="0" y="0"/>
            <a:ext cx="12192000" cy="588433"/>
            <a:chOff x="0" y="0"/>
            <a:chExt cx="12192000" cy="588767"/>
          </a:xfrm>
        </p:grpSpPr>
        <p:pic>
          <p:nvPicPr>
            <p:cNvPr id="9220" name="图片 8" descr="/C:/Users/1V994W2/PycharmProjects/PPT_Background_Generation/pic_temp/0_pic_quater_left_up.png"/>
            <p:cNvPicPr>
              <a:picLocks noChangeAspect="1"/>
            </p:cNvPicPr>
            <p:nvPr userDrawn="1">
              <p:custDataLst>
                <p:tags r:id="rId2"/>
              </p:custDataLst>
            </p:nvPr>
          </p:nvPicPr>
          <p:blipFill>
            <a:blip r:embed="rId3" r:link="rId4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1" name="图片 9" descr="/C:/Users/1V994W2/PycharmProjects/PPT_Background_Generation/pic_temp/1_pic_quater_right_up.png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 r:link="rId4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1" y="952625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15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微软雅黑" pitchFamily="3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625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9222" name="日期占位符 4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>
          <a:xfrm>
            <a:off x="880533" y="6350000"/>
            <a:ext cx="2698751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1" fontAlgn="base"/>
            <a:fld id="{BB962C8B-B14F-4D97-AF65-F5344CB8AC3E}" type="datetimeFigureOut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9223" name="页脚占位符 5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6917" y="6350000"/>
            <a:ext cx="39581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1" fontAlgn="base"/>
            <a:endParaRPr lang="zh-CN" altLang="en-US" strike="noStrike" noProof="1" dirty="0"/>
          </a:p>
        </p:txBody>
      </p:sp>
      <p:sp>
        <p:nvSpPr>
          <p:cNvPr id="9224" name="灯片编号占位符 6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610600" y="6350000"/>
            <a:ext cx="27008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r" eaLnBrk="1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7"/>
          <p:cNvGrpSpPr/>
          <p:nvPr/>
        </p:nvGrpSpPr>
        <p:grpSpPr>
          <a:xfrm>
            <a:off x="0" y="0"/>
            <a:ext cx="12192000" cy="588433"/>
            <a:chOff x="0" y="0"/>
            <a:chExt cx="12192000" cy="588767"/>
          </a:xfrm>
        </p:grpSpPr>
        <p:pic>
          <p:nvPicPr>
            <p:cNvPr id="10244" name="图片 8" descr="/C:/Users/1V994W2/PycharmProjects/PPT_Background_Generation/pic_temp/0_pic_quater_left_up.png"/>
            <p:cNvPicPr>
              <a:picLocks noChangeAspect="1"/>
            </p:cNvPicPr>
            <p:nvPr userDrawn="1">
              <p:custDataLst>
                <p:tags r:id="rId2"/>
              </p:custDataLst>
            </p:nvPr>
          </p:nvPicPr>
          <p:blipFill>
            <a:blip r:embed="rId3" r:link="rId4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5" name="图片 9" descr="/C:/Users/1V994W2/PycharmProjects/PPT_Background_Generation/pic_temp/1_pic_quater_right_up.png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 r:link="rId4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625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617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0246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880533" y="6350000"/>
            <a:ext cx="2698751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1" fontAlgn="base"/>
            <a:fld id="{BB962C8B-B14F-4D97-AF65-F5344CB8AC3E}" type="datetimeFigureOut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10247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6917" y="6350000"/>
            <a:ext cx="39581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1" fontAlgn="base"/>
            <a:endParaRPr lang="zh-CN" altLang="en-US" strike="noStrike" noProof="1" dirty="0"/>
          </a:p>
        </p:txBody>
      </p:sp>
      <p:sp>
        <p:nvSpPr>
          <p:cNvPr id="10248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610600" y="6350000"/>
            <a:ext cx="27008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r" eaLnBrk="1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95.xml"/><Relationship Id="rId24" Type="http://schemas.openxmlformats.org/officeDocument/2006/relationships/tags" Target="../tags/tag94.xml"/><Relationship Id="rId23" Type="http://schemas.openxmlformats.org/officeDocument/2006/relationships/tags" Target="../tags/tag93.xml"/><Relationship Id="rId22" Type="http://schemas.openxmlformats.org/officeDocument/2006/relationships/tags" Target="../tags/tag92.xml"/><Relationship Id="rId21" Type="http://schemas.openxmlformats.org/officeDocument/2006/relationships/tags" Target="../tags/tag91.xml"/><Relationship Id="rId20" Type="http://schemas.openxmlformats.org/officeDocument/2006/relationships/tags" Target="../tags/tag9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8867" y="442384"/>
            <a:ext cx="10854267" cy="44238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668867" y="960967"/>
            <a:ext cx="10854267" cy="5391151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80533" y="6350000"/>
            <a:ext cx="2698751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/>
            <a:fld id="{BB962C8B-B14F-4D97-AF65-F5344CB8AC3E}" type="datetime1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917" y="6350000"/>
            <a:ext cx="39581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/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50000"/>
            <a:ext cx="2700867" cy="317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90204" pitchFamily="34" charset="0"/>
          <a:ea typeface="微软雅黑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6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8.xml"/><Relationship Id="rId2" Type="http://schemas.openxmlformats.org/officeDocument/2006/relationships/image" Target="../media/image10.jpeg"/><Relationship Id="rId1" Type="http://schemas.openxmlformats.org/officeDocument/2006/relationships/tags" Target="../tags/tag9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1506" name="图片 3"/>
          <p:cNvPicPr>
            <a:picLocks noChangeAspect="1"/>
          </p:cNvPicPr>
          <p:nvPr/>
        </p:nvPicPr>
        <p:blipFill>
          <a:blip r:embed="rId1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945467" y="2546351"/>
            <a:ext cx="7888817" cy="971551"/>
          </a:xfrm>
        </p:spPr>
        <p:txBody>
          <a:bodyPr wrap="square" lIns="0" tIns="0" rIns="0" bIns="0" rtlCol="0" anchor="ctr" anchorCtr="0">
            <a:normAutofit/>
          </a:bodyPr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5400"/>
              <a:buFontTx/>
              <a:buNone/>
            </a:pPr>
            <a:r>
              <a:rPr kumimoji="0" lang="en-US" altLang="zh-CN" sz="4265" b="1" i="0" u="none" strike="noStrike" kern="1200" cap="none" spc="200" normalizeH="0" baseline="0" noProof="1">
                <a:solidFill>
                  <a:srgbClr val="FF0000"/>
                </a:solidFill>
                <a:uFillTx/>
                <a:latin typeface="微软雅黑" pitchFamily="34" charset="-122"/>
                <a:ea typeface="微软雅黑" pitchFamily="34" charset="-122"/>
                <a:cs typeface="+mj-cs"/>
                <a:sym typeface="+mn-ea"/>
              </a:rPr>
              <a:t>《</a:t>
            </a:r>
            <a:r>
              <a:rPr kumimoji="0" lang="zh-CN" altLang="en-US" sz="4265" b="1" i="0" u="none" strike="noStrike" kern="1200" cap="none" spc="200" normalizeH="0" baseline="0" noProof="1" dirty="0">
                <a:solidFill>
                  <a:srgbClr val="FF0000"/>
                </a:solidFill>
                <a:uFillTx/>
                <a:latin typeface="微软雅黑" pitchFamily="34" charset="-122"/>
                <a:ea typeface="微软雅黑" pitchFamily="34" charset="-122"/>
                <a:cs typeface="+mj-cs"/>
                <a:sym typeface="+mn-ea"/>
              </a:rPr>
              <a:t>鸿门宴</a:t>
            </a:r>
            <a:r>
              <a:rPr kumimoji="0" lang="en-US" altLang="zh-CN" sz="4265" b="1" i="0" u="none" strike="noStrike" kern="1200" cap="none" spc="200" normalizeH="0" baseline="0" noProof="1">
                <a:solidFill>
                  <a:srgbClr val="FF0000"/>
                </a:solidFill>
                <a:uFillTx/>
                <a:latin typeface="微软雅黑" pitchFamily="34" charset="-122"/>
                <a:ea typeface="微软雅黑" pitchFamily="34" charset="-122"/>
                <a:cs typeface="+mj-cs"/>
                <a:sym typeface="+mn-ea"/>
              </a:rPr>
              <a:t>》</a:t>
            </a:r>
            <a:r>
              <a:rPr kumimoji="0" lang="zh-CN" altLang="en-US" sz="4265" b="1" i="0" u="none" strike="noStrike" kern="1200" cap="none" spc="200" normalizeH="0" baseline="0" noProof="1" dirty="0">
                <a:solidFill>
                  <a:srgbClr val="FF0000"/>
                </a:solidFill>
                <a:uFillTx/>
                <a:latin typeface="微软雅黑" pitchFamily="34" charset="-122"/>
                <a:ea typeface="微软雅黑" pitchFamily="34" charset="-122"/>
                <a:cs typeface="+mj-cs"/>
                <a:sym typeface="+mn-ea"/>
              </a:rPr>
              <a:t>刘项胜败探因</a:t>
            </a:r>
            <a:endParaRPr kumimoji="0" lang="zh-CN" altLang="en-US" sz="4265" b="0" i="0" u="none" strike="noStrike" kern="1200" cap="none" spc="200" normalizeH="0" baseline="0" noProof="1" dirty="0">
              <a:solidFill>
                <a:srgbClr val="FF0000"/>
              </a:solidFill>
              <a:uFillTx/>
              <a:latin typeface="Arial" panose="020B0604020202090204" pitchFamily="34" charset="0"/>
              <a:ea typeface="汉仪旗黑-85S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3933" y="4847167"/>
            <a:ext cx="4802717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226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楷体" pitchFamily="49" charset="-122"/>
                <a:sym typeface="Calibri" panose="020F0502020204030204"/>
              </a:rPr>
              <a:t>  </a:t>
            </a:r>
            <a:r>
              <a:rPr kumimoji="0" lang="en-US" altLang="zh-CN" sz="2665" b="0" i="0" u="none" strike="noStrike" kern="0" cap="none" spc="226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  <a:sym typeface="Calibri" panose="020F0502020204030204"/>
              </a:rPr>
              <a:t> </a:t>
            </a:r>
            <a:endParaRPr kumimoji="0" lang="en-US" altLang="zh-CN" sz="2665" b="0" i="0" u="none" strike="noStrike" kern="0" cap="none" spc="226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  <a:sym typeface="Calibri" panose="020F0502020204030204"/>
            </a:endParaRPr>
          </a:p>
        </p:txBody>
      </p:sp>
      <p:sp>
        <p:nvSpPr>
          <p:cNvPr id="21509" name="文本框 10"/>
          <p:cNvSpPr txBox="1"/>
          <p:nvPr/>
        </p:nvSpPr>
        <p:spPr>
          <a:xfrm>
            <a:off x="5422900" y="1591733"/>
            <a:ext cx="5456767" cy="501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hangingPunct="0"/>
            <a:r>
              <a:rPr lang="zh-CN" altLang="en-US" sz="2665" b="1" dirty="0">
                <a:solidFill>
                  <a:srgbClr val="0070C0"/>
                </a:solidFill>
                <a:latin typeface="微软雅黑" pitchFamily="34" charset="-122"/>
                <a:ea typeface="楷体" pitchFamily="49" charset="-122"/>
                <a:sym typeface="+mn-ea"/>
              </a:rPr>
              <a:t>朝阳区线上课堂</a:t>
            </a:r>
            <a:r>
              <a:rPr lang="en-US" altLang="zh-CN" sz="2665" b="1">
                <a:solidFill>
                  <a:srgbClr val="0070C0"/>
                </a:solidFill>
                <a:latin typeface="微软雅黑" pitchFamily="34" charset="-122"/>
                <a:ea typeface="楷体" pitchFamily="49" charset="-122"/>
                <a:sym typeface="+mn-ea"/>
              </a:rPr>
              <a:t>·</a:t>
            </a:r>
            <a:r>
              <a:rPr lang="zh-CN" altLang="en-US" sz="2665" b="1" dirty="0">
                <a:solidFill>
                  <a:srgbClr val="0070C0"/>
                </a:solidFill>
                <a:latin typeface="微软雅黑" pitchFamily="34" charset="-122"/>
                <a:ea typeface="楷体" pitchFamily="49" charset="-122"/>
                <a:sym typeface="+mn-ea"/>
              </a:rPr>
              <a:t>高二年级语文</a:t>
            </a:r>
            <a:endParaRPr lang="zh-CN" altLang="en-US" sz="3200" b="1" dirty="0">
              <a:solidFill>
                <a:srgbClr val="0070C0"/>
              </a:solidFill>
              <a:latin typeface="微软雅黑" pitchFamily="34" charset="-122"/>
              <a:ea typeface="楷体" pitchFamily="49" charset="-122"/>
              <a:sym typeface="+mn-ea"/>
            </a:endParaRPr>
          </a:p>
        </p:txBody>
      </p:sp>
      <p:sp>
        <p:nvSpPr>
          <p:cNvPr id="21510" name="文本框 8"/>
          <p:cNvSpPr txBox="1"/>
          <p:nvPr/>
        </p:nvSpPr>
        <p:spPr>
          <a:xfrm>
            <a:off x="4861984" y="4847167"/>
            <a:ext cx="6576483" cy="7073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hangingPunct="0">
              <a:lnSpc>
                <a:spcPct val="150000"/>
              </a:lnSpc>
            </a:pPr>
            <a:r>
              <a:rPr lang="zh-CN" altLang="en-US" sz="2665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北京中学     王梅弘   </a:t>
            </a:r>
            <a:endParaRPr lang="zh-CN" altLang="en-US" sz="2665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6" name="Rectangle 3"/>
          <p:cNvSpPr>
            <a:spLocks noGrp="1"/>
          </p:cNvSpPr>
          <p:nvPr>
            <p:ph type="body" idx="4294967295"/>
          </p:nvPr>
        </p:nvSpPr>
        <p:spPr>
          <a:xfrm>
            <a:off x="668867" y="1547707"/>
            <a:ext cx="10854267" cy="4577927"/>
          </a:xfrm>
          <a:ln w="38100">
            <a:solidFill>
              <a:srgbClr val="008000"/>
            </a:solidFill>
            <a:miter/>
          </a:ln>
        </p:spPr>
        <p:txBody>
          <a:bodyPr wrap="square" lIns="94768" tIns="47384" rIns="94768" bIns="47384" anchor="t"/>
          <a:p>
            <a:pPr marL="0" indent="0" defTabSz="914400">
              <a:buNone/>
            </a:pPr>
            <a:r>
              <a:rPr lang="zh-CN" altLang="en-US" sz="2665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项羽</a:t>
            </a:r>
            <a:r>
              <a:rPr lang="zh-CN" altLang="en-US" sz="2665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崇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尚武力，他力能扛鼎，骁勇善战，所向披靡。一遇到事情就靠武力解决，</a:t>
            </a:r>
            <a:r>
              <a:rPr lang="en-US" altLang="zh-CN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旦日飨士卒，为击破沛公军</a:t>
            </a:r>
            <a:r>
              <a:rPr lang="en-US" altLang="zh-CN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是他听说刘邦</a:t>
            </a:r>
            <a:r>
              <a:rPr lang="en-US" altLang="zh-CN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欲王关中</a:t>
            </a:r>
            <a:r>
              <a:rPr lang="en-US" altLang="zh-CN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大怒之后的做法，而</a:t>
            </a:r>
            <a:r>
              <a:rPr lang="en-US" altLang="zh-CN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当是时项羽兵四十万</a:t>
            </a:r>
            <a:r>
              <a:rPr lang="en-US" altLang="zh-CN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沛公兵十万</a:t>
            </a:r>
            <a:r>
              <a:rPr lang="en-US" altLang="zh-CN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，军事实力相差悬殊，致使宴会上他轻视刘邦，让刘邦轻易逃脱，项羽崇尚武力，过分自负为自己种下了苦果。</a:t>
            </a:r>
            <a:endParaRPr lang="zh-CN" altLang="en-US" sz="2665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 defTabSz="914400">
              <a:buNone/>
            </a:pPr>
            <a:r>
              <a:rPr lang="zh-CN" altLang="en-US" sz="2665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刘邦</a:t>
            </a:r>
            <a:r>
              <a:rPr lang="zh-CN" altLang="en-US" sz="2665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曾说过“吾宁斗智，不能斗力”，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只斗智不斗力是他一贯采用的制胜法宝。鸿门宴会，</a:t>
            </a:r>
            <a:r>
              <a:rPr lang="zh-CN" altLang="en-US" sz="2665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他拉拢项伯，恭维项羽，机智逃离敌营，无不证明了他善于运用这种政治手段。</a:t>
            </a:r>
            <a:endParaRPr lang="zh-CN" altLang="en-US" sz="2665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 defTabSz="914400">
              <a:buNone/>
            </a:pP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</a:t>
            </a:r>
            <a:endParaRPr lang="zh-CN" altLang="en-US" sz="3735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 defTabSz="914400">
              <a:buNone/>
            </a:pPr>
            <a:endParaRPr lang="zh-CN" altLang="en-US" sz="3735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2333413" y="347133"/>
            <a:ext cx="8224520" cy="863600"/>
          </a:xfrm>
          <a:solidFill>
            <a:srgbClr val="FFFF99">
              <a:alpha val="100000"/>
            </a:srgbClr>
          </a:solidFill>
          <a:ln w="57150">
            <a:solidFill>
              <a:srgbClr val="008000">
                <a:alpha val="100000"/>
              </a:srgbClr>
            </a:solidFill>
            <a:miter/>
          </a:ln>
        </p:spPr>
        <p:txBody>
          <a:bodyPr wrap="square" lIns="94768" tIns="47384" rIns="94768" bIns="47384" rtlCol="0" anchor="ctr" anchorCtr="0">
            <a:normAutofit/>
          </a:bodyPr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kern="1200" cap="none" spc="200" normalizeH="0" baseline="0" noProof="1" dirty="0">
                <a:solidFill>
                  <a:schemeClr val="hlink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  </a:t>
            </a:r>
            <a:r>
              <a:rPr kumimoji="0" sz="4800" b="1" i="0" u="none" strike="noStrike" kern="1200" cap="none" spc="200" normalizeH="0" baseline="0" noProof="1" dirty="0">
                <a:solidFill>
                  <a:schemeClr val="hlink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原因之三：政治手段</a:t>
            </a:r>
            <a:endParaRPr kumimoji="0" lang="en-US" altLang="zh-CN" sz="4800" b="1" i="0" u="none" strike="noStrike" kern="1200" cap="none" spc="200" normalizeH="0" baseline="0" noProof="1" dirty="0">
              <a:solidFill>
                <a:schemeClr val="hlink"/>
              </a:solidFill>
              <a:uFillTx/>
              <a:latin typeface="华文中宋" panose="02010600040101010101" pitchFamily="2" charset="-122"/>
              <a:ea typeface="华文中宋" panose="02010600040101010101" pitchFamily="2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6" name="Rectangle 3"/>
          <p:cNvSpPr>
            <a:spLocks noGrp="1"/>
          </p:cNvSpPr>
          <p:nvPr>
            <p:ph type="body" idx="4294967295"/>
          </p:nvPr>
        </p:nvSpPr>
        <p:spPr>
          <a:xfrm>
            <a:off x="719667" y="1366097"/>
            <a:ext cx="10751820" cy="5024120"/>
          </a:xfrm>
          <a:ln w="38100">
            <a:solidFill>
              <a:srgbClr val="008000"/>
            </a:solidFill>
            <a:miter/>
          </a:ln>
        </p:spPr>
        <p:txBody>
          <a:bodyPr wrap="square" lIns="94768" tIns="47384" rIns="94768" bIns="47384" anchor="t"/>
          <a:p>
            <a:pPr marL="0" indent="0" defTabSz="914400">
              <a:buNone/>
            </a:pP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endParaRPr lang="zh-CN" altLang="en-US" sz="2665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 defTabSz="914400">
              <a:buNone/>
            </a:pP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</a:t>
            </a:r>
            <a:endParaRPr lang="zh-CN" altLang="en-US" sz="3735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 defTabSz="914400">
              <a:buNone/>
            </a:pPr>
            <a:r>
              <a:rPr lang="zh-CN" altLang="en-US" sz="373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endParaRPr lang="zh-CN" altLang="en-US" sz="3735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2744893" y="331047"/>
            <a:ext cx="7511627" cy="863600"/>
          </a:xfrm>
          <a:solidFill>
            <a:srgbClr val="FFFF99">
              <a:alpha val="100000"/>
            </a:srgbClr>
          </a:solidFill>
          <a:ln w="57150">
            <a:solidFill>
              <a:srgbClr val="008000">
                <a:alpha val="100000"/>
              </a:srgbClr>
            </a:solidFill>
            <a:miter/>
          </a:ln>
        </p:spPr>
        <p:txBody>
          <a:bodyPr wrap="square" lIns="94768" tIns="47384" rIns="94768" bIns="47384" rtlCol="0" anchor="ctr" anchorCtr="0">
            <a:normAutofit fontScale="90000"/>
          </a:bodyPr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kern="1200" cap="none" spc="200" normalizeH="0" baseline="0" noProof="1" dirty="0">
                <a:solidFill>
                  <a:schemeClr val="hlink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  </a:t>
            </a:r>
            <a:r>
              <a:rPr kumimoji="0" sz="4800" b="1" i="0" u="none" strike="noStrike" kern="1200" cap="none" spc="200" normalizeH="0" baseline="0" noProof="1" dirty="0">
                <a:solidFill>
                  <a:schemeClr val="hlink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二、司马迁对刘项的评价</a:t>
            </a:r>
            <a:endParaRPr kumimoji="0" sz="4800" b="1" i="0" u="none" strike="noStrike" kern="1200" cap="none" spc="200" normalizeH="0" baseline="0" noProof="1" dirty="0">
              <a:solidFill>
                <a:schemeClr val="hlink"/>
              </a:solidFill>
              <a:uFillTx/>
              <a:latin typeface="华文中宋" panose="02010600040101010101" pitchFamily="2" charset="-122"/>
              <a:ea typeface="华文中宋" panose="0201060004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1860" y="1723813"/>
            <a:ext cx="10559627" cy="3374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711200"/>
            <a:r>
              <a:rPr lang="en-US" altLang="zh-CN" sz="2665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夫运筹策帷帐之中，决胜于千里之外，吾不如子房(</a:t>
            </a:r>
            <a:r>
              <a:rPr lang="zh-CN" altLang="en-US" sz="2665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即张良</a:t>
            </a:r>
            <a:r>
              <a:rPr lang="en-US" altLang="zh-CN" sz="2665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)。镇国家，抚百姓，给馈饷，不绝粮道，吾不如萧何。连百万之军，战必胜，攻必取，吾不如韩信。此三者，皆人杰也，吾能用之，此吾所以取天下也。项羽有一范增而不能用，此其所以为我擒也。</a:t>
            </a:r>
            <a:r>
              <a:rPr lang="zh-CN" altLang="en-US" sz="2665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《史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记·高祖本纪》</a:t>
            </a:r>
            <a:r>
              <a:rPr lang="en-US" altLang="zh-CN" sz="2665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</a:t>
            </a:r>
            <a:endParaRPr lang="zh-CN" altLang="en-US" sz="2665" b="1" dirty="0">
              <a:solidFill>
                <a:schemeClr val="tx2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pPr defTabSz="711200"/>
            <a:endParaRPr lang="en-US" altLang="zh-CN" sz="2665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pPr defTabSz="711200"/>
            <a:r>
              <a:rPr lang="en-US" altLang="zh-CN" sz="2665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自矜功伐，奋其私智，而不师古，谓霸王之业，欲以力征经营天下，五年，卒亡其国，身死东城，尚不觉寤，而不自责，过矣。乃引“天亡我，非用兵之罪也”，岂不谬哉！</a:t>
            </a:r>
            <a:r>
              <a:rPr lang="en-US" altLang="zh-CN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     </a:t>
            </a:r>
            <a:r>
              <a:rPr lang="en-US" altLang="zh-CN" sz="2665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             </a:t>
            </a:r>
            <a:r>
              <a:rPr lang="zh-CN" altLang="en-US" sz="2665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《史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记·项羽本纪》</a:t>
            </a:r>
            <a:r>
              <a:rPr lang="en-US" altLang="zh-CN" sz="2665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</a:t>
            </a:r>
            <a:endParaRPr lang="zh-CN" altLang="en-US" sz="2665" b="1" dirty="0">
              <a:solidFill>
                <a:schemeClr val="tx2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11860" y="5128260"/>
            <a:ext cx="1055878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711200"/>
            <a:r>
              <a:rPr lang="en-US" altLang="zh-CN" sz="3200" b="1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“</a:t>
            </a:r>
            <a:r>
              <a:rPr lang="zh-CN" altLang="en-US" sz="3200" b="1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善于用人</a:t>
            </a:r>
            <a:r>
              <a:rPr lang="en-US" altLang="zh-CN" sz="3200" b="1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”</a:t>
            </a:r>
            <a:r>
              <a:rPr lang="zh-CN" altLang="en-US" sz="3200" b="1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和</a:t>
            </a:r>
            <a:r>
              <a:rPr lang="en-US" altLang="zh-CN" sz="3200" b="1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“</a:t>
            </a:r>
            <a:r>
              <a:rPr lang="zh-CN" altLang="en-US" sz="3200" b="1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自矜功伐</a:t>
            </a:r>
            <a:r>
              <a:rPr lang="en-US" altLang="zh-CN" sz="3200" b="1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”</a:t>
            </a:r>
            <a:r>
              <a:rPr lang="zh-CN" altLang="en-US" sz="3200" b="1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，在</a:t>
            </a:r>
            <a:r>
              <a:rPr lang="en-US" altLang="zh-CN" sz="3200" b="1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“</a:t>
            </a:r>
            <a:r>
              <a:rPr lang="zh-CN" altLang="en-US" sz="3200" b="1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太史公</a:t>
            </a:r>
            <a:r>
              <a:rPr lang="en-US" altLang="zh-CN" sz="3200" b="1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”</a:t>
            </a:r>
            <a:r>
              <a:rPr lang="zh-CN" altLang="en-US" sz="3200" b="1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眼中，是刘邦与项羽的不同性格特点，这导致了他们的成功与失败。</a:t>
            </a:r>
            <a:endParaRPr lang="zh-CN" altLang="en-US" sz="3200" b="1" dirty="0">
              <a:solidFill>
                <a:srgbClr val="0000FF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pPr defTabSz="711200"/>
            <a:endParaRPr lang="zh-CN" altLang="en-US" sz="32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 build="p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6" name="Rectangle 3"/>
          <p:cNvSpPr>
            <a:spLocks noGrp="1"/>
          </p:cNvSpPr>
          <p:nvPr>
            <p:ph type="body" idx="4294967295"/>
          </p:nvPr>
        </p:nvSpPr>
        <p:spPr>
          <a:xfrm>
            <a:off x="720302" y="1418802"/>
            <a:ext cx="10751820" cy="4962313"/>
          </a:xfrm>
          <a:ln w="38100">
            <a:solidFill>
              <a:srgbClr val="008000"/>
            </a:solidFill>
            <a:miter/>
          </a:ln>
        </p:spPr>
        <p:txBody>
          <a:bodyPr wrap="square" lIns="94768" tIns="47384" rIns="94768" bIns="47384" anchor="t"/>
          <a:p>
            <a:pPr marL="0" indent="0" defTabSz="914400">
              <a:buNone/>
            </a:pP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endParaRPr lang="zh-CN" altLang="en-US" sz="2665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 defTabSz="914400">
              <a:buNone/>
            </a:pP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</a:t>
            </a:r>
            <a:endParaRPr lang="zh-CN" altLang="en-US" sz="3735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 defTabSz="914400">
              <a:buNone/>
            </a:pPr>
            <a:r>
              <a:rPr lang="zh-CN" altLang="en-US" sz="373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endParaRPr lang="zh-CN" altLang="en-US" sz="3735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3014133" y="378460"/>
            <a:ext cx="6434667" cy="863600"/>
          </a:xfrm>
          <a:solidFill>
            <a:srgbClr val="FFFF99">
              <a:alpha val="100000"/>
            </a:srgbClr>
          </a:solidFill>
          <a:ln w="57150">
            <a:solidFill>
              <a:srgbClr val="008000">
                <a:alpha val="100000"/>
              </a:srgbClr>
            </a:solidFill>
            <a:miter/>
          </a:ln>
        </p:spPr>
        <p:txBody>
          <a:bodyPr wrap="square" lIns="94768" tIns="47384" rIns="94768" bIns="47384" rtlCol="0" anchor="ctr" anchorCtr="0">
            <a:normAutofit fontScale="90000"/>
          </a:bodyPr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kern="1200" cap="none" spc="200" normalizeH="0" baseline="0" noProof="1" dirty="0">
                <a:solidFill>
                  <a:schemeClr val="hlink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  </a:t>
            </a:r>
            <a:r>
              <a:rPr kumimoji="0" sz="4800" b="1" i="0" u="none" strike="noStrike" kern="1200" cap="none" spc="200" normalizeH="0" baseline="0" noProof="1" dirty="0">
                <a:solidFill>
                  <a:schemeClr val="hlink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三、诗人对项羽的评价</a:t>
            </a:r>
            <a:endParaRPr kumimoji="0" sz="4800" b="1" i="0" u="none" strike="noStrike" kern="1200" cap="none" spc="200" normalizeH="0" baseline="0" noProof="1" dirty="0">
              <a:solidFill>
                <a:schemeClr val="hlink"/>
              </a:solidFill>
              <a:uFillTx/>
              <a:latin typeface="华文中宋" panose="02010600040101010101" pitchFamily="2" charset="-122"/>
              <a:ea typeface="华文中宋" panose="0201060004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8173" y="1603375"/>
            <a:ext cx="5461847" cy="459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711200" eaLnBrk="1" hangingPunct="1"/>
            <a:r>
              <a:rPr lang="en-US" altLang="zh-CN" sz="1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  </a:t>
            </a:r>
            <a:r>
              <a:rPr lang="en-US" altLang="zh-CN" sz="2665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           </a:t>
            </a:r>
            <a:r>
              <a:rPr lang="zh-CN" altLang="en-US" sz="266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题乌江亭</a:t>
            </a:r>
            <a:r>
              <a:rPr lang="zh-CN" altLang="en-US" sz="2660" b="1" dirty="0">
                <a:solidFill>
                  <a:srgbClr val="6633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 </a:t>
            </a:r>
            <a:r>
              <a:rPr lang="zh-CN" altLang="en-US" sz="266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杜牧</a:t>
            </a:r>
            <a:endParaRPr lang="zh-CN" altLang="en-US" sz="2660" b="1" dirty="0">
              <a:solidFill>
                <a:srgbClr val="3333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defTabSz="711200" eaLnBrk="1" hangingPunct="1"/>
            <a:r>
              <a:rPr lang="zh-CN" altLang="en-US" sz="266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胜败兵家事不期，</a:t>
            </a:r>
            <a:r>
              <a:rPr lang="zh-CN" altLang="en-US" sz="2660" b="1" dirty="0">
                <a:solidFill>
                  <a:srgbClr val="FF0066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包羞忍耻</a:t>
            </a:r>
            <a:r>
              <a:rPr lang="zh-CN" altLang="en-US" sz="266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是男儿。</a:t>
            </a:r>
            <a:endParaRPr lang="zh-CN" altLang="en-US" sz="266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defTabSz="711200" eaLnBrk="1" hangingPunct="1"/>
            <a:r>
              <a:rPr lang="zh-CN" altLang="en-US" sz="266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江东子弟多才俊，</a:t>
            </a:r>
            <a:r>
              <a:rPr lang="zh-CN" altLang="en-US" sz="2660" b="1" dirty="0">
                <a:solidFill>
                  <a:srgbClr val="FF0066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卷土重来</a:t>
            </a:r>
            <a:r>
              <a:rPr lang="zh-CN" altLang="en-US" sz="266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未可知。</a:t>
            </a:r>
            <a:endParaRPr lang="zh-CN" altLang="en-US" sz="266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defTabSz="711200" eaLnBrk="1" hangingPunct="1"/>
            <a:r>
              <a:rPr lang="zh-CN" altLang="en-US" sz="266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     </a:t>
            </a:r>
            <a:endParaRPr lang="en-US" altLang="zh-CN" sz="2660" b="1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defTabSz="711200" eaLnBrk="1" hangingPunct="1"/>
            <a:r>
              <a:rPr lang="zh-CN" altLang="en-US" sz="266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           乌江亭</a:t>
            </a:r>
            <a:r>
              <a:rPr lang="zh-CN" altLang="en-US" sz="2660" b="1" dirty="0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  </a:t>
            </a:r>
            <a:r>
              <a:rPr lang="zh-CN" altLang="en-US" sz="266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王安石</a:t>
            </a:r>
            <a:endParaRPr lang="en-US" altLang="zh-CN" sz="2660" b="1">
              <a:solidFill>
                <a:srgbClr val="3333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defTabSz="711200" eaLnBrk="1" hangingPunct="1"/>
            <a:r>
              <a:rPr lang="zh-CN" altLang="en-US" sz="266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百战疲劳</a:t>
            </a:r>
            <a:r>
              <a:rPr lang="zh-CN" altLang="en-US" sz="2660" b="1" dirty="0">
                <a:solidFill>
                  <a:srgbClr val="FF0066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壮士哀</a:t>
            </a:r>
            <a:r>
              <a:rPr lang="zh-CN" altLang="en-US" sz="266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，中原一败</a:t>
            </a:r>
            <a:r>
              <a:rPr lang="zh-CN" altLang="en-US" sz="2660" b="1" dirty="0">
                <a:solidFill>
                  <a:srgbClr val="FF0066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势难回</a:t>
            </a:r>
            <a:r>
              <a:rPr lang="zh-CN" altLang="en-US" sz="2660" b="1" dirty="0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。</a:t>
            </a:r>
            <a:endParaRPr lang="zh-CN" altLang="en-US" sz="266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defTabSz="711200" eaLnBrk="1" hangingPunct="1"/>
            <a:r>
              <a:rPr lang="zh-CN" altLang="en-US" sz="266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江东子弟今虽在，</a:t>
            </a:r>
            <a:r>
              <a:rPr lang="zh-CN" altLang="en-US" sz="2660" b="1" dirty="0">
                <a:solidFill>
                  <a:srgbClr val="FF0066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肯与君王卷土来？</a:t>
            </a:r>
            <a:endParaRPr lang="zh-CN" altLang="en-US" sz="2660" b="1" dirty="0">
              <a:solidFill>
                <a:srgbClr val="FF0066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defTabSz="711200" eaLnBrk="1" hangingPunct="1"/>
            <a:r>
              <a:rPr lang="zh-CN" altLang="en-US" sz="2660" b="1" dirty="0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     </a:t>
            </a:r>
            <a:endParaRPr lang="en-US" altLang="zh-CN" sz="2660" b="1">
              <a:solidFill>
                <a:schemeClr val="tx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defTabSz="711200" eaLnBrk="1" hangingPunct="1"/>
            <a:r>
              <a:rPr lang="zh-CN" altLang="en-US" sz="266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     咏项羽</a:t>
            </a:r>
            <a:r>
              <a:rPr lang="zh-CN" altLang="en-US" sz="2660" b="1" dirty="0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  </a:t>
            </a:r>
            <a:r>
              <a:rPr lang="zh-CN" altLang="en-US" sz="266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李清照</a:t>
            </a:r>
            <a:endParaRPr lang="en-US" altLang="zh-CN" sz="2660" b="1">
              <a:solidFill>
                <a:srgbClr val="3333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defTabSz="711200" eaLnBrk="1" hangingPunct="1"/>
            <a:r>
              <a:rPr lang="zh-CN" altLang="en-US" sz="2660" b="1" dirty="0">
                <a:solidFill>
                  <a:srgbClr val="FF0066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生当作人杰，死亦为鬼雄。</a:t>
            </a:r>
            <a:endParaRPr lang="zh-CN" altLang="en-US" sz="2660" b="1" dirty="0">
              <a:solidFill>
                <a:srgbClr val="FF0066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defTabSz="711200" eaLnBrk="1" hangingPunct="1"/>
            <a:r>
              <a:rPr lang="zh-CN" altLang="en-US" sz="266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至今思项羽，不肯过江东</a:t>
            </a:r>
            <a:r>
              <a:rPr lang="zh-CN" altLang="en-US" sz="2660" b="1" dirty="0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。 </a:t>
            </a:r>
            <a:r>
              <a:rPr lang="zh-CN" altLang="en-US" sz="2665" b="1" dirty="0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。 </a:t>
            </a:r>
            <a:endParaRPr lang="zh-CN" altLang="en-US" sz="2665" b="1" dirty="0">
              <a:solidFill>
                <a:schemeClr val="tx2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17877" y="1860127"/>
            <a:ext cx="4352713" cy="403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711200" eaLnBrk="1" hangingPunct="1"/>
            <a:r>
              <a:rPr lang="zh-CN" altLang="en-US" sz="3200" b="1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杜牧认为：</a:t>
            </a:r>
            <a:r>
              <a:rPr lang="zh-CN" altLang="en-US" sz="32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男儿应当能屈能伸、卷土重来。</a:t>
            </a:r>
            <a:endParaRPr lang="zh-CN" altLang="en-US" sz="32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defTabSz="711200" eaLnBrk="1" hangingPunct="1"/>
            <a:endParaRPr lang="zh-CN" altLang="en-US" sz="32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defTabSz="711200" eaLnBrk="1" hangingPunct="1"/>
            <a:r>
              <a:rPr lang="zh-CN" altLang="en-US" sz="32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王</a:t>
            </a:r>
            <a:r>
              <a:rPr lang="zh-CN" altLang="en-US" sz="3200" b="1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安石认为：</a:t>
            </a:r>
            <a:r>
              <a:rPr lang="zh-CN" altLang="en-US" sz="32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军民离心，败势难回。</a:t>
            </a:r>
            <a:endParaRPr lang="zh-CN" altLang="en-US" sz="32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defTabSz="711200" eaLnBrk="1" hangingPunct="1"/>
            <a:endParaRPr lang="zh-CN" altLang="en-US" sz="32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defTabSz="711200" eaLnBrk="1" hangingPunct="1"/>
            <a:r>
              <a:rPr lang="zh-CN" altLang="en-US" sz="3200" b="1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李清照认为：</a:t>
            </a:r>
            <a:r>
              <a:rPr lang="zh-CN" altLang="en-US" sz="32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项羽气势豪壮，令人敬仰。</a:t>
            </a:r>
            <a:endParaRPr lang="zh-CN" altLang="en-US" sz="32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73773" y="5891107"/>
            <a:ext cx="309880" cy="1066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 sz="100"/>
          </a:p>
        </p:txBody>
      </p:sp>
      <p:sp>
        <p:nvSpPr>
          <p:cNvPr id="6" name="文本框 5"/>
          <p:cNvSpPr txBox="1"/>
          <p:nvPr/>
        </p:nvSpPr>
        <p:spPr>
          <a:xfrm>
            <a:off x="2418715" y="4568825"/>
            <a:ext cx="4091093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711200"/>
            <a:r>
              <a:rPr lang="zh-CN" altLang="en-US" sz="1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     </a:t>
            </a:r>
            <a:endParaRPr lang="zh-CN" altLang="en-US" sz="2665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 build="p"/>
      <p:bldP spid="2" grpId="0"/>
      <p:bldP spid="2" grpId="1"/>
      <p:bldP spid="6" grpId="0"/>
      <p:bldP spid="6" grpId="1"/>
      <p:bldP spid="2" grpId="2"/>
      <p:bldP spid="6" grpId="2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6" name="Rectangle 3"/>
          <p:cNvSpPr>
            <a:spLocks noGrp="1"/>
          </p:cNvSpPr>
          <p:nvPr>
            <p:ph type="body" idx="4294967295"/>
          </p:nvPr>
        </p:nvSpPr>
        <p:spPr>
          <a:xfrm>
            <a:off x="720090" y="611505"/>
            <a:ext cx="10751820" cy="5769610"/>
          </a:xfrm>
          <a:ln w="38100">
            <a:solidFill>
              <a:srgbClr val="008000"/>
            </a:solidFill>
            <a:miter/>
          </a:ln>
        </p:spPr>
        <p:txBody>
          <a:bodyPr wrap="square" lIns="94768" tIns="47384" rIns="94768" bIns="47384" anchor="t"/>
          <a:p>
            <a:pPr marL="0" indent="0" defTabSz="914400">
              <a:buNone/>
            </a:pP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endParaRPr lang="zh-CN" altLang="en-US" sz="2665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 defTabSz="914400">
              <a:buNone/>
            </a:pP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</a:t>
            </a:r>
            <a:endParaRPr lang="zh-CN" altLang="en-US" sz="3735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 defTabSz="914400">
              <a:buNone/>
            </a:pPr>
            <a:r>
              <a:rPr lang="zh-CN" altLang="en-US" sz="373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endParaRPr lang="zh-CN" altLang="en-US" sz="3735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73773" y="5891107"/>
            <a:ext cx="309880" cy="1066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 sz="100"/>
          </a:p>
        </p:txBody>
      </p:sp>
      <p:sp>
        <p:nvSpPr>
          <p:cNvPr id="6" name="文本框 5"/>
          <p:cNvSpPr txBox="1"/>
          <p:nvPr/>
        </p:nvSpPr>
        <p:spPr>
          <a:xfrm>
            <a:off x="2418715" y="4568825"/>
            <a:ext cx="4091093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711200"/>
            <a:r>
              <a:rPr lang="zh-CN" altLang="en-US" sz="1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     </a:t>
            </a:r>
            <a:endParaRPr lang="zh-CN" altLang="en-US" sz="2665"/>
          </a:p>
        </p:txBody>
      </p:sp>
      <p:sp>
        <p:nvSpPr>
          <p:cNvPr id="7" name="标题 6"/>
          <p:cNvSpPr/>
          <p:nvPr>
            <p:ph type="title"/>
          </p:nvPr>
        </p:nvSpPr>
        <p:spPr>
          <a:xfrm>
            <a:off x="892175" y="934085"/>
            <a:ext cx="6115050" cy="4243070"/>
          </a:xfrm>
        </p:spPr>
        <p:txBody>
          <a:bodyPr>
            <a:noAutofit/>
          </a:bodyPr>
          <a:p>
            <a:r>
              <a:rPr lang="en-US" altLang="zh-CN" sz="280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     </a:t>
            </a:r>
            <a:r>
              <a:rPr sz="280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人民解放军占领南京</a:t>
            </a:r>
            <a:br>
              <a:rPr lang="en-US" altLang="zh-CN" sz="28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en-US" altLang="zh-CN" sz="280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                         </a:t>
            </a:r>
            <a:r>
              <a:rPr sz="280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—— 毛泽东</a:t>
            </a:r>
            <a:br>
              <a:rPr lang="zh-CN" altLang="en-US" sz="2800" b="1" dirty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sz="280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钟山风雨起苍黄，百万雄师过大江。</a:t>
            </a:r>
            <a:br>
              <a:rPr lang="zh-CN" altLang="en-US" sz="2800" b="1" dirty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sz="280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虎踞龙盘今胜昔，天翻地覆慨而慷。</a:t>
            </a:r>
            <a:br>
              <a:rPr lang="zh-CN" altLang="en-US" sz="2800" b="1" dirty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sz="280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宜将剩勇追穷寇，</a:t>
            </a:r>
            <a:r>
              <a:rPr sz="28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不可沽名学霸王</a:t>
            </a:r>
            <a:r>
              <a:rPr sz="280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。</a:t>
            </a:r>
            <a:br>
              <a:rPr lang="zh-CN" altLang="en-US" sz="2800" b="1" dirty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sz="280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天若有情天亦老，人间正道是沧桑。</a:t>
            </a:r>
            <a:endParaRPr lang="zh-CN" altLang="en-US" sz="2800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07225" y="1456690"/>
            <a:ext cx="431673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711200" eaLnBrk="1" hangingPunct="1"/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          </a:t>
            </a:r>
            <a:r>
              <a:rPr lang="zh-CN" altLang="en-US" sz="3600" b="1" dirty="0">
                <a:solidFill>
                  <a:srgbClr val="333399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从诗中可以看出，毛泽东认为项羽在处理和刘邦的关系上犯了</a:t>
            </a:r>
            <a:r>
              <a:rPr lang="zh-CN" altLang="en-US" sz="3600" b="1" dirty="0">
                <a:solidFill>
                  <a:srgbClr val="FF0066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沽名钓誉</a:t>
            </a:r>
            <a:r>
              <a:rPr lang="zh-CN" altLang="en-US" sz="3600" b="1" dirty="0">
                <a:solidFill>
                  <a:srgbClr val="333399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的错误，最终落得自刎乌江的下场。</a:t>
            </a:r>
            <a:endParaRPr lang="zh-CN" altLang="en-US" sz="3600" b="1" dirty="0">
              <a:solidFill>
                <a:srgbClr val="333399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 build="p"/>
      <p:bldP spid="6" grpId="0"/>
      <p:bldP spid="6" grpId="1"/>
      <p:bldP spid="6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6" name="Rectangle 3"/>
          <p:cNvSpPr>
            <a:spLocks noGrp="1"/>
          </p:cNvSpPr>
          <p:nvPr>
            <p:ph type="body" idx="4294967295"/>
          </p:nvPr>
        </p:nvSpPr>
        <p:spPr>
          <a:xfrm>
            <a:off x="668867" y="1547707"/>
            <a:ext cx="10751820" cy="4962313"/>
          </a:xfrm>
          <a:ln w="38100">
            <a:solidFill>
              <a:srgbClr val="008000"/>
            </a:solidFill>
            <a:miter/>
          </a:ln>
        </p:spPr>
        <p:txBody>
          <a:bodyPr wrap="square" lIns="94768" tIns="47384" rIns="94768" bIns="47384" anchor="t"/>
          <a:p>
            <a:pPr marL="0" indent="0" defTabSz="914400">
              <a:buNone/>
            </a:pP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endParaRPr lang="zh-CN" altLang="en-US" sz="2665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 defTabSz="914400">
              <a:buNone/>
            </a:pP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</a:t>
            </a:r>
            <a:endParaRPr lang="zh-CN" altLang="en-US" sz="3735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 defTabSz="914400">
              <a:buNone/>
            </a:pPr>
            <a:r>
              <a:rPr lang="zh-CN" altLang="en-US" sz="373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endParaRPr lang="zh-CN" altLang="en-US" sz="3735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3903980" y="363220"/>
            <a:ext cx="4280747" cy="863600"/>
          </a:xfrm>
          <a:solidFill>
            <a:srgbClr val="FFFF99">
              <a:alpha val="100000"/>
            </a:srgbClr>
          </a:solidFill>
          <a:ln w="57150">
            <a:solidFill>
              <a:srgbClr val="008000">
                <a:alpha val="100000"/>
              </a:srgbClr>
            </a:solidFill>
            <a:miter/>
          </a:ln>
        </p:spPr>
        <p:txBody>
          <a:bodyPr wrap="square" lIns="94768" tIns="47384" rIns="94768" bIns="47384" rtlCol="0" anchor="ctr" anchorCtr="0">
            <a:normAutofit/>
          </a:bodyPr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kern="1200" cap="none" spc="200" normalizeH="0" baseline="0" noProof="1" dirty="0">
                <a:solidFill>
                  <a:schemeClr val="hlink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   </a:t>
            </a:r>
            <a:r>
              <a:rPr kumimoji="0" sz="4800" b="1" i="0" u="none" strike="noStrike" kern="1200" cap="none" spc="200" normalizeH="0" baseline="0" noProof="1" dirty="0">
                <a:solidFill>
                  <a:schemeClr val="hlink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结      语</a:t>
            </a:r>
            <a:endParaRPr kumimoji="0" sz="4800" b="1" i="0" u="none" strike="noStrike" kern="1200" cap="none" spc="200" normalizeH="0" baseline="0" noProof="1" dirty="0">
              <a:solidFill>
                <a:schemeClr val="hlink"/>
              </a:solidFill>
              <a:uFillTx/>
              <a:latin typeface="华文中宋" panose="02010600040101010101" pitchFamily="2" charset="-122"/>
              <a:ea typeface="华文中宋" panose="0201060004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1360" y="1397847"/>
            <a:ext cx="10750127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711200">
              <a:lnSpc>
                <a:spcPct val="150000"/>
              </a:lnSpc>
              <a:spcBef>
                <a:spcPts val="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    </a:t>
            </a:r>
            <a:r>
              <a:rPr lang="zh-CN" altLang="zh-CN" sz="32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《</a:t>
            </a:r>
            <a:r>
              <a:rPr lang="zh-CN" altLang="en-US" sz="32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鸿门宴</a:t>
            </a:r>
            <a:r>
              <a:rPr lang="zh-CN" altLang="zh-CN" sz="32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》</a:t>
            </a:r>
            <a:r>
              <a:rPr lang="zh-CN" altLang="en-US" sz="32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是</a:t>
            </a:r>
            <a:r>
              <a:rPr lang="zh-CN" altLang="zh-CN" sz="32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《</a:t>
            </a:r>
            <a:r>
              <a:rPr lang="zh-CN" altLang="en-US" sz="32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史记</a:t>
            </a:r>
            <a:r>
              <a:rPr lang="zh-CN" altLang="zh-CN" sz="32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》</a:t>
            </a:r>
            <a:r>
              <a:rPr lang="zh-CN" altLang="en-US" sz="32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中极其精彩的一篇，它拉开了楚汉战争的序幕，也是刘邦一步步从被动走向主动、项羽从主动走向被动的分水岭。透过</a:t>
            </a:r>
            <a:r>
              <a:rPr lang="zh-CN" altLang="zh-CN" sz="32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《</a:t>
            </a:r>
            <a:r>
              <a:rPr lang="zh-CN" altLang="en-US" sz="32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鸿门宴</a:t>
            </a:r>
            <a:r>
              <a:rPr lang="zh-CN" altLang="zh-CN" sz="32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》我们看到，</a:t>
            </a:r>
            <a:r>
              <a:rPr lang="zh-CN" altLang="en-US" sz="32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正</a:t>
            </a:r>
            <a:r>
              <a:rPr lang="zh-CN" altLang="en-US" sz="3200" b="1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因为性格上的差异造就了刘邦的成功与项羽的失败。但是他们的成与败也并非仅因此因素，而是多种因素共同促成的结果。所以我们必须全面、客观、理性地去评价人物，解读历史。</a:t>
            </a:r>
            <a:endParaRPr lang="en-US" altLang="zh-CN" sz="32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 build="p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2617" y="1058333"/>
            <a:ext cx="1646767" cy="16298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矩形 18"/>
          <p:cNvSpPr/>
          <p:nvPr/>
        </p:nvSpPr>
        <p:spPr>
          <a:xfrm>
            <a:off x="3168651" y="3147484"/>
            <a:ext cx="6212416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r" hangingPunct="0"/>
            <a:r>
              <a:rPr lang="zh-CN" altLang="en-US" sz="7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谢谢您的观看</a:t>
            </a:r>
            <a:endParaRPr lang="zh-CN" altLang="en-US" sz="72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09433" y="4677833"/>
            <a:ext cx="5607051" cy="114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hangingPunct="0">
              <a:lnSpc>
                <a:spcPct val="150000"/>
              </a:lnSpc>
            </a:pPr>
            <a:r>
              <a:rPr lang="zh-CN" altLang="en-US" sz="1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北京市朝阳区教育研究中心  制作</a:t>
            </a:r>
            <a:endParaRPr lang="zh-CN" altLang="en-US" sz="100" dirty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6" name="Rectangle 3"/>
          <p:cNvSpPr>
            <a:spLocks noGrp="1"/>
          </p:cNvSpPr>
          <p:nvPr>
            <p:ph type="body" idx="4294967295"/>
          </p:nvPr>
        </p:nvSpPr>
        <p:spPr>
          <a:xfrm>
            <a:off x="669290" y="1074420"/>
            <a:ext cx="11058525" cy="4929505"/>
          </a:xfrm>
          <a:ln w="38100">
            <a:solidFill>
              <a:srgbClr val="008000"/>
            </a:solidFill>
            <a:miter/>
          </a:ln>
        </p:spPr>
        <p:txBody>
          <a:bodyPr wrap="square" lIns="94768" tIns="47384" rIns="94768" bIns="47384" anchor="t"/>
          <a:p>
            <a:pPr marL="0" indent="0" defTabSz="914400">
              <a:buNone/>
            </a:pPr>
            <a:r>
              <a:rPr lang="zh-CN" altLang="en-US" sz="18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</a:t>
            </a:r>
            <a:endParaRPr lang="zh-CN" altLang="en-US" sz="1865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 defTabSz="914400">
              <a:buNone/>
            </a:pPr>
            <a:r>
              <a:rPr lang="zh-CN" altLang="en-US" sz="18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所谓“</a:t>
            </a:r>
            <a:r>
              <a:rPr lang="zh-CN" altLang="en-US" sz="3200" b="1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性格决定成败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”，透过</a:t>
            </a:r>
            <a:r>
              <a:rPr lang="en-US" altLang="zh-CN" sz="3200" b="1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鸿门宴</a:t>
            </a:r>
            <a:r>
              <a:rPr lang="en-US" altLang="zh-CN" sz="3200" b="1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，我们看到了项羽、刘邦二人的争斗与较量，你觉得刘邦</a:t>
            </a:r>
            <a:r>
              <a:rPr lang="zh-CN" altLang="en-US" sz="3200" b="1" dirty="0">
                <a:solidFill>
                  <a:srgbClr val="CC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胜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在哪里？而项羽又</a:t>
            </a:r>
            <a:r>
              <a:rPr lang="zh-CN" altLang="en-US" sz="3200" b="1" dirty="0">
                <a:solidFill>
                  <a:srgbClr val="CC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败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在何处？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37891" name="Picture 4" descr="C05050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5182" y="3125470"/>
            <a:ext cx="4366683" cy="287866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95236" grpId="0" animBg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6" name="Rectangle 3"/>
          <p:cNvSpPr>
            <a:spLocks noGrp="1"/>
          </p:cNvSpPr>
          <p:nvPr>
            <p:ph type="body" idx="4294967295"/>
          </p:nvPr>
        </p:nvSpPr>
        <p:spPr>
          <a:xfrm>
            <a:off x="668867" y="1547707"/>
            <a:ext cx="10854267" cy="4962313"/>
          </a:xfrm>
          <a:ln w="38100">
            <a:solidFill>
              <a:srgbClr val="008000"/>
            </a:solidFill>
            <a:miter/>
          </a:ln>
        </p:spPr>
        <p:txBody>
          <a:bodyPr wrap="square" lIns="94768" tIns="47384" rIns="94768" bIns="47384" anchor="t"/>
          <a:p>
            <a:pPr marL="0" indent="0" defTabSz="914400">
              <a:buNone/>
            </a:pPr>
            <a:r>
              <a:rPr lang="zh-CN" altLang="en-US" sz="18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</a:t>
            </a:r>
            <a:r>
              <a:rPr lang="zh-CN" altLang="en-US" sz="373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人物的性格与历史的成败具有相互制约的关系。在《鸿门宴》中，刘邦与项羽的不同性格导致他们在对人、对事上都出现了很大的差异性，而这种差异性正是导致项羽错失先机，最终惨败的主要原因。</a:t>
            </a:r>
            <a:endParaRPr lang="zh-CN" altLang="en-US" sz="3735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 defTabSz="914400">
              <a:buNone/>
            </a:pPr>
            <a:r>
              <a:rPr lang="zh-CN" altLang="en-US" sz="373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下面从三个方面进行探究：</a:t>
            </a:r>
            <a:endParaRPr lang="zh-CN" altLang="en-US" sz="3735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 defTabSz="914400">
              <a:buNone/>
            </a:pPr>
            <a:endParaRPr lang="zh-CN" altLang="en-US" sz="3735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2081107" y="441960"/>
            <a:ext cx="8698653" cy="863600"/>
          </a:xfrm>
          <a:solidFill>
            <a:srgbClr val="FFFF99">
              <a:alpha val="100000"/>
            </a:srgbClr>
          </a:solidFill>
          <a:ln w="57150">
            <a:solidFill>
              <a:srgbClr val="008000">
                <a:alpha val="100000"/>
              </a:srgbClr>
            </a:solidFill>
            <a:miter/>
          </a:ln>
        </p:spPr>
        <p:txBody>
          <a:bodyPr wrap="square" lIns="94768" tIns="47384" rIns="94768" bIns="47384" rtlCol="0" anchor="ctr" anchorCtr="0">
            <a:normAutofit fontScale="90000"/>
          </a:bodyPr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kern="1200" cap="none" spc="200" normalizeH="0" baseline="0" noProof="1" dirty="0">
                <a:solidFill>
                  <a:schemeClr val="hlink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  </a:t>
            </a:r>
            <a:br>
              <a:rPr kumimoji="0" lang="en-US" altLang="zh-CN" sz="4800" b="1" i="0" u="none" strike="noStrike" kern="1200" cap="none" spc="200" normalizeH="0" baseline="0" noProof="1" dirty="0">
                <a:solidFill>
                  <a:schemeClr val="hlink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</a:br>
            <a:r>
              <a:rPr kumimoji="0" lang="en-US" altLang="zh-CN" sz="4800" b="1" i="0" u="none" strike="noStrike" kern="1200" cap="none" spc="200" normalizeH="0" baseline="0" noProof="1" dirty="0">
                <a:solidFill>
                  <a:schemeClr val="hlink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  </a:t>
            </a:r>
            <a:r>
              <a:rPr sz="4800">
                <a:solidFill>
                  <a:schemeClr val="hlink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一、刘项性格与成败原因探究</a:t>
            </a:r>
            <a:br>
              <a:rPr kumimoji="0" sz="4800" b="1" i="0" u="none" strike="noStrike" kern="1200" cap="none" spc="200" normalizeH="0" baseline="0" noProof="1" dirty="0">
                <a:solidFill>
                  <a:schemeClr val="hlink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</a:br>
            <a:endParaRPr kumimoji="0" sz="4800" b="1" i="0" u="none" strike="noStrike" kern="1200" cap="none" spc="200" normalizeH="0" baseline="0" noProof="1" dirty="0">
              <a:solidFill>
                <a:schemeClr val="hlink"/>
              </a:solidFill>
              <a:uFillTx/>
              <a:latin typeface="华文中宋" panose="02010600040101010101" pitchFamily="2" charset="-122"/>
              <a:ea typeface="华文中宋" panose="02010600040101010101" pitchFamily="2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95236" grpId="0" animBg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Rectangle 2"/>
          <p:cNvSpPr>
            <a:spLocks noGrp="1"/>
          </p:cNvSpPr>
          <p:nvPr>
            <p:ph type="title"/>
          </p:nvPr>
        </p:nvSpPr>
        <p:spPr>
          <a:xfrm>
            <a:off x="2363893" y="158327"/>
            <a:ext cx="8415867" cy="945727"/>
          </a:xfrm>
          <a:solidFill>
            <a:srgbClr val="FFFF99">
              <a:alpha val="100000"/>
            </a:srgbClr>
          </a:solidFill>
          <a:ln w="57150">
            <a:solidFill>
              <a:srgbClr val="008000">
                <a:alpha val="100000"/>
              </a:srgbClr>
            </a:solidFill>
            <a:miter/>
          </a:ln>
        </p:spPr>
        <p:txBody>
          <a:bodyPr wrap="square" lIns="94768" tIns="47384" rIns="94768" bIns="47384" rtlCol="0" anchor="ctr" anchorCtr="0">
            <a:normAutofit fontScale="90000"/>
          </a:bodyPr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kern="1200" cap="none" spc="200" normalizeH="0" baseline="0" noProof="1" dirty="0">
                <a:solidFill>
                  <a:schemeClr val="hlink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  </a:t>
            </a:r>
            <a:r>
              <a:rPr sz="4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</a:t>
            </a:r>
            <a:br>
              <a:rPr sz="4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</a:br>
            <a:r>
              <a:rPr sz="4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     </a:t>
            </a:r>
            <a:r>
              <a:rPr sz="4800">
                <a:solidFill>
                  <a:schemeClr val="hlink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原因之一：性格使然</a:t>
            </a:r>
            <a:br>
              <a:rPr kumimoji="0" sz="4800" b="1" i="0" u="none" strike="noStrike" kern="1200" cap="none" spc="200" normalizeH="0" baseline="0" noProof="1" dirty="0">
                <a:solidFill>
                  <a:schemeClr val="hlink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</a:br>
            <a:endParaRPr kumimoji="0" sz="4800" b="1" i="0" u="none" strike="noStrike" kern="1200" cap="none" spc="200" normalizeH="0" baseline="0" noProof="1" dirty="0">
              <a:solidFill>
                <a:schemeClr val="hlink"/>
              </a:solidFill>
              <a:uFillTx/>
              <a:latin typeface="华文中宋" panose="02010600040101010101" pitchFamily="2" charset="-122"/>
              <a:ea typeface="华文中宋" panose="02010600040101010101" pitchFamily="2" charset="-122"/>
              <a:cs typeface="+mj-cs"/>
            </a:endParaRPr>
          </a:p>
        </p:txBody>
      </p:sp>
      <p:sp>
        <p:nvSpPr>
          <p:cNvPr id="95236" name="Rectangle 3"/>
          <p:cNvSpPr>
            <a:spLocks noGrp="1"/>
          </p:cNvSpPr>
          <p:nvPr>
            <p:ph type="body" idx="4294967295"/>
          </p:nvPr>
        </p:nvSpPr>
        <p:spPr>
          <a:xfrm>
            <a:off x="652780" y="1278255"/>
            <a:ext cx="11170920" cy="5390515"/>
          </a:xfrm>
          <a:ln w="38100">
            <a:solidFill>
              <a:srgbClr val="008000"/>
            </a:solidFill>
            <a:miter/>
          </a:ln>
        </p:spPr>
        <p:txBody>
          <a:bodyPr wrap="square" lIns="94768" tIns="47384" rIns="94768" bIns="47384" anchor="t"/>
          <a:p>
            <a:pPr marL="0" indent="0" defTabSz="914400">
              <a:buNone/>
            </a:pPr>
            <a:r>
              <a:rPr lang="zh-CN" altLang="en-US" sz="18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en-US" sz="373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一、</a:t>
            </a:r>
            <a:r>
              <a:rPr sz="3735" b="1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对待谋士</a:t>
            </a:r>
            <a:r>
              <a:rPr lang="en-US" altLang="zh-CN" sz="3735" b="1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——</a:t>
            </a:r>
            <a:r>
              <a:rPr sz="3735" b="1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信任与轻视</a:t>
            </a:r>
            <a:r>
              <a:rPr lang="zh-CN" altLang="en-US" sz="373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3735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 defTabSz="914400"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刘邦对待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自己</a:t>
            </a: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谋士张良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，他用人不疑，决策果断，在求计于张良之后，对张良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赴鸿门谢罪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的计策选择毫无保留的信任，当然在这份信任之下还包含着刘邦的隐忍，他深知自己暂时无法与项羽相抗衡。</a:t>
            </a: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项羽对待谋士范增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则不然。范增观察到刘邦在关中的情况，便劝告项羽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“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急击勿失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”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，用心为其谋划，而项羽最终却答应了项伯的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“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因善遇之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”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，这与范增的建议大相径庭。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 defTabSz="914400">
              <a:buNone/>
            </a:pPr>
            <a:r>
              <a:rPr lang="zh-CN" altLang="en-US" sz="18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Rectangle 2"/>
          <p:cNvSpPr>
            <a:spLocks noGrp="1"/>
          </p:cNvSpPr>
          <p:nvPr>
            <p:ph type="title"/>
          </p:nvPr>
        </p:nvSpPr>
        <p:spPr>
          <a:xfrm>
            <a:off x="2382520" y="171027"/>
            <a:ext cx="8415867" cy="992293"/>
          </a:xfrm>
          <a:solidFill>
            <a:srgbClr val="FFFF99">
              <a:alpha val="100000"/>
            </a:srgbClr>
          </a:solidFill>
          <a:ln w="57150">
            <a:solidFill>
              <a:srgbClr val="008000">
                <a:alpha val="100000"/>
              </a:srgbClr>
            </a:solidFill>
            <a:miter/>
          </a:ln>
        </p:spPr>
        <p:txBody>
          <a:bodyPr wrap="square" lIns="94768" tIns="47384" rIns="94768" bIns="47384" rtlCol="0" anchor="ctr" anchorCtr="0">
            <a:normAutofit fontScale="90000"/>
          </a:bodyPr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kern="1200" cap="none" spc="200" normalizeH="0" baseline="0" noProof="1" dirty="0">
                <a:solidFill>
                  <a:schemeClr val="hlink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  </a:t>
            </a:r>
            <a:r>
              <a:rPr sz="4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</a:t>
            </a:r>
            <a:br>
              <a:rPr sz="4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</a:br>
            <a:r>
              <a:rPr sz="4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 一、对待谋士</a:t>
            </a:r>
            <a:r>
              <a:rPr lang="en-US" altLang="zh-CN" sz="4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——</a:t>
            </a:r>
            <a:r>
              <a:rPr sz="4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信任与轻视  </a:t>
            </a:r>
            <a:br>
              <a:rPr sz="4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</a:br>
            <a:r>
              <a:rPr sz="4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      </a:t>
            </a:r>
            <a:endParaRPr kumimoji="0" sz="4800" b="1" i="0" u="none" strike="noStrike" kern="1200" cap="none" spc="200" normalizeH="0" baseline="0" noProof="1" dirty="0">
              <a:solidFill>
                <a:schemeClr val="hlink"/>
              </a:solidFill>
              <a:uFillTx/>
              <a:latin typeface="华文中宋" panose="02010600040101010101" pitchFamily="2" charset="-122"/>
              <a:ea typeface="华文中宋" panose="02010600040101010101" pitchFamily="2" charset="-122"/>
              <a:cs typeface="+mj-cs"/>
            </a:endParaRPr>
          </a:p>
        </p:txBody>
      </p:sp>
      <p:sp>
        <p:nvSpPr>
          <p:cNvPr id="95236" name="Rectangle 3"/>
          <p:cNvSpPr>
            <a:spLocks noGrp="1"/>
          </p:cNvSpPr>
          <p:nvPr>
            <p:ph type="body" idx="4294967295"/>
          </p:nvPr>
        </p:nvSpPr>
        <p:spPr>
          <a:xfrm>
            <a:off x="605367" y="1391073"/>
            <a:ext cx="10981267" cy="5010573"/>
          </a:xfrm>
          <a:ln w="38100">
            <a:solidFill>
              <a:srgbClr val="008000"/>
            </a:solidFill>
            <a:miter/>
          </a:ln>
        </p:spPr>
        <p:txBody>
          <a:bodyPr wrap="square" lIns="94768" tIns="47384" rIns="94768" bIns="47384" anchor="t"/>
          <a:p>
            <a:pPr marL="0" indent="0" defTabSz="914400">
              <a:buNone/>
            </a:pPr>
            <a:r>
              <a:rPr lang="zh-CN" altLang="en-US" sz="18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en-US" sz="373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《鸿门宴》开始之后，</a:t>
            </a:r>
            <a:r>
              <a:rPr lang="zh-CN" altLang="en-US" sz="2665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项羽与刘邦二人对待谋士的态度更是千差万别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。范增</a:t>
            </a:r>
            <a:r>
              <a:rPr lang="en-US" altLang="zh-CN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举所佩玉玦以示之者三</a:t>
            </a:r>
            <a:r>
              <a:rPr lang="en-US" altLang="zh-CN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，而项羽采取了无视的态度，足见</a:t>
            </a:r>
            <a:r>
              <a:rPr lang="zh-CN" altLang="en-US" sz="2665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项羽优柔寡断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的性格。为了解决忧患，范增又令项庄舞剑，却被项伯阻挠，项羽同样视而不见，项羽的无视也是对谋士范增的无视。而</a:t>
            </a:r>
            <a:r>
              <a:rPr lang="zh-CN" altLang="en-US" sz="2665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刘邦对张良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则恰好相反，他信任张良，使其对人言</a:t>
            </a:r>
            <a:r>
              <a:rPr lang="en-US" altLang="zh-CN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沛公殆天授也</a:t>
            </a:r>
            <a:r>
              <a:rPr lang="en-US" altLang="zh-CN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。可见</a:t>
            </a:r>
            <a:r>
              <a:rPr lang="zh-CN" altLang="en-US" sz="2665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刘邦平易近人、豁然大度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的性格。不同性格的刘邦与项羽对待谋士的态度有很大的区别，这也是刘邦全身而退鸿门宴，而项羽错失杀敌时机的重要原因。</a:t>
            </a:r>
            <a:r>
              <a:rPr lang="zh-CN" altLang="en-US" sz="18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23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Rectangle 2"/>
          <p:cNvSpPr>
            <a:spLocks noGrp="1"/>
          </p:cNvSpPr>
          <p:nvPr>
            <p:ph type="title"/>
          </p:nvPr>
        </p:nvSpPr>
        <p:spPr>
          <a:xfrm>
            <a:off x="1800860" y="140547"/>
            <a:ext cx="9065260" cy="816187"/>
          </a:xfrm>
          <a:solidFill>
            <a:srgbClr val="FFFF99">
              <a:alpha val="100000"/>
            </a:srgbClr>
          </a:solidFill>
          <a:ln w="57150">
            <a:solidFill>
              <a:srgbClr val="008000">
                <a:alpha val="100000"/>
              </a:srgbClr>
            </a:solidFill>
            <a:miter/>
          </a:ln>
        </p:spPr>
        <p:txBody>
          <a:bodyPr wrap="square" lIns="94768" tIns="47384" rIns="94768" bIns="47384" rtlCol="0" anchor="ctr" anchorCtr="0">
            <a:normAutofit fontScale="90000"/>
          </a:bodyPr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kern="1200" cap="none" spc="200" normalizeH="0" baseline="0" noProof="1" dirty="0">
                <a:solidFill>
                  <a:schemeClr val="hlink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  </a:t>
            </a:r>
            <a:r>
              <a:rPr sz="4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</a:t>
            </a:r>
            <a:br>
              <a:rPr sz="4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</a:br>
            <a:r>
              <a:rPr sz="4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   二、对待部将</a:t>
            </a:r>
            <a:r>
              <a:rPr lang="en-US" altLang="zh-CN" sz="4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——</a:t>
            </a:r>
            <a:r>
              <a:rPr sz="4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听信与无视  </a:t>
            </a:r>
            <a:br>
              <a:rPr sz="4800">
                <a:solidFill>
                  <a:schemeClr val="hlink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</a:br>
            <a:endParaRPr kumimoji="0" sz="4800" b="1" i="0" u="none" strike="noStrike" kern="1200" cap="none" spc="200" normalizeH="0" baseline="0" noProof="1" dirty="0">
              <a:solidFill>
                <a:srgbClr val="00B050"/>
              </a:solidFill>
              <a:uFillTx/>
              <a:latin typeface="华文中宋" panose="02010600040101010101" pitchFamily="2" charset="-122"/>
              <a:ea typeface="华文中宋" panose="02010600040101010101" pitchFamily="2" charset="-122"/>
              <a:cs typeface="+mj-cs"/>
              <a:sym typeface="+mn-ea"/>
            </a:endParaRPr>
          </a:p>
        </p:txBody>
      </p:sp>
      <p:sp>
        <p:nvSpPr>
          <p:cNvPr id="95236" name="Rectangle 3"/>
          <p:cNvSpPr>
            <a:spLocks noGrp="1"/>
          </p:cNvSpPr>
          <p:nvPr>
            <p:ph type="body" idx="4294967295"/>
          </p:nvPr>
        </p:nvSpPr>
        <p:spPr>
          <a:xfrm>
            <a:off x="481330" y="1148715"/>
            <a:ext cx="11229975" cy="5568315"/>
          </a:xfrm>
          <a:ln w="38100">
            <a:solidFill>
              <a:srgbClr val="008000"/>
            </a:solidFill>
            <a:miter/>
          </a:ln>
        </p:spPr>
        <p:txBody>
          <a:bodyPr wrap="square" lIns="94768" tIns="47384" rIns="94768" bIns="47384" anchor="t"/>
          <a:p>
            <a:pPr marL="0" indent="0" defTabSz="914400">
              <a:lnSpc>
                <a:spcPct val="150000"/>
              </a:lnSpc>
              <a:buNone/>
            </a:pPr>
            <a:r>
              <a:rPr lang="en-US" altLang="zh-CN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在鸿门宴上，本该处于主导地位的项羽，不管气氛如何紧张，他似乎都处于一个旁观者的立场。项庄舞剑欲杀刘邦，被项伯以身相护，而项羽不仅放任项伯对刘邦的保护行为，甚至</a:t>
            </a:r>
            <a:r>
              <a:rPr lang="en-US" altLang="zh-CN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礼遇</a:t>
            </a:r>
            <a:r>
              <a:rPr lang="en-US" altLang="zh-CN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刘邦，赏赐樊哙。这些行为都表现了</a:t>
            </a:r>
            <a:r>
              <a:rPr lang="zh-CN" altLang="en-US" sz="2665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项羽沽名钓誉、寡谋轻信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的性格特点。而樊哙闯帐、义责项羽，冒死保护刘邦。能赢得部下的信任与保护，与</a:t>
            </a:r>
            <a:r>
              <a:rPr lang="zh-CN" altLang="en-US" sz="2665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刘邦的惜才爱才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的性格是分不开的。可见刘项在用人方面的差距，刘邦深知人才的重要性，而项羽却更重视自己的能力，过于刚愎自用。当刘邦安全回营后，项羽却安然受璧，丝毫不知错失杀死刘邦的良机，使得刘邦最终战胜了他，成为汉朝的开国皇帝。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23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6" name="Rectangle 3"/>
          <p:cNvSpPr>
            <a:spLocks noGrp="1"/>
          </p:cNvSpPr>
          <p:nvPr>
            <p:ph type="body" idx="4294967295"/>
          </p:nvPr>
        </p:nvSpPr>
        <p:spPr>
          <a:xfrm>
            <a:off x="668867" y="1547707"/>
            <a:ext cx="10854267" cy="4962313"/>
          </a:xfrm>
          <a:ln w="38100">
            <a:solidFill>
              <a:srgbClr val="008000"/>
            </a:solidFill>
            <a:miter/>
          </a:ln>
        </p:spPr>
        <p:txBody>
          <a:bodyPr wrap="square" lIns="94768" tIns="47384" rIns="94768" bIns="47384" anchor="t"/>
          <a:p>
            <a:pPr marL="0" indent="0" defTabSz="914400">
              <a:buNone/>
            </a:pP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内奸曹无伤的首次出现是告知项羽，</a:t>
            </a:r>
            <a:r>
              <a:rPr lang="en-US" altLang="zh-CN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沛公欲王关中</a:t>
            </a:r>
            <a:r>
              <a:rPr lang="en-US" altLang="zh-CN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，从而引得项羽发怒，欲发兵攻打刘邦，而对曹无伤再无他言。而第二个内奸项伯出现时，刘邦不仅以兄长相待，还与之结为儿女亲家，可见</a:t>
            </a:r>
            <a:r>
              <a:rPr lang="zh-CN" altLang="en-US" sz="2665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刘邦性格上的多谋狡诈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，与</a:t>
            </a:r>
            <a:r>
              <a:rPr lang="zh-CN" altLang="en-US" sz="2665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项羽的头脑简单、胸无成府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形成了鲜明的对比。同为内奸，境遇却有所不同。刘邦巧舌辩解时，项羽不加思索就出卖了曹无伤，刘邦安全脱险后立刻诛杀了他，杜绝这一内奸的再次告密。而对待项伯，项羽听信他而</a:t>
            </a:r>
            <a:r>
              <a:rPr lang="en-US" altLang="zh-CN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善待</a:t>
            </a:r>
            <a:r>
              <a:rPr lang="en-US" altLang="zh-CN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刘邦，在宴会上项伯蔽护刘邦，项羽放任不管，这种自大轻敌、不善用人导致了双方内奸的不同结局，更决定了二人</a:t>
            </a:r>
            <a:r>
              <a:rPr lang="en-US" altLang="zh-CN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鸿门宴</a:t>
            </a:r>
            <a:r>
              <a:rPr lang="en-US" altLang="zh-CN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之后的成与败。</a:t>
            </a:r>
            <a:endParaRPr lang="zh-CN" altLang="en-US" sz="2665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 defTabSz="914400">
              <a:buNone/>
            </a:pP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</a:t>
            </a:r>
            <a:endParaRPr lang="zh-CN" altLang="en-US" sz="3735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 defTabSz="914400">
              <a:buNone/>
            </a:pPr>
            <a:endParaRPr lang="zh-CN" altLang="en-US" sz="3735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2333413" y="347133"/>
            <a:ext cx="8224520" cy="863600"/>
          </a:xfrm>
          <a:solidFill>
            <a:srgbClr val="FFFF99">
              <a:alpha val="100000"/>
            </a:srgbClr>
          </a:solidFill>
          <a:ln w="57150">
            <a:solidFill>
              <a:srgbClr val="008000">
                <a:alpha val="100000"/>
              </a:srgbClr>
            </a:solidFill>
            <a:miter/>
          </a:ln>
        </p:spPr>
        <p:txBody>
          <a:bodyPr wrap="square" lIns="94768" tIns="47384" rIns="94768" bIns="47384" rtlCol="0" anchor="ctr" anchorCtr="0">
            <a:normAutofit fontScale="90000"/>
          </a:bodyPr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kern="1200" cap="none" spc="200" normalizeH="0" baseline="0" noProof="1" dirty="0">
                <a:solidFill>
                  <a:schemeClr val="hlink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  </a:t>
            </a:r>
            <a:r>
              <a:rPr kumimoji="0" sz="4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三、对待内奸</a:t>
            </a:r>
            <a:r>
              <a:rPr kumimoji="0" lang="en-US" altLang="zh-CN" sz="4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——</a:t>
            </a:r>
            <a:r>
              <a:rPr kumimoji="0" sz="4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杜绝与放任</a:t>
            </a:r>
            <a:endParaRPr kumimoji="0" sz="4800" b="1" i="0" u="none" strike="noStrike" kern="1200" cap="none" spc="200" normalizeH="0" baseline="0" noProof="1" dirty="0">
              <a:solidFill>
                <a:schemeClr val="tx1"/>
              </a:solidFill>
              <a:uFillTx/>
              <a:latin typeface="华文中宋" panose="02010600040101010101" pitchFamily="2" charset="-122"/>
              <a:ea typeface="华文中宋" panose="02010600040101010101" pitchFamily="2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6" name="Rectangle 3"/>
          <p:cNvSpPr>
            <a:spLocks noGrp="1"/>
          </p:cNvSpPr>
          <p:nvPr>
            <p:ph type="body" idx="4294967295"/>
          </p:nvPr>
        </p:nvSpPr>
        <p:spPr>
          <a:xfrm>
            <a:off x="668867" y="1405467"/>
            <a:ext cx="10854267" cy="5216313"/>
          </a:xfrm>
          <a:ln w="38100">
            <a:solidFill>
              <a:srgbClr val="008000"/>
            </a:solidFill>
            <a:miter/>
          </a:ln>
        </p:spPr>
        <p:txBody>
          <a:bodyPr wrap="square" lIns="94768" tIns="47384" rIns="94768" bIns="47384" anchor="t"/>
          <a:p>
            <a:pPr marL="0" indent="0" defTabSz="914400">
              <a:buNone/>
            </a:pP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刘项的成败原因之一是性格使然，通过上述三方面的分析，看到了他们的不同性格特点，对比总结如下：</a:t>
            </a:r>
            <a:endParaRPr lang="zh-CN" altLang="en-US" sz="2665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 defTabSz="914400">
              <a:buNone/>
            </a:pP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1.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项羽在优势下，恃勇骄横，毫无远虑；刘邦在劣势下，忍辱负重，善于保存自己。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 defTabSz="914400">
              <a:buNone/>
            </a:pP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2.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项羽刚愎自用，又拙于应变；刘邦善于采纳意见，又随机应变。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 defTabSz="914400">
              <a:buNone/>
            </a:pP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3.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项羽用人唯亲，致使谋士不能施其谋，将士不能效其力；刘邦知人善任，谋臣能从容定计，将士能见危授命。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 defTabSz="914400">
              <a:buNone/>
            </a:pP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4.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项羽养奸贻患，又自绝敌营内应；刘邦有奸必肃，能争取敌营之人为其效力。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 defTabSz="914400">
              <a:buNone/>
            </a:pP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2333413" y="347133"/>
            <a:ext cx="8224520" cy="863600"/>
          </a:xfrm>
          <a:solidFill>
            <a:srgbClr val="FFFF99">
              <a:alpha val="100000"/>
            </a:srgbClr>
          </a:solidFill>
          <a:ln w="57150">
            <a:solidFill>
              <a:srgbClr val="008000">
                <a:alpha val="100000"/>
              </a:srgbClr>
            </a:solidFill>
            <a:miter/>
          </a:ln>
        </p:spPr>
        <p:txBody>
          <a:bodyPr wrap="square" lIns="94768" tIns="47384" rIns="94768" bIns="47384" rtlCol="0" anchor="ctr" anchorCtr="0">
            <a:normAutofit/>
          </a:bodyPr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kern="1200" cap="none" spc="200" normalizeH="0" baseline="0" noProof="1" dirty="0">
                <a:solidFill>
                  <a:schemeClr val="hlink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       </a:t>
            </a:r>
            <a:r>
              <a:rPr kumimoji="0" sz="4800" b="1" i="0" u="none" strike="noStrike" kern="1200" cap="none" spc="200" normalizeH="0" baseline="0" noProof="1" dirty="0">
                <a:solidFill>
                  <a:schemeClr val="hlink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刘项性格对比总结</a:t>
            </a:r>
            <a:endParaRPr kumimoji="0" sz="4800" b="1" i="0" u="none" strike="noStrike" kern="1200" cap="none" spc="200" normalizeH="0" baseline="0" noProof="1" dirty="0">
              <a:solidFill>
                <a:schemeClr val="hlink"/>
              </a:solidFill>
              <a:uFillTx/>
              <a:latin typeface="华文中宋" panose="02010600040101010101" pitchFamily="2" charset="-122"/>
              <a:ea typeface="华文中宋" panose="02010600040101010101" pitchFamily="2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6" name="Rectangle 3"/>
          <p:cNvSpPr>
            <a:spLocks noGrp="1"/>
          </p:cNvSpPr>
          <p:nvPr>
            <p:ph type="body" idx="4294967295"/>
          </p:nvPr>
        </p:nvSpPr>
        <p:spPr>
          <a:xfrm>
            <a:off x="668867" y="1547707"/>
            <a:ext cx="10854267" cy="4962313"/>
          </a:xfrm>
          <a:ln w="38100">
            <a:solidFill>
              <a:srgbClr val="008000"/>
            </a:solidFill>
            <a:miter/>
          </a:ln>
        </p:spPr>
        <p:txBody>
          <a:bodyPr wrap="square" lIns="94768" tIns="47384" rIns="94768" bIns="47384" anchor="t"/>
          <a:p>
            <a:pPr marL="0" indent="0" defTabSz="914400"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项羽阵营：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范增老谋深算，具有预见性，但性格刚直，为人现实，不被项羽信任，最终愤然离去；项伯看重情义，缺乏洞察力，宴会上蔽护刘邦，敌我不分；项庄虽勇猛，但刺杀不成，就轻易放弃。由此可见项氏集团目标不统一，内部发生分化。</a:t>
            </a:r>
            <a:endParaRPr lang="zh-CN" altLang="en-US" sz="2665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 defTabSz="914400"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刘邦阵营：</a:t>
            </a:r>
            <a:r>
              <a:rPr lang="zh-CN" altLang="en-US" sz="266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张良足智多谋、心思缜密，多次向刘邦进言献策，极尽忠诚；樊哙忠义勇敢，宴会上冒死保护刘邦，义责项羽，见解有过人之处，机智化解危机，为刘邦赴汤蹈火；曹无伤虽出卖了刘邦，但并未奏效，后又被诛杀。可见刘氏集团各司其职，上下齐心。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endParaRPr lang="zh-CN" altLang="en-US" sz="2665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 defTabSz="914400">
              <a:buNone/>
            </a:pP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</a:t>
            </a:r>
            <a:endParaRPr lang="zh-CN" altLang="en-US" sz="3735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 defTabSz="914400">
              <a:buNone/>
            </a:pPr>
            <a:endParaRPr lang="zh-CN" altLang="en-US" sz="3735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2333413" y="347133"/>
            <a:ext cx="8224520" cy="863600"/>
          </a:xfrm>
          <a:solidFill>
            <a:srgbClr val="FFFF99">
              <a:alpha val="100000"/>
            </a:srgbClr>
          </a:solidFill>
          <a:ln w="57150">
            <a:solidFill>
              <a:srgbClr val="008000">
                <a:alpha val="100000"/>
              </a:srgbClr>
            </a:solidFill>
            <a:miter/>
          </a:ln>
        </p:spPr>
        <p:txBody>
          <a:bodyPr wrap="square" lIns="94768" tIns="47384" rIns="94768" bIns="47384" rtlCol="0" anchor="ctr" anchorCtr="0">
            <a:normAutofit/>
          </a:bodyPr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kern="1200" cap="none" spc="200" normalizeH="0" baseline="0" noProof="1" dirty="0">
                <a:solidFill>
                  <a:schemeClr val="hlink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     </a:t>
            </a:r>
            <a:r>
              <a:rPr kumimoji="0" sz="4800" b="1" i="0" u="none" strike="noStrike" kern="1200" cap="none" spc="200" normalizeH="0" baseline="0" noProof="1" dirty="0">
                <a:solidFill>
                  <a:schemeClr val="hlink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原因之二：团队力量</a:t>
            </a:r>
            <a:endParaRPr kumimoji="0" lang="en-US" altLang="zh-CN" sz="4800" b="1" i="0" u="none" strike="noStrike" kern="1200" cap="none" spc="200" normalizeH="0" baseline="0" noProof="1" dirty="0">
              <a:solidFill>
                <a:schemeClr val="hlink"/>
              </a:solidFill>
              <a:uFillTx/>
              <a:latin typeface="华文中宋" panose="02010600040101010101" pitchFamily="2" charset="-122"/>
              <a:ea typeface="华文中宋" panose="02010600040101010101" pitchFamily="2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 build="p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96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7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2902</Words>
  <Application>WPS 演示</Application>
  <PresentationFormat/>
  <Paragraphs>121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5" baseType="lpstr">
      <vt:lpstr>Arial</vt:lpstr>
      <vt:lpstr>方正书宋_GBK</vt:lpstr>
      <vt:lpstr>Wingdings</vt:lpstr>
      <vt:lpstr>微软雅黑</vt:lpstr>
      <vt:lpstr>汉仪旗黑KW</vt:lpstr>
      <vt:lpstr>Calibri</vt:lpstr>
      <vt:lpstr>Helvetica Neue</vt:lpstr>
      <vt:lpstr>Calibri</vt:lpstr>
      <vt:lpstr>汉仪旗黑-85S</vt:lpstr>
      <vt:lpstr>苹方-简</vt:lpstr>
      <vt:lpstr>汉仪旗黑-85S</vt:lpstr>
      <vt:lpstr>楷体</vt:lpstr>
      <vt:lpstr>宋体</vt:lpstr>
      <vt:lpstr>华文中宋</vt:lpstr>
      <vt:lpstr>华文宋体</vt:lpstr>
      <vt:lpstr>汉仪楷体KW</vt:lpstr>
      <vt:lpstr>宋体</vt:lpstr>
      <vt:lpstr>Arial Unicode MS</vt:lpstr>
      <vt:lpstr>汉仪书宋二KW</vt:lpstr>
      <vt:lpstr>1_Office 主题​​</vt:lpstr>
      <vt:lpstr>《鸿门宴》刘项胜败探因</vt:lpstr>
      <vt:lpstr>PowerPoint 演示文稿</vt:lpstr>
      <vt:lpstr>     一、刘项性格与成败原因探究 </vt:lpstr>
      <vt:lpstr>          原因之一：性格使然 </vt:lpstr>
      <vt:lpstr>      一、对待谋士——信任与轻视          </vt:lpstr>
      <vt:lpstr>        二、对待部将——听信与无视   </vt:lpstr>
      <vt:lpstr>  三、对待内奸——杜绝与放任</vt:lpstr>
      <vt:lpstr>       刘项性格对比总结</vt:lpstr>
      <vt:lpstr>     原因之二：团队力量</vt:lpstr>
      <vt:lpstr>  原因之三：政治手段</vt:lpstr>
      <vt:lpstr>  二、司马迁对刘项的评价</vt:lpstr>
      <vt:lpstr>  三、诗人对项羽的评价</vt:lpstr>
      <vt:lpstr>      人民解放军占领南京                           —— 毛泽东 钟山风雨起苍黄，百万雄师过大江。 虎踞龙盘今胜昔，天翻地覆慨而慷。 宜将剩勇追穷寇，不可沽名学霸王。 天若有情天亦老，人间正道是沧桑。</vt:lpstr>
      <vt:lpstr>   结      语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xinlikui</cp:lastModifiedBy>
  <cp:revision>141</cp:revision>
  <dcterms:created xsi:type="dcterms:W3CDTF">2020-02-11T08:14:44Z</dcterms:created>
  <dcterms:modified xsi:type="dcterms:W3CDTF">2020-02-11T08:14:44Z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2052-1.9.1.2994</vt:lpwstr>
  </property>
</Properties>
</file>