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9"/>
  </p:notesMasterIdLst>
  <p:handoutMasterIdLst>
    <p:handoutMasterId r:id="rId20"/>
  </p:handoutMasterIdLst>
  <p:sldIdLst>
    <p:sldId id="4067" r:id="rId3"/>
    <p:sldId id="4037" r:id="rId4"/>
    <p:sldId id="4038" r:id="rId5"/>
    <p:sldId id="270" r:id="rId6"/>
    <p:sldId id="3962" r:id="rId7"/>
    <p:sldId id="4039" r:id="rId8"/>
    <p:sldId id="4040" r:id="rId9"/>
    <p:sldId id="4068" r:id="rId10"/>
    <p:sldId id="4066" r:id="rId11"/>
    <p:sldId id="4072" r:id="rId12"/>
    <p:sldId id="3966" r:id="rId13"/>
    <p:sldId id="3982" r:id="rId14"/>
    <p:sldId id="4073" r:id="rId15"/>
    <p:sldId id="3991" r:id="rId16"/>
    <p:sldId id="4074" r:id="rId17"/>
    <p:sldId id="4069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3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51B3B-29DF-42C7-B652-E8846384A047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5240A-5DA0-4172-B4A2-71B47FCC4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841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E4884-5EAB-420C-9618-B3D958BB9BF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56C6C-C1B5-4EBE-A6B8-95095B9FF6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001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708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E32F-AD1E-4090-BB59-0F94748BE70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159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2E32F-AD1E-4090-BB59-0F94748BE70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567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3294-44A3-4F86-99D6-3E7BB9BCB14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18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3294-44A3-4F86-99D6-3E7BB9BCB14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55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3294-44A3-4F86-99D6-3E7BB9BCB1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146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CCDB2-595E-4E69-8524-C627534F721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434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4DF03C-67ED-4818-AD82-B9C54BD95E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201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4DF03C-67ED-4818-AD82-B9C54BD95E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1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4DF03C-67ED-4818-AD82-B9C54BD95E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995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4DF03C-67ED-4818-AD82-B9C54BD95ED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50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500A4-2FC7-4E71-869B-4B1AFD5F3A8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333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8CCDB2-595E-4E69-8524-C627534F721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643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65" y="796223"/>
            <a:ext cx="1991974" cy="9185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11" y="5445037"/>
            <a:ext cx="1991974" cy="91859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92BD-800E-43A6-8378-BBB9A0FB1BFA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C93C-603F-49DF-AFB6-79B5C5011E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777601" y="1"/>
            <a:ext cx="6648450" cy="6858000"/>
          </a:xfrm>
          <a:prstGeom prst="rect">
            <a:avLst/>
          </a:prstGeom>
          <a:solidFill>
            <a:srgbClr val="F08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259515" y="571500"/>
            <a:ext cx="9266570" cy="7289799"/>
            <a:chOff x="1496680" y="1476374"/>
            <a:chExt cx="7266319" cy="4386807"/>
          </a:xfrm>
        </p:grpSpPr>
        <p:sp>
          <p:nvSpPr>
            <p:cNvPr id="11" name="矩形 10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ekie pocangqiong" panose="02000503000000000000" pitchFamily="2" charset="-122"/>
                <a:ea typeface="iekie pocangqiong" panose="02000503000000000000" pitchFamily="2" charset="-122"/>
                <a:sym typeface="iekie pocangqiong" panose="02000503000000000000" pitchFamily="2" charset="-122"/>
              </a:endParaRPr>
            </a:p>
          </p:txBody>
        </p:sp>
        <p:pic>
          <p:nvPicPr>
            <p:cNvPr id="12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810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>
            <a:xfrm flipV="1">
              <a:off x="0" y="3810000"/>
              <a:ext cx="12192000" cy="3048000"/>
            </a:xfrm>
            <a:custGeom>
              <a:avLst/>
              <a:gdLst>
                <a:gd name="connsiteX0" fmla="*/ 0 w 12192000"/>
                <a:gd name="connsiteY0" fmla="*/ 0 h 3048000"/>
                <a:gd name="connsiteX1" fmla="*/ 12192000 w 12192000"/>
                <a:gd name="connsiteY1" fmla="*/ 0 h 3048000"/>
                <a:gd name="connsiteX2" fmla="*/ 12192000 w 12192000"/>
                <a:gd name="connsiteY2" fmla="*/ 3048000 h 3048000"/>
                <a:gd name="connsiteX3" fmla="*/ 0 w 12192000"/>
                <a:gd name="connsiteY3" fmla="*/ 3048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8000">
                  <a:moveTo>
                    <a:pt x="0" y="0"/>
                  </a:moveTo>
                  <a:lnTo>
                    <a:pt x="12192000" y="0"/>
                  </a:lnTo>
                  <a:lnTo>
                    <a:pt x="12192000" y="3048000"/>
                  </a:lnTo>
                  <a:lnTo>
                    <a:pt x="0" y="304800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65" y="796223"/>
            <a:ext cx="1991974" cy="9185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911" y="5445037"/>
            <a:ext cx="1991974" cy="918592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A92BD-800E-43A6-8378-BBB9A0FB1BFA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C93C-603F-49DF-AFB6-79B5C5011E6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777601" y="1"/>
            <a:ext cx="6648450" cy="6858000"/>
          </a:xfrm>
          <a:prstGeom prst="rect">
            <a:avLst/>
          </a:prstGeom>
          <a:solidFill>
            <a:srgbClr val="F08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259515" y="571500"/>
            <a:ext cx="9266570" cy="7289799"/>
            <a:chOff x="1496680" y="1476374"/>
            <a:chExt cx="7266319" cy="4386807"/>
          </a:xfrm>
        </p:grpSpPr>
        <p:sp>
          <p:nvSpPr>
            <p:cNvPr id="11" name="矩形 10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ekie pocangqiong" panose="02000503000000000000" pitchFamily="2" charset="-122"/>
                <a:ea typeface="iekie pocangqiong" panose="02000503000000000000" pitchFamily="2" charset="-122"/>
                <a:sym typeface="iekie pocangqiong" panose="02000503000000000000" pitchFamily="2" charset="-122"/>
              </a:endParaRPr>
            </a:p>
          </p:txBody>
        </p:sp>
        <p:pic>
          <p:nvPicPr>
            <p:cNvPr id="12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810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00"/>
            <a:stretch>
              <a:fillRect/>
            </a:stretch>
          </p:blipFill>
          <p:spPr>
            <a:xfrm flipV="1">
              <a:off x="0" y="3810000"/>
              <a:ext cx="12192000" cy="3048000"/>
            </a:xfrm>
            <a:custGeom>
              <a:avLst/>
              <a:gdLst>
                <a:gd name="connsiteX0" fmla="*/ 0 w 12192000"/>
                <a:gd name="connsiteY0" fmla="*/ 0 h 3048000"/>
                <a:gd name="connsiteX1" fmla="*/ 12192000 w 12192000"/>
                <a:gd name="connsiteY1" fmla="*/ 0 h 3048000"/>
                <a:gd name="connsiteX2" fmla="*/ 12192000 w 12192000"/>
                <a:gd name="connsiteY2" fmla="*/ 3048000 h 3048000"/>
                <a:gd name="connsiteX3" fmla="*/ 0 w 12192000"/>
                <a:gd name="connsiteY3" fmla="*/ 3048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8000">
                  <a:moveTo>
                    <a:pt x="0" y="0"/>
                  </a:moveTo>
                  <a:lnTo>
                    <a:pt x="12192000" y="0"/>
                  </a:lnTo>
                  <a:lnTo>
                    <a:pt x="12192000" y="3048000"/>
                  </a:lnTo>
                  <a:lnTo>
                    <a:pt x="0" y="304800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BCFC0-9FDF-40B2-A45C-7D9D89254032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1C3D3-12A5-4778-92E6-2269849440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603">
        <p:push dir="u"/>
      </p:transition>
    </mc:Choice>
    <mc:Fallback xmlns="">
      <p:transition spd="slow" advClick="0" advTm="3603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4958080" y="2806700"/>
            <a:ext cx="5709920" cy="970915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咬文嚼字</a:t>
            </a:r>
            <a:r>
              <a:rPr lang="en-US" altLang="zh-CN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4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的文脉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590620" y="1592165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高二语文</a:t>
            </a:r>
            <a:r>
              <a:rPr lang="zh-CN" altLang="en-US" sz="24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90540" y="4704080"/>
            <a:ext cx="41681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人大附中朝阳学校  刘天琦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259515" y="571500"/>
            <a:ext cx="9266570" cy="7289799"/>
            <a:chOff x="1496680" y="1476374"/>
            <a:chExt cx="7266319" cy="4386807"/>
          </a:xfrm>
        </p:grpSpPr>
        <p:sp>
          <p:nvSpPr>
            <p:cNvPr id="12" name="矩形 11"/>
            <p:cNvSpPr/>
            <p:nvPr/>
          </p:nvSpPr>
          <p:spPr>
            <a:xfrm>
              <a:off x="1571625" y="1476374"/>
              <a:ext cx="7086600" cy="32480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>
                <a:latin typeface="iekie pocangqiong" panose="02000503000000000000" pitchFamily="2" charset="-122"/>
                <a:ea typeface="iekie pocangqiong" panose="02000503000000000000" pitchFamily="2" charset="-122"/>
                <a:sym typeface="iekie pocangqiong" panose="02000503000000000000" pitchFamily="2" charset="-122"/>
              </a:endParaRPr>
            </a:p>
          </p:txBody>
        </p:sp>
        <p:pic>
          <p:nvPicPr>
            <p:cNvPr id="13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560449" y="1660630"/>
              <a:ext cx="1138782" cy="7266319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9669145" y="990600"/>
            <a:ext cx="1721485" cy="487743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40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前村深雪里，</a:t>
            </a:r>
            <a:endParaRPr lang="zh-CN" altLang="zh-CN" sz="4000" b="1" i="0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40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昨夜（ ）枝开。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iekie pocangqiong" panose="02000503000000000000" pitchFamily="2" charset="-122"/>
            </a:endParaRPr>
          </a:p>
        </p:txBody>
      </p:sp>
      <p:sp>
        <p:nvSpPr>
          <p:cNvPr id="10" name="思想气泡: 云 9"/>
          <p:cNvSpPr/>
          <p:nvPr/>
        </p:nvSpPr>
        <p:spPr>
          <a:xfrm>
            <a:off x="2397513" y="1743289"/>
            <a:ext cx="2851654" cy="1911708"/>
          </a:xfrm>
          <a:prstGeom prst="cloudCallou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ekie pocangqiong" panose="02000503000000000000" pitchFamily="2" charset="-122"/>
              <a:ea typeface="iekie pocangqiong" panose="02000503000000000000" pitchFamily="2" charset="-122"/>
              <a:sym typeface="iekie pocangqiong" panose="02000503000000000000" pitchFamily="2" charset="-122"/>
            </a:endParaRPr>
          </a:p>
        </p:txBody>
      </p:sp>
      <p:sp>
        <p:nvSpPr>
          <p:cNvPr id="97292" name="Text Box 12"/>
          <p:cNvSpPr txBox="1"/>
          <p:nvPr/>
        </p:nvSpPr>
        <p:spPr>
          <a:xfrm>
            <a:off x="6979285" y="2161540"/>
            <a:ext cx="19678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40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一？数？</a:t>
            </a:r>
          </a:p>
        </p:txBody>
      </p:sp>
      <p:sp>
        <p:nvSpPr>
          <p:cNvPr id="26642" name="Text Box 18"/>
          <p:cNvSpPr txBox="1"/>
          <p:nvPr/>
        </p:nvSpPr>
        <p:spPr>
          <a:xfrm>
            <a:off x="3462655" y="3655060"/>
            <a:ext cx="548449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44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字眼不同，意境不同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74320" y="374650"/>
            <a:ext cx="2029460" cy="59213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indent="0" algn="r" fontAlgn="auto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zh-CN" altLang="zh-CN" sz="4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吟安一个字，拈断数茎须。</a:t>
            </a:r>
            <a:r>
              <a:rPr lang="zh-CN" altLang="zh-CN" sz="4000" b="1" dirty="0">
                <a:solidFill>
                  <a:srgbClr val="FF33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               </a:t>
            </a:r>
            <a:r>
              <a:rPr lang="zh-CN" altLang="zh-CN" sz="4000" b="1" dirty="0">
                <a:solidFill>
                  <a:srgbClr val="66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唐·卢延让【苦吟】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iekie pocangqiong" panose="02000503000000000000" pitchFamily="2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7292" grpId="0"/>
      <p:bldP spid="2664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228580" y="4963160"/>
            <a:ext cx="2113915" cy="2045970"/>
            <a:chOff x="6269562" y="2301654"/>
            <a:chExt cx="5922688" cy="53024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5873" y="2301654"/>
              <a:ext cx="5236377" cy="53024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562" y="4659774"/>
              <a:ext cx="1282550" cy="18288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562" y="4659774"/>
              <a:ext cx="1282550" cy="1828800"/>
            </a:xfrm>
            <a:prstGeom prst="rect">
              <a:avLst/>
            </a:prstGeom>
          </p:spPr>
        </p:pic>
      </p:grpSp>
      <p:sp>
        <p:nvSpPr>
          <p:cNvPr id="51202" name="Text Box 2"/>
          <p:cNvSpPr txBox="1"/>
          <p:nvPr/>
        </p:nvSpPr>
        <p:spPr>
          <a:xfrm>
            <a:off x="3418840" y="1604645"/>
            <a:ext cx="43878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b="1" i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惠山泉水泡小龙团茶</a:t>
            </a:r>
          </a:p>
        </p:txBody>
      </p:sp>
      <p:sp>
        <p:nvSpPr>
          <p:cNvPr id="51206" name="Text Box 6"/>
          <p:cNvSpPr txBox="1"/>
          <p:nvPr/>
        </p:nvSpPr>
        <p:spPr>
          <a:xfrm>
            <a:off x="4700905" y="3892550"/>
            <a:ext cx="2305050" cy="706755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4000" b="1" dirty="0">
                <a:solidFill>
                  <a:srgbClr val="B13F9A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巧用联想</a:t>
            </a:r>
          </a:p>
        </p:txBody>
      </p:sp>
      <p:sp>
        <p:nvSpPr>
          <p:cNvPr id="51209" name="AutoShape 9"/>
          <p:cNvSpPr/>
          <p:nvPr/>
        </p:nvSpPr>
        <p:spPr>
          <a:xfrm>
            <a:off x="5493703" y="2403793"/>
            <a:ext cx="719137" cy="1008062"/>
          </a:xfrm>
          <a:prstGeom prst="curvedLeftArrow">
            <a:avLst>
              <a:gd name="adj1" fmla="val 28035"/>
              <a:gd name="adj2" fmla="val 56070"/>
              <a:gd name="adj3" fmla="val 33333"/>
            </a:avLst>
          </a:prstGeom>
          <a:solidFill>
            <a:srgbClr val="FF00FF"/>
          </a:solidFill>
          <a:ln w="254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</a:pPr>
            <a:endParaRPr lang="zh-CN" altLang="en-US" i="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10" name="Text Box 10"/>
          <p:cNvSpPr txBox="1"/>
          <p:nvPr/>
        </p:nvSpPr>
        <p:spPr>
          <a:xfrm>
            <a:off x="2117090" y="4716780"/>
            <a:ext cx="77330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3600" b="1" i="0" dirty="0">
                <a:latin typeface="楷体" panose="02010609060101010101" charset="-122"/>
                <a:ea typeface="楷体" panose="02010609060101010101" charset="-122"/>
              </a:rPr>
              <a:t>独携天上小团月，来试人间第二泉。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51155" y="928370"/>
            <a:ext cx="112655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zh-CN" altLang="en-US" sz="2800" b="1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字有直指的意义，有联想的意义。直指的意义易用，联想的意义难用。</a:t>
            </a:r>
          </a:p>
        </p:txBody>
      </p:sp>
      <p:pic>
        <p:nvPicPr>
          <p:cNvPr id="52226" name="Picture 2" descr="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" y="2046605"/>
            <a:ext cx="2955925" cy="227393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  <p:pic>
        <p:nvPicPr>
          <p:cNvPr id="52235" name="Picture 11" descr="u=188297621,64275205&amp;fm=3&amp;gp=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8820" y="2046605"/>
            <a:ext cx="3055620" cy="2105025"/>
          </a:xfrm>
          <a:prstGeom prst="rect">
            <a:avLst/>
          </a:prstGeom>
          <a:noFill/>
          <a:ln w="9525">
            <a:noFill/>
          </a:ln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ldLvl="0"/>
      <p:bldP spid="51206" grpId="0" bldLvl="0" animBg="1"/>
      <p:bldP spid="51209" grpId="0" bldLvl="0" animBg="1"/>
      <p:bldP spid="51210" grpId="0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01" y="1435101"/>
            <a:ext cx="4786532" cy="341864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701" y="724870"/>
            <a:ext cx="1701152" cy="1420462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568960" y="971550"/>
            <a:ext cx="541337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1A09F3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3200" b="1" dirty="0">
                <a:solidFill>
                  <a:srgbClr val="1A09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阿里山的姑娘美如水</a:t>
            </a:r>
          </a:p>
          <a:p>
            <a:r>
              <a:rPr lang="zh-CN" altLang="en-US" sz="3200" b="1" dirty="0">
                <a:solidFill>
                  <a:srgbClr val="1A09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阿里山的少年壮如山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93420" y="2441575"/>
            <a:ext cx="617220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Font typeface="Arial" panose="020B0604020202020204" pitchFamily="34" charset="0"/>
            </a:pPr>
            <a:r>
              <a:rPr kumimoji="1" lang="zh-CN" altLang="en-US" sz="2800" b="1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套版效应：</a:t>
            </a:r>
          </a:p>
          <a:p>
            <a:pPr algn="just">
              <a:buFont typeface="Arial" panose="020B0604020202020204" pitchFamily="34" charset="0"/>
            </a:pPr>
            <a:r>
              <a:rPr kumimoji="1" lang="zh-CN" altLang="en-US" sz="2800" b="1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字的联想意义也容易误用而生流弊，安于套语滥调。</a:t>
            </a:r>
            <a:endParaRPr kumimoji="1" lang="zh-CN" altLang="en-US" sz="2800" b="1" i="0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>
              <a:buFont typeface="Arial" panose="020B0604020202020204" pitchFamily="34" charset="0"/>
            </a:pPr>
            <a:endParaRPr kumimoji="1" lang="zh-CN" altLang="en-US" sz="2800" b="1" noProof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91665" y="4344035"/>
            <a:ext cx="59029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800" b="1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柳腰桃面、沉鱼落雁、闭月羞花</a:t>
            </a:r>
            <a:r>
              <a:rPr kumimoji="1" lang="en-US" altLang="zh-CN" sz="2800" b="1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6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charRg st="16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charRg st="16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6" y="5327350"/>
            <a:ext cx="1701152" cy="1420462"/>
          </a:xfrm>
          <a:prstGeom prst="rect">
            <a:avLst/>
          </a:prstGeom>
        </p:spPr>
      </p:pic>
      <p:sp>
        <p:nvSpPr>
          <p:cNvPr id="3" name="Text Box 3"/>
          <p:cNvSpPr txBox="1"/>
          <p:nvPr/>
        </p:nvSpPr>
        <p:spPr>
          <a:xfrm>
            <a:off x="568960" y="971550"/>
            <a:ext cx="1139634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1A09F3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东家之子，增一分则太长，减一分则太短，着粉则太白，施朱则太赤。  </a:t>
            </a:r>
          </a:p>
          <a:p>
            <a:pPr algn="r">
              <a:spcBef>
                <a:spcPct val="50000"/>
              </a:spcBef>
            </a:pPr>
            <a:r>
              <a:rPr lang="zh-CN" altLang="en-US" sz="3200" b="1" dirty="0">
                <a:solidFill>
                  <a:srgbClr val="66006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——宋玉《登徒子好色赋</a:t>
            </a:r>
            <a:r>
              <a:rPr lang="en-US" altLang="zh-CN" sz="3200" b="1" dirty="0">
                <a:solidFill>
                  <a:srgbClr val="66006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</a:t>
            </a:r>
            <a:endParaRPr lang="zh-CN" altLang="en-US" sz="3200" b="1" dirty="0">
              <a:solidFill>
                <a:srgbClr val="1A09F3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8960" y="2985135"/>
            <a:ext cx="111544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buFont typeface="Arial" panose="020B0604020202020204" pitchFamily="34" charset="0"/>
            </a:pPr>
            <a:r>
              <a:rPr kumimoji="1" lang="en-US" altLang="zh-CN" sz="3200" b="1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kumimoji="1" lang="zh-CN" altLang="en-US" sz="3200" b="1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两弯似蹙非蹙罥烟眉,一双似泣非泣含露目。</a:t>
            </a:r>
          </a:p>
          <a:p>
            <a:pPr algn="r">
              <a:buFont typeface="Arial" panose="020B0604020202020204" pitchFamily="34" charset="0"/>
            </a:pPr>
            <a:r>
              <a:rPr lang="zh-CN" altLang="en-US" sz="3200" b="1" dirty="0">
                <a:solidFill>
                  <a:srgbClr val="66006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——《红楼梦》第三回</a:t>
            </a:r>
          </a:p>
          <a:p>
            <a:pPr algn="just">
              <a:buFont typeface="Arial" panose="020B0604020202020204" pitchFamily="34" charset="0"/>
            </a:pPr>
            <a:endParaRPr kumimoji="1" lang="zh-CN" altLang="en-US" sz="3200" b="1" noProof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8960" y="4278630"/>
            <a:ext cx="1133538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那双眼睛，如秋水，如寒星，如宝珠，如白水银里头养着两丸黑水银。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>
              <a:spcBef>
                <a:spcPct val="50000"/>
              </a:spcBef>
            </a:pPr>
            <a:r>
              <a:rPr lang="zh-CN" altLang="en-US" sz="3200" b="1" dirty="0">
                <a:solidFill>
                  <a:srgbClr val="FF339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</a:t>
            </a:r>
            <a:r>
              <a:rPr lang="zh-CN" altLang="en-US" sz="3200" b="1" dirty="0">
                <a:solidFill>
                  <a:srgbClr val="660066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——刘鹗《老残游记》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0758805" y="4564380"/>
            <a:ext cx="1189990" cy="2075180"/>
            <a:chOff x="6269562" y="2301654"/>
            <a:chExt cx="5922688" cy="530241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5873" y="2301654"/>
              <a:ext cx="5236377" cy="530241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562" y="4659774"/>
              <a:ext cx="1282550" cy="18288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562" y="4659774"/>
              <a:ext cx="1282550" cy="1828800"/>
            </a:xfrm>
            <a:prstGeom prst="rect">
              <a:avLst/>
            </a:prstGeom>
          </p:spPr>
        </p:pic>
      </p:grpSp>
      <p:sp>
        <p:nvSpPr>
          <p:cNvPr id="26626" name="Text Box 2"/>
          <p:cNvSpPr txBox="1"/>
          <p:nvPr/>
        </p:nvSpPr>
        <p:spPr>
          <a:xfrm>
            <a:off x="644525" y="1761490"/>
            <a:ext cx="1093025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第一部分（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1—5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段）</a:t>
            </a:r>
          </a:p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　</a:t>
            </a:r>
            <a:r>
              <a:rPr lang="zh-CN" altLang="en-US" sz="3200" b="1" dirty="0">
                <a:solidFill>
                  <a:srgbClr val="00808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文字与思想感情有密切的关系。</a:t>
            </a:r>
          </a:p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第二部分（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6—7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段）</a:t>
            </a:r>
          </a:p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dirty="0">
                <a:solidFill>
                  <a:srgbClr val="00808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文字联想意义的使用：善用和误用。</a:t>
            </a:r>
          </a:p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第三部分（第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8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段）</a:t>
            </a:r>
          </a:p>
          <a:p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dirty="0">
                <a:solidFill>
                  <a:srgbClr val="00808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结语：时时求思想感情和语言的精炼与吻合，才会逐渐达到艺术的完美。</a:t>
            </a:r>
          </a:p>
        </p:txBody>
      </p:sp>
      <p:sp>
        <p:nvSpPr>
          <p:cNvPr id="26627" name="Text Box 4"/>
          <p:cNvSpPr txBox="1"/>
          <p:nvPr/>
        </p:nvSpPr>
        <p:spPr>
          <a:xfrm>
            <a:off x="2634615" y="4199890"/>
            <a:ext cx="6469063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zh-CN" b="1" dirty="0">
              <a:solidFill>
                <a:srgbClr val="99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b="1" dirty="0">
              <a:solidFill>
                <a:srgbClr val="99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642" name="Text Box 18"/>
          <p:cNvSpPr txBox="1"/>
          <p:nvPr/>
        </p:nvSpPr>
        <p:spPr>
          <a:xfrm>
            <a:off x="644525" y="675005"/>
            <a:ext cx="273621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44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文脉梳理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6642" grpId="0" bldLvl="0"/>
      <p:bldP spid="2664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0758805" y="4564380"/>
            <a:ext cx="1189990" cy="2075180"/>
            <a:chOff x="6269562" y="2301654"/>
            <a:chExt cx="5922688" cy="530241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5873" y="2301654"/>
              <a:ext cx="5236377" cy="530241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562" y="4659774"/>
              <a:ext cx="1282550" cy="18288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562" y="4659774"/>
              <a:ext cx="1282550" cy="1828800"/>
            </a:xfrm>
            <a:prstGeom prst="rect">
              <a:avLst/>
            </a:prstGeom>
          </p:spPr>
        </p:pic>
      </p:grp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4917440" y="494348"/>
            <a:ext cx="27400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4400" b="1" i="0" kern="1200" cap="none" spc="0" normalizeH="0" baseline="0" noProof="0" smtClean="0">
                <a:solidFill>
                  <a:srgbClr val="800080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郭老改字</a:t>
            </a:r>
          </a:p>
        </p:txBody>
      </p:sp>
      <p:sp>
        <p:nvSpPr>
          <p:cNvPr id="57347" name="AutoShape 3"/>
          <p:cNvSpPr/>
          <p:nvPr/>
        </p:nvSpPr>
        <p:spPr>
          <a:xfrm>
            <a:off x="6088063" y="1414463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>
              <a:buFont typeface="Arial" panose="020B0604020202020204" pitchFamily="34" charset="0"/>
            </a:pPr>
            <a:endParaRPr lang="zh-CN" altLang="en-US" i="0" dirty="0">
              <a:solidFill>
                <a:srgbClr val="00000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321743" y="1574165"/>
            <a:ext cx="144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800" b="1" i="0" kern="1200" cap="none" spc="0" normalizeH="0" baseline="0" noProof="0" smtClean="0">
                <a:solidFill>
                  <a:srgbClr val="000066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【</a:t>
            </a:r>
            <a:r>
              <a:rPr kumimoji="0" lang="zh-CN" altLang="en-US" sz="2800" b="1" i="0" kern="1200" cap="none" spc="0" normalizeH="0" baseline="0" noProof="0" smtClean="0">
                <a:solidFill>
                  <a:srgbClr val="000066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引</a:t>
            </a:r>
            <a:r>
              <a:rPr kumimoji="0" lang="en-US" altLang="zh-CN" sz="2800" b="1" i="0" kern="1200" cap="none" spc="0" normalizeH="0" baseline="0" noProof="0" smtClean="0">
                <a:solidFill>
                  <a:srgbClr val="000066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】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888355" y="2366328"/>
            <a:ext cx="803275" cy="2289175"/>
          </a:xfrm>
          <a:prstGeom prst="rect">
            <a:avLst/>
          </a:prstGeom>
          <a:solidFill>
            <a:srgbClr val="FFFF99">
              <a:alpha val="45000"/>
            </a:srgbClr>
          </a:solidFill>
          <a:ln w="9525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4000" b="1" i="0" kern="1200" cap="none" spc="0" normalizeH="0" baseline="0" noProof="0" smtClean="0">
                <a:solidFill>
                  <a:srgbClr val="CC0000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咬文嚼字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2056130" y="2150745"/>
            <a:ext cx="1976755" cy="52197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800" b="1" i="0" kern="1200" cap="none" spc="0" normalizeH="0" baseline="0" noProof="0" smtClean="0"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 </a:t>
            </a:r>
            <a:r>
              <a:rPr kumimoji="0" lang="zh-CN" altLang="en-US" sz="2800" b="1" i="0" kern="1200" cap="none" spc="0" normalizeH="0" baseline="0" noProof="0" smtClean="0"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李广射虎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2056130" y="3087370"/>
            <a:ext cx="1976755" cy="52197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800" b="1" i="0" kern="1200" cap="none" spc="0" normalizeH="0" baseline="0" noProof="0" smtClean="0"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 </a:t>
            </a:r>
            <a:r>
              <a:rPr kumimoji="0" lang="zh-CN" altLang="en-US" sz="2800" b="1" i="0" kern="1200" cap="none" spc="0" normalizeH="0" baseline="0" noProof="0" smtClean="0"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贾岛推敲</a:t>
            </a:r>
          </a:p>
        </p:txBody>
      </p:sp>
      <p:sp>
        <p:nvSpPr>
          <p:cNvPr id="57352" name="AutoShape 8"/>
          <p:cNvSpPr/>
          <p:nvPr/>
        </p:nvSpPr>
        <p:spPr>
          <a:xfrm>
            <a:off x="4305618" y="2437765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</a:pPr>
            <a:endParaRPr lang="zh-CN" altLang="en-US" i="0" dirty="0">
              <a:solidFill>
                <a:srgbClr val="00000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7354" name="AutoShape 10"/>
          <p:cNvSpPr/>
          <p:nvPr/>
        </p:nvSpPr>
        <p:spPr>
          <a:xfrm rot="10800000">
            <a:off x="4953318" y="3087053"/>
            <a:ext cx="865187" cy="304800"/>
          </a:xfrm>
          <a:prstGeom prst="rightArrow">
            <a:avLst>
              <a:gd name="adj1" fmla="val 50000"/>
              <a:gd name="adj2" fmla="val 70963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</a:pPr>
            <a:endParaRPr lang="zh-CN" altLang="en-US" i="0" dirty="0">
              <a:solidFill>
                <a:srgbClr val="00000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2056130" y="4098290"/>
            <a:ext cx="1976755" cy="52197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800" b="1" i="0" kern="1200" cap="none" spc="0" normalizeH="0" baseline="0" noProof="0" smtClean="0"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 </a:t>
            </a:r>
            <a:r>
              <a:rPr kumimoji="0" lang="zh-CN" altLang="en-US" sz="2800" b="1" i="0" kern="1200" cap="none" spc="0" normalizeH="0" baseline="0" noProof="0" smtClean="0"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苏轼写诗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8265160" y="2978785"/>
            <a:ext cx="2037080" cy="521970"/>
          </a:xfrm>
          <a:prstGeom prst="rect">
            <a:avLst/>
          </a:prstGeom>
          <a:solidFill>
            <a:srgbClr val="FFFF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800" b="1" i="0" kern="1200" cap="none" spc="0" normalizeH="0" baseline="0" noProof="0" smtClean="0"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 </a:t>
            </a:r>
            <a:r>
              <a:rPr kumimoji="0" lang="zh-CN" altLang="en-US" sz="2800" b="1" i="0" kern="1200" cap="none" spc="0" normalizeH="0" baseline="0" noProof="0" smtClean="0"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拒绝套板</a:t>
            </a:r>
          </a:p>
        </p:txBody>
      </p:sp>
      <p:sp>
        <p:nvSpPr>
          <p:cNvPr id="57359" name="Line 15"/>
          <p:cNvSpPr/>
          <p:nvPr/>
        </p:nvSpPr>
        <p:spPr>
          <a:xfrm>
            <a:off x="2360930" y="4742815"/>
            <a:ext cx="8001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7360" name="AutoShape 16"/>
          <p:cNvSpPr/>
          <p:nvPr/>
        </p:nvSpPr>
        <p:spPr>
          <a:xfrm>
            <a:off x="6105843" y="4814253"/>
            <a:ext cx="363537" cy="914400"/>
          </a:xfrm>
          <a:prstGeom prst="downArrow">
            <a:avLst>
              <a:gd name="adj1" fmla="val 50000"/>
              <a:gd name="adj2" fmla="val 62882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lstStyle/>
          <a:p>
            <a:pPr>
              <a:buFont typeface="Arial" panose="020B0604020202020204" pitchFamily="34" charset="0"/>
            </a:pPr>
            <a:endParaRPr lang="zh-CN" altLang="en-US" i="0" dirty="0">
              <a:solidFill>
                <a:srgbClr val="00000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6393180" y="4958715"/>
            <a:ext cx="1296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en-US" altLang="zh-CN" sz="2800" b="1" i="0" kern="1200" cap="none" spc="0" normalizeH="0" baseline="0" noProof="0" smtClean="0">
                <a:solidFill>
                  <a:srgbClr val="000066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【</a:t>
            </a:r>
            <a:r>
              <a:rPr kumimoji="0" lang="zh-CN" altLang="en-US" sz="2800" b="1" i="0" kern="1200" cap="none" spc="0" normalizeH="0" baseline="0" noProof="0" smtClean="0">
                <a:solidFill>
                  <a:srgbClr val="000066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结</a:t>
            </a:r>
            <a:r>
              <a:rPr kumimoji="0" lang="en-US" altLang="zh-CN" sz="2800" b="1" i="0" kern="1200" cap="none" spc="0" normalizeH="0" baseline="0" noProof="0" smtClean="0">
                <a:solidFill>
                  <a:srgbClr val="000066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】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4664393" y="6024880"/>
            <a:ext cx="3600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4400" b="1" i="0" kern="1200" cap="none" spc="0" normalizeH="0" baseline="0" noProof="0" smtClean="0">
                <a:solidFill>
                  <a:schemeClr val="bg1"/>
                </a:solidFill>
                <a:effectLst/>
                <a:latin typeface="楷体" panose="02010609060101010101" charset="-122"/>
                <a:ea typeface="楷体" panose="02010609060101010101" charset="-122"/>
                <a:cs typeface="+mn-cs"/>
              </a:rPr>
              <a:t>达到艺术美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7545705" y="2726690"/>
            <a:ext cx="6111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marR="0" defTabSz="914400" eaLnBrk="0" hangingPunct="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i="0" kern="1200" cap="none" spc="0" normalizeH="0" baseline="0" noProof="0" smtClean="0">
                <a:solidFill>
                  <a:srgbClr val="0000CC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  作</a:t>
            </a:r>
          </a:p>
        </p:txBody>
      </p:sp>
      <p:sp>
        <p:nvSpPr>
          <p:cNvPr id="2" name="AutoShape 10"/>
          <p:cNvSpPr/>
          <p:nvPr/>
        </p:nvSpPr>
        <p:spPr>
          <a:xfrm>
            <a:off x="6898323" y="3087053"/>
            <a:ext cx="865187" cy="304800"/>
          </a:xfrm>
          <a:prstGeom prst="rightArrow">
            <a:avLst>
              <a:gd name="adj1" fmla="val 50000"/>
              <a:gd name="adj2" fmla="val 70963"/>
            </a:avLst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</a:pPr>
            <a:endParaRPr lang="zh-CN" altLang="en-US" i="0" dirty="0">
              <a:solidFill>
                <a:srgbClr val="000000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ldLvl="0" animBg="1"/>
      <p:bldP spid="57347" grpId="0" bldLvl="0" animBg="1"/>
      <p:bldP spid="57348" grpId="0" bldLvl="0" animBg="1"/>
      <p:bldP spid="57349" grpId="0" bldLvl="0" animBg="1"/>
      <p:bldP spid="57350" grpId="0" bldLvl="0" animBg="1"/>
      <p:bldP spid="57351" grpId="0" bldLvl="0" animBg="1"/>
      <p:bldP spid="57352" grpId="0" bldLvl="0" animBg="1"/>
      <p:bldP spid="57354" grpId="0" bldLvl="0" animBg="1"/>
      <p:bldP spid="57355" grpId="0" bldLvl="0" animBg="1"/>
      <p:bldP spid="57356" grpId="0" bldLvl="0" animBg="1"/>
      <p:bldP spid="57360" grpId="0" bldLvl="0" animBg="1"/>
      <p:bldP spid="57361" grpId="0" bldLvl="0" animBg="1"/>
      <p:bldP spid="57362" grpId="0" bldLvl="0" animBg="1"/>
      <p:bldP spid="57363" grpId="0" bldLvl="0" animBg="1"/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8780" y="1058444"/>
            <a:ext cx="1234440" cy="163068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3900806" y="3147060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4156710" y="4676987"/>
            <a:ext cx="420541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110" y="-165100"/>
            <a:ext cx="2294890" cy="40779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323" flipH="1">
            <a:off x="314325" y="4866005"/>
            <a:ext cx="2360295" cy="19704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23825" y="551180"/>
            <a:ext cx="11725910" cy="482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怪不得他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咬文嚼字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，明日元宵佳节，正须好词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……</a:t>
            </a:r>
          </a:p>
          <a:p>
            <a:pPr indent="0" algn="r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（《二刻拍案惊奇》）</a:t>
            </a:r>
          </a:p>
          <a:p>
            <a:pPr indent="0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如遇患难，此辈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咬文嚼字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之人，只好坐以待毙，何足为用？</a:t>
            </a:r>
          </a:p>
          <a:p>
            <a:pPr indent="0" algn="r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（《隋唐演义》第六回）</a:t>
            </a:r>
          </a:p>
          <a:p>
            <a:pPr marL="285750" indent="-285750">
              <a:lnSpc>
                <a:spcPct val="19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必把一句话拉长了，作两三截儿，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咬文嚼字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，拿著腔儿，哼哼唧唧的，急的我冒火。</a:t>
            </a:r>
          </a:p>
          <a:p>
            <a:pPr indent="0" algn="r">
              <a:lnSpc>
                <a:spcPct val="19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(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《红楼梦》第二十七回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iekie pocangqiong" panose="02000503000000000000" pitchFamily="2" charset="-122"/>
              </a:rPr>
              <a:t>)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iekie pocangqiong" panose="02000503000000000000" pitchFamily="2" charset="-122"/>
            </a:endParaRPr>
          </a:p>
          <a:p>
            <a:pPr marL="285750" indent="-285750">
              <a:lnSpc>
                <a:spcPct val="190000"/>
              </a:lnSpc>
            </a:pPr>
            <a:endParaRPr lang="zh-CN" altLang="en-US" dirty="0">
              <a:latin typeface="iekie pocangqiong" panose="02000503000000000000" pitchFamily="2" charset="-122"/>
              <a:ea typeface="iekie pocangqiong" panose="02000503000000000000" pitchFamily="2" charset="-122"/>
              <a:sym typeface="iekie pocangqiong" panose="02000503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004425" y="4723765"/>
            <a:ext cx="2085340" cy="2035810"/>
            <a:chOff x="6269562" y="2301654"/>
            <a:chExt cx="5922688" cy="530241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955873" y="2301654"/>
              <a:ext cx="5236377" cy="5302410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562" y="4659774"/>
              <a:ext cx="1282550" cy="18288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562" y="4659774"/>
              <a:ext cx="1282550" cy="1828800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851150" y="1584325"/>
            <a:ext cx="414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在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  <a:sym typeface="iekie pocangqiong" panose="02000503000000000000" pitchFamily="2" charset="-122"/>
              </a:rPr>
              <a:t>词句上过分地斟酌推敲。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51150" y="2931795"/>
            <a:ext cx="5605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讥笑士人迂腐而不知变通。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851150" y="4318635"/>
            <a:ext cx="47809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形容卖弄文才、装腔作势。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" y="2106930"/>
            <a:ext cx="4895215" cy="3496310"/>
          </a:xfrm>
          <a:prstGeom prst="rect">
            <a:avLst/>
          </a:prstGeom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064260" y="1308100"/>
            <a:ext cx="340614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iekie pocangqiong" panose="02000503000000000000" pitchFamily="2" charset="-122"/>
              </a:rPr>
              <a:t>咬文嚼字</a:t>
            </a:r>
          </a:p>
        </p:txBody>
      </p:sp>
      <p:sp>
        <p:nvSpPr>
          <p:cNvPr id="7" name="文本框 48"/>
          <p:cNvSpPr txBox="1">
            <a:spLocks noChangeArrowheads="1"/>
          </p:cNvSpPr>
          <p:nvPr/>
        </p:nvSpPr>
        <p:spPr bwMode="auto">
          <a:xfrm>
            <a:off x="4804410" y="1978025"/>
            <a:ext cx="6798310" cy="407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indent="0" algn="just" eaLnBrk="1" fontAlgn="auto" hangingPunct="1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sym typeface="+mn-ea"/>
              </a:rPr>
              <a:t>在文学，无论阅读或写作，我们必须有</a:t>
            </a: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一字不肯放松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sym typeface="+mn-ea"/>
              </a:rPr>
              <a:t>的谨严。</a:t>
            </a:r>
            <a:endParaRPr lang="en-US" altLang="zh-CN" sz="3200" dirty="0">
              <a:latin typeface="楷体" panose="02010609060101010101" charset="-122"/>
              <a:ea typeface="楷体" panose="02010609060101010101" charset="-122"/>
            </a:endParaRPr>
          </a:p>
          <a:p>
            <a:pPr indent="0" algn="just" eaLnBrk="1" fontAlgn="auto" hangingPunct="1">
              <a:lnSpc>
                <a:spcPct val="120000"/>
              </a:lnSpc>
              <a:buFontTx/>
              <a:buNone/>
            </a:pPr>
            <a:endParaRPr lang="zh-CN" altLang="en-US" sz="32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marL="457200" indent="0" algn="just" eaLnBrk="1" fontAlgn="auto" hangingPunct="1">
              <a:lnSpc>
                <a:spcPct val="120000"/>
              </a:lnSpc>
              <a:buFont typeface="Wingdings" panose="05000000000000000000" charset="0"/>
              <a:buChar char="Ø"/>
            </a:pP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sym typeface="+mn-ea"/>
              </a:rPr>
              <a:t>咬文嚼字，在表面上像只是斟酌文字的分量，在实际上就是调整思想和感情。</a:t>
            </a:r>
            <a:endParaRPr lang="zh-CN" altLang="en-US" sz="3200" dirty="0">
              <a:latin typeface="楷体" panose="02010609060101010101" charset="-122"/>
              <a:ea typeface="楷体" panose="02010609060101010101" charset="-122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楷体" panose="02010609060101010101" charset="-122"/>
              <a:ea typeface="楷体" panose="02010609060101010101" charset="-122"/>
              <a:cs typeface="+mn-ea"/>
              <a:sym typeface="iekie pocangqiong" panose="02000503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379676" y="520773"/>
            <a:ext cx="1972534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字体视界-NEW魏碑体" panose="02010601030101010101" pitchFamily="2" charset="-122"/>
                <a:ea typeface="字体视界-NEW魏碑体" panose="02010601030101010101" pitchFamily="2" charset="-122"/>
                <a:sym typeface="iekie pocangqiong" panose="02000503000000000000" pitchFamily="2" charset="-122"/>
              </a:rPr>
              <a:t>目 录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2109" y="-861786"/>
            <a:ext cx="2826408" cy="50213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41395" y="2125345"/>
            <a:ext cx="706755" cy="3046095"/>
          </a:xfrm>
          <a:prstGeom prst="rect">
            <a:avLst/>
          </a:prstGeom>
          <a:noFill/>
          <a:ln>
            <a:solidFill>
              <a:srgbClr val="F0898D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0898D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iekie pocangqiong" panose="02000503000000000000" pitchFamily="2" charset="-122"/>
              </a:rPr>
              <a:t>郭沫若改台词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0" y="4834916"/>
            <a:ext cx="2410102" cy="151433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73" y="2832502"/>
            <a:ext cx="1701152" cy="1420462"/>
          </a:xfrm>
          <a:prstGeom prst="rect">
            <a:avLst/>
          </a:prstGeom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590165" y="1008380"/>
            <a:ext cx="911161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iekie pocangqiong" panose="02000503000000000000" pitchFamily="2" charset="-122"/>
              </a:rPr>
              <a:t>文字与思想感情有密切关系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82590" y="2125345"/>
            <a:ext cx="675005" cy="3666490"/>
          </a:xfrm>
          <a:prstGeom prst="rect">
            <a:avLst/>
          </a:prstGeom>
          <a:noFill/>
          <a:ln>
            <a:solidFill>
              <a:srgbClr val="F0898D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3200" b="1" noProof="0" dirty="0">
                <a:ln>
                  <a:noFill/>
                </a:ln>
                <a:solidFill>
                  <a:srgbClr val="F0898D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王若虚改【史记】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52030" y="2125345"/>
            <a:ext cx="675005" cy="3046730"/>
          </a:xfrm>
          <a:prstGeom prst="rect">
            <a:avLst/>
          </a:prstGeom>
          <a:noFill/>
          <a:ln>
            <a:solidFill>
              <a:srgbClr val="F0898D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zh-CN" altLang="en-US" sz="3200" b="1" noProof="0" dirty="0">
                <a:ln>
                  <a:noFill/>
                </a:ln>
                <a:solidFill>
                  <a:srgbClr val="F0898D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贾岛的</a:t>
            </a:r>
            <a:r>
              <a:rPr lang="en-US" altLang="zh-CN" sz="3200" b="1" noProof="0" dirty="0">
                <a:ln>
                  <a:noFill/>
                </a:ln>
                <a:solidFill>
                  <a:srgbClr val="F0898D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“</a:t>
            </a:r>
            <a:r>
              <a:rPr lang="zh-CN" altLang="en-US" sz="3200" b="1" noProof="0" dirty="0">
                <a:ln>
                  <a:noFill/>
                </a:ln>
                <a:solidFill>
                  <a:srgbClr val="F0898D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推敲</a:t>
            </a:r>
            <a:r>
              <a:rPr lang="en-US" altLang="zh-CN" sz="3200" b="1" noProof="0" dirty="0">
                <a:ln>
                  <a:noFill/>
                </a:ln>
                <a:solidFill>
                  <a:srgbClr val="F0898D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/>
      <p:bldP spid="7" grpId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7" y="295827"/>
            <a:ext cx="1027072" cy="8296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657" y="5886679"/>
            <a:ext cx="829165" cy="66981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76555" y="3659505"/>
            <a:ext cx="1360170" cy="2896870"/>
            <a:chOff x="1278936" y="1631524"/>
            <a:chExt cx="3641233" cy="476513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2" t="37701" r="48804"/>
            <a:stretch>
              <a:fillRect/>
            </a:stretch>
          </p:blipFill>
          <p:spPr>
            <a:xfrm rot="516134">
              <a:off x="2219094" y="4570592"/>
              <a:ext cx="683969" cy="175367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936" y="3889000"/>
              <a:ext cx="2184093" cy="250766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817" y="1631524"/>
              <a:ext cx="2336352" cy="4722062"/>
            </a:xfrm>
            <a:prstGeom prst="rect">
              <a:avLst/>
            </a:prstGeom>
          </p:spPr>
        </p:pic>
      </p:grpSp>
      <p:sp>
        <p:nvSpPr>
          <p:cNvPr id="87042" name="Rectangle 2"/>
          <p:cNvSpPr/>
          <p:nvPr/>
        </p:nvSpPr>
        <p:spPr>
          <a:xfrm>
            <a:off x="2007235" y="741045"/>
            <a:ext cx="3429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32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en-US" altLang="zh-CN" sz="32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zh-CN" sz="32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郭沫若改台词</a:t>
            </a:r>
          </a:p>
        </p:txBody>
      </p:sp>
      <p:sp>
        <p:nvSpPr>
          <p:cNvPr id="22531" name="Rectangle 3"/>
          <p:cNvSpPr/>
          <p:nvPr/>
        </p:nvSpPr>
        <p:spPr>
          <a:xfrm>
            <a:off x="864235" y="1450340"/>
            <a:ext cx="606298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/>
            <a:r>
              <a:rPr lang="zh-CN" altLang="zh-CN" sz="2800" b="1" dirty="0">
                <a:solidFill>
                  <a:srgbClr val="000066"/>
                </a:solidFill>
                <a:latin typeface="黑体" panose="02010609060101010101" charset="-122"/>
                <a:ea typeface="黑体" panose="02010609060101010101" charset="-122"/>
              </a:rPr>
              <a:t>你是没骨气的文人！</a:t>
            </a:r>
          </a:p>
          <a:p>
            <a:pPr marL="0" lvl="0" indent="0"/>
            <a:r>
              <a:rPr lang="zh-CN" altLang="zh-CN" sz="2800" b="1" dirty="0">
                <a:solidFill>
                  <a:srgbClr val="000066"/>
                </a:solidFill>
                <a:latin typeface="黑体" panose="02010609060101010101" charset="-122"/>
                <a:ea typeface="黑体" panose="02010609060101010101" charset="-122"/>
              </a:rPr>
              <a:t>你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这</a:t>
            </a:r>
            <a:r>
              <a:rPr lang="zh-CN" altLang="zh-CN" sz="2800" b="1" dirty="0">
                <a:solidFill>
                  <a:srgbClr val="000066"/>
                </a:solidFill>
                <a:latin typeface="黑体" panose="02010609060101010101" charset="-122"/>
                <a:ea typeface="黑体" panose="02010609060101010101" charset="-122"/>
              </a:rPr>
              <a:t>没骨气的文人！</a:t>
            </a:r>
          </a:p>
          <a:p>
            <a:pPr marL="0" lvl="0" inden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3366"/>
                </a:solidFill>
                <a:latin typeface="Arial" panose="020B0604020202020204" pitchFamily="34" charset="0"/>
                <a:sym typeface="+mn-ea"/>
              </a:rPr>
              <a:t>你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这</a:t>
            </a:r>
            <a:r>
              <a:rPr lang="zh-CN" altLang="en-US" sz="2800" b="1" dirty="0">
                <a:solidFill>
                  <a:srgbClr val="003366"/>
                </a:solidFill>
                <a:latin typeface="Arial" panose="020B0604020202020204" pitchFamily="34" charset="0"/>
                <a:sym typeface="+mn-ea"/>
              </a:rPr>
              <a:t>与奴才做奴才的奴才！</a:t>
            </a:r>
          </a:p>
          <a:p>
            <a:pPr marL="0" lvl="0" indent="0">
              <a:spcBef>
                <a:spcPct val="50000"/>
              </a:spcBef>
            </a:pPr>
            <a:r>
              <a:rPr lang="zh-CN" altLang="en-US" sz="2800" b="1" dirty="0">
                <a:solidFill>
                  <a:srgbClr val="003366"/>
                </a:solidFill>
                <a:latin typeface="Arial" panose="020B0604020202020204" pitchFamily="34" charset="0"/>
                <a:sym typeface="+mn-ea"/>
              </a:rPr>
              <a:t>你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这</a:t>
            </a:r>
            <a:r>
              <a:rPr lang="zh-CN" altLang="en-US" sz="2800" b="1" dirty="0">
                <a:solidFill>
                  <a:srgbClr val="003366"/>
                </a:solidFill>
                <a:latin typeface="Arial" panose="020B0604020202020204" pitchFamily="34" charset="0"/>
                <a:sym typeface="+mn-ea"/>
              </a:rPr>
              <a:t>贱人</a:t>
            </a:r>
            <a:r>
              <a:rPr lang="en-US" altLang="zh-CN" sz="2800" b="1" dirty="0">
                <a:solidFill>
                  <a:srgbClr val="003366"/>
                </a:solidFill>
                <a:latin typeface="Arial" panose="020B0604020202020204" pitchFamily="34" charset="0"/>
                <a:sym typeface="+mn-ea"/>
              </a:rPr>
              <a:t>!</a:t>
            </a:r>
            <a:r>
              <a:rPr lang="zh-CN" altLang="en-US" sz="2800" b="1" dirty="0">
                <a:solidFill>
                  <a:srgbClr val="003366"/>
                </a:solidFill>
                <a:latin typeface="Arial" panose="020B0604020202020204" pitchFamily="34" charset="0"/>
                <a:sym typeface="+mn-ea"/>
              </a:rPr>
              <a:t>你这淫妇</a:t>
            </a:r>
            <a:r>
              <a:rPr lang="en-US" altLang="zh-CN" sz="2800" b="1" dirty="0">
                <a:solidFill>
                  <a:srgbClr val="003366"/>
                </a:solidFill>
                <a:latin typeface="Arial" panose="020B0604020202020204" pitchFamily="34" charset="0"/>
                <a:sym typeface="+mn-ea"/>
              </a:rPr>
              <a:t>!</a:t>
            </a:r>
          </a:p>
          <a:p>
            <a:pPr marL="0" lvl="0" indent="0">
              <a:spcBef>
                <a:spcPct val="50000"/>
              </a:spcBef>
            </a:pPr>
            <a:endParaRPr lang="zh-CN" altLang="zh-CN" sz="2800" b="1" dirty="0">
              <a:solidFill>
                <a:srgbClr val="000066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0"/>
            <a:r>
              <a:rPr lang="zh-CN" altLang="zh-CN" sz="2800" b="1" dirty="0">
                <a:solidFill>
                  <a:srgbClr val="000066"/>
                </a:solidFill>
                <a:latin typeface="黑体" panose="02010609060101010101" charset="-122"/>
                <a:ea typeface="黑体" panose="02010609060101010101" charset="-122"/>
              </a:rPr>
              <a:t>你是个好小子出来动一动你茗大爷！</a:t>
            </a:r>
          </a:p>
          <a:p>
            <a:pPr marL="342900" lvl="0" indent="-342900" eaLnBrk="1" hangingPunct="1"/>
            <a:endParaRPr lang="zh-CN" altLang="zh-CN" sz="2800" b="1" dirty="0">
              <a:solidFill>
                <a:srgbClr val="000066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532" name="Text Box 4"/>
          <p:cNvSpPr txBox="1"/>
          <p:nvPr/>
        </p:nvSpPr>
        <p:spPr>
          <a:xfrm>
            <a:off x="6048375" y="1450340"/>
            <a:ext cx="554799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buFont typeface="Arial" panose="020B0604020202020204" pitchFamily="34" charset="0"/>
            </a:pPr>
            <a:r>
              <a:rPr lang="zh-CN" altLang="zh-CN" sz="28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你是</a:t>
            </a:r>
            <a:r>
              <a:rPr lang="en-US" altLang="zh-CN" sz="28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8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表示判断</a:t>
            </a:r>
            <a:endParaRPr lang="zh-CN" altLang="zh-CN" sz="2800" b="1" i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fontAlgn="auto">
              <a:spcBef>
                <a:spcPts val="0"/>
              </a:spcBef>
              <a:buFont typeface="Arial" panose="020B0604020202020204" pitchFamily="34" charset="0"/>
            </a:pPr>
            <a:r>
              <a:rPr lang="zh-CN" altLang="zh-CN" sz="28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你这——坚决的判断，憎恶 </a:t>
            </a:r>
          </a:p>
        </p:txBody>
      </p:sp>
      <p:sp>
        <p:nvSpPr>
          <p:cNvPr id="22535" name="Text Box 7"/>
          <p:cNvSpPr txBox="1"/>
          <p:nvPr/>
        </p:nvSpPr>
        <p:spPr>
          <a:xfrm>
            <a:off x="5736590" y="3339465"/>
            <a:ext cx="55651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44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句式不同，情感不同</a:t>
            </a:r>
            <a:endParaRPr lang="en-US" altLang="zh-CN" sz="4400" b="1" i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Text Box 4"/>
          <p:cNvSpPr txBox="1"/>
          <p:nvPr/>
        </p:nvSpPr>
        <p:spPr>
          <a:xfrm>
            <a:off x="6048375" y="2623185"/>
            <a:ext cx="55479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2800" b="1" i="0" dirty="0">
                <a:solidFill>
                  <a:schemeClr val="accent2">
                    <a:lumMod val="60000"/>
                    <a:lumOff val="4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你这淘气鬼，你这小吃货！ </a:t>
            </a:r>
          </a:p>
        </p:txBody>
      </p:sp>
      <p:sp>
        <p:nvSpPr>
          <p:cNvPr id="4" name="Text Box 4"/>
          <p:cNvSpPr txBox="1"/>
          <p:nvPr/>
        </p:nvSpPr>
        <p:spPr>
          <a:xfrm>
            <a:off x="5485130" y="5043170"/>
            <a:ext cx="64909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buFont typeface="Arial" panose="020B0604020202020204" pitchFamily="34" charset="0"/>
            </a:pPr>
            <a:r>
              <a:rPr lang="zh-CN" altLang="zh-CN" sz="28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你是</a:t>
            </a:r>
            <a:r>
              <a:rPr lang="en-US" altLang="zh-CN" sz="28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</a:t>
            </a:r>
            <a:r>
              <a:rPr lang="zh-CN" altLang="en-US" sz="28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表示假定，讥讽，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“你不是”</a:t>
            </a:r>
            <a:endParaRPr lang="zh-CN" altLang="en-US" sz="2800" b="1" i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5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7" y="446322"/>
            <a:ext cx="1027072" cy="8296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567" y="6045429"/>
            <a:ext cx="829165" cy="66981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76555" y="3659505"/>
            <a:ext cx="1360170" cy="2896870"/>
            <a:chOff x="1278936" y="1631524"/>
            <a:chExt cx="3641233" cy="476513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2" t="37701" r="48804"/>
            <a:stretch>
              <a:fillRect/>
            </a:stretch>
          </p:blipFill>
          <p:spPr>
            <a:xfrm rot="516134">
              <a:off x="2219094" y="4570592"/>
              <a:ext cx="683969" cy="175367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936" y="3889000"/>
              <a:ext cx="2184093" cy="250766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817" y="1631524"/>
              <a:ext cx="2336352" cy="4722062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061720" y="1844675"/>
            <a:ext cx="588137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lvl="0" indent="-342900" fontAlgn="auto">
              <a:lnSpc>
                <a:spcPct val="150000"/>
              </a:lnSpc>
            </a:pPr>
            <a:r>
              <a:rPr lang="zh-CN" altLang="zh-CN" sz="2800" b="1" dirty="0">
                <a:solidFill>
                  <a:srgbClr val="000066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你有革命家的风度。</a:t>
            </a:r>
            <a:endParaRPr lang="zh-CN" altLang="zh-CN" sz="2800" b="1" dirty="0">
              <a:solidFill>
                <a:srgbClr val="000066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lvl="0" indent="-342900" fontAlgn="auto">
              <a:lnSpc>
                <a:spcPct val="150000"/>
              </a:lnSpc>
            </a:pPr>
            <a:r>
              <a:rPr lang="zh-CN" altLang="zh-CN" sz="2800" b="1" dirty="0">
                <a:solidFill>
                  <a:srgbClr val="000066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你这革命家的风度。</a:t>
            </a:r>
            <a:endParaRPr lang="zh-CN" altLang="zh-CN" sz="2800" b="1" dirty="0">
              <a:solidFill>
                <a:srgbClr val="000066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342900" lvl="0" indent="-342900" eaLnBrk="1" hangingPunct="1"/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57495" y="1771650"/>
            <a:ext cx="2986405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5000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</a:p>
        </p:txBody>
      </p:sp>
      <p:sp>
        <p:nvSpPr>
          <p:cNvPr id="22535" name="Text Box 7"/>
          <p:cNvSpPr txBox="1"/>
          <p:nvPr/>
        </p:nvSpPr>
        <p:spPr>
          <a:xfrm>
            <a:off x="5682615" y="3856355"/>
            <a:ext cx="5565140" cy="17837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44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感情色彩不对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44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逻辑意义不通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5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7" y="446322"/>
            <a:ext cx="1027072" cy="8296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567" y="6045429"/>
            <a:ext cx="829165" cy="66981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76555" y="3659505"/>
            <a:ext cx="1360170" cy="2896870"/>
            <a:chOff x="1278936" y="1631524"/>
            <a:chExt cx="3641233" cy="476513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2" t="37701" r="48804"/>
            <a:stretch>
              <a:fillRect/>
            </a:stretch>
          </p:blipFill>
          <p:spPr>
            <a:xfrm rot="516134">
              <a:off x="2219094" y="4570592"/>
              <a:ext cx="683969" cy="175367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936" y="3889000"/>
              <a:ext cx="2184093" cy="2507663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817" y="1631524"/>
              <a:ext cx="2336352" cy="472206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706755" y="1290955"/>
            <a:ext cx="10779125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3200" b="1" i="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广出猎，见草中石，</a:t>
            </a:r>
            <a:r>
              <a:rPr lang="zh-CN" altLang="en-US" sz="32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以为虎</a:t>
            </a:r>
            <a:r>
              <a:rPr lang="zh-CN" altLang="en-US" sz="3200" b="1" i="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而射之，中石没镞，视之，石也。射之，终不能复入石矣。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</a:pPr>
            <a:endParaRPr lang="zh-CN" altLang="en-US" sz="3200" b="1" i="0" dirty="0">
              <a:solidFill>
                <a:schemeClr val="accen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i="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以为虎而射之，没镞，既知其为石，因更复射，终不能入。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i="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</a:t>
            </a:r>
          </a:p>
          <a:p>
            <a:pPr algn="just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i="0" dirty="0">
                <a:solidFill>
                  <a:schemeClr val="accen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尝见草中有虎，射之，没镞。视之，石也。</a:t>
            </a:r>
          </a:p>
        </p:txBody>
      </p:sp>
      <p:sp>
        <p:nvSpPr>
          <p:cNvPr id="26628" name="Line 4"/>
          <p:cNvSpPr/>
          <p:nvPr/>
        </p:nvSpPr>
        <p:spPr>
          <a:xfrm>
            <a:off x="3357563" y="1809115"/>
            <a:ext cx="4537075" cy="0"/>
          </a:xfrm>
          <a:prstGeom prst="line">
            <a:avLst/>
          </a:prstGeom>
          <a:ln w="63500" cap="sq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30" name="Line 6"/>
          <p:cNvSpPr/>
          <p:nvPr/>
        </p:nvSpPr>
        <p:spPr>
          <a:xfrm>
            <a:off x="3253740" y="2349500"/>
            <a:ext cx="2952750" cy="0"/>
          </a:xfrm>
          <a:prstGeom prst="line">
            <a:avLst/>
          </a:prstGeom>
          <a:ln w="63500" cap="sq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31" name="AutoShape 7"/>
          <p:cNvSpPr/>
          <p:nvPr/>
        </p:nvSpPr>
        <p:spPr>
          <a:xfrm>
            <a:off x="5994400" y="591820"/>
            <a:ext cx="2484438" cy="620713"/>
          </a:xfrm>
          <a:prstGeom prst="wedgeEllipseCallout">
            <a:avLst>
              <a:gd name="adj1" fmla="val -49042"/>
              <a:gd name="adj2" fmla="val 63556"/>
            </a:avLst>
          </a:pr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panose="020B0604020202020204" pitchFamily="34" charset="0"/>
            </a:pPr>
            <a:r>
              <a:rPr lang="zh-CN" altLang="en-US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幻觉、错觉</a:t>
            </a:r>
          </a:p>
        </p:txBody>
      </p:sp>
      <p:sp>
        <p:nvSpPr>
          <p:cNvPr id="26632" name="Line 8"/>
          <p:cNvSpPr/>
          <p:nvPr/>
        </p:nvSpPr>
        <p:spPr>
          <a:xfrm>
            <a:off x="756920" y="2349500"/>
            <a:ext cx="935038" cy="0"/>
          </a:xfrm>
          <a:prstGeom prst="line">
            <a:avLst/>
          </a:prstGeom>
          <a:ln w="63500" cap="sq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34" name="AutoShape 10"/>
          <p:cNvSpPr/>
          <p:nvPr/>
        </p:nvSpPr>
        <p:spPr>
          <a:xfrm>
            <a:off x="754380" y="2631711"/>
            <a:ext cx="3168650" cy="573816"/>
          </a:xfrm>
          <a:prstGeom prst="wedgeEllipseCallout">
            <a:avLst>
              <a:gd name="adj1" fmla="val -45088"/>
              <a:gd name="adj2" fmla="val -53208"/>
            </a:avLst>
          </a:pr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panose="020B0604020202020204" pitchFamily="34" charset="0"/>
            </a:pPr>
            <a:r>
              <a:rPr lang="zh-CN" altLang="en-US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发现错误而惊讶</a:t>
            </a:r>
          </a:p>
        </p:txBody>
      </p:sp>
      <p:sp>
        <p:nvSpPr>
          <p:cNvPr id="26635" name="AutoShape 11"/>
          <p:cNvSpPr/>
          <p:nvPr/>
        </p:nvSpPr>
        <p:spPr>
          <a:xfrm>
            <a:off x="5418773" y="2533427"/>
            <a:ext cx="3348037" cy="554484"/>
          </a:xfrm>
          <a:prstGeom prst="wedgeEllipseCallout">
            <a:avLst>
              <a:gd name="adj1" fmla="val -45352"/>
              <a:gd name="adj2" fmla="val -53167"/>
            </a:avLst>
          </a:pr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panose="020B0604020202020204" pitchFamily="34" charset="0"/>
            </a:pPr>
            <a:r>
              <a:rPr lang="zh-CN" altLang="en-US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失望，放弃</a:t>
            </a:r>
          </a:p>
        </p:txBody>
      </p:sp>
      <p:sp>
        <p:nvSpPr>
          <p:cNvPr id="26636" name="Line 12"/>
          <p:cNvSpPr/>
          <p:nvPr/>
        </p:nvSpPr>
        <p:spPr>
          <a:xfrm>
            <a:off x="9335135" y="3841115"/>
            <a:ext cx="1890395" cy="635"/>
          </a:xfrm>
          <a:prstGeom prst="line">
            <a:avLst/>
          </a:prstGeom>
          <a:ln w="63500" cap="sq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37" name="AutoShape 13"/>
          <p:cNvSpPr/>
          <p:nvPr/>
        </p:nvSpPr>
        <p:spPr>
          <a:xfrm>
            <a:off x="4188778" y="4089400"/>
            <a:ext cx="2484437" cy="620713"/>
          </a:xfrm>
          <a:prstGeom prst="wedgeEllipseCallout">
            <a:avLst>
              <a:gd name="adj1" fmla="val 36773"/>
              <a:gd name="adj2" fmla="val -70204"/>
            </a:avLst>
          </a:pr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panose="020B0604020202020204" pitchFamily="34" charset="0"/>
            </a:pPr>
            <a:r>
              <a:rPr lang="zh-CN" altLang="en-US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无惊讶之意</a:t>
            </a:r>
          </a:p>
        </p:txBody>
      </p:sp>
      <p:sp>
        <p:nvSpPr>
          <p:cNvPr id="26638" name="Line 14"/>
          <p:cNvSpPr/>
          <p:nvPr/>
        </p:nvSpPr>
        <p:spPr>
          <a:xfrm>
            <a:off x="756920" y="5321935"/>
            <a:ext cx="2600960" cy="635"/>
          </a:xfrm>
          <a:prstGeom prst="line">
            <a:avLst/>
          </a:prstGeom>
          <a:ln w="63500" cap="sq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39" name="AutoShape 15"/>
          <p:cNvSpPr/>
          <p:nvPr/>
        </p:nvSpPr>
        <p:spPr>
          <a:xfrm>
            <a:off x="8661083" y="4089718"/>
            <a:ext cx="2484437" cy="620712"/>
          </a:xfrm>
          <a:prstGeom prst="wedgeEllipseCallout">
            <a:avLst>
              <a:gd name="adj1" fmla="val 42458"/>
              <a:gd name="adj2" fmla="val -59718"/>
            </a:avLst>
          </a:pr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panose="020B0604020202020204" pitchFamily="34" charset="0"/>
            </a:pPr>
            <a:r>
              <a:rPr lang="zh-CN" altLang="en-US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只表结果</a:t>
            </a:r>
          </a:p>
        </p:txBody>
      </p:sp>
      <p:sp>
        <p:nvSpPr>
          <p:cNvPr id="26641" name="AutoShape 17"/>
          <p:cNvSpPr/>
          <p:nvPr/>
        </p:nvSpPr>
        <p:spPr>
          <a:xfrm>
            <a:off x="2050098" y="3840798"/>
            <a:ext cx="1512887" cy="620712"/>
          </a:xfrm>
          <a:prstGeom prst="wedgeEllipseCallout">
            <a:avLst>
              <a:gd name="adj1" fmla="val -55875"/>
              <a:gd name="adj2" fmla="val 62532"/>
            </a:avLst>
          </a:pr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panose="020B0604020202020204" pitchFamily="34" charset="0"/>
            </a:pPr>
            <a:r>
              <a:rPr lang="zh-CN" altLang="en-US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非也</a:t>
            </a:r>
          </a:p>
        </p:txBody>
      </p:sp>
      <p:sp>
        <p:nvSpPr>
          <p:cNvPr id="26642" name="Text Box 18"/>
          <p:cNvSpPr txBox="1"/>
          <p:nvPr/>
        </p:nvSpPr>
        <p:spPr>
          <a:xfrm>
            <a:off x="6001385" y="5219700"/>
            <a:ext cx="548449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44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繁简不同，意味不同</a:t>
            </a:r>
          </a:p>
        </p:txBody>
      </p:sp>
      <p:sp>
        <p:nvSpPr>
          <p:cNvPr id="87042" name="Rectangle 2"/>
          <p:cNvSpPr/>
          <p:nvPr/>
        </p:nvSpPr>
        <p:spPr>
          <a:xfrm>
            <a:off x="1905635" y="685165"/>
            <a:ext cx="40887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zh-CN" sz="32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王若虚改《史记》</a:t>
            </a:r>
          </a:p>
        </p:txBody>
      </p:sp>
      <p:sp>
        <p:nvSpPr>
          <p:cNvPr id="5" name="Line 14"/>
          <p:cNvSpPr/>
          <p:nvPr/>
        </p:nvSpPr>
        <p:spPr>
          <a:xfrm>
            <a:off x="4843145" y="3841750"/>
            <a:ext cx="2280920" cy="635"/>
          </a:xfrm>
          <a:prstGeom prst="line">
            <a:avLst/>
          </a:prstGeom>
          <a:ln w="63500" cap="sq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631" grpId="0" bldLvl="0" animBg="1"/>
      <p:bldP spid="26631" grpId="1" animBg="1"/>
      <p:bldP spid="26634" grpId="0" bldLvl="0" animBg="1"/>
      <p:bldP spid="26634" grpId="1" animBg="1"/>
      <p:bldP spid="26635" grpId="0" bldLvl="0" animBg="1"/>
      <p:bldP spid="26635" grpId="1" animBg="1"/>
      <p:bldP spid="26637" grpId="0" bldLvl="0" animBg="1"/>
      <p:bldP spid="26637" grpId="1" animBg="1"/>
      <p:bldP spid="26639" grpId="0" bldLvl="0" animBg="1"/>
      <p:bldP spid="26639" grpId="1" animBg="1"/>
      <p:bldP spid="26641" grpId="0" bldLvl="0" animBg="1"/>
      <p:bldP spid="26641" grpId="1" animBg="1"/>
      <p:bldP spid="26642" grpId="0" bldLvl="0"/>
      <p:bldP spid="266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7" y="446322"/>
            <a:ext cx="1027072" cy="82968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567" y="6045429"/>
            <a:ext cx="829165" cy="669814"/>
          </a:xfrm>
          <a:prstGeom prst="rect">
            <a:avLst/>
          </a:prstGeom>
        </p:spPr>
      </p:pic>
      <p:sp>
        <p:nvSpPr>
          <p:cNvPr id="97283" name="Text Box 3"/>
          <p:cNvSpPr txBox="1"/>
          <p:nvPr/>
        </p:nvSpPr>
        <p:spPr>
          <a:xfrm>
            <a:off x="2083435" y="1864995"/>
            <a:ext cx="3124200" cy="2461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28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清明时节雨纷纷，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28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路上行人欲断魂。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28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借问酒家何处有，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28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牧童遥指杏花村。</a:t>
            </a:r>
          </a:p>
        </p:txBody>
      </p:sp>
      <p:sp>
        <p:nvSpPr>
          <p:cNvPr id="97286" name="Text Box 6"/>
          <p:cNvSpPr txBox="1"/>
          <p:nvPr/>
        </p:nvSpPr>
        <p:spPr>
          <a:xfrm>
            <a:off x="8623935" y="1582420"/>
            <a:ext cx="2514600" cy="2461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28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清明时节雨，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28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行人欲断魂。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28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酒家何处有，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</a:pPr>
            <a:r>
              <a:rPr lang="zh-CN" altLang="zh-CN" sz="28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rPr>
              <a:t>遥指杏花村。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876040"/>
            <a:ext cx="3169285" cy="198056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613535" y="1276350"/>
            <a:ext cx="3727450" cy="3460115"/>
          </a:xfrm>
          <a:prstGeom prst="ellipse">
            <a:avLst/>
          </a:prstGeom>
          <a:noFill/>
          <a:ln w="12700">
            <a:solidFill>
              <a:srgbClr val="F0898D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zh-CN" altLang="en-US" sz="1350">
              <a:solidFill>
                <a:schemeClr val="accent2"/>
              </a:solidFill>
              <a:latin typeface="iekie pocangqiong" panose="02000503000000000000" pitchFamily="2" charset="-122"/>
              <a:ea typeface="iekie pocangqiong" panose="02000503000000000000" pitchFamily="2" charset="-122"/>
              <a:sym typeface="iekie pocangqiong" panose="02000503000000000000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987030" y="1197610"/>
            <a:ext cx="3340100" cy="3230880"/>
          </a:xfrm>
          <a:prstGeom prst="ellipse">
            <a:avLst/>
          </a:prstGeom>
          <a:noFill/>
          <a:ln w="12700">
            <a:solidFill>
              <a:srgbClr val="F0898D"/>
            </a:solidFill>
          </a:ln>
        </p:spPr>
        <p:txBody>
          <a:bodyPr wrap="none" rtlCol="0" anchor="ctr">
            <a:noAutofit/>
          </a:bodyPr>
          <a:lstStyle/>
          <a:p>
            <a:pPr algn="ctr"/>
            <a:endParaRPr lang="zh-CN" altLang="en-US" sz="1350">
              <a:solidFill>
                <a:schemeClr val="accent2"/>
              </a:solidFill>
              <a:latin typeface="iekie pocangqiong" panose="02000503000000000000" pitchFamily="2" charset="-122"/>
              <a:ea typeface="iekie pocangqiong" panose="02000503000000000000" pitchFamily="2" charset="-122"/>
              <a:sym typeface="iekie pocangqiong" panose="02000503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575" y="3545840"/>
            <a:ext cx="3169285" cy="1980565"/>
          </a:xfrm>
          <a:prstGeom prst="rect">
            <a:avLst/>
          </a:prstGeom>
        </p:spPr>
      </p:pic>
      <p:sp>
        <p:nvSpPr>
          <p:cNvPr id="26642" name="Text Box 18"/>
          <p:cNvSpPr txBox="1"/>
          <p:nvPr/>
        </p:nvSpPr>
        <p:spPr>
          <a:xfrm>
            <a:off x="4967605" y="5160010"/>
            <a:ext cx="548449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44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繁简不同，意味不同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6642" grpId="0" bldLvl="0"/>
      <p:bldP spid="2664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930" y="443230"/>
            <a:ext cx="2956560" cy="3004185"/>
          </a:xfrm>
          <a:prstGeom prst="rect">
            <a:avLst/>
          </a:prstGeom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953193" y="1572895"/>
            <a:ext cx="4284663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zh-CN" sz="3600" b="1" i="0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自掩自推真自在， </a:t>
            </a:r>
            <a:br>
              <a:rPr kumimoji="0" lang="zh-CN" altLang="zh-CN" sz="3600" b="1" i="0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kumimoji="0" lang="zh-CN" altLang="zh-CN" sz="3600" b="1" i="0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人言冷寂我独闲</a:t>
            </a:r>
            <a:r>
              <a:rPr kumimoji="0" lang="zh-CN" altLang="zh-CN" sz="3600" b="1" i="0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n-cs"/>
              </a:rPr>
              <a:t>。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953510" y="3354705"/>
            <a:ext cx="4033838" cy="119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 typeface="Arial" panose="020B0604020202020204" pitchFamily="34" charset="0"/>
              <a:defRPr/>
            </a:pPr>
            <a:r>
              <a:rPr kumimoji="0" lang="zh-CN" altLang="zh-CN" sz="3600" b="1" i="0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charset="-122"/>
                <a:ea typeface="楷体" panose="02010609060101010101" charset="-122"/>
                <a:cs typeface="+mn-cs"/>
              </a:rPr>
              <a:t>随缘剥啄惊宿鸟，月下来僧扰梦清。</a:t>
            </a:r>
          </a:p>
        </p:txBody>
      </p:sp>
      <p:sp>
        <p:nvSpPr>
          <p:cNvPr id="87042" name="Rectangle 2"/>
          <p:cNvSpPr/>
          <p:nvPr/>
        </p:nvSpPr>
        <p:spPr>
          <a:xfrm>
            <a:off x="1809115" y="656590"/>
            <a:ext cx="40887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altLang="zh-CN" sz="32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zh-CN" sz="32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贾岛的</a:t>
            </a:r>
            <a:r>
              <a:rPr lang="en-US" altLang="zh-CN" sz="32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推敲</a:t>
            </a:r>
            <a:r>
              <a:rPr lang="en-US" altLang="zh-CN" sz="3200" b="1" i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620375" y="857885"/>
            <a:ext cx="675005" cy="4907915"/>
          </a:xfrm>
          <a:prstGeom prst="rect">
            <a:avLst/>
          </a:prstGeom>
          <a:ln>
            <a:solidFill>
              <a:srgbClr val="F0898D"/>
            </a:solidFill>
          </a:ln>
        </p:spPr>
        <p:txBody>
          <a:bodyPr vert="eaVert" wrap="square" rtlCol="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noProof="0" dirty="0">
                <a:ln>
                  <a:noFill/>
                </a:ln>
                <a:solidFill>
                  <a:srgbClr val="F0898D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鸟宿池边树，僧</a:t>
            </a:r>
            <a:r>
              <a:rPr lang="zh-CN" altLang="en-US" sz="32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推</a:t>
            </a:r>
            <a:r>
              <a:rPr lang="zh-CN" altLang="en-US" sz="3200" b="1" noProof="0" dirty="0">
                <a:ln>
                  <a:noFill/>
                </a:ln>
                <a:solidFill>
                  <a:srgbClr val="F0898D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月下门。</a:t>
            </a:r>
            <a:endParaRPr lang="zh-CN" altLang="en-US" sz="3200" b="1" noProof="0" dirty="0">
              <a:ln>
                <a:noFill/>
              </a:ln>
              <a:solidFill>
                <a:srgbClr val="F0898D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42805" y="857885"/>
            <a:ext cx="675005" cy="4907915"/>
          </a:xfrm>
          <a:prstGeom prst="rect">
            <a:avLst/>
          </a:prstGeom>
          <a:ln>
            <a:solidFill>
              <a:srgbClr val="F0898D"/>
            </a:solidFill>
          </a:ln>
        </p:spPr>
        <p:txBody>
          <a:bodyPr vert="eaVert" wrap="square" rtlCol="0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b="1" noProof="0" dirty="0">
                <a:ln>
                  <a:noFill/>
                </a:ln>
                <a:solidFill>
                  <a:srgbClr val="F0898D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鸟宿池边树，僧</a:t>
            </a:r>
            <a:r>
              <a:rPr lang="zh-CN" altLang="en-US" sz="3200" b="1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敲</a:t>
            </a:r>
            <a:r>
              <a:rPr lang="zh-CN" altLang="en-US" sz="3200" b="1" noProof="0" dirty="0">
                <a:ln>
                  <a:noFill/>
                </a:ln>
                <a:solidFill>
                  <a:srgbClr val="F0898D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sym typeface="+mn-ea"/>
              </a:rPr>
              <a:t>月下门。</a:t>
            </a:r>
            <a:endParaRPr lang="zh-CN" altLang="en-US" sz="3200" b="1" noProof="0" dirty="0">
              <a:ln>
                <a:noFill/>
              </a:ln>
              <a:solidFill>
                <a:srgbClr val="F0898D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642" name="Text Box 18"/>
          <p:cNvSpPr txBox="1"/>
          <p:nvPr/>
        </p:nvSpPr>
        <p:spPr>
          <a:xfrm>
            <a:off x="3353435" y="4888230"/>
            <a:ext cx="548449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zh-CN" altLang="zh-CN" sz="4400" b="1" i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字眼不同，意境不同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  <p:bldP spid="27653" grpId="0" animBg="1"/>
      <p:bldP spid="12" grpId="0" animBg="1"/>
      <p:bldP spid="2" grpId="0" animBg="1"/>
      <p:bldP spid="266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753</Words>
  <Application>Microsoft Office PowerPoint</Application>
  <PresentationFormat>宽屏</PresentationFormat>
  <Paragraphs>118</Paragraphs>
  <Slides>16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iekie pocangqiong</vt:lpstr>
      <vt:lpstr>等线</vt:lpstr>
      <vt:lpstr>等线 Light</vt:lpstr>
      <vt:lpstr>黑体</vt:lpstr>
      <vt:lpstr>楷体</vt:lpstr>
      <vt:lpstr>宋体</vt:lpstr>
      <vt:lpstr>微软雅黑</vt:lpstr>
      <vt:lpstr>字体视界-NEW魏碑体</vt:lpstr>
      <vt:lpstr>Arial</vt:lpstr>
      <vt:lpstr>Wingdings</vt:lpstr>
      <vt:lpstr>Office 主题​​</vt:lpstr>
      <vt:lpstr>1_Office 主题​​</vt:lpstr>
      <vt:lpstr>《咬文嚼字》的文脉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liut</cp:lastModifiedBy>
  <cp:revision>46</cp:revision>
  <dcterms:created xsi:type="dcterms:W3CDTF">2019-05-30T02:36:00Z</dcterms:created>
  <dcterms:modified xsi:type="dcterms:W3CDTF">2020-02-06T06:14:17Z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